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2" r:id="rId2"/>
  </p:sldMasterIdLst>
  <p:notesMasterIdLst>
    <p:notesMasterId r:id="rId29"/>
  </p:notesMasterIdLst>
  <p:handoutMasterIdLst>
    <p:handoutMasterId r:id="rId30"/>
  </p:handoutMasterIdLst>
  <p:sldIdLst>
    <p:sldId id="311" r:id="rId3"/>
    <p:sldId id="310" r:id="rId4"/>
    <p:sldId id="394" r:id="rId5"/>
    <p:sldId id="437" r:id="rId6"/>
    <p:sldId id="438" r:id="rId7"/>
    <p:sldId id="439" r:id="rId8"/>
    <p:sldId id="413" r:id="rId9"/>
    <p:sldId id="441" r:id="rId10"/>
    <p:sldId id="445" r:id="rId11"/>
    <p:sldId id="446" r:id="rId12"/>
    <p:sldId id="447" r:id="rId13"/>
    <p:sldId id="442" r:id="rId14"/>
    <p:sldId id="448" r:id="rId15"/>
    <p:sldId id="443" r:id="rId16"/>
    <p:sldId id="449" r:id="rId17"/>
    <p:sldId id="444" r:id="rId18"/>
    <p:sldId id="451" r:id="rId19"/>
    <p:sldId id="453" r:id="rId20"/>
    <p:sldId id="454" r:id="rId21"/>
    <p:sldId id="455" r:id="rId22"/>
    <p:sldId id="459" r:id="rId23"/>
    <p:sldId id="458" r:id="rId24"/>
    <p:sldId id="460" r:id="rId25"/>
    <p:sldId id="461" r:id="rId26"/>
    <p:sldId id="462" r:id="rId27"/>
    <p:sldId id="457" r:id="rId28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7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CC99"/>
    <a:srgbClr val="F54C00"/>
    <a:srgbClr val="909090"/>
    <a:srgbClr val="EAEAEA"/>
    <a:srgbClr val="D96727"/>
    <a:srgbClr val="C7867B"/>
    <a:srgbClr val="2BCC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79" autoAdjust="0"/>
    <p:restoredTop sz="90469" autoAdjust="0"/>
  </p:normalViewPr>
  <p:slideViewPr>
    <p:cSldViewPr snapToGrid="0">
      <p:cViewPr varScale="1">
        <p:scale>
          <a:sx n="101" d="100"/>
          <a:sy n="101" d="100"/>
        </p:scale>
        <p:origin x="372" y="114"/>
      </p:cViewPr>
      <p:guideLst>
        <p:guide orient="horz" pos="2160"/>
        <p:guide pos="2448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952" y="72"/>
      </p:cViewPr>
      <p:guideLst>
        <p:guide orient="horz" pos="2927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57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9" y="0"/>
            <a:ext cx="3038475" cy="46657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E3869-06D7-42D3-A5C0-E9C0A3357B92}" type="datetimeFigureOut">
              <a:rPr lang="en-US" smtClean="0"/>
              <a:t>7/10/2017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822"/>
            <a:ext cx="3038475" cy="466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9" y="8829822"/>
            <a:ext cx="3038475" cy="46657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11357-7F11-4BC3-9C12-2C4DD0E64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0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36888" cy="46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28" tIns="46415" rIns="92828" bIns="46415" numCol="1" anchor="t" anchorCtr="0" compatLnSpc="1">
            <a:prstTxWarp prst="textNoShape">
              <a:avLst/>
            </a:prstTxWarp>
          </a:bodyPr>
          <a:lstStyle>
            <a:lvl1pPr defTabSz="928675">
              <a:defRPr sz="1200" baseline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6" y="1"/>
            <a:ext cx="3036888" cy="46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28" tIns="46415" rIns="92828" bIns="46415" numCol="1" anchor="t" anchorCtr="0" compatLnSpc="1">
            <a:prstTxWarp prst="textNoShape">
              <a:avLst/>
            </a:prstTxWarp>
          </a:bodyPr>
          <a:lstStyle>
            <a:lvl1pPr algn="r" defTabSz="928675">
              <a:defRPr sz="1200" baseline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9513" y="696913"/>
            <a:ext cx="4651375" cy="3487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510"/>
            <a:ext cx="5607050" cy="418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28" tIns="46415" rIns="92828" bIns="46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29823"/>
            <a:ext cx="3036888" cy="46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28" tIns="46415" rIns="92828" bIns="46415" numCol="1" anchor="b" anchorCtr="0" compatLnSpc="1">
            <a:prstTxWarp prst="textNoShape">
              <a:avLst/>
            </a:prstTxWarp>
          </a:bodyPr>
          <a:lstStyle>
            <a:lvl1pPr defTabSz="928675">
              <a:defRPr sz="1200" baseline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6" y="8829823"/>
            <a:ext cx="3036888" cy="46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28" tIns="46415" rIns="92828" bIns="46415" numCol="1" anchor="b" anchorCtr="0" compatLnSpc="1">
            <a:prstTxWarp prst="textNoShape">
              <a:avLst/>
            </a:prstTxWarp>
          </a:bodyPr>
          <a:lstStyle>
            <a:lvl1pPr algn="r" defTabSz="928675">
              <a:defRPr sz="1200" baseline="0"/>
            </a:lvl1pPr>
          </a:lstStyle>
          <a:p>
            <a:pPr>
              <a:defRPr/>
            </a:pPr>
            <a:fld id="{85735114-028E-4064-84BA-2C3E4E1AC6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71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71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71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71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CE4DB15-F26B-4433-9EA2-5DA5D65C2863}" type="slidenum">
              <a:rPr lang="en-US" altLang="en-US" sz="1200" baseline="0" smtClean="0"/>
              <a:pPr/>
              <a:t>1</a:t>
            </a:fld>
            <a:endParaRPr lang="en-US" altLang="en-US" sz="1200" baseline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1880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7930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5538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8648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3256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6100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8000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77391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21959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46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71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71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71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71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7100"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E1A3C3C-DB42-4A4E-B02E-B787E552AFD6}" type="slidenum">
              <a:rPr lang="en-US" altLang="en-US" sz="1200" baseline="0" smtClean="0"/>
              <a:pPr/>
              <a:t>2</a:t>
            </a:fld>
            <a:endParaRPr lang="en-US" altLang="en-US" sz="1200" baseline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15541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7745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69891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54032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81585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F3898B0-4E62-4004-9AE5-5BB5FBBA7DB9}" type="slidenum">
              <a:rPr lang="en-US" altLang="en-US" sz="1200" smtClean="0">
                <a:solidFill>
                  <a:srgbClr val="000000"/>
                </a:solidFill>
              </a:rPr>
              <a:pPr/>
              <a:t>26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76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3116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BC4F9C6-48BF-4CEC-A452-3BB2255D8126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  <p:sp>
        <p:nvSpPr>
          <p:cNvPr id="102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8307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86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C4E30A1-82B8-4D99-A075-E81EF95530FB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  <p:sp>
        <p:nvSpPr>
          <p:cNvPr id="1536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4002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0454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184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3431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A4988-9697-4831-AB40-19D4146E57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0544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BCB547-EB70-4AB7-AD79-70C790CF14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5630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69C93E-2549-472F-8E59-7D211BCC37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6948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940A5-2FA8-4FFF-8EB1-2FAD855185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1508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F5F52-0917-4C49-A040-946E2E8FF6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5242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4F7E8-133C-422A-987B-CF7CC0B635DF}" type="datetimeFigureOut">
              <a:rPr lang="en-US"/>
              <a:pPr>
                <a:defRPr/>
              </a:pPr>
              <a:t>7/10/2017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AE46B-95D4-4002-82AB-3C446892C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18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C4952-EC6A-42E1-9292-FDBD93FBFFBB}" type="datetimeFigureOut">
              <a:rPr lang="en-US"/>
              <a:pPr>
                <a:defRPr/>
              </a:pPr>
              <a:t>7/10/2017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346F9D-702A-4D42-8879-B6CF120247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777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3944F-F80B-4176-A631-904BB720C34F}" type="datetimeFigureOut">
              <a:rPr lang="en-US"/>
              <a:pPr>
                <a:defRPr/>
              </a:pPr>
              <a:t>7/10/2017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1CDCF-3A7F-412E-8BCF-18E19376EF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23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A25AC-03BA-4713-BFCC-2D0C69AB158D}" type="datetimeFigureOut">
              <a:rPr lang="en-US"/>
              <a:pPr>
                <a:defRPr/>
              </a:pPr>
              <a:t>7/10/2017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BB84C-BC69-4E24-818F-12E4077B08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92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CEBD4-C525-4E93-99A2-8033B4EAE640}" type="datetimeFigureOut">
              <a:rPr lang="en-US"/>
              <a:pPr>
                <a:defRPr/>
              </a:pPr>
              <a:t>7/10/2017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DA28B-1E59-4703-962C-CC5705F6D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533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E4DAD-2FAC-4A83-AC43-FEA6817C5689}" type="datetimeFigureOut">
              <a:rPr lang="en-US"/>
              <a:pPr>
                <a:defRPr/>
              </a:pPr>
              <a:t>7/10/2017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48184-B216-4F41-9BF0-6E4115122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08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665EA-22B0-4C10-94E8-3F36A85E6F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39992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C7011-8A25-46AB-A307-1E625A38752F}" type="datetimeFigureOut">
              <a:rPr lang="en-US"/>
              <a:pPr>
                <a:defRPr/>
              </a:pPr>
              <a:t>7/10/2017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72624-4EE6-4615-8167-7B8A5E8F2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23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EBDC4-2947-41A5-B893-77D941132B38}" type="datetimeFigureOut">
              <a:rPr lang="en-US"/>
              <a:pPr>
                <a:defRPr/>
              </a:pPr>
              <a:t>7/10/2017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3870-821E-4214-BE3B-CA506307B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50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7F8D4-517B-4022-B27E-0350DABD8021}" type="datetimeFigureOut">
              <a:rPr lang="en-US"/>
              <a:pPr>
                <a:defRPr/>
              </a:pPr>
              <a:t>7/10/2017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BBB54-A1E6-4032-BE7C-815E40C01E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87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BE128-5140-43E3-92AE-7DAC0AE0A1FD}" type="datetimeFigureOut">
              <a:rPr lang="en-US"/>
              <a:pPr>
                <a:defRPr/>
              </a:pPr>
              <a:t>7/10/2017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9DFC3-DC43-4CBF-973E-51C76CC95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772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DEB5-C10F-476C-8EF2-7A60AD27D9B0}" type="datetimeFigureOut">
              <a:rPr lang="en-US"/>
              <a:pPr>
                <a:defRPr/>
              </a:pPr>
              <a:t>7/10/2017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A14AB-4320-4372-9A0D-B45B99FD28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477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D7746-F1D4-461A-8019-3CF2B3A972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2112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DA558-2517-41A0-82AF-FE2154AAF6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6454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293A7-CB7D-4D35-B8F0-57968948F4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429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918BB-42A2-4712-85F7-B08C3D6F40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2916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68A76-B47D-484D-BC71-B587237CD7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0960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36421-4440-4C66-897D-2913EF4862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5851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7B389-51FE-4761-8862-5517E7EB44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5388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/>
            </a:lvl1pPr>
          </a:lstStyle>
          <a:p>
            <a:pPr>
              <a:defRPr/>
            </a:pPr>
            <a:fld id="{21C3D901-322D-4747-92E2-4FA4A1F09C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D34155F-2BF6-45F0-B337-261329B099CD}" type="datetimeFigureOut">
              <a:rPr lang="en-US"/>
              <a:pPr>
                <a:defRPr/>
              </a:pPr>
              <a:t>7/10/2017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8361720-57BB-4C78-970E-8779B89BE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12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960" y="-3091646"/>
            <a:ext cx="9434494" cy="14092217"/>
          </a:xfrm>
          <a:prstGeom prst="rect">
            <a:avLst/>
          </a:prstGeom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5191" y="-66330"/>
            <a:ext cx="9144000" cy="6858000"/>
          </a:xfrm>
          <a:prstGeom prst="rect">
            <a:avLst/>
          </a:prstGeom>
          <a:solidFill>
            <a:srgbClr val="F3F3F3">
              <a:alpha val="5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baseline="0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319213" y="2667000"/>
            <a:ext cx="636587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Staff Presentation to the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800" b="1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Portland Historic Landmarks Commission</a:t>
            </a:r>
            <a:endParaRPr lang="en-US" altLang="en-US" sz="2800" baseline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sp>
        <p:nvSpPr>
          <p:cNvPr id="4101" name="Text Box 10"/>
          <p:cNvSpPr txBox="1">
            <a:spLocks noChangeArrowheads="1"/>
          </p:cNvSpPr>
          <p:nvPr/>
        </p:nvSpPr>
        <p:spPr bwMode="auto">
          <a:xfrm>
            <a:off x="0" y="5662613"/>
            <a:ext cx="9144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aseline="0" dirty="0">
                <a:solidFill>
                  <a:schemeClr val="accent2"/>
                </a:solidFill>
                <a:latin typeface="Calibri" panose="020F0502020204030204" pitchFamily="34" charset="0"/>
              </a:rPr>
              <a:t>July 10, 2017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800" baseline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086100" y="647700"/>
            <a:ext cx="26209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600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CITY OF PORTLAND, OREGON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8913" y="1006475"/>
            <a:ext cx="3333750" cy="876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854075" y="3954463"/>
            <a:ext cx="7464425" cy="17543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b="1" baseline="0" dirty="0">
                <a:solidFill>
                  <a:schemeClr val="accent2"/>
                </a:solidFill>
                <a:latin typeface="Arial" panose="020B0604020202020204" pitchFamily="34" charset="0"/>
              </a:rPr>
              <a:t>Type III Historic Resource Review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b="1" baseline="0" dirty="0">
                <a:solidFill>
                  <a:schemeClr val="accent2"/>
                </a:solidFill>
                <a:latin typeface="Arial" panose="020B0604020202020204" pitchFamily="34" charset="0"/>
              </a:rPr>
              <a:t>LU 17-171655 HR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4400" b="1" baseline="0" dirty="0">
                <a:solidFill>
                  <a:schemeClr val="accent2"/>
                </a:solidFill>
                <a:latin typeface="Arial" panose="020B0604020202020204" pitchFamily="34" charset="0"/>
              </a:rPr>
              <a:t>621 SW 5th Avenue</a:t>
            </a:r>
            <a:endParaRPr lang="EN-US" altLang="EN-US" sz="2400" b="1" u="sng" baseline="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Box 18"/>
          <p:cNvSpPr txBox="1">
            <a:spLocks noChangeArrowheads="1"/>
          </p:cNvSpPr>
          <p:nvPr/>
        </p:nvSpPr>
        <p:spPr bwMode="auto">
          <a:xfrm>
            <a:off x="6534150" y="122238"/>
            <a:ext cx="26098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baseline="0" dirty="0">
                <a:latin typeface="Calibri" panose="020F0502020204030204" pitchFamily="34" charset="0"/>
              </a:rPr>
              <a:t>Staff Recommendation </a:t>
            </a:r>
            <a:r>
              <a:rPr lang="en-US" altLang="en-US" sz="1200" baseline="0" dirty="0">
                <a:latin typeface="Calibri" panose="020F0502020204030204" pitchFamily="34" charset="0"/>
              </a:rPr>
              <a:t>(per Staff Report)</a:t>
            </a:r>
          </a:p>
        </p:txBody>
      </p:sp>
      <p:sp>
        <p:nvSpPr>
          <p:cNvPr id="20485" name="Rectangle 1"/>
          <p:cNvSpPr>
            <a:spLocks noChangeArrowheads="1"/>
          </p:cNvSpPr>
          <p:nvPr/>
        </p:nvSpPr>
        <p:spPr bwMode="auto">
          <a:xfrm>
            <a:off x="125413" y="433388"/>
            <a:ext cx="637698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marL="344488" indent="-3444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baseline="0" dirty="0">
                <a:latin typeface="Calibri" panose="020F0502020204030204" pitchFamily="34" charset="0"/>
              </a:rPr>
              <a:t>Louvers and Windows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3" y="1002890"/>
            <a:ext cx="4721516" cy="4488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573" y="676275"/>
            <a:ext cx="4134427" cy="551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98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Box 18"/>
          <p:cNvSpPr txBox="1">
            <a:spLocks noChangeArrowheads="1"/>
          </p:cNvSpPr>
          <p:nvPr/>
        </p:nvSpPr>
        <p:spPr bwMode="auto">
          <a:xfrm>
            <a:off x="6534150" y="122238"/>
            <a:ext cx="26098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baseline="0" dirty="0">
                <a:latin typeface="Calibri" panose="020F0502020204030204" pitchFamily="34" charset="0"/>
              </a:rPr>
              <a:t>Staff Recommendation </a:t>
            </a:r>
            <a:r>
              <a:rPr lang="en-US" altLang="en-US" sz="1200" baseline="0" dirty="0">
                <a:latin typeface="Calibri" panose="020F0502020204030204" pitchFamily="34" charset="0"/>
              </a:rPr>
              <a:t>(per Staff Report)</a:t>
            </a:r>
          </a:p>
        </p:txBody>
      </p:sp>
      <p:sp>
        <p:nvSpPr>
          <p:cNvPr id="20485" name="Rectangle 1"/>
          <p:cNvSpPr>
            <a:spLocks noChangeArrowheads="1"/>
          </p:cNvSpPr>
          <p:nvPr/>
        </p:nvSpPr>
        <p:spPr bwMode="auto">
          <a:xfrm>
            <a:off x="125413" y="433388"/>
            <a:ext cx="637698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marL="344488" indent="-3444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baseline="0" dirty="0">
                <a:latin typeface="Calibri" panose="020F0502020204030204" pitchFamily="34" charset="0"/>
              </a:rPr>
              <a:t>Louvers and Windows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13" y="1002890"/>
            <a:ext cx="4721516" cy="4488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573" y="676275"/>
            <a:ext cx="4134427" cy="55157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560" y="1230312"/>
            <a:ext cx="3554324" cy="316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62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82" name="Straight Connector 17"/>
          <p:cNvCxnSpPr>
            <a:cxnSpLocks noChangeShapeType="1"/>
          </p:cNvCxnSpPr>
          <p:nvPr/>
        </p:nvCxnSpPr>
        <p:spPr bwMode="auto">
          <a:xfrm flipH="1">
            <a:off x="-287338" y="4646613"/>
            <a:ext cx="994568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483" name="Straight Connector 16"/>
          <p:cNvCxnSpPr>
            <a:cxnSpLocks noChangeShapeType="1"/>
          </p:cNvCxnSpPr>
          <p:nvPr/>
        </p:nvCxnSpPr>
        <p:spPr bwMode="auto">
          <a:xfrm>
            <a:off x="6513513" y="-263525"/>
            <a:ext cx="12700" cy="74660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484" name="TextBox 18"/>
          <p:cNvSpPr txBox="1">
            <a:spLocks noChangeArrowheads="1"/>
          </p:cNvSpPr>
          <p:nvPr/>
        </p:nvSpPr>
        <p:spPr bwMode="auto">
          <a:xfrm>
            <a:off x="6534150" y="122238"/>
            <a:ext cx="26098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baseline="0" dirty="0">
                <a:latin typeface="Calibri" panose="020F0502020204030204" pitchFamily="34" charset="0"/>
              </a:rPr>
              <a:t>Staff Recommendation </a:t>
            </a:r>
            <a:r>
              <a:rPr lang="en-US" altLang="en-US" sz="1200" baseline="0" dirty="0">
                <a:latin typeface="Calibri" panose="020F0502020204030204" pitchFamily="34" charset="0"/>
              </a:rPr>
              <a:t>(per Staff Report)</a:t>
            </a:r>
          </a:p>
        </p:txBody>
      </p:sp>
      <p:sp>
        <p:nvSpPr>
          <p:cNvPr id="20485" name="Rectangle 1"/>
          <p:cNvSpPr>
            <a:spLocks noChangeArrowheads="1"/>
          </p:cNvSpPr>
          <p:nvPr/>
        </p:nvSpPr>
        <p:spPr bwMode="auto">
          <a:xfrm>
            <a:off x="125413" y="433388"/>
            <a:ext cx="637698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marL="344488" indent="-3444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baseline="0" dirty="0">
                <a:latin typeface="Calibri" panose="020F0502020204030204" pitchFamily="34" charset="0"/>
              </a:rPr>
              <a:t>New Entry in Storefront</a:t>
            </a:r>
            <a:endParaRPr lang="EN-US" altLang="EN-US" sz="2400" b="1" baseline="0" dirty="0"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5096"/>
            <a:ext cx="4829968" cy="218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5" y="879664"/>
            <a:ext cx="8448316" cy="475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40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82" name="Straight Connector 17"/>
          <p:cNvCxnSpPr>
            <a:cxnSpLocks noChangeShapeType="1"/>
          </p:cNvCxnSpPr>
          <p:nvPr/>
        </p:nvCxnSpPr>
        <p:spPr bwMode="auto">
          <a:xfrm flipH="1">
            <a:off x="-287338" y="4646613"/>
            <a:ext cx="994568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483" name="Straight Connector 16"/>
          <p:cNvCxnSpPr>
            <a:cxnSpLocks noChangeShapeType="1"/>
          </p:cNvCxnSpPr>
          <p:nvPr/>
        </p:nvCxnSpPr>
        <p:spPr bwMode="auto">
          <a:xfrm>
            <a:off x="6513513" y="-263525"/>
            <a:ext cx="12700" cy="74660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484" name="TextBox 18"/>
          <p:cNvSpPr txBox="1">
            <a:spLocks noChangeArrowheads="1"/>
          </p:cNvSpPr>
          <p:nvPr/>
        </p:nvSpPr>
        <p:spPr bwMode="auto">
          <a:xfrm>
            <a:off x="6534150" y="122238"/>
            <a:ext cx="26098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baseline="0" dirty="0">
                <a:latin typeface="Calibri" panose="020F0502020204030204" pitchFamily="34" charset="0"/>
              </a:rPr>
              <a:t>Staff Recommendation </a:t>
            </a:r>
            <a:r>
              <a:rPr lang="en-US" altLang="en-US" sz="1200" baseline="0" dirty="0">
                <a:latin typeface="Calibri" panose="020F0502020204030204" pitchFamily="34" charset="0"/>
              </a:rPr>
              <a:t>(per Staff Report)</a:t>
            </a:r>
          </a:p>
        </p:txBody>
      </p:sp>
      <p:sp>
        <p:nvSpPr>
          <p:cNvPr id="20485" name="Rectangle 1"/>
          <p:cNvSpPr>
            <a:spLocks noChangeArrowheads="1"/>
          </p:cNvSpPr>
          <p:nvPr/>
        </p:nvSpPr>
        <p:spPr bwMode="auto">
          <a:xfrm>
            <a:off x="125413" y="433388"/>
            <a:ext cx="637698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marL="344488" indent="-3444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baseline="0" dirty="0">
                <a:latin typeface="Calibri" panose="020F0502020204030204" pitchFamily="34" charset="0"/>
              </a:rPr>
              <a:t>New Entry in Storefront</a:t>
            </a:r>
            <a:endParaRPr lang="EN-US" altLang="EN-US" sz="2400" b="1" baseline="0" dirty="0"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50" y="1957387"/>
            <a:ext cx="6534150" cy="4900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664"/>
            <a:ext cx="6502400" cy="2782012"/>
          </a:xfrm>
          <a:prstGeom prst="rect">
            <a:avLst/>
          </a:prstGeom>
        </p:spPr>
      </p:pic>
      <p:sp>
        <p:nvSpPr>
          <p:cNvPr id="10" name="Arrow: Right 9"/>
          <p:cNvSpPr/>
          <p:nvPr/>
        </p:nvSpPr>
        <p:spPr bwMode="auto">
          <a:xfrm rot="5400000">
            <a:off x="6449961" y="4690238"/>
            <a:ext cx="403123" cy="50144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0766"/>
            <a:ext cx="2709708" cy="361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82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82" name="Straight Connector 17"/>
          <p:cNvCxnSpPr>
            <a:cxnSpLocks noChangeShapeType="1"/>
          </p:cNvCxnSpPr>
          <p:nvPr/>
        </p:nvCxnSpPr>
        <p:spPr bwMode="auto">
          <a:xfrm flipH="1">
            <a:off x="-287338" y="4646613"/>
            <a:ext cx="994568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483" name="Straight Connector 16"/>
          <p:cNvCxnSpPr>
            <a:cxnSpLocks noChangeShapeType="1"/>
          </p:cNvCxnSpPr>
          <p:nvPr/>
        </p:nvCxnSpPr>
        <p:spPr bwMode="auto">
          <a:xfrm>
            <a:off x="6513513" y="-263525"/>
            <a:ext cx="12700" cy="74660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484" name="TextBox 18"/>
          <p:cNvSpPr txBox="1">
            <a:spLocks noChangeArrowheads="1"/>
          </p:cNvSpPr>
          <p:nvPr/>
        </p:nvSpPr>
        <p:spPr bwMode="auto">
          <a:xfrm>
            <a:off x="6534150" y="122238"/>
            <a:ext cx="26098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baseline="0" dirty="0">
                <a:latin typeface="Calibri" panose="020F0502020204030204" pitchFamily="34" charset="0"/>
              </a:rPr>
              <a:t>Staff Recommendation </a:t>
            </a:r>
            <a:r>
              <a:rPr lang="en-US" altLang="en-US" sz="1200" baseline="0" dirty="0">
                <a:latin typeface="Calibri" panose="020F0502020204030204" pitchFamily="34" charset="0"/>
              </a:rPr>
              <a:t>(per Staff Report)</a:t>
            </a:r>
          </a:p>
        </p:txBody>
      </p:sp>
      <p:sp>
        <p:nvSpPr>
          <p:cNvPr id="20485" name="Rectangle 1"/>
          <p:cNvSpPr>
            <a:spLocks noChangeArrowheads="1"/>
          </p:cNvSpPr>
          <p:nvPr/>
        </p:nvSpPr>
        <p:spPr bwMode="auto">
          <a:xfrm>
            <a:off x="125413" y="433388"/>
            <a:ext cx="637698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marL="344488" indent="-3444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baseline="0" dirty="0">
                <a:latin typeface="Calibri" panose="020F0502020204030204" pitchFamily="34" charset="0"/>
              </a:rPr>
              <a:t>N</a:t>
            </a:r>
            <a:r>
              <a:rPr lang="en-US" altLang="EN-US" sz="2400" b="1" baseline="0" dirty="0">
                <a:latin typeface="Calibri" panose="020F0502020204030204" pitchFamily="34" charset="0"/>
              </a:rPr>
              <a:t>e</a:t>
            </a:r>
            <a:r>
              <a:rPr lang="EN-US" altLang="EN-US" sz="2400" b="1" baseline="0" dirty="0">
                <a:latin typeface="Calibri" panose="020F0502020204030204" pitchFamily="34" charset="0"/>
              </a:rPr>
              <a:t>w Entries on Fifth and Sixth Ave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5768"/>
            <a:ext cx="9144000" cy="5047425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82588" y="6151564"/>
            <a:ext cx="637698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marL="344488" indent="-3444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baseline="0" dirty="0">
                <a:latin typeface="Calibri" panose="020F0502020204030204" pitchFamily="34" charset="0"/>
              </a:rPr>
              <a:t>Sixth Ave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195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82" name="Straight Connector 17"/>
          <p:cNvCxnSpPr>
            <a:cxnSpLocks noChangeShapeType="1"/>
          </p:cNvCxnSpPr>
          <p:nvPr/>
        </p:nvCxnSpPr>
        <p:spPr bwMode="auto">
          <a:xfrm flipH="1">
            <a:off x="-287338" y="4646613"/>
            <a:ext cx="994568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483" name="Straight Connector 16"/>
          <p:cNvCxnSpPr>
            <a:cxnSpLocks noChangeShapeType="1"/>
          </p:cNvCxnSpPr>
          <p:nvPr/>
        </p:nvCxnSpPr>
        <p:spPr bwMode="auto">
          <a:xfrm>
            <a:off x="6513513" y="-263525"/>
            <a:ext cx="12700" cy="74660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484" name="TextBox 18"/>
          <p:cNvSpPr txBox="1">
            <a:spLocks noChangeArrowheads="1"/>
          </p:cNvSpPr>
          <p:nvPr/>
        </p:nvSpPr>
        <p:spPr bwMode="auto">
          <a:xfrm>
            <a:off x="6534150" y="122238"/>
            <a:ext cx="26098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baseline="0" dirty="0">
                <a:latin typeface="Calibri" panose="020F0502020204030204" pitchFamily="34" charset="0"/>
              </a:rPr>
              <a:t>Staff Recommendation </a:t>
            </a:r>
            <a:r>
              <a:rPr lang="en-US" altLang="en-US" sz="1200" baseline="0" dirty="0">
                <a:latin typeface="Calibri" panose="020F0502020204030204" pitchFamily="34" charset="0"/>
              </a:rPr>
              <a:t>(per Staff Report)</a:t>
            </a:r>
          </a:p>
        </p:txBody>
      </p:sp>
      <p:sp>
        <p:nvSpPr>
          <p:cNvPr id="20485" name="Rectangle 1"/>
          <p:cNvSpPr>
            <a:spLocks noChangeArrowheads="1"/>
          </p:cNvSpPr>
          <p:nvPr/>
        </p:nvSpPr>
        <p:spPr bwMode="auto">
          <a:xfrm>
            <a:off x="125413" y="433388"/>
            <a:ext cx="637698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marL="344488" indent="-3444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baseline="0" dirty="0">
                <a:latin typeface="Calibri" panose="020F0502020204030204" pitchFamily="34" charset="0"/>
              </a:rPr>
              <a:t>N</a:t>
            </a:r>
            <a:r>
              <a:rPr lang="en-US" altLang="EN-US" sz="2400" b="1" baseline="0" dirty="0">
                <a:latin typeface="Calibri" panose="020F0502020204030204" pitchFamily="34" charset="0"/>
              </a:rPr>
              <a:t>e</a:t>
            </a:r>
            <a:r>
              <a:rPr lang="EN-US" altLang="EN-US" sz="2400" b="1" baseline="0" dirty="0">
                <a:latin typeface="Calibri" panose="020F0502020204030204" pitchFamily="34" charset="0"/>
              </a:rPr>
              <a:t>w Entries on Fifth and Sixth Ave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82588" y="6151564"/>
            <a:ext cx="637698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marL="344488" indent="-3444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baseline="0" dirty="0">
                <a:latin typeface="Calibri" panose="020F0502020204030204" pitchFamily="34" charset="0"/>
              </a:rPr>
              <a:t>Fifth Ave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2554"/>
            <a:ext cx="9144000" cy="517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646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82" name="Straight Connector 17"/>
          <p:cNvCxnSpPr>
            <a:cxnSpLocks noChangeShapeType="1"/>
          </p:cNvCxnSpPr>
          <p:nvPr/>
        </p:nvCxnSpPr>
        <p:spPr bwMode="auto">
          <a:xfrm flipH="1">
            <a:off x="-287338" y="4646613"/>
            <a:ext cx="994568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483" name="Straight Connector 16"/>
          <p:cNvCxnSpPr>
            <a:cxnSpLocks noChangeShapeType="1"/>
          </p:cNvCxnSpPr>
          <p:nvPr/>
        </p:nvCxnSpPr>
        <p:spPr bwMode="auto">
          <a:xfrm>
            <a:off x="6513513" y="-263525"/>
            <a:ext cx="12700" cy="74660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484" name="TextBox 18"/>
          <p:cNvSpPr txBox="1">
            <a:spLocks noChangeArrowheads="1"/>
          </p:cNvSpPr>
          <p:nvPr/>
        </p:nvSpPr>
        <p:spPr bwMode="auto">
          <a:xfrm>
            <a:off x="6534150" y="122238"/>
            <a:ext cx="26098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baseline="0" dirty="0">
                <a:latin typeface="Calibri" panose="020F0502020204030204" pitchFamily="34" charset="0"/>
              </a:rPr>
              <a:t>Staff Recommendation </a:t>
            </a:r>
            <a:r>
              <a:rPr lang="en-US" altLang="en-US" sz="1200" baseline="0" dirty="0">
                <a:latin typeface="Calibri" panose="020F0502020204030204" pitchFamily="34" charset="0"/>
              </a:rPr>
              <a:t>(per Staff Report)</a:t>
            </a:r>
          </a:p>
        </p:txBody>
      </p:sp>
      <p:sp>
        <p:nvSpPr>
          <p:cNvPr id="20485" name="Rectangle 1"/>
          <p:cNvSpPr>
            <a:spLocks noChangeArrowheads="1"/>
          </p:cNvSpPr>
          <p:nvPr/>
        </p:nvSpPr>
        <p:spPr bwMode="auto">
          <a:xfrm>
            <a:off x="125413" y="433388"/>
            <a:ext cx="388790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marL="344488" indent="-3444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baseline="0" dirty="0">
                <a:latin typeface="Calibri" panose="020F0502020204030204" pitchFamily="34" charset="0"/>
              </a:rPr>
              <a:t>Awnings</a:t>
            </a:r>
            <a:endParaRPr lang="en-US" altLang="en-US" sz="1400" b="1" baseline="0" dirty="0"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</p:txBody>
      </p:sp>
      <p:pic>
        <p:nvPicPr>
          <p:cNvPr id="9226" name="Picture 10" descr="https://lh3.googleusercontent.com/yId2I6Ngfu83M0XUfoe5LOEaIPOyTbyvXu76sHAuTgRVXcfwrlTfDiSCNWKh-gnNUagNwR4aR00zeVDLENs-dEbn0K-r6ULamcCjR3TEJRtki1e4NRMt5UlN2p7TXmZLtxgnOWjsd5rM8lwlptQmxbD8h11NFrvUj3Rce7aZPEcWu3LLNS9LazqA55BRf3zH3qqnywBNlrvLXXnYFRRLMbdUdlmf3GeG2sPFbHplvfr49SOMjgjEYEteJCbwxSNLxxfAW2__2lt8IGT4bH1i7VUu1iVQKUggU8jGAVOWgzSkczzcfpC2SpqWjCzrkaT6U_mUmPK3rvnKPEdEuuxBERMqpZW0s2uBXlQnToIEZwXQhs_noSi9XF-79IAlDNTbroTbCeII0dFTvsgWd-ZSG8FQv0-I1PiaELhiMSxi_XuVTFx6tUfIJTiQJOSrrAucbPP7ZsV0LY-coUhw_EEaEVMD1zdvzKRgagNfFdsR_j7bO90LBw0-01zeJnXzaxhzrZzz8Eeguikf5QAb_CgntRWBWvhf3Wm99XvUfAAqSS4HXgn6hLXTtc8_IeqbNlDqgUtRgIYI1LAVe8x_NzCozK5xmt2p9NqrVjXPI0B_mSiHEx0BNbTgSg=w1280-h720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773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489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82" name="Straight Connector 17"/>
          <p:cNvCxnSpPr>
            <a:cxnSpLocks noChangeShapeType="1"/>
          </p:cNvCxnSpPr>
          <p:nvPr/>
        </p:nvCxnSpPr>
        <p:spPr bwMode="auto">
          <a:xfrm flipH="1">
            <a:off x="-287338" y="4646613"/>
            <a:ext cx="994568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483" name="Straight Connector 16"/>
          <p:cNvCxnSpPr>
            <a:cxnSpLocks noChangeShapeType="1"/>
          </p:cNvCxnSpPr>
          <p:nvPr/>
        </p:nvCxnSpPr>
        <p:spPr bwMode="auto">
          <a:xfrm>
            <a:off x="6513513" y="-263525"/>
            <a:ext cx="12700" cy="74660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484" name="TextBox 18"/>
          <p:cNvSpPr txBox="1">
            <a:spLocks noChangeArrowheads="1"/>
          </p:cNvSpPr>
          <p:nvPr/>
        </p:nvSpPr>
        <p:spPr bwMode="auto">
          <a:xfrm>
            <a:off x="6534150" y="122238"/>
            <a:ext cx="26098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baseline="0" dirty="0">
                <a:latin typeface="Calibri" panose="020F0502020204030204" pitchFamily="34" charset="0"/>
              </a:rPr>
              <a:t>Staff Recommendation </a:t>
            </a:r>
            <a:r>
              <a:rPr lang="en-US" altLang="en-US" sz="1200" baseline="0" dirty="0">
                <a:latin typeface="Calibri" panose="020F0502020204030204" pitchFamily="34" charset="0"/>
              </a:rPr>
              <a:t>(per Staff Report)</a:t>
            </a:r>
          </a:p>
        </p:txBody>
      </p:sp>
      <p:sp>
        <p:nvSpPr>
          <p:cNvPr id="20485" name="Rectangle 1"/>
          <p:cNvSpPr>
            <a:spLocks noChangeArrowheads="1"/>
          </p:cNvSpPr>
          <p:nvPr/>
        </p:nvSpPr>
        <p:spPr bwMode="auto">
          <a:xfrm>
            <a:off x="125413" y="433388"/>
            <a:ext cx="637698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marL="344488" indent="-3444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baseline="0" dirty="0">
                <a:latin typeface="Calibri" panose="020F0502020204030204" pitchFamily="34" charset="0"/>
              </a:rPr>
              <a:t>Awnings</a:t>
            </a:r>
            <a:endParaRPr lang="en-US" altLang="en-US" sz="1400" b="1" baseline="0" dirty="0"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423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36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83" name="Straight Connector 16"/>
          <p:cNvCxnSpPr>
            <a:cxnSpLocks noChangeShapeType="1"/>
          </p:cNvCxnSpPr>
          <p:nvPr/>
        </p:nvCxnSpPr>
        <p:spPr bwMode="auto">
          <a:xfrm>
            <a:off x="6513513" y="-263525"/>
            <a:ext cx="12700" cy="74660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484" name="TextBox 18"/>
          <p:cNvSpPr txBox="1">
            <a:spLocks noChangeArrowheads="1"/>
          </p:cNvSpPr>
          <p:nvPr/>
        </p:nvSpPr>
        <p:spPr bwMode="auto">
          <a:xfrm>
            <a:off x="6534150" y="122238"/>
            <a:ext cx="26098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baseline="0" dirty="0">
                <a:latin typeface="Calibri" panose="020F0502020204030204" pitchFamily="34" charset="0"/>
              </a:rPr>
              <a:t>Staff Recommendation </a:t>
            </a:r>
            <a:r>
              <a:rPr lang="en-US" altLang="en-US" sz="1200" baseline="0" dirty="0">
                <a:latin typeface="Calibri" panose="020F0502020204030204" pitchFamily="34" charset="0"/>
              </a:rPr>
              <a:t>(per Staff Report)</a:t>
            </a:r>
          </a:p>
        </p:txBody>
      </p:sp>
      <p:sp>
        <p:nvSpPr>
          <p:cNvPr id="20485" name="Rectangle 1"/>
          <p:cNvSpPr>
            <a:spLocks noChangeArrowheads="1"/>
          </p:cNvSpPr>
          <p:nvPr/>
        </p:nvSpPr>
        <p:spPr bwMode="auto">
          <a:xfrm>
            <a:off x="125413" y="433388"/>
            <a:ext cx="637698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marL="344488" indent="-3444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baseline="0" dirty="0">
                <a:latin typeface="Calibri" panose="020F0502020204030204" pitchFamily="34" charset="0"/>
              </a:rPr>
              <a:t>Awnings</a:t>
            </a:r>
            <a:endParaRPr lang="en-US" altLang="en-US" sz="1400" b="1" baseline="0" dirty="0"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58197"/>
            <a:ext cx="6196890" cy="3485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922" y="676275"/>
            <a:ext cx="3859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46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83" name="Straight Connector 16"/>
          <p:cNvCxnSpPr>
            <a:cxnSpLocks noChangeShapeType="1"/>
          </p:cNvCxnSpPr>
          <p:nvPr/>
        </p:nvCxnSpPr>
        <p:spPr bwMode="auto">
          <a:xfrm>
            <a:off x="6513513" y="-263525"/>
            <a:ext cx="12700" cy="74660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484" name="TextBox 18"/>
          <p:cNvSpPr txBox="1">
            <a:spLocks noChangeArrowheads="1"/>
          </p:cNvSpPr>
          <p:nvPr/>
        </p:nvSpPr>
        <p:spPr bwMode="auto">
          <a:xfrm>
            <a:off x="6534150" y="122238"/>
            <a:ext cx="26098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baseline="0" dirty="0">
                <a:latin typeface="Calibri" panose="020F0502020204030204" pitchFamily="34" charset="0"/>
              </a:rPr>
              <a:t>Staff Recommendation </a:t>
            </a:r>
            <a:r>
              <a:rPr lang="en-US" altLang="en-US" sz="1200" baseline="0" dirty="0">
                <a:latin typeface="Calibri" panose="020F0502020204030204" pitchFamily="34" charset="0"/>
              </a:rPr>
              <a:t>(per Staff Report)</a:t>
            </a:r>
          </a:p>
        </p:txBody>
      </p:sp>
      <p:sp>
        <p:nvSpPr>
          <p:cNvPr id="20485" name="Rectangle 1"/>
          <p:cNvSpPr>
            <a:spLocks noChangeArrowheads="1"/>
          </p:cNvSpPr>
          <p:nvPr/>
        </p:nvSpPr>
        <p:spPr bwMode="auto">
          <a:xfrm>
            <a:off x="125413" y="433388"/>
            <a:ext cx="637698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marL="344488" indent="-3444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baseline="0" dirty="0">
                <a:latin typeface="Calibri" panose="020F0502020204030204" pitchFamily="34" charset="0"/>
              </a:rPr>
              <a:t>Awnings</a:t>
            </a:r>
            <a:endParaRPr lang="en-US" altLang="en-US" sz="1400" b="1" baseline="0" dirty="0"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</p:txBody>
      </p:sp>
      <p:sp>
        <p:nvSpPr>
          <p:cNvPr id="2" name="AutoShape 2" descr="https://lh3.googleusercontent.com/1saD4l6xdVH2Rn9AJTNUED2kCcKXZLaabNC5Bl5EMxCXjyjq-Rl1kwXestnTDIW0YlyTcvAJtZXOzfRxz7drvO-uLOVaQO7h7MJej4KadatPHuhzb1xbPW2nnt0J-6j2ZHFY0yPH5Ln5xuQ0l1OUhndWKLjwdSbjmKJyI_lna5wvMGExw9x8rvktOSWFHM_qN0APX4JpnWfvr6BdPTv5i8JNHqCSmPiI6s1vC0IM6LmU4TU9U9Efr9ClGzqJXUEip0Ka3Qrn053TlvvmfDjIUUXIpZcUyegHinn7JW72LDePE9ddvlMMrZ0ne7MNMGeOYMFKPFtIeFtSmi6DQXT2eJmCQDoG0OiPicU9Z_nUGclDA3qBRUGUJQd4wjwX4zETX2Zoq3oFRZ7q5665vgzvtsDvHfPnTAQTGCN5SN9QOVFDhrjM4kPqGKFWjsDGTRrEyrMzOGLGmKxV1Qgp6hftnfeU69s28lBLSVeAxRsMuDA3-a-CVhiv_yVqR1242ABwWvSQKorN3R2NbMGYZgBBbKOiSVzZxrCMZ5g8OxfRIPOVJjDzXwJb1vXYbuhXz9Woe3SXikipo0ekJPL5lZcn78Xyg8FXtG7QLKOalI6hN1MnNLbgGA3ZSw=w1280-h720-no"/>
          <p:cNvSpPr>
            <a:spLocks noChangeAspect="1" noChangeArrowheads="1"/>
          </p:cNvSpPr>
          <p:nvPr/>
        </p:nvSpPr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3873"/>
            <a:ext cx="9144000" cy="5143500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57163" y="6285398"/>
            <a:ext cx="637698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marL="344488" indent="-3444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baseline="0" dirty="0">
                <a:latin typeface="Calibri" panose="020F0502020204030204" pitchFamily="34" charset="0"/>
              </a:rPr>
              <a:t>Alder Street Awning</a:t>
            </a:r>
            <a:endParaRPr lang="en-US" altLang="en-US" sz="1400" b="1" baseline="0" dirty="0"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389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47" name="Straight Connector 2"/>
          <p:cNvCxnSpPr>
            <a:cxnSpLocks noChangeShapeType="1"/>
          </p:cNvCxnSpPr>
          <p:nvPr/>
        </p:nvCxnSpPr>
        <p:spPr bwMode="auto">
          <a:xfrm>
            <a:off x="6513513" y="-263525"/>
            <a:ext cx="12700" cy="74660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48" name="Straight Connector 11"/>
          <p:cNvCxnSpPr>
            <a:cxnSpLocks noChangeShapeType="1"/>
          </p:cNvCxnSpPr>
          <p:nvPr/>
        </p:nvCxnSpPr>
        <p:spPr bwMode="auto">
          <a:xfrm flipH="1">
            <a:off x="-287338" y="4646613"/>
            <a:ext cx="994568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580" name="TextBox 12"/>
          <p:cNvSpPr txBox="1">
            <a:spLocks noChangeArrowheads="1"/>
          </p:cNvSpPr>
          <p:nvPr/>
        </p:nvSpPr>
        <p:spPr bwMode="auto">
          <a:xfrm>
            <a:off x="6635750" y="468313"/>
            <a:ext cx="250825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800" b="1" baseline="0" dirty="0">
                <a:latin typeface="Calibri" panose="020F0502020204030204" pitchFamily="34" charset="0"/>
              </a:rPr>
              <a:t>CODE CONTEXT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400" baseline="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400" b="1" baseline="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600" b="1" baseline="0" dirty="0">
                <a:latin typeface="Calibri" panose="020F0502020204030204" pitchFamily="34" charset="0"/>
              </a:rPr>
              <a:t>ZONING:    </a:t>
            </a:r>
          </a:p>
          <a:p>
            <a:pPr marL="231775" indent="-231775">
              <a:spcBef>
                <a:spcPct val="0"/>
              </a:spcBef>
              <a:buFontTx/>
              <a:buNone/>
              <a:defRPr/>
            </a:pPr>
            <a:r>
              <a:rPr lang="EN-US" altLang="EN-US" sz="1600" baseline="0" dirty="0">
                <a:latin typeface="Calibri" panose="020F0502020204030204" pitchFamily="34" charset="0"/>
              </a:rPr>
              <a:t>CX </a:t>
            </a:r>
            <a:r>
              <a:rPr lang="en-US" altLang="EN-US" sz="1600" baseline="0" dirty="0">
                <a:latin typeface="Calibri" panose="020F0502020204030204" pitchFamily="34" charset="0"/>
              </a:rPr>
              <a:t>–</a:t>
            </a:r>
            <a:r>
              <a:rPr lang="EN-US" altLang="EN-US" sz="1600" baseline="0" dirty="0">
                <a:latin typeface="Calibri" panose="020F0502020204030204" pitchFamily="34" charset="0"/>
              </a:rPr>
              <a:t> Central Commercial Zone With Design Review</a:t>
            </a:r>
          </a:p>
          <a:p>
            <a:pPr marL="231775" indent="-231775">
              <a:spcBef>
                <a:spcPct val="0"/>
              </a:spcBef>
              <a:buFontTx/>
              <a:buNone/>
              <a:defRPr/>
            </a:pPr>
            <a:endParaRPr lang="en-US" altLang="en-US" sz="1400" baseline="0" dirty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 marL="231775" indent="-231775">
              <a:spcBef>
                <a:spcPct val="0"/>
              </a:spcBef>
              <a:buFontTx/>
              <a:buNone/>
              <a:defRPr/>
            </a:pPr>
            <a:r>
              <a:rPr lang="en-US" altLang="en-US" sz="1600" baseline="0" dirty="0">
                <a:latin typeface="Calibri" panose="020F0502020204030204" pitchFamily="34" charset="0"/>
              </a:rPr>
              <a:t>Height – 460’</a:t>
            </a:r>
          </a:p>
          <a:p>
            <a:pPr marL="231775" indent="-231775">
              <a:spcBef>
                <a:spcPct val="0"/>
              </a:spcBef>
              <a:buFontTx/>
              <a:buNone/>
              <a:defRPr/>
            </a:pPr>
            <a:endParaRPr lang="en-US" altLang="en-US" sz="1600" baseline="0" dirty="0">
              <a:latin typeface="Calibri" panose="020F0502020204030204" pitchFamily="34" charset="0"/>
            </a:endParaRPr>
          </a:p>
          <a:p>
            <a:pPr marL="231775" indent="-231775">
              <a:spcBef>
                <a:spcPct val="0"/>
              </a:spcBef>
              <a:buFontTx/>
              <a:buNone/>
              <a:defRPr/>
            </a:pPr>
            <a:endParaRPr lang="en-US" altLang="en-US" sz="1600" baseline="0" dirty="0">
              <a:latin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" r="47957"/>
          <a:stretch/>
        </p:blipFill>
        <p:spPr>
          <a:xfrm>
            <a:off x="6807200" y="5083175"/>
            <a:ext cx="2070100" cy="104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5" y="608138"/>
            <a:ext cx="6086863" cy="3601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rrow: Down 1"/>
          <p:cNvSpPr/>
          <p:nvPr/>
        </p:nvSpPr>
        <p:spPr bwMode="auto">
          <a:xfrm rot="14410074">
            <a:off x="2724150" y="2319340"/>
            <a:ext cx="428625" cy="51911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5848" y="4831855"/>
            <a:ext cx="617717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b="1" baseline="0" dirty="0">
                <a:solidFill>
                  <a:srgbClr val="000000"/>
                </a:solidFill>
                <a:latin typeface="Calibri" panose="020F0502020204030204" pitchFamily="34" charset="0"/>
              </a:rPr>
              <a:t>P</a:t>
            </a:r>
            <a:r>
              <a:rPr lang="en-US" altLang="EN-US" sz="3200" b="1" baseline="0" dirty="0">
                <a:solidFill>
                  <a:srgbClr val="000000"/>
                </a:solidFill>
                <a:latin typeface="Calibri" panose="020F0502020204030204" pitchFamily="34" charset="0"/>
              </a:rPr>
              <a:t>l</a:t>
            </a:r>
            <a:r>
              <a:rPr lang="EN-US" altLang="EN-US" sz="3200" b="1" baseline="0" dirty="0">
                <a:solidFill>
                  <a:srgbClr val="000000"/>
                </a:solidFill>
                <a:latin typeface="Calibri" panose="020F0502020204030204" pitchFamily="34" charset="0"/>
              </a:rPr>
              <a:t>an District / Approval Criteria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i="1" baseline="0" dirty="0">
                <a:solidFill>
                  <a:srgbClr val="000000"/>
                </a:solidFill>
                <a:latin typeface="Calibri" panose="020F0502020204030204" pitchFamily="34" charset="0"/>
              </a:rPr>
              <a:t>Central City Plan District</a:t>
            </a:r>
            <a:endParaRPr lang="en-US" altLang="EN-US" i="1" baseline="0" dirty="0">
              <a:solidFill>
                <a:srgbClr val="80808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i="1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33.846.060.G -  Historic Resource Review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i="1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Central City Fundamental Design Guidelines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83" name="Straight Connector 16"/>
          <p:cNvCxnSpPr>
            <a:cxnSpLocks noChangeShapeType="1"/>
          </p:cNvCxnSpPr>
          <p:nvPr/>
        </p:nvCxnSpPr>
        <p:spPr bwMode="auto">
          <a:xfrm>
            <a:off x="6513513" y="-263525"/>
            <a:ext cx="12700" cy="74660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484" name="TextBox 18"/>
          <p:cNvSpPr txBox="1">
            <a:spLocks noChangeArrowheads="1"/>
          </p:cNvSpPr>
          <p:nvPr/>
        </p:nvSpPr>
        <p:spPr bwMode="auto">
          <a:xfrm>
            <a:off x="6534150" y="122238"/>
            <a:ext cx="26098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baseline="0" dirty="0">
                <a:latin typeface="Calibri" panose="020F0502020204030204" pitchFamily="34" charset="0"/>
              </a:rPr>
              <a:t>Staff Recommendation </a:t>
            </a:r>
            <a:r>
              <a:rPr lang="en-US" altLang="en-US" sz="1200" baseline="0" dirty="0">
                <a:latin typeface="Calibri" panose="020F0502020204030204" pitchFamily="34" charset="0"/>
              </a:rPr>
              <a:t>(per Staff Report)</a:t>
            </a:r>
          </a:p>
        </p:txBody>
      </p:sp>
      <p:sp>
        <p:nvSpPr>
          <p:cNvPr id="20485" name="Rectangle 1"/>
          <p:cNvSpPr>
            <a:spLocks noChangeArrowheads="1"/>
          </p:cNvSpPr>
          <p:nvPr/>
        </p:nvSpPr>
        <p:spPr bwMode="auto">
          <a:xfrm>
            <a:off x="125413" y="433388"/>
            <a:ext cx="637698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marL="344488" indent="-3444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baseline="0" dirty="0">
                <a:latin typeface="Calibri" panose="020F0502020204030204" pitchFamily="34" charset="0"/>
              </a:rPr>
              <a:t>Awnings</a:t>
            </a:r>
            <a:endParaRPr lang="en-US" altLang="en-US" sz="1400" b="1" baseline="0" dirty="0"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</p:txBody>
      </p:sp>
      <p:sp>
        <p:nvSpPr>
          <p:cNvPr id="2" name="AutoShape 2" descr="https://lh3.googleusercontent.com/1saD4l6xdVH2Rn9AJTNUED2kCcKXZLaabNC5Bl5EMxCXjyjq-Rl1kwXestnTDIW0YlyTcvAJtZXOzfRxz7drvO-uLOVaQO7h7MJej4KadatPHuhzb1xbPW2nnt0J-6j2ZHFY0yPH5Ln5xuQ0l1OUhndWKLjwdSbjmKJyI_lna5wvMGExw9x8rvktOSWFHM_qN0APX4JpnWfvr6BdPTv5i8JNHqCSmPiI6s1vC0IM6LmU4TU9U9Efr9ClGzqJXUEip0Ka3Qrn053TlvvmfDjIUUXIpZcUyegHinn7JW72LDePE9ddvlMMrZ0ne7MNMGeOYMFKPFtIeFtSmi6DQXT2eJmCQDoG0OiPicU9Z_nUGclDA3qBRUGUJQd4wjwX4zETX2Zoq3oFRZ7q5665vgzvtsDvHfPnTAQTGCN5SN9QOVFDhrjM4kPqGKFWjsDGTRrEyrMzOGLGmKxV1Qgp6hftnfeU69s28lBLSVeAxRsMuDA3-a-CVhiv_yVqR1242ABwWvSQKorN3R2NbMGYZgBBbKOiSVzZxrCMZ5g8OxfRIPOVJjDzXwJb1vXYbuhXz9Woe3SXikipo0ekJPL5lZcn78Xyg8FXtG7QLKOalI6hN1MnNLbgGA3ZSw=w1280-h720-no"/>
          <p:cNvSpPr>
            <a:spLocks noChangeAspect="1" noChangeArrowheads="1"/>
          </p:cNvSpPr>
          <p:nvPr/>
        </p:nvSpPr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57163" y="6285398"/>
            <a:ext cx="637698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marL="344488" indent="-3444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baseline="0" dirty="0">
                <a:latin typeface="Calibri" panose="020F0502020204030204" pitchFamily="34" charset="0"/>
              </a:rPr>
              <a:t>Alder Street Awning</a:t>
            </a:r>
            <a:endParaRPr lang="en-US" altLang="en-US" sz="1400" b="1" baseline="0" dirty="0"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</p:txBody>
      </p:sp>
      <p:sp>
        <p:nvSpPr>
          <p:cNvPr id="3" name="AutoShape 2" descr="https://lh3.googleusercontent.com/StywgoKzr8W0sjqTK6hNNb_vdz6wqqR4Yu0txUAdwvlY4VRimx5LY9Vm7fjiNRe9pG3ey6W5ZSOR6VVeucE4iHOHfA6zSEjmaz2YGWCf811DeX7vMhJODOL95FKOia7kfRsfOSrFV7r6xOz42-wer4hgw8PhtFk8FPhKap9ecTBQiJ80iV16QJwKZdp4tiwQnrhgwaBHbhm89xY-GEfKZOPKPcUmgvBwr0UgGIfk0vxLtZQwUN6UiwyMJSq88HNK1EJCNXJnJCOva4uvtuMWF0TGdoz_gFcZgKV_lCDaUaArk84wWAFKmTIAfAvdEnCYTprupmN8rp2uRN6TC-5PcOG4vSSgcGC_cZzp6I0yv84nt7TYZZoj98G7oPIPaK63P2v40iX9Yk3ULV8GPV03WF7FcnA3t4Kxil7bmJqJSSd7XK9NN6aeA0nw0mK2b5aNFmHnb0AxMBTuppHBMqX-USDVhjn7gUX1lFxaLd7ypM99MrMU6p_Ja7Ed5UJ9JFYtoc6pF0tiZhTttXN2d-LVrPQlpJBWP5kLjazQuvY3uMXeOX364CLQcK9LLmsRqFqB63_22VogQCWDGSYiizy9Uje7rI2PtgMXn0Z8UkQQVozmOcM83zxUYA=w498-h885-no"/>
          <p:cNvSpPr>
            <a:spLocks noChangeAspect="1" noChangeArrowheads="1"/>
          </p:cNvSpPr>
          <p:nvPr/>
        </p:nvSpPr>
        <p:spPr bwMode="auto">
          <a:xfrm>
            <a:off x="2641600" y="0"/>
            <a:ext cx="3859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788" y="0"/>
            <a:ext cx="3857625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71" y="825303"/>
            <a:ext cx="5611008" cy="27721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" y="3460955"/>
            <a:ext cx="9158280" cy="367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62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83" name="Straight Connector 16"/>
          <p:cNvCxnSpPr>
            <a:cxnSpLocks noChangeShapeType="1"/>
          </p:cNvCxnSpPr>
          <p:nvPr/>
        </p:nvCxnSpPr>
        <p:spPr bwMode="auto">
          <a:xfrm>
            <a:off x="6513513" y="-263525"/>
            <a:ext cx="12700" cy="74660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484" name="TextBox 18"/>
          <p:cNvSpPr txBox="1">
            <a:spLocks noChangeArrowheads="1"/>
          </p:cNvSpPr>
          <p:nvPr/>
        </p:nvSpPr>
        <p:spPr bwMode="auto">
          <a:xfrm>
            <a:off x="6534150" y="122238"/>
            <a:ext cx="26098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baseline="0" dirty="0">
                <a:latin typeface="Calibri" panose="020F0502020204030204" pitchFamily="34" charset="0"/>
              </a:rPr>
              <a:t>Staff Recommendation </a:t>
            </a:r>
            <a:r>
              <a:rPr lang="en-US" altLang="en-US" sz="1200" baseline="0" dirty="0">
                <a:latin typeface="Calibri" panose="020F0502020204030204" pitchFamily="34" charset="0"/>
              </a:rPr>
              <a:t>(per Staff Report)</a:t>
            </a:r>
          </a:p>
        </p:txBody>
      </p:sp>
      <p:sp>
        <p:nvSpPr>
          <p:cNvPr id="20485" name="Rectangle 1"/>
          <p:cNvSpPr>
            <a:spLocks noChangeArrowheads="1"/>
          </p:cNvSpPr>
          <p:nvPr/>
        </p:nvSpPr>
        <p:spPr bwMode="auto">
          <a:xfrm>
            <a:off x="125413" y="433388"/>
            <a:ext cx="637698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marL="344488" indent="-3444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baseline="0" dirty="0">
                <a:latin typeface="Calibri" panose="020F0502020204030204" pitchFamily="34" charset="0"/>
              </a:rPr>
              <a:t>Bonus Round: Signage</a:t>
            </a:r>
            <a:endParaRPr lang="en-US" altLang="en-US" sz="1400" b="1" baseline="0" dirty="0"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</p:txBody>
      </p:sp>
      <p:sp>
        <p:nvSpPr>
          <p:cNvPr id="2" name="AutoShape 2" descr="https://lh3.googleusercontent.com/1saD4l6xdVH2Rn9AJTNUED2kCcKXZLaabNC5Bl5EMxCXjyjq-Rl1kwXestnTDIW0YlyTcvAJtZXOzfRxz7drvO-uLOVaQO7h7MJej4KadatPHuhzb1xbPW2nnt0J-6j2ZHFY0yPH5Ln5xuQ0l1OUhndWKLjwdSbjmKJyI_lna5wvMGExw9x8rvktOSWFHM_qN0APX4JpnWfvr6BdPTv5i8JNHqCSmPiI6s1vC0IM6LmU4TU9U9Efr9ClGzqJXUEip0Ka3Qrn053TlvvmfDjIUUXIpZcUyegHinn7JW72LDePE9ddvlMMrZ0ne7MNMGeOYMFKPFtIeFtSmi6DQXT2eJmCQDoG0OiPicU9Z_nUGclDA3qBRUGUJQd4wjwX4zETX2Zoq3oFRZ7q5665vgzvtsDvHfPnTAQTGCN5SN9QOVFDhrjM4kPqGKFWjsDGTRrEyrMzOGLGmKxV1Qgp6hftnfeU69s28lBLSVeAxRsMuDA3-a-CVhiv_yVqR1242ABwWvSQKorN3R2NbMGYZgBBbKOiSVzZxrCMZ5g8OxfRIPOVJjDzXwJb1vXYbuhXz9Woe3SXikipo0ekJPL5lZcn78Xyg8FXtG7QLKOalI6hN1MnNLbgGA3ZSw=w1280-h720-no"/>
          <p:cNvSpPr>
            <a:spLocks noChangeAspect="1" noChangeArrowheads="1"/>
          </p:cNvSpPr>
          <p:nvPr/>
        </p:nvSpPr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https://lh3.googleusercontent.com/StywgoKzr8W0sjqTK6hNNb_vdz6wqqR4Yu0txUAdwvlY4VRimx5LY9Vm7fjiNRe9pG3ey6W5ZSOR6VVeucE4iHOHfA6zSEjmaz2YGWCf811DeX7vMhJODOL95FKOia7kfRsfOSrFV7r6xOz42-wer4hgw8PhtFk8FPhKap9ecTBQiJ80iV16QJwKZdp4tiwQnrhgwaBHbhm89xY-GEfKZOPKPcUmgvBwr0UgGIfk0vxLtZQwUN6UiwyMJSq88HNK1EJCNXJnJCOva4uvtuMWF0TGdoz_gFcZgKV_lCDaUaArk84wWAFKmTIAfAvdEnCYTprupmN8rp2uRN6TC-5PcOG4vSSgcGC_cZzp6I0yv84nt7TYZZoj98G7oPIPaK63P2v40iX9Yk3ULV8GPV03WF7FcnA3t4Kxil7bmJqJSSd7XK9NN6aeA0nw0mK2b5aNFmHnb0AxMBTuppHBMqX-USDVhjn7gUX1lFxaLd7ypM99MrMU6p_Ja7Ed5UJ9JFYtoc6pF0tiZhTttXN2d-LVrPQlpJBWP5kLjazQuvY3uMXeOX364CLQcK9LLmsRqFqB63_22VogQCWDGSYiizy9Uje7rI2PtgMXn0Z8UkQQVozmOcM83zxUYA=w498-h885-no"/>
          <p:cNvSpPr>
            <a:spLocks noChangeAspect="1" noChangeArrowheads="1"/>
          </p:cNvSpPr>
          <p:nvPr/>
        </p:nvSpPr>
        <p:spPr bwMode="auto">
          <a:xfrm>
            <a:off x="2641600" y="0"/>
            <a:ext cx="3859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4186"/>
            <a:ext cx="9144000" cy="5222875"/>
          </a:xfrm>
          <a:prstGeom prst="rect">
            <a:avLst/>
          </a:prstGeom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23826" y="6267828"/>
            <a:ext cx="637698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marL="344488" indent="-3444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baseline="0" dirty="0">
                <a:latin typeface="Calibri" panose="020F0502020204030204" pitchFamily="34" charset="0"/>
              </a:rPr>
              <a:t>South</a:t>
            </a:r>
            <a:endParaRPr lang="en-US" altLang="en-US" sz="1400" b="1" baseline="0" dirty="0"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688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83" name="Straight Connector 16"/>
          <p:cNvCxnSpPr>
            <a:cxnSpLocks noChangeShapeType="1"/>
          </p:cNvCxnSpPr>
          <p:nvPr/>
        </p:nvCxnSpPr>
        <p:spPr bwMode="auto">
          <a:xfrm>
            <a:off x="6513513" y="-263525"/>
            <a:ext cx="12700" cy="74660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484" name="TextBox 18"/>
          <p:cNvSpPr txBox="1">
            <a:spLocks noChangeArrowheads="1"/>
          </p:cNvSpPr>
          <p:nvPr/>
        </p:nvSpPr>
        <p:spPr bwMode="auto">
          <a:xfrm>
            <a:off x="6534150" y="122238"/>
            <a:ext cx="26098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baseline="0" dirty="0">
                <a:latin typeface="Calibri" panose="020F0502020204030204" pitchFamily="34" charset="0"/>
              </a:rPr>
              <a:t>Staff Recommendation </a:t>
            </a:r>
            <a:r>
              <a:rPr lang="en-US" altLang="en-US" sz="1200" baseline="0" dirty="0">
                <a:latin typeface="Calibri" panose="020F0502020204030204" pitchFamily="34" charset="0"/>
              </a:rPr>
              <a:t>(per Staff Report)</a:t>
            </a:r>
          </a:p>
        </p:txBody>
      </p:sp>
      <p:sp>
        <p:nvSpPr>
          <p:cNvPr id="20485" name="Rectangle 1"/>
          <p:cNvSpPr>
            <a:spLocks noChangeArrowheads="1"/>
          </p:cNvSpPr>
          <p:nvPr/>
        </p:nvSpPr>
        <p:spPr bwMode="auto">
          <a:xfrm>
            <a:off x="125413" y="433388"/>
            <a:ext cx="637698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marL="344488" indent="-3444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baseline="0" dirty="0">
                <a:latin typeface="Calibri" panose="020F0502020204030204" pitchFamily="34" charset="0"/>
              </a:rPr>
              <a:t>Bonus Round: Signage</a:t>
            </a:r>
            <a:endParaRPr lang="en-US" altLang="en-US" sz="1400" b="1" baseline="0" dirty="0"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</p:txBody>
      </p:sp>
      <p:sp>
        <p:nvSpPr>
          <p:cNvPr id="2" name="AutoShape 2" descr="https://lh3.googleusercontent.com/1saD4l6xdVH2Rn9AJTNUED2kCcKXZLaabNC5Bl5EMxCXjyjq-Rl1kwXestnTDIW0YlyTcvAJtZXOzfRxz7drvO-uLOVaQO7h7MJej4KadatPHuhzb1xbPW2nnt0J-6j2ZHFY0yPH5Ln5xuQ0l1OUhndWKLjwdSbjmKJyI_lna5wvMGExw9x8rvktOSWFHM_qN0APX4JpnWfvr6BdPTv5i8JNHqCSmPiI6s1vC0IM6LmU4TU9U9Efr9ClGzqJXUEip0Ka3Qrn053TlvvmfDjIUUXIpZcUyegHinn7JW72LDePE9ddvlMMrZ0ne7MNMGeOYMFKPFtIeFtSmi6DQXT2eJmCQDoG0OiPicU9Z_nUGclDA3qBRUGUJQd4wjwX4zETX2Zoq3oFRZ7q5665vgzvtsDvHfPnTAQTGCN5SN9QOVFDhrjM4kPqGKFWjsDGTRrEyrMzOGLGmKxV1Qgp6hftnfeU69s28lBLSVeAxRsMuDA3-a-CVhiv_yVqR1242ABwWvSQKorN3R2NbMGYZgBBbKOiSVzZxrCMZ5g8OxfRIPOVJjDzXwJb1vXYbuhXz9Woe3SXikipo0ekJPL5lZcn78Xyg8FXtG7QLKOalI6hN1MnNLbgGA3ZSw=w1280-h720-no"/>
          <p:cNvSpPr>
            <a:spLocks noChangeAspect="1" noChangeArrowheads="1"/>
          </p:cNvSpPr>
          <p:nvPr/>
        </p:nvSpPr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https://lh3.googleusercontent.com/StywgoKzr8W0sjqTK6hNNb_vdz6wqqR4Yu0txUAdwvlY4VRimx5LY9Vm7fjiNRe9pG3ey6W5ZSOR6VVeucE4iHOHfA6zSEjmaz2YGWCf811DeX7vMhJODOL95FKOia7kfRsfOSrFV7r6xOz42-wer4hgw8PhtFk8FPhKap9ecTBQiJ80iV16QJwKZdp4tiwQnrhgwaBHbhm89xY-GEfKZOPKPcUmgvBwr0UgGIfk0vxLtZQwUN6UiwyMJSq88HNK1EJCNXJnJCOva4uvtuMWF0TGdoz_gFcZgKV_lCDaUaArk84wWAFKmTIAfAvdEnCYTprupmN8rp2uRN6TC-5PcOG4vSSgcGC_cZzp6I0yv84nt7TYZZoj98G7oPIPaK63P2v40iX9Yk3ULV8GPV03WF7FcnA3t4Kxil7bmJqJSSd7XK9NN6aeA0nw0mK2b5aNFmHnb0AxMBTuppHBMqX-USDVhjn7gUX1lFxaLd7ypM99MrMU6p_Ja7Ed5UJ9JFYtoc6pF0tiZhTttXN2d-LVrPQlpJBWP5kLjazQuvY3uMXeOX364CLQcK9LLmsRqFqB63_22VogQCWDGSYiizy9Uje7rI2PtgMXn0Z8UkQQVozmOcM83zxUYA=w498-h885-no"/>
          <p:cNvSpPr>
            <a:spLocks noChangeAspect="1" noChangeArrowheads="1"/>
          </p:cNvSpPr>
          <p:nvPr/>
        </p:nvSpPr>
        <p:spPr bwMode="auto">
          <a:xfrm>
            <a:off x="2641600" y="0"/>
            <a:ext cx="3859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830"/>
            <a:ext cx="9144000" cy="4962340"/>
          </a:xfrm>
          <a:prstGeom prst="rect">
            <a:avLst/>
          </a:prstGeom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23826" y="6181725"/>
            <a:ext cx="637698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marL="344488" indent="-3444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baseline="0" dirty="0">
                <a:latin typeface="Calibri" panose="020F0502020204030204" pitchFamily="34" charset="0"/>
              </a:rPr>
              <a:t>East</a:t>
            </a:r>
            <a:endParaRPr lang="en-US" altLang="en-US" sz="1400" b="1" baseline="0" dirty="0"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367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83" name="Straight Connector 16"/>
          <p:cNvCxnSpPr>
            <a:cxnSpLocks noChangeShapeType="1"/>
          </p:cNvCxnSpPr>
          <p:nvPr/>
        </p:nvCxnSpPr>
        <p:spPr bwMode="auto">
          <a:xfrm>
            <a:off x="6513513" y="-263525"/>
            <a:ext cx="12700" cy="74660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484" name="TextBox 18"/>
          <p:cNvSpPr txBox="1">
            <a:spLocks noChangeArrowheads="1"/>
          </p:cNvSpPr>
          <p:nvPr/>
        </p:nvSpPr>
        <p:spPr bwMode="auto">
          <a:xfrm>
            <a:off x="6534150" y="122238"/>
            <a:ext cx="26098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baseline="0" dirty="0">
                <a:latin typeface="Calibri" panose="020F0502020204030204" pitchFamily="34" charset="0"/>
              </a:rPr>
              <a:t>Staff Recommendation </a:t>
            </a:r>
            <a:r>
              <a:rPr lang="en-US" altLang="en-US" sz="1200" baseline="0" dirty="0">
                <a:latin typeface="Calibri" panose="020F0502020204030204" pitchFamily="34" charset="0"/>
              </a:rPr>
              <a:t>(per Staff Report)</a:t>
            </a:r>
          </a:p>
        </p:txBody>
      </p:sp>
      <p:sp>
        <p:nvSpPr>
          <p:cNvPr id="20485" name="Rectangle 1"/>
          <p:cNvSpPr>
            <a:spLocks noChangeArrowheads="1"/>
          </p:cNvSpPr>
          <p:nvPr/>
        </p:nvSpPr>
        <p:spPr bwMode="auto">
          <a:xfrm>
            <a:off x="125413" y="433388"/>
            <a:ext cx="637698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marL="344488" indent="-3444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baseline="0" dirty="0">
                <a:latin typeface="Calibri" panose="020F0502020204030204" pitchFamily="34" charset="0"/>
              </a:rPr>
              <a:t>Bonus Round: Signage</a:t>
            </a:r>
            <a:endParaRPr lang="en-US" altLang="en-US" sz="1400" b="1" baseline="0" dirty="0"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</p:txBody>
      </p:sp>
      <p:sp>
        <p:nvSpPr>
          <p:cNvPr id="2" name="AutoShape 2" descr="https://lh3.googleusercontent.com/1saD4l6xdVH2Rn9AJTNUED2kCcKXZLaabNC5Bl5EMxCXjyjq-Rl1kwXestnTDIW0YlyTcvAJtZXOzfRxz7drvO-uLOVaQO7h7MJej4KadatPHuhzb1xbPW2nnt0J-6j2ZHFY0yPH5Ln5xuQ0l1OUhndWKLjwdSbjmKJyI_lna5wvMGExw9x8rvktOSWFHM_qN0APX4JpnWfvr6BdPTv5i8JNHqCSmPiI6s1vC0IM6LmU4TU9U9Efr9ClGzqJXUEip0Ka3Qrn053TlvvmfDjIUUXIpZcUyegHinn7JW72LDePE9ddvlMMrZ0ne7MNMGeOYMFKPFtIeFtSmi6DQXT2eJmCQDoG0OiPicU9Z_nUGclDA3qBRUGUJQd4wjwX4zETX2Zoq3oFRZ7q5665vgzvtsDvHfPnTAQTGCN5SN9QOVFDhrjM4kPqGKFWjsDGTRrEyrMzOGLGmKxV1Qgp6hftnfeU69s28lBLSVeAxRsMuDA3-a-CVhiv_yVqR1242ABwWvSQKorN3R2NbMGYZgBBbKOiSVzZxrCMZ5g8OxfRIPOVJjDzXwJb1vXYbuhXz9Woe3SXikipo0ekJPL5lZcn78Xyg8FXtG7QLKOalI6hN1MnNLbgGA3ZSw=w1280-h720-no"/>
          <p:cNvSpPr>
            <a:spLocks noChangeAspect="1" noChangeArrowheads="1"/>
          </p:cNvSpPr>
          <p:nvPr/>
        </p:nvSpPr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https://lh3.googleusercontent.com/StywgoKzr8W0sjqTK6hNNb_vdz6wqqR4Yu0txUAdwvlY4VRimx5LY9Vm7fjiNRe9pG3ey6W5ZSOR6VVeucE4iHOHfA6zSEjmaz2YGWCf811DeX7vMhJODOL95FKOia7kfRsfOSrFV7r6xOz42-wer4hgw8PhtFk8FPhKap9ecTBQiJ80iV16QJwKZdp4tiwQnrhgwaBHbhm89xY-GEfKZOPKPcUmgvBwr0UgGIfk0vxLtZQwUN6UiwyMJSq88HNK1EJCNXJnJCOva4uvtuMWF0TGdoz_gFcZgKV_lCDaUaArk84wWAFKmTIAfAvdEnCYTprupmN8rp2uRN6TC-5PcOG4vSSgcGC_cZzp6I0yv84nt7TYZZoj98G7oPIPaK63P2v40iX9Yk3ULV8GPV03WF7FcnA3t4Kxil7bmJqJSSd7XK9NN6aeA0nw0mK2b5aNFmHnb0AxMBTuppHBMqX-USDVhjn7gUX1lFxaLd7ypM99MrMU6p_Ja7Ed5UJ9JFYtoc6pF0tiZhTttXN2d-LVrPQlpJBWP5kLjazQuvY3uMXeOX364CLQcK9LLmsRqFqB63_22VogQCWDGSYiizy9Uje7rI2PtgMXn0Z8UkQQVozmOcM83zxUYA=w498-h885-no"/>
          <p:cNvSpPr>
            <a:spLocks noChangeAspect="1" noChangeArrowheads="1"/>
          </p:cNvSpPr>
          <p:nvPr/>
        </p:nvSpPr>
        <p:spPr bwMode="auto">
          <a:xfrm>
            <a:off x="2641600" y="0"/>
            <a:ext cx="3859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23826" y="6181725"/>
            <a:ext cx="637698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marL="344488" indent="-3444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baseline="0" dirty="0">
                <a:latin typeface="Calibri" panose="020F0502020204030204" pitchFamily="34" charset="0"/>
              </a:rPr>
              <a:t>North</a:t>
            </a:r>
            <a:endParaRPr lang="en-US" altLang="en-US" sz="1400" b="1" baseline="0" dirty="0"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991"/>
            <a:ext cx="9144000" cy="507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44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83" name="Straight Connector 16"/>
          <p:cNvCxnSpPr>
            <a:cxnSpLocks noChangeShapeType="1"/>
          </p:cNvCxnSpPr>
          <p:nvPr/>
        </p:nvCxnSpPr>
        <p:spPr bwMode="auto">
          <a:xfrm>
            <a:off x="6513513" y="-263525"/>
            <a:ext cx="12700" cy="74660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484" name="TextBox 18"/>
          <p:cNvSpPr txBox="1">
            <a:spLocks noChangeArrowheads="1"/>
          </p:cNvSpPr>
          <p:nvPr/>
        </p:nvSpPr>
        <p:spPr bwMode="auto">
          <a:xfrm>
            <a:off x="6534150" y="122238"/>
            <a:ext cx="26098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baseline="0" dirty="0">
                <a:latin typeface="Calibri" panose="020F0502020204030204" pitchFamily="34" charset="0"/>
              </a:rPr>
              <a:t>Staff Recommendation </a:t>
            </a:r>
            <a:r>
              <a:rPr lang="en-US" altLang="en-US" sz="1200" baseline="0" dirty="0">
                <a:latin typeface="Calibri" panose="020F0502020204030204" pitchFamily="34" charset="0"/>
              </a:rPr>
              <a:t>(per Staff Report)</a:t>
            </a:r>
          </a:p>
        </p:txBody>
      </p:sp>
      <p:sp>
        <p:nvSpPr>
          <p:cNvPr id="20485" name="Rectangle 1"/>
          <p:cNvSpPr>
            <a:spLocks noChangeArrowheads="1"/>
          </p:cNvSpPr>
          <p:nvPr/>
        </p:nvSpPr>
        <p:spPr bwMode="auto">
          <a:xfrm>
            <a:off x="125413" y="433388"/>
            <a:ext cx="637698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marL="344488" indent="-3444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baseline="0" dirty="0">
                <a:latin typeface="Calibri" panose="020F0502020204030204" pitchFamily="34" charset="0"/>
              </a:rPr>
              <a:t>Bonus Round: Signage</a:t>
            </a:r>
            <a:endParaRPr lang="en-US" altLang="en-US" sz="1400" b="1" baseline="0" dirty="0"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</p:txBody>
      </p:sp>
      <p:sp>
        <p:nvSpPr>
          <p:cNvPr id="2" name="AutoShape 2" descr="https://lh3.googleusercontent.com/1saD4l6xdVH2Rn9AJTNUED2kCcKXZLaabNC5Bl5EMxCXjyjq-Rl1kwXestnTDIW0YlyTcvAJtZXOzfRxz7drvO-uLOVaQO7h7MJej4KadatPHuhzb1xbPW2nnt0J-6j2ZHFY0yPH5Ln5xuQ0l1OUhndWKLjwdSbjmKJyI_lna5wvMGExw9x8rvktOSWFHM_qN0APX4JpnWfvr6BdPTv5i8JNHqCSmPiI6s1vC0IM6LmU4TU9U9Efr9ClGzqJXUEip0Ka3Qrn053TlvvmfDjIUUXIpZcUyegHinn7JW72LDePE9ddvlMMrZ0ne7MNMGeOYMFKPFtIeFtSmi6DQXT2eJmCQDoG0OiPicU9Z_nUGclDA3qBRUGUJQd4wjwX4zETX2Zoq3oFRZ7q5665vgzvtsDvHfPnTAQTGCN5SN9QOVFDhrjM4kPqGKFWjsDGTRrEyrMzOGLGmKxV1Qgp6hftnfeU69s28lBLSVeAxRsMuDA3-a-CVhiv_yVqR1242ABwWvSQKorN3R2NbMGYZgBBbKOiSVzZxrCMZ5g8OxfRIPOVJjDzXwJb1vXYbuhXz9Woe3SXikipo0ekJPL5lZcn78Xyg8FXtG7QLKOalI6hN1MnNLbgGA3ZSw=w1280-h720-no"/>
          <p:cNvSpPr>
            <a:spLocks noChangeAspect="1" noChangeArrowheads="1"/>
          </p:cNvSpPr>
          <p:nvPr/>
        </p:nvSpPr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https://lh3.googleusercontent.com/StywgoKzr8W0sjqTK6hNNb_vdz6wqqR4Yu0txUAdwvlY4VRimx5LY9Vm7fjiNRe9pG3ey6W5ZSOR6VVeucE4iHOHfA6zSEjmaz2YGWCf811DeX7vMhJODOL95FKOia7kfRsfOSrFV7r6xOz42-wer4hgw8PhtFk8FPhKap9ecTBQiJ80iV16QJwKZdp4tiwQnrhgwaBHbhm89xY-GEfKZOPKPcUmgvBwr0UgGIfk0vxLtZQwUN6UiwyMJSq88HNK1EJCNXJnJCOva4uvtuMWF0TGdoz_gFcZgKV_lCDaUaArk84wWAFKmTIAfAvdEnCYTprupmN8rp2uRN6TC-5PcOG4vSSgcGC_cZzp6I0yv84nt7TYZZoj98G7oPIPaK63P2v40iX9Yk3ULV8GPV03WF7FcnA3t4Kxil7bmJqJSSd7XK9NN6aeA0nw0mK2b5aNFmHnb0AxMBTuppHBMqX-USDVhjn7gUX1lFxaLd7ypM99MrMU6p_Ja7Ed5UJ9JFYtoc6pF0tiZhTttXN2d-LVrPQlpJBWP5kLjazQuvY3uMXeOX364CLQcK9LLmsRqFqB63_22VogQCWDGSYiizy9Uje7rI2PtgMXn0Z8UkQQVozmOcM83zxUYA=w498-h885-no"/>
          <p:cNvSpPr>
            <a:spLocks noChangeAspect="1" noChangeArrowheads="1"/>
          </p:cNvSpPr>
          <p:nvPr/>
        </p:nvSpPr>
        <p:spPr bwMode="auto">
          <a:xfrm>
            <a:off x="2641600" y="0"/>
            <a:ext cx="3859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23826" y="6181725"/>
            <a:ext cx="637698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marL="344488" indent="-3444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baseline="0" dirty="0">
                <a:latin typeface="Calibri" panose="020F0502020204030204" pitchFamily="34" charset="0"/>
              </a:rPr>
              <a:t>West</a:t>
            </a:r>
            <a:endParaRPr lang="en-US" altLang="en-US" sz="1400" b="1" baseline="0" dirty="0"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938"/>
            <a:ext cx="9144000" cy="507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8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83" name="Straight Connector 16"/>
          <p:cNvCxnSpPr>
            <a:cxnSpLocks noChangeShapeType="1"/>
          </p:cNvCxnSpPr>
          <p:nvPr/>
        </p:nvCxnSpPr>
        <p:spPr bwMode="auto">
          <a:xfrm>
            <a:off x="6513513" y="-263525"/>
            <a:ext cx="12700" cy="74660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484" name="TextBox 18"/>
          <p:cNvSpPr txBox="1">
            <a:spLocks noChangeArrowheads="1"/>
          </p:cNvSpPr>
          <p:nvPr/>
        </p:nvSpPr>
        <p:spPr bwMode="auto">
          <a:xfrm>
            <a:off x="6534150" y="122238"/>
            <a:ext cx="2609850" cy="104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baseline="0" dirty="0">
                <a:latin typeface="Calibri" panose="020F0502020204030204" pitchFamily="34" charset="0"/>
              </a:rPr>
              <a:t>Staff Recommendation </a:t>
            </a:r>
            <a:r>
              <a:rPr lang="en-US" altLang="en-US" sz="1200" baseline="0" dirty="0">
                <a:latin typeface="Calibri" panose="020F0502020204030204" pitchFamily="34" charset="0"/>
              </a:rPr>
              <a:t>(per Staff Report)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 baseline="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baseline="0" dirty="0">
                <a:latin typeface="Calibri" panose="020F0502020204030204" pitchFamily="34" charset="0"/>
              </a:rPr>
              <a:t>Approval</a:t>
            </a:r>
          </a:p>
        </p:txBody>
      </p:sp>
      <p:sp>
        <p:nvSpPr>
          <p:cNvPr id="2" name="AutoShape 2" descr="https://lh3.googleusercontent.com/1saD4l6xdVH2Rn9AJTNUED2kCcKXZLaabNC5Bl5EMxCXjyjq-Rl1kwXestnTDIW0YlyTcvAJtZXOzfRxz7drvO-uLOVaQO7h7MJej4KadatPHuhzb1xbPW2nnt0J-6j2ZHFY0yPH5Ln5xuQ0l1OUhndWKLjwdSbjmKJyI_lna5wvMGExw9x8rvktOSWFHM_qN0APX4JpnWfvr6BdPTv5i8JNHqCSmPiI6s1vC0IM6LmU4TU9U9Efr9ClGzqJXUEip0Ka3Qrn053TlvvmfDjIUUXIpZcUyegHinn7JW72LDePE9ddvlMMrZ0ne7MNMGeOYMFKPFtIeFtSmi6DQXT2eJmCQDoG0OiPicU9Z_nUGclDA3qBRUGUJQd4wjwX4zETX2Zoq3oFRZ7q5665vgzvtsDvHfPnTAQTGCN5SN9QOVFDhrjM4kPqGKFWjsDGTRrEyrMzOGLGmKxV1Qgp6hftnfeU69s28lBLSVeAxRsMuDA3-a-CVhiv_yVqR1242ABwWvSQKorN3R2NbMGYZgBBbKOiSVzZxrCMZ5g8OxfRIPOVJjDzXwJb1vXYbuhXz9Woe3SXikipo0ekJPL5lZcn78Xyg8FXtG7QLKOalI6hN1MnNLbgGA3ZSw=w1280-h720-no"/>
          <p:cNvSpPr>
            <a:spLocks noChangeAspect="1" noChangeArrowheads="1"/>
          </p:cNvSpPr>
          <p:nvPr/>
        </p:nvSpPr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https://lh3.googleusercontent.com/StywgoKzr8W0sjqTK6hNNb_vdz6wqqR4Yu0txUAdwvlY4VRimx5LY9Vm7fjiNRe9pG3ey6W5ZSOR6VVeucE4iHOHfA6zSEjmaz2YGWCf811DeX7vMhJODOL95FKOia7kfRsfOSrFV7r6xOz42-wer4hgw8PhtFk8FPhKap9ecTBQiJ80iV16QJwKZdp4tiwQnrhgwaBHbhm89xY-GEfKZOPKPcUmgvBwr0UgGIfk0vxLtZQwUN6UiwyMJSq88HNK1EJCNXJnJCOva4uvtuMWF0TGdoz_gFcZgKV_lCDaUaArk84wWAFKmTIAfAvdEnCYTprupmN8rp2uRN6TC-5PcOG4vSSgcGC_cZzp6I0yv84nt7TYZZoj98G7oPIPaK63P2v40iX9Yk3ULV8GPV03WF7FcnA3t4Kxil7bmJqJSSd7XK9NN6aeA0nw0mK2b5aNFmHnb0AxMBTuppHBMqX-USDVhjn7gUX1lFxaLd7ypM99MrMU6p_Ja7Ed5UJ9JFYtoc6pF0tiZhTttXN2d-LVrPQlpJBWP5kLjazQuvY3uMXeOX364CLQcK9LLmsRqFqB63_22VogQCWDGSYiizy9Uje7rI2PtgMXn0Z8UkQQVozmOcM83zxUYA=w498-h885-no"/>
          <p:cNvSpPr>
            <a:spLocks noChangeAspect="1" noChangeArrowheads="1"/>
          </p:cNvSpPr>
          <p:nvPr/>
        </p:nvSpPr>
        <p:spPr bwMode="auto">
          <a:xfrm>
            <a:off x="2641600" y="0"/>
            <a:ext cx="3859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23950" y="1927503"/>
            <a:ext cx="4572000" cy="28315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buFontTx/>
              <a:buAutoNum type="arabicPeriod"/>
              <a:tabLst>
                <a:tab pos="288925" algn="l"/>
              </a:tabLst>
              <a:defRPr/>
            </a:pPr>
            <a:r>
              <a:rPr lang="en-US" altLang="en-US" b="1" baseline="0" dirty="0">
                <a:latin typeface="Calibri" pitchFamily="34" charset="0"/>
              </a:rPr>
              <a:t>Accept the staff report; Approve the application;</a:t>
            </a:r>
          </a:p>
          <a:p>
            <a:pPr marL="342900" indent="-342900">
              <a:spcBef>
                <a:spcPts val="600"/>
              </a:spcBef>
              <a:buFontTx/>
              <a:buAutoNum type="arabicPeriod"/>
              <a:tabLst>
                <a:tab pos="288925" algn="l"/>
              </a:tabLst>
              <a:defRPr/>
            </a:pPr>
            <a:r>
              <a:rPr lang="en-US" altLang="en-US" b="1" baseline="0" dirty="0">
                <a:latin typeface="Calibri" pitchFamily="34" charset="0"/>
              </a:rPr>
              <a:t>Request the Applicant to return with revisions;</a:t>
            </a:r>
          </a:p>
          <a:p>
            <a:pPr marL="342900" indent="-342900">
              <a:spcBef>
                <a:spcPts val="600"/>
              </a:spcBef>
              <a:buFontTx/>
              <a:buAutoNum type="arabicPeriod"/>
              <a:tabLst>
                <a:tab pos="288925" algn="l"/>
              </a:tabLst>
              <a:defRPr/>
            </a:pPr>
            <a:r>
              <a:rPr lang="en-US" altLang="en-US" b="1" baseline="0" dirty="0">
                <a:latin typeface="Calibri" pitchFamily="34" charset="0"/>
              </a:rPr>
              <a:t>Reject the staff report; Request staff to return with revised staff report of denial.</a:t>
            </a:r>
            <a:endParaRPr lang="en-US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900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0"/>
            <a:ext cx="2824162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72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0"/>
            <a:ext cx="2446338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2955925"/>
            <a:ext cx="2295525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5437188"/>
            <a:ext cx="2244725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Box 12"/>
          <p:cNvSpPr txBox="1">
            <a:spLocks noChangeArrowheads="1"/>
          </p:cNvSpPr>
          <p:nvPr/>
        </p:nvSpPr>
        <p:spPr bwMode="auto">
          <a:xfrm>
            <a:off x="4972050" y="4318000"/>
            <a:ext cx="1790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658922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195" name="Straight Connector 16"/>
          <p:cNvCxnSpPr>
            <a:cxnSpLocks noChangeShapeType="1"/>
          </p:cNvCxnSpPr>
          <p:nvPr/>
        </p:nvCxnSpPr>
        <p:spPr bwMode="auto">
          <a:xfrm>
            <a:off x="6513513" y="-263525"/>
            <a:ext cx="12700" cy="74660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96" name="Straight Connector 17"/>
          <p:cNvCxnSpPr>
            <a:cxnSpLocks noChangeShapeType="1"/>
          </p:cNvCxnSpPr>
          <p:nvPr/>
        </p:nvCxnSpPr>
        <p:spPr bwMode="auto">
          <a:xfrm flipH="1">
            <a:off x="-287338" y="4646613"/>
            <a:ext cx="994568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98" name="TextBox 18"/>
          <p:cNvSpPr txBox="1">
            <a:spLocks noChangeArrowheads="1"/>
          </p:cNvSpPr>
          <p:nvPr/>
        </p:nvSpPr>
        <p:spPr bwMode="auto">
          <a:xfrm>
            <a:off x="6635750" y="422275"/>
            <a:ext cx="2508250" cy="435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baseline="0" dirty="0">
                <a:latin typeface="Calibri" panose="020F0502020204030204" pitchFamily="34" charset="0"/>
              </a:rPr>
              <a:t>SITE DESCRIPTION</a:t>
            </a:r>
            <a:endParaRPr lang="EN-US" altLang="EN-US" sz="400" baseline="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baseline="0" dirty="0">
                <a:latin typeface="Calibri" panose="020F0502020204030204" pitchFamily="34" charset="0"/>
              </a:rPr>
              <a:t>Site Area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baseline="0" dirty="0">
                <a:latin typeface="Calibri" panose="020F0502020204030204" pitchFamily="34" charset="0"/>
              </a:rPr>
              <a:t>     Lot Area: 40,000 SF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00" baseline="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baseline="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baseline="0" dirty="0">
                <a:latin typeface="Calibri" panose="020F0502020204030204" pitchFamily="34" charset="0"/>
              </a:rPr>
              <a:t>Site Disposition</a:t>
            </a:r>
            <a:endParaRPr lang="EN-US" altLang="EN-US" sz="1400" baseline="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baseline="0" dirty="0">
                <a:latin typeface="Calibri" panose="020F0502020204030204" pitchFamily="34" charset="0"/>
              </a:rPr>
              <a:t>     </a:t>
            </a:r>
            <a:r>
              <a:rPr lang="EN-US" altLang="EN-US" sz="1400" baseline="0" dirty="0">
                <a:latin typeface="Calibri" panose="020F0502020204030204" pitchFamily="34" charset="0"/>
              </a:rPr>
              <a:t>Sloping South to North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baseline="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baseline="0" dirty="0">
                <a:latin typeface="Calibri" panose="020F0502020204030204" pitchFamily="34" charset="0"/>
              </a:rPr>
              <a:t>Existing Condition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baseline="0" dirty="0">
                <a:latin typeface="Calibri" panose="020F0502020204030204" pitchFamily="34" charset="0"/>
              </a:rPr>
              <a:t>Historic Meier and Frank Building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000" baseline="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b="1" baseline="0" dirty="0">
                <a:latin typeface="Calibri" panose="020F0502020204030204" pitchFamily="34" charset="0"/>
              </a:rPr>
              <a:t>Street Frontages</a:t>
            </a:r>
            <a:endParaRPr lang="EN-US" altLang="EN-US" sz="1400" baseline="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baseline="0" dirty="0">
                <a:latin typeface="Calibri" panose="020F0502020204030204" pitchFamily="34" charset="0"/>
              </a:rPr>
              <a:t>   </a:t>
            </a:r>
            <a:r>
              <a:rPr lang="en-US" altLang="EN-US" sz="1400" baseline="0" dirty="0">
                <a:latin typeface="Calibri" panose="020F0502020204030204" pitchFamily="34" charset="0"/>
              </a:rPr>
              <a:t>SW 5</a:t>
            </a:r>
            <a:r>
              <a:rPr lang="en-US" altLang="EN-US" sz="1400" baseline="30000" dirty="0">
                <a:latin typeface="Calibri" panose="020F0502020204030204" pitchFamily="34" charset="0"/>
              </a:rPr>
              <a:t>th</a:t>
            </a:r>
            <a:r>
              <a:rPr lang="en-US" altLang="EN-US" sz="1400" baseline="0" dirty="0">
                <a:latin typeface="Calibri" panose="020F0502020204030204" pitchFamily="34" charset="0"/>
              </a:rPr>
              <a:t> Avenue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baseline="0" dirty="0">
                <a:latin typeface="Calibri" panose="020F0502020204030204" pitchFamily="34" charset="0"/>
              </a:rPr>
              <a:t>   SW 6</a:t>
            </a:r>
            <a:r>
              <a:rPr lang="en-US" altLang="EN-US" sz="1400" baseline="30000" dirty="0">
                <a:latin typeface="Calibri" panose="020F0502020204030204" pitchFamily="34" charset="0"/>
              </a:rPr>
              <a:t>th</a:t>
            </a:r>
            <a:r>
              <a:rPr lang="en-US" altLang="EN-US" sz="1400" baseline="0" dirty="0">
                <a:latin typeface="Calibri" panose="020F0502020204030204" pitchFamily="34" charset="0"/>
              </a:rPr>
              <a:t> Avenue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baseline="0" dirty="0">
                <a:latin typeface="Calibri" panose="020F0502020204030204" pitchFamily="34" charset="0"/>
              </a:rPr>
              <a:t>   SW Morrison Street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baseline="0" dirty="0">
                <a:latin typeface="Calibri" panose="020F0502020204030204" pitchFamily="34" charset="0"/>
              </a:rPr>
              <a:t>   SW Alder Street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400" baseline="0" dirty="0">
                <a:latin typeface="Calibri" panose="020F0502020204030204" pitchFamily="34" charset="0"/>
              </a:rPr>
              <a:t>		</a:t>
            </a:r>
            <a:endParaRPr lang="EN-US" altLang="EN-US" sz="1200" baseline="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000" baseline="0" dirty="0">
              <a:solidFill>
                <a:schemeClr val="bg2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400" baseline="0" dirty="0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69" y="500755"/>
            <a:ext cx="6131607" cy="3719883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13" y="4777313"/>
            <a:ext cx="3375133" cy="1997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44550" y="0"/>
            <a:ext cx="7454900" cy="628650"/>
          </a:xfrm>
        </p:spPr>
        <p:txBody>
          <a:bodyPr/>
          <a:lstStyle/>
          <a:p>
            <a:r>
              <a:rPr lang="en-US" altLang="en-US" sz="2800" b="1">
                <a:solidFill>
                  <a:schemeClr val="accent2"/>
                </a:solidFill>
                <a:latin typeface="Arial" panose="020B0604020202020204" pitchFamily="34" charset="0"/>
              </a:rPr>
              <a:t>Vicinity</a:t>
            </a:r>
            <a:endParaRPr lang="en-US" altLang="en-US" sz="2800">
              <a:latin typeface="Arial" panose="020B0604020202020204" pitchFamily="34" charset="0"/>
            </a:endParaRPr>
          </a:p>
        </p:txBody>
      </p:sp>
      <p:pic>
        <p:nvPicPr>
          <p:cNvPr id="819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788" y="1519238"/>
            <a:ext cx="4621212" cy="352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9238"/>
            <a:ext cx="4673600" cy="352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Down Arrow 5"/>
          <p:cNvSpPr>
            <a:spLocks noChangeArrowheads="1"/>
          </p:cNvSpPr>
          <p:nvPr/>
        </p:nvSpPr>
        <p:spPr bwMode="auto">
          <a:xfrm>
            <a:off x="1677988" y="1874838"/>
            <a:ext cx="388937" cy="812800"/>
          </a:xfrm>
          <a:prstGeom prst="downArrow">
            <a:avLst>
              <a:gd name="adj1" fmla="val 50000"/>
              <a:gd name="adj2" fmla="val 50010"/>
            </a:avLst>
          </a:prstGeom>
          <a:solidFill>
            <a:srgbClr val="FF0000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198" name="Down Arrow 8"/>
          <p:cNvSpPr>
            <a:spLocks noChangeArrowheads="1"/>
          </p:cNvSpPr>
          <p:nvPr/>
        </p:nvSpPr>
        <p:spPr bwMode="auto">
          <a:xfrm>
            <a:off x="6864350" y="2281238"/>
            <a:ext cx="388938" cy="812800"/>
          </a:xfrm>
          <a:prstGeom prst="downArrow">
            <a:avLst>
              <a:gd name="adj1" fmla="val 50000"/>
              <a:gd name="adj2" fmla="val 50010"/>
            </a:avLst>
          </a:prstGeom>
          <a:solidFill>
            <a:srgbClr val="FF0000"/>
          </a:solidFill>
          <a:ln w="9525" algn="ctr">
            <a:solidFill>
              <a:srgbClr val="C00000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43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300" y="2039938"/>
            <a:ext cx="5254625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0" y="0"/>
            <a:ext cx="55864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accent2"/>
                </a:solidFill>
                <a:latin typeface="Arial" panose="020B0604020202020204" pitchFamily="34" charset="0"/>
              </a:rPr>
              <a:t> Neighborhood Context</a:t>
            </a:r>
            <a:endParaRPr lang="en-US" altLang="en-US" b="1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cxnSp>
        <p:nvCxnSpPr>
          <p:cNvPr id="9220" name="Straight Arrow Connector 5"/>
          <p:cNvCxnSpPr>
            <a:cxnSpLocks noChangeShapeType="1"/>
          </p:cNvCxnSpPr>
          <p:nvPr/>
        </p:nvCxnSpPr>
        <p:spPr bwMode="auto">
          <a:xfrm>
            <a:off x="1576388" y="2433638"/>
            <a:ext cx="3524250" cy="10191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1" name="Straight Arrow Connector 9"/>
          <p:cNvCxnSpPr>
            <a:cxnSpLocks noChangeShapeType="1"/>
          </p:cNvCxnSpPr>
          <p:nvPr/>
        </p:nvCxnSpPr>
        <p:spPr bwMode="auto">
          <a:xfrm flipV="1">
            <a:off x="5438775" y="4319588"/>
            <a:ext cx="233363" cy="15113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22" name="Straight Arrow Connector 12"/>
          <p:cNvCxnSpPr>
            <a:cxnSpLocks noChangeShapeType="1"/>
          </p:cNvCxnSpPr>
          <p:nvPr/>
        </p:nvCxnSpPr>
        <p:spPr bwMode="auto">
          <a:xfrm flipH="1">
            <a:off x="5497513" y="1581150"/>
            <a:ext cx="157162" cy="17224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22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719138"/>
            <a:ext cx="18319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13" y="88900"/>
            <a:ext cx="1319212" cy="176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19663"/>
            <a:ext cx="2697163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226" name="Straight Arrow Connector 5"/>
          <p:cNvCxnSpPr>
            <a:cxnSpLocks noChangeShapeType="1"/>
          </p:cNvCxnSpPr>
          <p:nvPr/>
        </p:nvCxnSpPr>
        <p:spPr bwMode="auto">
          <a:xfrm flipV="1">
            <a:off x="2017713" y="4181475"/>
            <a:ext cx="2771775" cy="10128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22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5238750"/>
            <a:ext cx="212725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319088"/>
            <a:ext cx="923925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229" name="Straight Arrow Connector 12"/>
          <p:cNvCxnSpPr>
            <a:cxnSpLocks noChangeShapeType="1"/>
          </p:cNvCxnSpPr>
          <p:nvPr/>
        </p:nvCxnSpPr>
        <p:spPr bwMode="auto">
          <a:xfrm flipH="1">
            <a:off x="6926263" y="1581150"/>
            <a:ext cx="642937" cy="17224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610103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655638"/>
          </a:xfrm>
        </p:spPr>
        <p:txBody>
          <a:bodyPr/>
          <a:lstStyle/>
          <a:p>
            <a:pPr algn="l"/>
            <a:r>
              <a:rPr lang="en-US" altLang="en-US" sz="2800" b="1" dirty="0">
                <a:solidFill>
                  <a:schemeClr val="accent2"/>
                </a:solidFill>
                <a:latin typeface="Arial" panose="020B0604020202020204" pitchFamily="34" charset="0"/>
              </a:rPr>
              <a:t> Proposal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55638"/>
            <a:ext cx="3779838" cy="6202362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endParaRPr lang="en-US" altLang="en-US" sz="2000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pPr>
              <a:lnSpc>
                <a:spcPct val="125000"/>
              </a:lnSpc>
              <a:defRPr/>
            </a:pPr>
            <a:r>
              <a:rPr lang="en-US" altLang="en-US" sz="1400" b="1" i="1" dirty="0">
                <a:latin typeface="Arial" panose="020B0604020202020204" pitchFamily="34" charset="0"/>
              </a:rPr>
              <a:t>List from DAR</a:t>
            </a:r>
          </a:p>
          <a:p>
            <a:pPr lvl="1">
              <a:lnSpc>
                <a:spcPct val="125000"/>
              </a:lnSpc>
              <a:defRPr/>
            </a:pPr>
            <a:r>
              <a:rPr lang="en-US" altLang="en-US" sz="1600" dirty="0">
                <a:latin typeface="Arial" panose="020B0604020202020204" pitchFamily="34" charset="0"/>
              </a:rPr>
              <a:t>Renovating the historic Meier and Frank building</a:t>
            </a:r>
          </a:p>
          <a:p>
            <a:pPr lvl="1">
              <a:lnSpc>
                <a:spcPct val="125000"/>
              </a:lnSpc>
              <a:defRPr/>
            </a:pPr>
            <a:r>
              <a:rPr lang="en-US" altLang="en-US" sz="1600" dirty="0">
                <a:latin typeface="Arial" panose="020B0604020202020204" pitchFamily="34" charset="0"/>
              </a:rPr>
              <a:t>Rearranging Louvers</a:t>
            </a:r>
          </a:p>
          <a:p>
            <a:pPr lvl="1">
              <a:lnSpc>
                <a:spcPct val="125000"/>
              </a:lnSpc>
              <a:defRPr/>
            </a:pPr>
            <a:r>
              <a:rPr lang="en-US" altLang="en-US" sz="1600" dirty="0">
                <a:latin typeface="Arial" panose="020B0604020202020204" pitchFamily="34" charset="0"/>
              </a:rPr>
              <a:t>Creation of a new storefront entry</a:t>
            </a:r>
          </a:p>
          <a:p>
            <a:pPr lvl="1">
              <a:lnSpc>
                <a:spcPct val="125000"/>
              </a:lnSpc>
              <a:defRPr/>
            </a:pPr>
            <a:r>
              <a:rPr lang="en-US" altLang="en-US" sz="1600" dirty="0">
                <a:latin typeface="Arial" panose="020B0604020202020204" pitchFamily="34" charset="0"/>
              </a:rPr>
              <a:t>Replacement of garage door entries with person entries</a:t>
            </a:r>
          </a:p>
          <a:p>
            <a:pPr lvl="2">
              <a:lnSpc>
                <a:spcPct val="125000"/>
              </a:lnSpc>
              <a:defRPr/>
            </a:pPr>
            <a:r>
              <a:rPr lang="en-US" altLang="en-US" sz="1200" dirty="0">
                <a:latin typeface="Arial" panose="020B0604020202020204" pitchFamily="34" charset="0"/>
              </a:rPr>
              <a:t>Includes alterations to thresholds for accessibility.</a:t>
            </a:r>
          </a:p>
          <a:p>
            <a:pPr lvl="1">
              <a:lnSpc>
                <a:spcPct val="125000"/>
              </a:lnSpc>
              <a:defRPr/>
            </a:pPr>
            <a:r>
              <a:rPr lang="en-US" altLang="en-US" sz="1600" strike="sngStrike" dirty="0">
                <a:latin typeface="Arial" panose="020B0604020202020204" pitchFamily="34" charset="0"/>
              </a:rPr>
              <a:t>Proposal for an upper floor loggia</a:t>
            </a:r>
          </a:p>
          <a:p>
            <a:pPr lvl="1">
              <a:lnSpc>
                <a:spcPct val="125000"/>
              </a:lnSpc>
              <a:defRPr/>
            </a:pPr>
            <a:r>
              <a:rPr lang="en-US" altLang="en-US" sz="1600" dirty="0">
                <a:latin typeface="Arial" panose="020B0604020202020204" pitchFamily="34" charset="0"/>
              </a:rPr>
              <a:t>Removal of awnings</a:t>
            </a:r>
          </a:p>
          <a:p>
            <a:pPr lvl="1">
              <a:lnSpc>
                <a:spcPct val="125000"/>
              </a:lnSpc>
              <a:defRPr/>
            </a:pPr>
            <a:r>
              <a:rPr lang="en-US" altLang="en-US" sz="1600" dirty="0">
                <a:latin typeface="Arial" panose="020B0604020202020204" pitchFamily="34" charset="0"/>
              </a:rPr>
              <a:t>Creation of new entry awnings</a:t>
            </a:r>
          </a:p>
          <a:p>
            <a:pPr lvl="1">
              <a:lnSpc>
                <a:spcPct val="125000"/>
              </a:lnSpc>
              <a:defRPr/>
            </a:pPr>
            <a:r>
              <a:rPr lang="en-US" altLang="en-US" sz="1600" dirty="0">
                <a:latin typeface="Arial" panose="020B0604020202020204" pitchFamily="34" charset="0"/>
              </a:rPr>
              <a:t>Alterations to Alder St. awning</a:t>
            </a:r>
          </a:p>
          <a:p>
            <a:pPr lvl="1">
              <a:lnSpc>
                <a:spcPct val="125000"/>
              </a:lnSpc>
              <a:defRPr/>
            </a:pPr>
            <a:r>
              <a:rPr lang="en-US" altLang="en-US" sz="1600" strike="sngStrike" dirty="0">
                <a:latin typeface="Arial" panose="020B0604020202020204" pitchFamily="34" charset="0"/>
              </a:rPr>
              <a:t>New signage*</a:t>
            </a:r>
          </a:p>
          <a:p>
            <a:pPr lvl="1">
              <a:lnSpc>
                <a:spcPct val="125000"/>
              </a:lnSpc>
              <a:defRPr/>
            </a:pPr>
            <a:r>
              <a:rPr lang="en-US" altLang="en-US" sz="1600" dirty="0">
                <a:latin typeface="Arial" panose="020B0604020202020204" pitchFamily="34" charset="0"/>
              </a:rPr>
              <a:t>New fascia plates at bays</a:t>
            </a:r>
          </a:p>
          <a:p>
            <a:pPr marL="457200" lvl="1" indent="0">
              <a:lnSpc>
                <a:spcPct val="125000"/>
              </a:lnSpc>
              <a:buNone/>
              <a:defRPr/>
            </a:pPr>
            <a:endParaRPr lang="en-US" altLang="en-US" sz="1600" b="1" dirty="0">
              <a:latin typeface="Arial" panose="020B0604020202020204" pitchFamily="34" charset="0"/>
            </a:endParaRPr>
          </a:p>
          <a:p>
            <a:pPr marL="457200" lvl="1" indent="0">
              <a:lnSpc>
                <a:spcPct val="125000"/>
              </a:lnSpc>
              <a:buFontTx/>
              <a:buNone/>
              <a:defRPr/>
            </a:pPr>
            <a:endParaRPr lang="en-US" altLang="en-US" sz="1600" dirty="0">
              <a:latin typeface="Arial" panose="020B0604020202020204" pitchFamily="34" charset="0"/>
            </a:endParaRPr>
          </a:p>
        </p:txBody>
      </p:sp>
      <p:pic>
        <p:nvPicPr>
          <p:cNvPr id="1434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75" y="655638"/>
            <a:ext cx="3357563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9336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82" name="Straight Connector 17"/>
          <p:cNvCxnSpPr>
            <a:cxnSpLocks noChangeShapeType="1"/>
          </p:cNvCxnSpPr>
          <p:nvPr/>
        </p:nvCxnSpPr>
        <p:spPr bwMode="auto">
          <a:xfrm flipH="1">
            <a:off x="-287338" y="4646613"/>
            <a:ext cx="994568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483" name="Straight Connector 16"/>
          <p:cNvCxnSpPr>
            <a:cxnSpLocks noChangeShapeType="1"/>
          </p:cNvCxnSpPr>
          <p:nvPr/>
        </p:nvCxnSpPr>
        <p:spPr bwMode="auto">
          <a:xfrm>
            <a:off x="6513513" y="-263525"/>
            <a:ext cx="12700" cy="74660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484" name="TextBox 18"/>
          <p:cNvSpPr txBox="1">
            <a:spLocks noChangeArrowheads="1"/>
          </p:cNvSpPr>
          <p:nvPr/>
        </p:nvSpPr>
        <p:spPr bwMode="auto">
          <a:xfrm>
            <a:off x="6534150" y="122238"/>
            <a:ext cx="26098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baseline="0" dirty="0">
                <a:latin typeface="Calibri" panose="020F0502020204030204" pitchFamily="34" charset="0"/>
              </a:rPr>
              <a:t>Staff Recommendation </a:t>
            </a:r>
            <a:r>
              <a:rPr lang="en-US" altLang="en-US" sz="1200" baseline="0" dirty="0">
                <a:latin typeface="Calibri" panose="020F0502020204030204" pitchFamily="34" charset="0"/>
              </a:rPr>
              <a:t>(per Staff Report)</a:t>
            </a:r>
          </a:p>
        </p:txBody>
      </p:sp>
      <p:sp>
        <p:nvSpPr>
          <p:cNvPr id="20485" name="Rectangle 1"/>
          <p:cNvSpPr>
            <a:spLocks noChangeArrowheads="1"/>
          </p:cNvSpPr>
          <p:nvPr/>
        </p:nvSpPr>
        <p:spPr bwMode="auto">
          <a:xfrm>
            <a:off x="125413" y="433388"/>
            <a:ext cx="6376987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marL="344488" indent="-3444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baseline="0" dirty="0">
                <a:latin typeface="Calibri" panose="020F0502020204030204" pitchFamily="34" charset="0"/>
              </a:rPr>
              <a:t>Approval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 baseline="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baseline="0" dirty="0">
                <a:latin typeface="Calibri" panose="020F0502020204030204" pitchFamily="34" charset="0"/>
              </a:rPr>
              <a:t>Outstanding Issues from Staff Report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 baseline="0" dirty="0"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baseline="0" dirty="0">
                <a:latin typeface="Calibri" panose="020F0502020204030204" pitchFamily="34" charset="0"/>
              </a:rPr>
              <a:t>Threshold details – Submitted last week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baseline="0" dirty="0">
                <a:latin typeface="Calibri" panose="020F0502020204030204" pitchFamily="34" charset="0"/>
              </a:rPr>
              <a:t>Signage – To be considered in a later review</a:t>
            </a:r>
            <a:endParaRPr lang="EN-US" altLang="EN-US" sz="1800" b="1" baseline="0" dirty="0"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02400" y="945049"/>
            <a:ext cx="2438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aseline="0" dirty="0">
                <a:latin typeface="Calibri" panose="020F0502020204030204" pitchFamily="34" charset="0"/>
              </a:rPr>
              <a:t>Louvers and Windows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baseline="0" dirty="0">
                <a:latin typeface="Calibri" panose="020F0502020204030204" pitchFamily="34" charset="0"/>
              </a:rPr>
              <a:t>New Entry in Storefront</a:t>
            </a:r>
            <a:endParaRPr lang="EN-US" altLang="EN-US" sz="1800" baseline="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baseline="0" dirty="0">
                <a:latin typeface="Calibri" panose="020F0502020204030204" pitchFamily="34" charset="0"/>
              </a:rPr>
              <a:t>N</a:t>
            </a:r>
            <a:r>
              <a:rPr lang="en-US" altLang="EN-US" sz="1800" baseline="0" dirty="0">
                <a:latin typeface="Calibri" panose="020F0502020204030204" pitchFamily="34" charset="0"/>
              </a:rPr>
              <a:t>e</a:t>
            </a:r>
            <a:r>
              <a:rPr lang="EN-US" altLang="EN-US" sz="1800" baseline="0" dirty="0">
                <a:latin typeface="Calibri" panose="020F0502020204030204" pitchFamily="34" charset="0"/>
              </a:rPr>
              <a:t>w Entries on Fifth and Sixth 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800" baseline="0" dirty="0">
                <a:latin typeface="Calibri" panose="020F0502020204030204" pitchFamily="34" charset="0"/>
              </a:rPr>
              <a:t>Awnings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aseline="0" dirty="0"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1" baseline="0" dirty="0">
                <a:latin typeface="Calibri" panose="020F0502020204030204" pitchFamily="34" charset="0"/>
              </a:rPr>
              <a:t>“Mini DAR” Signage</a:t>
            </a:r>
            <a:endParaRPr lang="en-US" sz="1800" i="1" baseline="0" dirty="0">
              <a:latin typeface="Calibri" panose="020F0502020204030204" pitchFamily="34" charset="0"/>
            </a:endParaRPr>
          </a:p>
          <a:p>
            <a:endParaRPr lang="en-US" sz="1800" baseline="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Box 18"/>
          <p:cNvSpPr txBox="1">
            <a:spLocks noChangeArrowheads="1"/>
          </p:cNvSpPr>
          <p:nvPr/>
        </p:nvSpPr>
        <p:spPr bwMode="auto">
          <a:xfrm>
            <a:off x="6534150" y="122238"/>
            <a:ext cx="26098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baseline="0" dirty="0">
                <a:latin typeface="Calibri" panose="020F0502020204030204" pitchFamily="34" charset="0"/>
              </a:rPr>
              <a:t>Staff Recommendation </a:t>
            </a:r>
            <a:r>
              <a:rPr lang="en-US" altLang="en-US" sz="1200" baseline="0" dirty="0">
                <a:latin typeface="Calibri" panose="020F0502020204030204" pitchFamily="34" charset="0"/>
              </a:rPr>
              <a:t>(per Staff Report)</a:t>
            </a:r>
          </a:p>
        </p:txBody>
      </p:sp>
      <p:sp>
        <p:nvSpPr>
          <p:cNvPr id="20485" name="Rectangle 1"/>
          <p:cNvSpPr>
            <a:spLocks noChangeArrowheads="1"/>
          </p:cNvSpPr>
          <p:nvPr/>
        </p:nvSpPr>
        <p:spPr bwMode="auto">
          <a:xfrm>
            <a:off x="125413" y="433388"/>
            <a:ext cx="6376987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>
            <a:spAutoFit/>
          </a:bodyPr>
          <a:lstStyle>
            <a:lvl1pPr marL="344488" indent="-3444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baseline="0" dirty="0">
                <a:latin typeface="Calibri" panose="020F0502020204030204" pitchFamily="34" charset="0"/>
              </a:rPr>
              <a:t>Louvers and Windows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endParaRPr lang="en-US" altLang="en-US" sz="1400" b="1" baseline="0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https://lh3.googleusercontent.com/kpyjNCRPGkLlMljFsCiEA_EOlNVx2BR8oT5CBTLNSOn4aJYOmOr2yNc7TY00V6c5synoJewK-Mz5HW1oFQnYNPjLQMQ2vixlM2S5isuV_w--Z9xW4-iHkjeK4HNl7LuF7doO1bxTdWAgVguf5_mLyR16ApQj3tw42QD3UIyVzF6SvqGlUJZjhW6K3tDq4cM1mGyFYcT3Ur6VKDLA7P6LR_ma9HKtepg4-ofU7Md9ohRw8tuBNpM6Q14KpQfJY4tmieuLM2XoRwVxwERDxfFU3qBPhoQqH8WBJcteSsHfrXE4S9Dlf_387Pg3CJC-cSp8Tl25NnejFQzZufpS64Vil9ybifhIufsk5fqIVO4Z-lVIV0fuTI5ZHXD_tuj7I8pwhqwoC2NyzB4hKpq-4AVTTqWh2v7unwW3EQYvGsF2jvmJM4tPhdzuivaWw02n2OnLK1Oj5VMKMJcslXS3LIm7V4QR09SaSKpaeIDKbRZ2ZTlV8YQqI2fzQN4HVEkttdlAvKktMYzCA3yqUaUeENB_cbs94OD65NHMzEW8zajNiZKHv3LsVn7FR2Ch5Q-3ca-Eqz4nrakfur4wvoJ7xOuCxqiUw4yO0IcgfeZI2ghFQWdCmN1TfVMVOdwb1Q=w1280-h720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33" y="1442244"/>
            <a:ext cx="8473017" cy="47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017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42" y="19523"/>
            <a:ext cx="7316878" cy="32910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42" y="3480499"/>
            <a:ext cx="7316878" cy="337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6859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EAEAEA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3F3F3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12671</TotalTime>
  <Words>412</Words>
  <Application>Microsoft Office PowerPoint</Application>
  <PresentationFormat>On-screen Show (4:3)</PresentationFormat>
  <Paragraphs>117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Blank Presentation</vt:lpstr>
      <vt:lpstr>Custom Design</vt:lpstr>
      <vt:lpstr>PowerPoint Presentation</vt:lpstr>
      <vt:lpstr>PowerPoint Presentation</vt:lpstr>
      <vt:lpstr>PowerPoint Presentation</vt:lpstr>
      <vt:lpstr>Vicinity</vt:lpstr>
      <vt:lpstr>PowerPoint Presentation</vt:lpstr>
      <vt:lpstr> Proposal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Bureau of Buildings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Valued Customer</dc:creator>
  <cp:lastModifiedBy>Gushard, Mike</cp:lastModifiedBy>
  <cp:revision>715</cp:revision>
  <cp:lastPrinted>2017-07-10T19:45:48Z</cp:lastPrinted>
  <dcterms:created xsi:type="dcterms:W3CDTF">2008-11-20T17:21:45Z</dcterms:created>
  <dcterms:modified xsi:type="dcterms:W3CDTF">2017-07-10T20:54:17Z</dcterms:modified>
</cp:coreProperties>
</file>