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257" r:id="rId4"/>
    <p:sldId id="291" r:id="rId5"/>
    <p:sldId id="301" r:id="rId6"/>
    <p:sldId id="302" r:id="rId7"/>
    <p:sldId id="303" r:id="rId8"/>
    <p:sldId id="305" r:id="rId9"/>
    <p:sldId id="283" r:id="rId10"/>
    <p:sldId id="292" r:id="rId11"/>
    <p:sldId id="306" r:id="rId12"/>
    <p:sldId id="286" r:id="rId13"/>
    <p:sldId id="293" r:id="rId14"/>
    <p:sldId id="294" r:id="rId15"/>
    <p:sldId id="295" r:id="rId16"/>
    <p:sldId id="296" r:id="rId17"/>
    <p:sldId id="300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3742" autoAdjust="0"/>
  </p:normalViewPr>
  <p:slideViewPr>
    <p:cSldViewPr snapToGrid="0">
      <p:cViewPr varScale="1">
        <p:scale>
          <a:sx n="61" d="100"/>
          <a:sy n="61" d="100"/>
        </p:scale>
        <p:origin x="62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00689F-E3B8-46B3-837C-F6A4544C3FC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06E1E8-B497-48B6-9F26-40EA9DE5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2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6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3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94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02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44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2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73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49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0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2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2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5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1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799"/>
            <a:ext cx="8825658" cy="3329581"/>
          </a:xfrm>
        </p:spPr>
        <p:txBody>
          <a:bodyPr/>
          <a:lstStyle/>
          <a:p>
            <a:r>
              <a:rPr lang="en-US" dirty="0"/>
              <a:t>Adjustment Review</a:t>
            </a:r>
            <a:br>
              <a:rPr lang="en-US" dirty="0"/>
            </a:br>
            <a:r>
              <a:rPr lang="en-US" dirty="0"/>
              <a:t>LU 16-136475 AD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866" y="4163606"/>
            <a:ext cx="9093085" cy="86142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Staff presentation to adjustment committee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February 21, 2017</a:t>
            </a:r>
          </a:p>
        </p:txBody>
      </p:sp>
    </p:spTree>
    <p:extLst>
      <p:ext uri="{BB962C8B-B14F-4D97-AF65-F5344CB8AC3E}">
        <p14:creationId xmlns:p14="http://schemas.microsoft.com/office/powerpoint/2010/main" val="363300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0378" y="-804374"/>
            <a:ext cx="6420644" cy="84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49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654" y="225469"/>
            <a:ext cx="7962581" cy="64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1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96900" y="141963"/>
            <a:ext cx="9144000" cy="685800"/>
          </a:xfrm>
          <a:prstGeom prst="rect">
            <a:avLst/>
          </a:prstGeom>
          <a:noFill/>
        </p:spPr>
        <p:txBody>
          <a:bodyPr vert="horz" lIns="92075" tIns="46038" rIns="92075" bIns="46038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</a:rPr>
              <a:t>Adjustments Requested</a:t>
            </a:r>
            <a:endParaRPr lang="en-US" altLang="en-US" sz="4800" dirty="0">
              <a:solidFill>
                <a:schemeClr val="accent2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96900" y="1218874"/>
            <a:ext cx="8463418" cy="5284244"/>
          </a:xfrm>
          <a:prstGeom prst="rect">
            <a:avLst/>
          </a:prstGeom>
        </p:spPr>
        <p:txBody>
          <a:bodyPr lIns="92075" tIns="46038" rIns="92075" bIns="46038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en-US" altLang="en-US" sz="2600" b="1" u="sng" dirty="0"/>
              <a:t>Setback from east lot line (abutting NE 53</a:t>
            </a:r>
            <a:r>
              <a:rPr lang="en-US" altLang="en-US" sz="2600" b="1" u="sng" baseline="30000" dirty="0"/>
              <a:t>rd</a:t>
            </a:r>
            <a:r>
              <a:rPr lang="en-US" altLang="en-US" sz="2600" b="1" u="sng" dirty="0"/>
              <a:t> Ave)</a:t>
            </a:r>
            <a:r>
              <a:rPr lang="en-US" altLang="en-US" sz="2600" b="1" dirty="0"/>
              <a:t>:</a:t>
            </a:r>
          </a:p>
          <a:p>
            <a:pPr marL="742950" lvl="2" indent="-342900">
              <a:defRPr/>
            </a:pPr>
            <a:r>
              <a:rPr lang="en-US" altLang="en-US" sz="2300" dirty="0"/>
              <a:t>Reduce required setback from east lot line from         3 feet to 1’-7” for the main wall, to 7” for bay windows, and to zero for the eave</a:t>
            </a:r>
            <a:endParaRPr lang="en-US" altLang="en-US" sz="2600" b="1" u="sng" dirty="0"/>
          </a:p>
          <a:p>
            <a:pPr>
              <a:defRPr/>
            </a:pPr>
            <a:r>
              <a:rPr lang="en-US" altLang="en-US" sz="2600" b="1" u="sng" dirty="0"/>
              <a:t>Setback from west lot line</a:t>
            </a:r>
            <a:r>
              <a:rPr lang="en-US" altLang="en-US" sz="2600" b="1" dirty="0"/>
              <a:t>:</a:t>
            </a:r>
          </a:p>
          <a:p>
            <a:pPr marL="742950" lvl="2" indent="-342900">
              <a:defRPr/>
            </a:pPr>
            <a:r>
              <a:rPr lang="en-US" altLang="en-US" sz="2300" dirty="0"/>
              <a:t>Reduce required setback from west lot line from         8 feet to 4’-5” for the main wall and to 2’-5” for the eave</a:t>
            </a:r>
            <a:endParaRPr lang="en-US" altLang="en-US" sz="2600" b="1" u="sng" dirty="0"/>
          </a:p>
          <a:p>
            <a:pPr>
              <a:defRPr/>
            </a:pPr>
            <a:r>
              <a:rPr lang="en-US" altLang="en-US" sz="2600" b="1" u="sng" dirty="0"/>
              <a:t>Building length</a:t>
            </a:r>
            <a:r>
              <a:rPr lang="en-US" altLang="en-US" sz="2600" b="1" dirty="0"/>
              <a:t>:  </a:t>
            </a:r>
          </a:p>
          <a:p>
            <a:pPr marL="742950" lvl="2" indent="-342900">
              <a:defRPr/>
            </a:pPr>
            <a:r>
              <a:rPr lang="en-US" altLang="en-US" sz="2300" dirty="0"/>
              <a:t>Increase allowable building length within 30 feet of the north lot line from 100 feet to 146 feet</a:t>
            </a:r>
            <a:endParaRPr lang="en-US" altLang="en-US" sz="2600" b="1" u="sng" dirty="0"/>
          </a:p>
          <a:p>
            <a:pPr marL="0" indent="0">
              <a:buFontTx/>
              <a:buNone/>
              <a:defRPr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874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22125" y="339943"/>
            <a:ext cx="977447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Relevant Adjustment Approval Criteria (33.805.040)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09391" y="1354138"/>
            <a:ext cx="9010389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UcPeriod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Granting the Adjustment will equally or better meet the purposes of the regulations to be modified.</a:t>
            </a:r>
          </a:p>
          <a:p>
            <a:pPr>
              <a:buFontTx/>
              <a:buAutoNum type="alphaUcPeriod"/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  <a:p>
            <a:pPr marL="0" indent="0">
              <a:defRPr/>
            </a:pPr>
            <a:endParaRPr lang="en-US" altLang="en-US" sz="2100" b="1" dirty="0">
              <a:solidFill>
                <a:schemeClr val="tx2"/>
              </a:solidFill>
            </a:endParaRPr>
          </a:p>
          <a:p>
            <a:pPr marL="0" indent="0">
              <a:defRPr/>
            </a:pPr>
            <a:r>
              <a:rPr lang="en-US" altLang="en-US" sz="2100" b="1" dirty="0">
                <a:solidFill>
                  <a:schemeClr val="tx2"/>
                </a:solidFill>
              </a:rPr>
              <a:t>	</a:t>
            </a:r>
            <a:r>
              <a:rPr lang="en-US" altLang="en-US" sz="2100" b="1" u="sng" dirty="0">
                <a:solidFill>
                  <a:schemeClr val="tx2"/>
                </a:solidFill>
              </a:rPr>
              <a:t>Purpose of setback standard</a:t>
            </a:r>
            <a:r>
              <a:rPr lang="en-US" altLang="en-US" sz="2100" b="1" dirty="0">
                <a:solidFill>
                  <a:schemeClr val="tx2"/>
                </a:solidFill>
              </a:rPr>
              <a:t>:</a:t>
            </a:r>
          </a:p>
          <a:p>
            <a:pPr marL="0" indent="0">
              <a:defRPr/>
            </a:pPr>
            <a:r>
              <a:rPr lang="en-US" altLang="en-US" sz="2100" b="1" dirty="0">
                <a:solidFill>
                  <a:schemeClr val="tx2"/>
                </a:solidFill>
              </a:rPr>
              <a:t>	Maintain light, air, fire safety, privacy, reasonable physical 	relationship between residences, neighborhood compatibility, 	and reflect the general building scale and placement of multi-	dwelling development in the neighborhood.</a:t>
            </a:r>
          </a:p>
          <a:p>
            <a:pPr marL="0" indent="0">
              <a:defRPr/>
            </a:pPr>
            <a:endParaRPr lang="en-US" altLang="en-US" sz="2100" b="1" dirty="0">
              <a:solidFill>
                <a:schemeClr val="tx2"/>
              </a:solidFill>
            </a:endParaRPr>
          </a:p>
          <a:p>
            <a:pPr marL="0" indent="0">
              <a:defRPr/>
            </a:pPr>
            <a:r>
              <a:rPr lang="en-US" altLang="en-US" sz="2100" b="1" dirty="0">
                <a:solidFill>
                  <a:schemeClr val="tx2"/>
                </a:solidFill>
              </a:rPr>
              <a:t>	</a:t>
            </a:r>
            <a:r>
              <a:rPr lang="en-US" altLang="en-US" sz="2100" b="1" u="sng" dirty="0">
                <a:solidFill>
                  <a:schemeClr val="tx2"/>
                </a:solidFill>
              </a:rPr>
              <a:t>Purpose of building length standard</a:t>
            </a:r>
            <a:endParaRPr lang="en-US" altLang="en-US" sz="2100" b="1" dirty="0">
              <a:solidFill>
                <a:schemeClr val="tx2"/>
              </a:solidFill>
            </a:endParaRPr>
          </a:p>
          <a:p>
            <a:pPr marL="0" indent="0">
              <a:defRPr/>
            </a:pPr>
            <a:r>
              <a:rPr lang="en-US" altLang="en-US" sz="2100" b="1" dirty="0">
                <a:solidFill>
                  <a:schemeClr val="tx2"/>
                </a:solidFill>
              </a:rPr>
              <a:t>	Limit the amount of bulk placed close to the street, ensure long 	building walls close to streets are broken up into separate 	buildings, and provide a feeling of transition from lower density 	development</a:t>
            </a:r>
            <a:endParaRPr lang="en-US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5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22125" y="339943"/>
            <a:ext cx="977447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Relevant Adjustment Approval Criteria (33.805.040)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22125" y="1698484"/>
            <a:ext cx="7845468" cy="198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chemeClr val="tx2"/>
              </a:buClr>
              <a:buSzPts val="2400"/>
              <a:defRPr/>
            </a:pPr>
            <a:r>
              <a:rPr lang="en-US" altLang="en-US" sz="2800" b="1" dirty="0">
                <a:solidFill>
                  <a:schemeClr val="tx2"/>
                </a:solidFill>
              </a:rPr>
              <a:t>B.  	If in a residential zone, the proposal will 		not significantly detract from the 				livability or appearance of the 					residential area.</a:t>
            </a:r>
            <a:endParaRPr lang="en-US" altLang="en-US" b="1" dirty="0">
              <a:solidFill>
                <a:schemeClr val="tx2"/>
              </a:solidFill>
            </a:endParaRPr>
          </a:p>
          <a:p>
            <a:pPr marL="0" indent="0">
              <a:defRPr/>
            </a:pPr>
            <a:endParaRPr lang="en-US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1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22125" y="339943"/>
            <a:ext cx="977447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Relevant Adjustment Approval Criteria (33.805.040)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9600" y="1258866"/>
            <a:ext cx="8133567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SzPts val="2400"/>
              <a:buFont typeface="Arial" panose="020B0604020202020204" pitchFamily="34" charset="0"/>
              <a:buAutoNum type="alphaUcPeriod" startAt="2"/>
              <a:defRPr/>
            </a:pPr>
            <a:endParaRPr lang="en-US" altLang="en-US" sz="3000" b="1" dirty="0">
              <a:solidFill>
                <a:schemeClr val="tx2"/>
              </a:solidFill>
            </a:endParaRPr>
          </a:p>
          <a:p>
            <a:pPr marL="0" indent="0">
              <a:buClr>
                <a:schemeClr val="tx2"/>
              </a:buClr>
              <a:buSzPts val="2400"/>
              <a:defRPr/>
            </a:pPr>
            <a:r>
              <a:rPr lang="en-US" altLang="en-US" sz="2800" b="1" dirty="0">
                <a:solidFill>
                  <a:schemeClr val="tx2"/>
                </a:solidFill>
              </a:rPr>
              <a:t>C.		The cumulative effect of the Adjustments 		results in a project which is still 						consistent with the overall 	purpose of 			the zone.</a:t>
            </a:r>
          </a:p>
          <a:p>
            <a:pPr marL="0" indent="0">
              <a:buClr>
                <a:schemeClr val="tx2"/>
              </a:buClr>
              <a:buSzPts val="2400"/>
              <a:defRPr/>
            </a:pPr>
            <a:endParaRPr lang="en-US" altLang="en-US" b="1" dirty="0">
              <a:solidFill>
                <a:schemeClr val="tx2"/>
              </a:solidFill>
            </a:endParaRPr>
          </a:p>
          <a:p>
            <a:pPr marL="0" indent="0">
              <a:defRPr/>
            </a:pPr>
            <a:endParaRPr lang="en-US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22125" y="339943"/>
            <a:ext cx="977447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Relevant Adjustment Approval Criteria (33.805.040)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09600" y="1394173"/>
            <a:ext cx="778283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sz="2800" b="1" dirty="0">
                <a:solidFill>
                  <a:schemeClr val="tx2"/>
                </a:solidFill>
              </a:rPr>
              <a:t>E.		Any impacts resulting from the 					Adjustment are 	mitigated to the extent 		practical.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8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093" y="1243729"/>
            <a:ext cx="11665907" cy="1332979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Appeal by North Tabor Neighborhood Association: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6092" y="3482236"/>
            <a:ext cx="11665907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Adjustments not compatible with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 neighborhood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8513" y="4874713"/>
            <a:ext cx="11665907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Physical relationship with south neighbors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not addressed</a:t>
            </a:r>
          </a:p>
        </p:txBody>
      </p:sp>
    </p:spTree>
    <p:extLst>
      <p:ext uri="{BB962C8B-B14F-4D97-AF65-F5344CB8AC3E}">
        <p14:creationId xmlns:p14="http://schemas.microsoft.com/office/powerpoint/2010/main" val="278437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33" y="177873"/>
            <a:ext cx="8716132" cy="6526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339263" y="-608013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SW corner of NE 53</a:t>
            </a:r>
            <a:r>
              <a:rPr lang="en-US" altLang="en-US" sz="1400" baseline="30000" dirty="0">
                <a:latin typeface="+mn-lt"/>
              </a:rPr>
              <a:t>rd</a:t>
            </a:r>
            <a:r>
              <a:rPr lang="en-US" altLang="en-US" sz="1400" baseline="0" dirty="0">
                <a:latin typeface="+mn-lt"/>
              </a:rPr>
              <a:t> Ave. and NE Couch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1 block north of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E Burnside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400" b="1" dirty="0">
                <a:latin typeface="+mn-lt"/>
              </a:rPr>
              <a:t>Zoning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R1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776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339263" y="-608013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SW corner of NE 53</a:t>
            </a:r>
            <a:r>
              <a:rPr lang="en-US" altLang="en-US" sz="1400" baseline="30000" dirty="0">
                <a:latin typeface="+mn-lt"/>
              </a:rPr>
              <a:t>rd</a:t>
            </a:r>
            <a:r>
              <a:rPr lang="en-US" altLang="en-US" sz="1400" baseline="0" dirty="0">
                <a:latin typeface="+mn-lt"/>
              </a:rPr>
              <a:t> Ave. and NE Couch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1 block north of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E Burnside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400" b="1" dirty="0">
                <a:latin typeface="+mn-lt"/>
              </a:rPr>
              <a:t>Zoning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R1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99" y="89679"/>
            <a:ext cx="7486851" cy="67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7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339263" y="-608013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SW corner of NE 53</a:t>
            </a:r>
            <a:r>
              <a:rPr lang="en-US" altLang="en-US" sz="1400" baseline="30000" dirty="0">
                <a:latin typeface="+mn-lt"/>
              </a:rPr>
              <a:t>rd</a:t>
            </a:r>
            <a:r>
              <a:rPr lang="en-US" altLang="en-US" sz="1400" baseline="0" dirty="0">
                <a:latin typeface="+mn-lt"/>
              </a:rPr>
              <a:t> Ave. and NE Couch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1 block north of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E Burnside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400" b="1" dirty="0">
                <a:latin typeface="+mn-lt"/>
              </a:rPr>
              <a:t>Zoning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R1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7" y="229791"/>
            <a:ext cx="8560859" cy="64206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1649" y="5809711"/>
            <a:ext cx="681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Looking southwest from corner of </a:t>
            </a:r>
          </a:p>
          <a:p>
            <a:r>
              <a:rPr lang="en-US" sz="2400" b="1" dirty="0"/>
              <a:t>NE 53</a:t>
            </a:r>
            <a:r>
              <a:rPr lang="en-US" sz="2400" b="1" baseline="30000" dirty="0"/>
              <a:t>rd</a:t>
            </a:r>
            <a:r>
              <a:rPr lang="en-US" sz="2400" b="1" dirty="0"/>
              <a:t> Ave. &amp; NE Couch St.</a:t>
            </a:r>
          </a:p>
        </p:txBody>
      </p:sp>
    </p:spTree>
    <p:extLst>
      <p:ext uri="{BB962C8B-B14F-4D97-AF65-F5344CB8AC3E}">
        <p14:creationId xmlns:p14="http://schemas.microsoft.com/office/powerpoint/2010/main" val="123856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7" y="229791"/>
            <a:ext cx="8560859" cy="6420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339263" y="-608013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SW corner of NE 53</a:t>
            </a:r>
            <a:r>
              <a:rPr lang="en-US" altLang="en-US" sz="1400" baseline="30000" dirty="0">
                <a:latin typeface="+mn-lt"/>
              </a:rPr>
              <a:t>rd</a:t>
            </a:r>
            <a:r>
              <a:rPr lang="en-US" altLang="en-US" sz="1400" baseline="0" dirty="0">
                <a:latin typeface="+mn-lt"/>
              </a:rPr>
              <a:t> Ave. and NE Couch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1 block north of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E Burnside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400" b="1" dirty="0">
                <a:latin typeface="+mn-lt"/>
              </a:rPr>
              <a:t>Zoning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R1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1649" y="5809711"/>
            <a:ext cx="681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Looking southeast toward the site </a:t>
            </a:r>
          </a:p>
          <a:p>
            <a:r>
              <a:rPr lang="en-US" sz="2400" b="1" dirty="0"/>
              <a:t>from across NE Couch St.</a:t>
            </a:r>
          </a:p>
        </p:txBody>
      </p:sp>
    </p:spTree>
    <p:extLst>
      <p:ext uri="{BB962C8B-B14F-4D97-AF65-F5344CB8AC3E}">
        <p14:creationId xmlns:p14="http://schemas.microsoft.com/office/powerpoint/2010/main" val="373063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2" y="229791"/>
            <a:ext cx="8560859" cy="6420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339263" y="-608013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SW corner of NE 53</a:t>
            </a:r>
            <a:r>
              <a:rPr lang="en-US" altLang="en-US" sz="1400" baseline="30000" dirty="0">
                <a:latin typeface="+mn-lt"/>
              </a:rPr>
              <a:t>rd</a:t>
            </a:r>
            <a:r>
              <a:rPr lang="en-US" altLang="en-US" sz="1400" baseline="0" dirty="0">
                <a:latin typeface="+mn-lt"/>
              </a:rPr>
              <a:t> Ave. and NE Couch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1 block north of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E Burnside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400" b="1" dirty="0">
                <a:latin typeface="+mn-lt"/>
              </a:rPr>
              <a:t>Zoning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R1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1649" y="5809711"/>
            <a:ext cx="681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Looking southeast from corner of </a:t>
            </a:r>
          </a:p>
          <a:p>
            <a:r>
              <a:rPr lang="en-US" sz="2400" b="1" dirty="0"/>
              <a:t>NE 53</a:t>
            </a:r>
            <a:r>
              <a:rPr lang="en-US" sz="2400" b="1" baseline="30000" dirty="0"/>
              <a:t>rd</a:t>
            </a:r>
            <a:r>
              <a:rPr lang="en-US" sz="2400" b="1" dirty="0"/>
              <a:t> Ave. &amp; NE Couch St.</a:t>
            </a:r>
          </a:p>
        </p:txBody>
      </p:sp>
    </p:spTree>
    <p:extLst>
      <p:ext uri="{BB962C8B-B14F-4D97-AF65-F5344CB8AC3E}">
        <p14:creationId xmlns:p14="http://schemas.microsoft.com/office/powerpoint/2010/main" val="224506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2" y="229791"/>
            <a:ext cx="8560859" cy="6420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339263" y="-608013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SW corner of NE 53</a:t>
            </a:r>
            <a:r>
              <a:rPr lang="en-US" altLang="en-US" sz="1400" baseline="30000" dirty="0">
                <a:latin typeface="+mn-lt"/>
              </a:rPr>
              <a:t>rd</a:t>
            </a:r>
            <a:r>
              <a:rPr lang="en-US" altLang="en-US" sz="1400" baseline="0" dirty="0">
                <a:latin typeface="+mn-lt"/>
              </a:rPr>
              <a:t> Ave. and NE Couch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1 block north of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E Burnside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400" b="1" dirty="0">
                <a:latin typeface="+mn-lt"/>
              </a:rPr>
              <a:t>Zoning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R1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1649" y="5809711"/>
            <a:ext cx="681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Looking west at north side of NE Couch St., across the street from the site</a:t>
            </a:r>
          </a:p>
        </p:txBody>
      </p:sp>
    </p:spTree>
    <p:extLst>
      <p:ext uri="{BB962C8B-B14F-4D97-AF65-F5344CB8AC3E}">
        <p14:creationId xmlns:p14="http://schemas.microsoft.com/office/powerpoint/2010/main" val="21843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2" y="229791"/>
            <a:ext cx="8560859" cy="6420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339263" y="-608013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SW corner of NE 53</a:t>
            </a:r>
            <a:r>
              <a:rPr lang="en-US" altLang="en-US" sz="1400" baseline="30000" dirty="0">
                <a:latin typeface="+mn-lt"/>
              </a:rPr>
              <a:t>rd</a:t>
            </a:r>
            <a:r>
              <a:rPr lang="en-US" altLang="en-US" sz="1400" baseline="0" dirty="0">
                <a:latin typeface="+mn-lt"/>
              </a:rPr>
              <a:t> Ave. and NE Couch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1 block north of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E Burnside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400" b="1" dirty="0">
                <a:latin typeface="+mn-lt"/>
              </a:rPr>
              <a:t>Zoning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R1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1649" y="5809711"/>
            <a:ext cx="681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Looking south toward corner of </a:t>
            </a:r>
          </a:p>
          <a:p>
            <a:r>
              <a:rPr lang="en-US" sz="2400" b="1" dirty="0"/>
              <a:t>NE 53</a:t>
            </a:r>
            <a:r>
              <a:rPr lang="en-US" sz="2400" b="1" baseline="30000" dirty="0"/>
              <a:t>rd</a:t>
            </a:r>
            <a:r>
              <a:rPr lang="en-US" sz="2400" b="1" dirty="0"/>
              <a:t> Ave. &amp; E Burnside St.</a:t>
            </a:r>
          </a:p>
        </p:txBody>
      </p:sp>
    </p:spTree>
    <p:extLst>
      <p:ext uri="{BB962C8B-B14F-4D97-AF65-F5344CB8AC3E}">
        <p14:creationId xmlns:p14="http://schemas.microsoft.com/office/powerpoint/2010/main" val="401276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34" y="453466"/>
            <a:ext cx="10475960" cy="60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58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2349</TotalTime>
  <Words>254</Words>
  <Application>Microsoft Office PowerPoint</Application>
  <PresentationFormat>Widescreen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Adjustment Review LU 16-136475 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Appeal by North Tabor Neighborhood Association: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Adjustment Review</dc:title>
  <dc:creator>Frugoli, Sheila</dc:creator>
  <cp:lastModifiedBy>Gulizia, Andrew</cp:lastModifiedBy>
  <cp:revision>161</cp:revision>
  <cp:lastPrinted>2014-08-11T20:38:13Z</cp:lastPrinted>
  <dcterms:created xsi:type="dcterms:W3CDTF">2014-07-31T15:40:41Z</dcterms:created>
  <dcterms:modified xsi:type="dcterms:W3CDTF">2017-02-21T21:56:17Z</dcterms:modified>
</cp:coreProperties>
</file>