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90" r:id="rId3"/>
    <p:sldId id="257" r:id="rId4"/>
    <p:sldId id="291" r:id="rId5"/>
    <p:sldId id="299" r:id="rId6"/>
    <p:sldId id="283" r:id="rId7"/>
    <p:sldId id="292" r:id="rId8"/>
    <p:sldId id="286" r:id="rId9"/>
    <p:sldId id="293" r:id="rId10"/>
    <p:sldId id="294" r:id="rId11"/>
    <p:sldId id="295" r:id="rId12"/>
    <p:sldId id="296" r:id="rId13"/>
    <p:sldId id="300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93742" autoAdjust="0"/>
  </p:normalViewPr>
  <p:slideViewPr>
    <p:cSldViewPr snapToGrid="0">
      <p:cViewPr varScale="1">
        <p:scale>
          <a:sx n="61" d="100"/>
          <a:sy n="61" d="100"/>
        </p:scale>
        <p:origin x="6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00689F-E3B8-46B3-837C-F6A4544C3FC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06E1E8-B497-48B6-9F26-40EA9DE5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22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7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4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0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5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2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3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36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0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6E1E8-B497-48B6-9F26-40EA9DE53A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4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440" y="1447799"/>
            <a:ext cx="8825658" cy="3329581"/>
          </a:xfrm>
        </p:spPr>
        <p:txBody>
          <a:bodyPr/>
          <a:lstStyle/>
          <a:p>
            <a:r>
              <a:rPr lang="en-US" dirty="0"/>
              <a:t>Adjustment Review</a:t>
            </a:r>
            <a:br>
              <a:rPr lang="en-US" dirty="0"/>
            </a:br>
            <a:r>
              <a:rPr lang="en-US" dirty="0"/>
              <a:t>LU 16-206216 AD</a:t>
            </a:r>
            <a:br>
              <a:rPr lang="en-US" dirty="0"/>
            </a:br>
            <a:r>
              <a:rPr lang="en-US" dirty="0"/>
              <a:t>LU 16-206228 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Staff presentation to adjustment committee</a:t>
            </a:r>
          </a:p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February 7,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134" y="2661862"/>
            <a:ext cx="3501344" cy="26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22125" y="1698484"/>
            <a:ext cx="7845468" cy="198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Clr>
                <a:schemeClr val="tx2"/>
              </a:buClr>
              <a:buSzPts val="2400"/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B.  	If in a residential zone, the proposal will 		not significantly detract from the 				livability or appearance of the 					residential area.</a:t>
            </a:r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2" y="1851082"/>
            <a:ext cx="2918289" cy="22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1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09600" y="1258866"/>
            <a:ext cx="813356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chemeClr val="tx2"/>
              </a:buClr>
              <a:buSzPts val="2400"/>
              <a:buFont typeface="Arial" panose="020B0604020202020204" pitchFamily="34" charset="0"/>
              <a:buAutoNum type="alphaUcPeriod" startAt="2"/>
              <a:defRPr/>
            </a:pPr>
            <a:endParaRPr lang="en-US" altLang="en-US" sz="3000" b="1" dirty="0">
              <a:solidFill>
                <a:schemeClr val="tx2"/>
              </a:solidFill>
            </a:endParaRPr>
          </a:p>
          <a:p>
            <a:pPr marL="0" indent="0">
              <a:buClr>
                <a:schemeClr val="tx2"/>
              </a:buClr>
              <a:buSzPts val="2400"/>
              <a:defRPr/>
            </a:pPr>
            <a:r>
              <a:rPr lang="en-US" altLang="en-US" sz="2800" b="1" dirty="0">
                <a:solidFill>
                  <a:schemeClr val="tx2"/>
                </a:solidFill>
              </a:rPr>
              <a:t>C.		The cumulative effect of the Adjustments 		results in a project which is still 						consistent with the overall 	purpose of 			the zone.</a:t>
            </a:r>
          </a:p>
          <a:p>
            <a:pPr marL="0" indent="0">
              <a:buClr>
                <a:schemeClr val="tx2"/>
              </a:buClr>
              <a:buSzPts val="2400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2" y="1851082"/>
            <a:ext cx="2918289" cy="22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09600" y="1394173"/>
            <a:ext cx="778283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1" dirty="0">
              <a:solidFill>
                <a:schemeClr val="tx2"/>
              </a:solidFill>
            </a:endParaRPr>
          </a:p>
          <a:p>
            <a:r>
              <a:rPr lang="en-US" altLang="en-US" sz="2800" b="1" dirty="0">
                <a:solidFill>
                  <a:schemeClr val="tx2"/>
                </a:solidFill>
              </a:rPr>
              <a:t>E.		Any impacts resulting from the 					Adjustment are 	mitigated to the extent 		practical.</a:t>
            </a:r>
          </a:p>
          <a:p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2" y="1851082"/>
            <a:ext cx="2918289" cy="22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8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440" y="1447799"/>
            <a:ext cx="8825658" cy="3329581"/>
          </a:xfrm>
        </p:spPr>
        <p:txBody>
          <a:bodyPr/>
          <a:lstStyle/>
          <a:p>
            <a:r>
              <a:rPr lang="en-US" dirty="0"/>
              <a:t>Adjustment Review</a:t>
            </a:r>
            <a:br>
              <a:rPr lang="en-US" dirty="0"/>
            </a:br>
            <a:r>
              <a:rPr lang="en-US" dirty="0"/>
              <a:t>LU 16-206216 AD</a:t>
            </a:r>
            <a:br>
              <a:rPr lang="en-US" dirty="0"/>
            </a:br>
            <a:r>
              <a:rPr lang="en-US" dirty="0"/>
              <a:t>LU 16-206228 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Staff presentation to adjustment committee</a:t>
            </a:r>
          </a:p>
          <a:p>
            <a:r>
              <a:rPr lang="en-US" dirty="0"/>
              <a:t>December 20,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134" y="2661862"/>
            <a:ext cx="3501344" cy="26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7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Locations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SE corner of SE 22</a:t>
            </a:r>
            <a:r>
              <a:rPr lang="en-US" altLang="en-US" sz="1400" baseline="30000" dirty="0">
                <a:latin typeface="+mn-lt"/>
              </a:rPr>
              <a:t>nd</a:t>
            </a:r>
            <a:r>
              <a:rPr lang="en-US" altLang="en-US" sz="1400" dirty="0">
                <a:latin typeface="+mn-lt"/>
              </a:rPr>
              <a:t> Ave. &amp; SE Clinton St.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2 blocks south of SE                                       Division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Areas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aseline="0" dirty="0">
                <a:latin typeface="+mn-lt"/>
              </a:rPr>
              <a:t>     </a:t>
            </a:r>
            <a:r>
              <a:rPr lang="en-US" altLang="en-US" sz="1400" u="sng" baseline="0" dirty="0">
                <a:latin typeface="+mn-lt"/>
              </a:rPr>
              <a:t>2202 SE Clinton</a:t>
            </a:r>
            <a:r>
              <a:rPr lang="en-US" altLang="en-US" sz="1400" baseline="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	2,480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  </a:t>
            </a:r>
            <a:r>
              <a:rPr lang="en-US" altLang="en-US" sz="1400" u="sng" dirty="0">
                <a:latin typeface="+mn-lt"/>
              </a:rPr>
              <a:t>2218 SE Clinton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00" baseline="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00" baseline="0" dirty="0">
                <a:latin typeface="+mn-lt"/>
              </a:rPr>
              <a:t>	</a:t>
            </a:r>
            <a:r>
              <a:rPr lang="en-US" altLang="en-US" sz="1400" dirty="0">
                <a:latin typeface="+mn-lt"/>
              </a:rPr>
              <a:t>2,520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49" y="266700"/>
            <a:ext cx="6766100" cy="606014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3500563">
            <a:off x="4210423" y="3514934"/>
            <a:ext cx="214229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40367" y="4165610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16-206216 AD</a:t>
            </a:r>
          </a:p>
        </p:txBody>
      </p:sp>
      <p:sp>
        <p:nvSpPr>
          <p:cNvPr id="19" name="Down Arrow 18"/>
          <p:cNvSpPr/>
          <p:nvPr/>
        </p:nvSpPr>
        <p:spPr>
          <a:xfrm rot="8636151">
            <a:off x="5682370" y="3547924"/>
            <a:ext cx="20222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3473" y="4174670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16-206228 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449" y="266700"/>
            <a:ext cx="6766100" cy="60601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91057" y="4226858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16-206216 AD</a:t>
            </a:r>
          </a:p>
        </p:txBody>
      </p:sp>
      <p:sp>
        <p:nvSpPr>
          <p:cNvPr id="15" name="Down Arrow 14"/>
          <p:cNvSpPr/>
          <p:nvPr/>
        </p:nvSpPr>
        <p:spPr>
          <a:xfrm rot="8636151">
            <a:off x="6231680" y="3616264"/>
            <a:ext cx="20222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66973" y="4288970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16-206228 AD</a:t>
            </a:r>
          </a:p>
        </p:txBody>
      </p:sp>
      <p:sp>
        <p:nvSpPr>
          <p:cNvPr id="18" name="Down Arrow 17"/>
          <p:cNvSpPr/>
          <p:nvPr/>
        </p:nvSpPr>
        <p:spPr>
          <a:xfrm rot="13677524">
            <a:off x="3873591" y="3575934"/>
            <a:ext cx="20222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801" y="177874"/>
            <a:ext cx="8032788" cy="6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6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Locations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SE corner of SE 22</a:t>
            </a:r>
            <a:r>
              <a:rPr lang="en-US" altLang="en-US" sz="1400" baseline="30000" dirty="0">
                <a:latin typeface="+mn-lt"/>
              </a:rPr>
              <a:t>nd</a:t>
            </a:r>
            <a:r>
              <a:rPr lang="en-US" altLang="en-US" sz="1400" dirty="0">
                <a:latin typeface="+mn-lt"/>
              </a:rPr>
              <a:t> Ave. &amp; SE Clinton St.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2 blocks south of SE                                       Division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Areas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aseline="0" dirty="0">
                <a:latin typeface="+mn-lt"/>
              </a:rPr>
              <a:t>     </a:t>
            </a:r>
            <a:r>
              <a:rPr lang="en-US" altLang="en-US" sz="1400" u="sng" baseline="0" dirty="0">
                <a:latin typeface="+mn-lt"/>
              </a:rPr>
              <a:t>2202 SE Clinton</a:t>
            </a:r>
            <a:r>
              <a:rPr lang="en-US" altLang="en-US" sz="1400" baseline="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	2,480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  </a:t>
            </a:r>
            <a:r>
              <a:rPr lang="en-US" altLang="en-US" sz="1400" u="sng" dirty="0">
                <a:latin typeface="+mn-lt"/>
              </a:rPr>
              <a:t>2218 SE Clinton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00" baseline="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00" baseline="0" dirty="0">
                <a:latin typeface="+mn-lt"/>
              </a:rPr>
              <a:t>	</a:t>
            </a:r>
            <a:r>
              <a:rPr lang="en-US" altLang="en-US" sz="1400" dirty="0">
                <a:latin typeface="+mn-lt"/>
              </a:rPr>
              <a:t>2,520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449" y="266700"/>
            <a:ext cx="6766100" cy="6060141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3500563">
            <a:off x="4215069" y="3503716"/>
            <a:ext cx="182506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40367" y="4165610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16-206216 AD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3473" y="4174670"/>
            <a:ext cx="2440092" cy="43088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LU 16-206228 AD</a:t>
            </a:r>
          </a:p>
        </p:txBody>
      </p:sp>
      <p:sp>
        <p:nvSpPr>
          <p:cNvPr id="22" name="Down Arrow 21"/>
          <p:cNvSpPr/>
          <p:nvPr/>
        </p:nvSpPr>
        <p:spPr>
          <a:xfrm rot="8459877">
            <a:off x="5695103" y="3503715"/>
            <a:ext cx="182506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1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Locations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SE corner of SE 22</a:t>
            </a:r>
            <a:r>
              <a:rPr lang="en-US" altLang="en-US" sz="1400" baseline="30000" dirty="0">
                <a:latin typeface="+mn-lt"/>
              </a:rPr>
              <a:t>nd</a:t>
            </a:r>
            <a:r>
              <a:rPr lang="en-US" altLang="en-US" sz="1400" dirty="0">
                <a:latin typeface="+mn-lt"/>
              </a:rPr>
              <a:t> Ave. &amp; SE Clinton St.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2 blocks south of SE                                       Division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Areas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aseline="0" dirty="0">
                <a:latin typeface="+mn-lt"/>
              </a:rPr>
              <a:t>     </a:t>
            </a:r>
            <a:r>
              <a:rPr lang="en-US" altLang="en-US" sz="1400" u="sng" baseline="0" dirty="0">
                <a:latin typeface="+mn-lt"/>
              </a:rPr>
              <a:t>2202 SE Clinton</a:t>
            </a:r>
            <a:r>
              <a:rPr lang="en-US" altLang="en-US" sz="1400" baseline="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	2,480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  </a:t>
            </a:r>
            <a:r>
              <a:rPr lang="en-US" altLang="en-US" sz="1400" u="sng" dirty="0">
                <a:latin typeface="+mn-lt"/>
              </a:rPr>
              <a:t>2218 SE Clinton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00" baseline="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00" baseline="0" dirty="0">
                <a:latin typeface="+mn-lt"/>
              </a:rPr>
              <a:t>	</a:t>
            </a:r>
            <a:r>
              <a:rPr lang="en-US" altLang="en-US" sz="1400" dirty="0">
                <a:latin typeface="+mn-lt"/>
              </a:rPr>
              <a:t>2,520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263" y="1782681"/>
            <a:ext cx="4488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INSERT PHOTO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26" y="117291"/>
            <a:ext cx="7590773" cy="660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6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41" y="117291"/>
            <a:ext cx="7574058" cy="6591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" name="Straight Connector 2"/>
          <p:cNvCxnSpPr>
            <a:cxnSpLocks noChangeShapeType="1"/>
          </p:cNvCxnSpPr>
          <p:nvPr/>
        </p:nvCxnSpPr>
        <p:spPr bwMode="auto">
          <a:xfrm>
            <a:off x="9339263" y="-608013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 flipH="1">
            <a:off x="228600" y="6880225"/>
            <a:ext cx="1219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Locations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SE corner of SE 22</a:t>
            </a:r>
            <a:r>
              <a:rPr lang="en-US" altLang="en-US" sz="1400" baseline="30000" dirty="0">
                <a:latin typeface="+mn-lt"/>
              </a:rPr>
              <a:t>nd</a:t>
            </a:r>
            <a:r>
              <a:rPr lang="en-US" altLang="en-US" sz="1400" dirty="0">
                <a:latin typeface="+mn-lt"/>
              </a:rPr>
              <a:t> Ave. &amp; SE Clinton St.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2 blocks south of SE                                       Division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Areas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aseline="0" dirty="0">
                <a:latin typeface="+mn-lt"/>
              </a:rPr>
              <a:t>     </a:t>
            </a:r>
            <a:r>
              <a:rPr lang="en-US" altLang="en-US" sz="1400" u="sng" baseline="0" dirty="0">
                <a:latin typeface="+mn-lt"/>
              </a:rPr>
              <a:t>2202 SE Clinton</a:t>
            </a:r>
            <a:r>
              <a:rPr lang="en-US" altLang="en-US" sz="1400" baseline="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	2,480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  </a:t>
            </a:r>
            <a:r>
              <a:rPr lang="en-US" altLang="en-US" sz="1400" u="sng" dirty="0">
                <a:latin typeface="+mn-lt"/>
              </a:rPr>
              <a:t>2218 SE Clinton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00" baseline="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00" baseline="0" dirty="0">
                <a:latin typeface="+mn-lt"/>
              </a:rPr>
              <a:t>	</a:t>
            </a:r>
            <a:r>
              <a:rPr lang="en-US" altLang="en-US" sz="1400" dirty="0">
                <a:latin typeface="+mn-lt"/>
              </a:rPr>
              <a:t>2,520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169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11" y="385536"/>
            <a:ext cx="9160965" cy="6171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9451182" y="1276974"/>
            <a:ext cx="250825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400" b="1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Locations</a:t>
            </a:r>
            <a:endParaRPr lang="en-US" altLang="en-US" sz="1400" baseline="0" dirty="0">
              <a:latin typeface="+mn-lt"/>
            </a:endParaRPr>
          </a:p>
          <a:p>
            <a:pPr marL="174625" indent="-174625">
              <a:spcBef>
                <a:spcPct val="0"/>
              </a:spcBef>
              <a:buFontTx/>
              <a:buNone/>
              <a:tabLst>
                <a:tab pos="174625" algn="l"/>
              </a:tabLst>
              <a:defRPr/>
            </a:pPr>
            <a:r>
              <a:rPr lang="en-US" altLang="en-US" sz="1400" baseline="0" dirty="0">
                <a:latin typeface="+mn-lt"/>
              </a:rPr>
              <a:t>	SE corner of SE 22</a:t>
            </a:r>
            <a:r>
              <a:rPr lang="en-US" altLang="en-US" sz="1400" baseline="30000" dirty="0">
                <a:latin typeface="+mn-lt"/>
              </a:rPr>
              <a:t>nd</a:t>
            </a:r>
            <a:r>
              <a:rPr lang="en-US" altLang="en-US" sz="1400" dirty="0">
                <a:latin typeface="+mn-lt"/>
              </a:rPr>
              <a:t> Ave. &amp; SE Clinton St.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2 blocks south of SE                                       Division St.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baseline="0" dirty="0">
                <a:latin typeface="+mn-lt"/>
              </a:rPr>
              <a:t>Site Areas</a:t>
            </a:r>
            <a:endParaRPr lang="en-US" altLang="en-US" sz="1400" baseline="0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aseline="0" dirty="0">
                <a:latin typeface="+mn-lt"/>
              </a:rPr>
              <a:t>     </a:t>
            </a:r>
            <a:r>
              <a:rPr lang="en-US" altLang="en-US" sz="1400" u="sng" baseline="0" dirty="0">
                <a:latin typeface="+mn-lt"/>
              </a:rPr>
              <a:t>2202 SE Clinton</a:t>
            </a:r>
            <a:r>
              <a:rPr lang="en-US" altLang="en-US" sz="1400" baseline="0" dirty="0">
                <a:latin typeface="+mn-lt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	2,480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+mn-lt"/>
              </a:rPr>
              <a:t>     </a:t>
            </a:r>
            <a:r>
              <a:rPr lang="en-US" altLang="en-US" sz="1400" u="sng" dirty="0">
                <a:latin typeface="+mn-lt"/>
              </a:rPr>
              <a:t>2218 SE Clinton</a:t>
            </a:r>
            <a:r>
              <a:rPr lang="en-US" altLang="en-US" sz="1400" dirty="0">
                <a:latin typeface="+mn-lt"/>
              </a:rPr>
              <a:t>:</a:t>
            </a:r>
            <a:endParaRPr lang="en-US" altLang="en-US" sz="100" baseline="0" dirty="0">
              <a:latin typeface="+mn-lt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000" baseline="0" dirty="0">
                <a:latin typeface="+mn-lt"/>
              </a:rPr>
              <a:t>	</a:t>
            </a:r>
            <a:r>
              <a:rPr lang="en-US" altLang="en-US" sz="1400" dirty="0">
                <a:latin typeface="+mn-lt"/>
              </a:rPr>
              <a:t>2,520 sf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000" baseline="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171950" y="3079750"/>
            <a:ext cx="31750" cy="218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007100" y="3108651"/>
            <a:ext cx="31750" cy="2184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2247" y="3086100"/>
            <a:ext cx="1846603" cy="225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68343" y="5251624"/>
            <a:ext cx="1846603" cy="2255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45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21" y="285328"/>
            <a:ext cx="8401222" cy="63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6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96900" y="141963"/>
            <a:ext cx="9144000" cy="685800"/>
          </a:xfrm>
          <a:prstGeom prst="rect">
            <a:avLst/>
          </a:prstGeom>
          <a:noFill/>
        </p:spPr>
        <p:txBody>
          <a:bodyPr vert="horz" lIns="92075" tIns="46038" rIns="92075" bIns="46038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4000" dirty="0">
                <a:solidFill>
                  <a:schemeClr val="tx1"/>
                </a:solidFill>
              </a:rPr>
              <a:t>Adjustments Requested</a:t>
            </a:r>
            <a:endParaRPr lang="en-US" altLang="en-US" sz="4800" dirty="0">
              <a:solidFill>
                <a:schemeClr val="accent2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04801" y="1041400"/>
            <a:ext cx="8463418" cy="5816600"/>
          </a:xfrm>
          <a:prstGeom prst="rect">
            <a:avLst/>
          </a:prstGeom>
        </p:spPr>
        <p:txBody>
          <a:bodyPr lIns="92075" tIns="46038" rIns="92075" bIns="46038"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r>
              <a:rPr lang="en-US" altLang="en-US" sz="2600" b="1" u="sng" dirty="0"/>
              <a:t>Outdoor area</a:t>
            </a:r>
            <a:r>
              <a:rPr lang="en-US" altLang="en-US" sz="2600" b="1" dirty="0"/>
              <a:t>:  </a:t>
            </a:r>
          </a:p>
          <a:p>
            <a:pPr marL="742950" lvl="2" indent="-342900">
              <a:defRPr/>
            </a:pPr>
            <a:r>
              <a:rPr lang="en-US" altLang="en-US" sz="2300" dirty="0"/>
              <a:t>Reduce minimum width of outdoor area from 12 feet to 7.5 feet for LU 16-206216 AD and to 11.25 feet for LU 16-206228 AD</a:t>
            </a:r>
          </a:p>
          <a:p>
            <a:pPr>
              <a:defRPr/>
            </a:pPr>
            <a:endParaRPr lang="en-US" altLang="en-US" sz="2600" b="1" u="sng" dirty="0"/>
          </a:p>
          <a:p>
            <a:pPr>
              <a:defRPr/>
            </a:pPr>
            <a:r>
              <a:rPr lang="en-US" altLang="en-US" sz="2600" b="1" u="sng" dirty="0"/>
              <a:t>Side setback</a:t>
            </a:r>
            <a:r>
              <a:rPr lang="en-US" altLang="en-US" sz="2600" b="1" dirty="0"/>
              <a:t>:</a:t>
            </a:r>
          </a:p>
          <a:p>
            <a:pPr marL="742950" lvl="2" indent="-342900">
              <a:defRPr/>
            </a:pPr>
            <a:r>
              <a:rPr lang="en-US" altLang="en-US" sz="2300" dirty="0"/>
              <a:t>Reduce side setback requirement from 5 feet to zero on both sites to allow buildings to be attached</a:t>
            </a:r>
          </a:p>
          <a:p>
            <a:pPr>
              <a:defRPr/>
            </a:pPr>
            <a:endParaRPr lang="en-US" altLang="en-US" sz="2600" b="1" u="sng" dirty="0"/>
          </a:p>
          <a:p>
            <a:pPr>
              <a:defRPr/>
            </a:pPr>
            <a:r>
              <a:rPr lang="en-US" altLang="en-US" sz="2600" b="1" u="sng" dirty="0"/>
              <a:t>ADU front setback</a:t>
            </a:r>
            <a:r>
              <a:rPr lang="en-US" altLang="en-US" sz="2600" b="1" dirty="0"/>
              <a:t>:</a:t>
            </a:r>
          </a:p>
          <a:p>
            <a:pPr marL="742950" lvl="2" indent="-342900">
              <a:defRPr/>
            </a:pPr>
            <a:r>
              <a:rPr lang="en-US" altLang="en-US" sz="2300" dirty="0"/>
              <a:t>Reduce minimum front setback for a detached ADU from 40 feet to 16 feet for both sites</a:t>
            </a:r>
          </a:p>
          <a:p>
            <a:pPr marL="0" indent="0">
              <a:buFontTx/>
              <a:buNone/>
              <a:defRPr/>
            </a:pPr>
            <a:endParaRPr lang="en-US" alt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2" y="1851082"/>
            <a:ext cx="2918289" cy="22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9740900" y="5374481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2125" y="339943"/>
            <a:ext cx="977447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Relevant Adjustment Approval Criteria (33.805.040)</a:t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509391" y="1354138"/>
            <a:ext cx="9010389" cy="500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UcPeriod"/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Granting the Adjustment will equally or better meet the purposes of the regulations to be modified.</a:t>
            </a:r>
          </a:p>
          <a:p>
            <a:pPr>
              <a:buFontTx/>
              <a:buAutoNum type="alphaUcPeriod"/>
              <a:defRPr/>
            </a:pPr>
            <a:endParaRPr lang="en-US" altLang="en-US" sz="22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200" b="1" dirty="0">
                <a:solidFill>
                  <a:schemeClr val="tx2"/>
                </a:solidFill>
              </a:rPr>
              <a:t>	</a:t>
            </a:r>
            <a:r>
              <a:rPr lang="en-US" altLang="en-US" sz="2100" b="1" u="sng" dirty="0">
                <a:solidFill>
                  <a:schemeClr val="tx2"/>
                </a:solidFill>
              </a:rPr>
              <a:t>Purpose of outdoor area standard</a:t>
            </a:r>
            <a:r>
              <a:rPr lang="en-US" altLang="en-US" sz="2100" b="1" dirty="0">
                <a:solidFill>
                  <a:schemeClr val="tx2"/>
                </a:solidFill>
              </a:rPr>
              <a:t>:</a:t>
            </a:r>
          </a:p>
          <a:p>
            <a:pPr marL="457200" lvl="1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Assure opportunities for outdoor relaxation or recreation.</a:t>
            </a:r>
          </a:p>
          <a:p>
            <a:pPr marL="0" indent="0">
              <a:defRPr/>
            </a:pPr>
            <a:endParaRPr lang="en-US" altLang="en-US" sz="21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</a:t>
            </a:r>
            <a:r>
              <a:rPr lang="en-US" altLang="en-US" sz="2100" b="1" u="sng" dirty="0">
                <a:solidFill>
                  <a:schemeClr val="tx2"/>
                </a:solidFill>
              </a:rPr>
              <a:t>Purpose of minimum side setback standard</a:t>
            </a:r>
            <a:r>
              <a:rPr lang="en-US" altLang="en-US" sz="21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Maintain light, air, fire safety, privacy, reasonable physical 	relationship between homes, and reflect the general building 	scale and placement of houses in the neighborhood.</a:t>
            </a:r>
          </a:p>
          <a:p>
            <a:pPr marL="0" indent="0">
              <a:defRPr/>
            </a:pPr>
            <a:endParaRPr lang="en-US" altLang="en-US" sz="2100" b="1" dirty="0">
              <a:solidFill>
                <a:schemeClr val="tx2"/>
              </a:solidFill>
            </a:endParaRP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</a:t>
            </a:r>
            <a:r>
              <a:rPr lang="en-US" altLang="en-US" sz="2100" b="1" u="sng" dirty="0">
                <a:solidFill>
                  <a:schemeClr val="tx2"/>
                </a:solidFill>
              </a:rPr>
              <a:t>Purpose of ADU development standards (including 40’ setback)</a:t>
            </a:r>
            <a:r>
              <a:rPr lang="en-US" altLang="en-US" sz="2100" b="1" dirty="0">
                <a:solidFill>
                  <a:schemeClr val="tx2"/>
                </a:solidFill>
              </a:rPr>
              <a:t>:</a:t>
            </a:r>
          </a:p>
          <a:p>
            <a:pPr marL="0" indent="0">
              <a:defRPr/>
            </a:pPr>
            <a:r>
              <a:rPr lang="en-US" altLang="en-US" sz="2100" b="1" dirty="0">
                <a:solidFill>
                  <a:schemeClr val="tx2"/>
                </a:solidFill>
              </a:rPr>
              <a:t>	Ensure that ADUs are smaller than primary houses and are 	compatible with neighborhood character and the general building 	scale and placement of structures in the neighborhood.  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9222" y="1851082"/>
            <a:ext cx="2918289" cy="220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56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2208</TotalTime>
  <Words>159</Words>
  <Application>Microsoft Office PowerPoint</Application>
  <PresentationFormat>Widescreen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Adjustment Review LU 16-206216 AD LU 16-206228 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Adjustment Review LU 16-206216 AD LU 16-206228 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Adjustment Review</dc:title>
  <dc:creator>Frugoli, Sheila</dc:creator>
  <cp:lastModifiedBy>Gulizia, Andrew</cp:lastModifiedBy>
  <cp:revision>143</cp:revision>
  <cp:lastPrinted>2014-08-11T20:38:13Z</cp:lastPrinted>
  <dcterms:created xsi:type="dcterms:W3CDTF">2014-07-31T15:40:41Z</dcterms:created>
  <dcterms:modified xsi:type="dcterms:W3CDTF">2017-02-06T18:56:08Z</dcterms:modified>
</cp:coreProperties>
</file>