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4.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9" r:id="rId3"/>
    <p:sldId id="270" r:id="rId4"/>
    <p:sldId id="279" r:id="rId5"/>
    <p:sldId id="266" r:id="rId6"/>
    <p:sldId id="280" r:id="rId7"/>
    <p:sldId id="273" r:id="rId8"/>
    <p:sldId id="281" r:id="rId9"/>
    <p:sldId id="276" r:id="rId10"/>
    <p:sldId id="262" r:id="rId11"/>
    <p:sldId id="282" r:id="rId12"/>
    <p:sldId id="283" r:id="rId13"/>
    <p:sldId id="264" r:id="rId14"/>
    <p:sldId id="272" r:id="rId15"/>
    <p:sldId id="277" r:id="rId16"/>
    <p:sldId id="274" r:id="rId17"/>
    <p:sldId id="265" r:id="rId18"/>
    <p:sldId id="268" r:id="rId19"/>
    <p:sldId id="256" r:id="rId20"/>
    <p:sldId id="271"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571" autoAdjust="0"/>
  </p:normalViewPr>
  <p:slideViewPr>
    <p:cSldViewPr snapToGrid="0">
      <p:cViewPr varScale="1">
        <p:scale>
          <a:sx n="102" d="100"/>
          <a:sy n="102" d="100"/>
        </p:scale>
        <p:origin x="72" y="22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2568" y="-3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B060F0DA-98E7-4E38-AFEE-35799A9AD829}" type="datetimeFigureOut">
              <a:rPr lang="en-US" smtClean="0"/>
              <a:t>7/19/2016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E848EF59-90CA-4B87-BA96-22B59EB7F6FA}" type="slidenum">
              <a:rPr lang="en-US" smtClean="0"/>
              <a:t>‹#›</a:t>
            </a:fld>
            <a:endParaRPr lang="en-US"/>
          </a:p>
        </p:txBody>
      </p:sp>
    </p:spTree>
    <p:extLst>
      <p:ext uri="{BB962C8B-B14F-4D97-AF65-F5344CB8AC3E}">
        <p14:creationId xmlns:p14="http://schemas.microsoft.com/office/powerpoint/2010/main" val="2011436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Cathy</a:t>
            </a:r>
          </a:p>
          <a:p>
            <a:r>
              <a:rPr lang="en-US" dirty="0"/>
              <a:t>Introduction of </a:t>
            </a:r>
            <a:r>
              <a:rPr lang="en-US" dirty="0" err="1"/>
              <a:t>koz</a:t>
            </a:r>
            <a:r>
              <a:rPr lang="en-US" dirty="0"/>
              <a:t> and team, run through of what we do and our plans in Portland.  We own our buildings and</a:t>
            </a:r>
            <a:r>
              <a:rPr lang="en-US" baseline="0" dirty="0"/>
              <a:t> intend to hold them.  We currently have three projects in various stages of permitting.</a:t>
            </a:r>
            <a:endParaRPr lang="en-US" dirty="0"/>
          </a:p>
          <a:p>
            <a:endParaRPr lang="en-US" dirty="0"/>
          </a:p>
          <a:p>
            <a:r>
              <a:rPr lang="en-US" dirty="0"/>
              <a:t>Introduction of project / concept – refresher to those who have seen this already</a:t>
            </a:r>
          </a:p>
          <a:p>
            <a:r>
              <a:rPr lang="en-US" dirty="0"/>
              <a:t>	Affordable rental housing of 108 units, utilizing the MULTE tax exemption program bringing 22 units to residents making 60% of AMI</a:t>
            </a:r>
            <a:r>
              <a:rPr lang="en-US" baseline="0" dirty="0"/>
              <a:t> with all studios priced at 80% AMI with the loft mezzanine units estimated between 60% and 90% depending on size and location in the building.  </a:t>
            </a:r>
            <a:endParaRPr lang="en-US" dirty="0"/>
          </a:p>
          <a:p>
            <a:endParaRPr lang="en-US" dirty="0"/>
          </a:p>
          <a:p>
            <a:r>
              <a:rPr lang="en-US" dirty="0"/>
              <a:t>	Will be rented to students and nonstudents alike</a:t>
            </a:r>
          </a:p>
          <a:p>
            <a:endParaRPr lang="en-US" dirty="0"/>
          </a:p>
          <a:p>
            <a:r>
              <a:rPr lang="en-US" dirty="0"/>
              <a:t>Meeting a drastic present need in downtown Portland</a:t>
            </a:r>
          </a:p>
          <a:p>
            <a:endParaRPr lang="en-US" dirty="0"/>
          </a:p>
          <a:p>
            <a:r>
              <a:rPr lang="en-US" dirty="0"/>
              <a:t>Public outreach – we will show specifics in a moment but this will be the 8</a:t>
            </a:r>
            <a:r>
              <a:rPr lang="en-US" baseline="30000" dirty="0"/>
              <a:t>th</a:t>
            </a:r>
            <a:r>
              <a:rPr lang="en-US" dirty="0"/>
              <a:t> public presentation we have made on this project in Portland.  We have incorporated comments heard into the design.</a:t>
            </a:r>
          </a:p>
          <a:p>
            <a:endParaRPr lang="en-US" dirty="0"/>
          </a:p>
          <a:p>
            <a:r>
              <a:rPr lang="en-US" dirty="0"/>
              <a:t>Looking forward to the discussion tonight and hopefully beginning construction soon</a:t>
            </a:r>
          </a:p>
          <a:p>
            <a:r>
              <a:rPr lang="en-US" dirty="0"/>
              <a:t>to bring these much needed housing units to market.</a:t>
            </a:r>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1</a:t>
            </a:fld>
            <a:endParaRPr lang="en-US"/>
          </a:p>
        </p:txBody>
      </p:sp>
    </p:spTree>
    <p:extLst>
      <p:ext uri="{BB962C8B-B14F-4D97-AF65-F5344CB8AC3E}">
        <p14:creationId xmlns:p14="http://schemas.microsoft.com/office/powerpoint/2010/main" val="27054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these were discussed last time…</a:t>
            </a:r>
          </a:p>
          <a:p>
            <a:endParaRPr lang="en-US" dirty="0"/>
          </a:p>
          <a:p>
            <a:r>
              <a:rPr lang="en-US" dirty="0"/>
              <a:t>Upon second look, we have proposed a lighter color brick than before.  </a:t>
            </a:r>
          </a:p>
          <a:p>
            <a:endParaRPr lang="en-US" dirty="0"/>
          </a:p>
          <a:p>
            <a:r>
              <a:rPr lang="en-US" dirty="0"/>
              <a:t>Second additional color has been added to metal siding at the inset facades at the corners of the building…provide greater visual interest and project identity.</a:t>
            </a:r>
          </a:p>
          <a:p>
            <a:endParaRPr lang="en-US" dirty="0"/>
          </a:p>
          <a:p>
            <a:endParaRPr lang="en-US" dirty="0"/>
          </a:p>
          <a:p>
            <a:r>
              <a:rPr lang="en-US" i="1" dirty="0"/>
              <a:t>Building skin and contextual response</a:t>
            </a:r>
          </a:p>
          <a:p>
            <a:r>
              <a:rPr lang="en-US" i="1" dirty="0"/>
              <a:t>Permanence in materials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10</a:t>
            </a:fld>
            <a:endParaRPr lang="en-US"/>
          </a:p>
        </p:txBody>
      </p:sp>
    </p:spTree>
    <p:extLst>
      <p:ext uri="{BB962C8B-B14F-4D97-AF65-F5344CB8AC3E}">
        <p14:creationId xmlns:p14="http://schemas.microsoft.com/office/powerpoint/2010/main" val="2744024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48EF59-90CA-4B87-BA96-22B59EB7F6FA}" type="slidenum">
              <a:rPr lang="en-US" smtClean="0"/>
              <a:t>11</a:t>
            </a:fld>
            <a:endParaRPr lang="en-US"/>
          </a:p>
        </p:txBody>
      </p:sp>
    </p:spTree>
    <p:extLst>
      <p:ext uri="{BB962C8B-B14F-4D97-AF65-F5344CB8AC3E}">
        <p14:creationId xmlns:p14="http://schemas.microsoft.com/office/powerpoint/2010/main" val="123337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back in the design process a bit to discuss design </a:t>
            </a:r>
            <a:r>
              <a:rPr lang="en-US" dirty="0" err="1"/>
              <a:t>parti</a:t>
            </a:r>
            <a:r>
              <a:rPr lang="en-US" dirty="0"/>
              <a:t> – how we arrived at the </a:t>
            </a:r>
          </a:p>
          <a:p>
            <a:r>
              <a:rPr lang="en-US" dirty="0"/>
              <a:t>arrangement of spaces, masses and materials</a:t>
            </a:r>
          </a:p>
          <a:p>
            <a:endParaRPr lang="en-US" dirty="0"/>
          </a:p>
          <a:p>
            <a:pPr marL="228567" indent="-228567">
              <a:buAutoNum type="arabicPeriod"/>
            </a:pPr>
            <a:r>
              <a:rPr lang="en-US" dirty="0"/>
              <a:t>Triangular geometry of the site and the challenges presented</a:t>
            </a:r>
          </a:p>
          <a:p>
            <a:pPr marL="228567" indent="-228567">
              <a:buAutoNum type="arabicPeriod"/>
            </a:pPr>
            <a:endParaRPr lang="en-US" dirty="0"/>
          </a:p>
          <a:p>
            <a:pPr marL="228567" indent="-228567">
              <a:buAutoNum type="arabicPeriod"/>
            </a:pPr>
            <a:r>
              <a:rPr lang="en-US" dirty="0"/>
              <a:t>Development of an efficient mass of housing (represented by the simple brick masses) above the street level podium – utilizing the site to the fullest extent possible</a:t>
            </a:r>
          </a:p>
          <a:p>
            <a:pPr marL="228567" indent="-228567">
              <a:buAutoNum type="arabicPeriod"/>
            </a:pPr>
            <a:endParaRPr lang="en-US" dirty="0"/>
          </a:p>
          <a:p>
            <a:pPr marL="228567" indent="-228567">
              <a:buAutoNum type="arabicPeriod"/>
            </a:pPr>
            <a:r>
              <a:rPr lang="en-US" dirty="0"/>
              <a:t>With the mix of geometries – the transitions became a tremendous design opportunity.  These transitions give us a great spot to change materials, provide light into the spaces of the building, and give opportunities for residents to experience greater views out to the city than their individual units offer.</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13</a:t>
            </a:fld>
            <a:endParaRPr lang="en-US"/>
          </a:p>
        </p:txBody>
      </p:sp>
    </p:spTree>
    <p:extLst>
      <p:ext uri="{BB962C8B-B14F-4D97-AF65-F5344CB8AC3E}">
        <p14:creationId xmlns:p14="http://schemas.microsoft.com/office/powerpoint/2010/main" val="246805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dramatic differences / evolution of </a:t>
            </a:r>
            <a:r>
              <a:rPr lang="en-US" dirty="0" err="1"/>
              <a:t>streetfront</a:t>
            </a:r>
            <a:endParaRPr lang="en-US" dirty="0"/>
          </a:p>
          <a:p>
            <a:endParaRPr lang="en-US" dirty="0"/>
          </a:p>
          <a:p>
            <a:r>
              <a:rPr lang="en-US" dirty="0"/>
              <a:t>Key feature to the building is the interesting “bike portal” at the south corner – marking the tip of the district</a:t>
            </a:r>
          </a:p>
          <a:p>
            <a:endParaRPr lang="en-US" dirty="0"/>
          </a:p>
          <a:p>
            <a:r>
              <a:rPr lang="en-US" dirty="0"/>
              <a:t>Primarily storefront – extremely vibrant</a:t>
            </a:r>
          </a:p>
        </p:txBody>
      </p:sp>
      <p:sp>
        <p:nvSpPr>
          <p:cNvPr id="4" name="Slide Number Placeholder 3"/>
          <p:cNvSpPr>
            <a:spLocks noGrp="1"/>
          </p:cNvSpPr>
          <p:nvPr>
            <p:ph type="sldNum" sz="quarter" idx="10"/>
          </p:nvPr>
        </p:nvSpPr>
        <p:spPr/>
        <p:txBody>
          <a:bodyPr/>
          <a:lstStyle/>
          <a:p>
            <a:fld id="{E848EF59-90CA-4B87-BA96-22B59EB7F6FA}" type="slidenum">
              <a:rPr lang="en-US" smtClean="0"/>
              <a:t>14</a:t>
            </a:fld>
            <a:endParaRPr lang="en-US"/>
          </a:p>
        </p:txBody>
      </p:sp>
    </p:spTree>
    <p:extLst>
      <p:ext uri="{BB962C8B-B14F-4D97-AF65-F5344CB8AC3E}">
        <p14:creationId xmlns:p14="http://schemas.microsoft.com/office/powerpoint/2010/main" val="369417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suggested alternative that has been explored is that of shifting the north stairway into the interior of the building further and relocating a dwelling unit to the corner.</a:t>
            </a:r>
          </a:p>
          <a:p>
            <a:endParaRPr lang="en-US" dirty="0"/>
          </a:p>
          <a:p>
            <a:r>
              <a:rPr lang="en-US" dirty="0"/>
              <a:t>Problems are:</a:t>
            </a:r>
          </a:p>
          <a:p>
            <a:endParaRPr lang="en-US" dirty="0"/>
          </a:p>
          <a:p>
            <a:pPr marL="228567" indent="-228567">
              <a:buAutoNum type="arabicPeriod"/>
            </a:pPr>
            <a:r>
              <a:rPr lang="en-US" dirty="0"/>
              <a:t>Functional difficulties in plan from top down – culminating in a dysfunctional trash room at the main level.</a:t>
            </a:r>
          </a:p>
          <a:p>
            <a:pPr marL="228567" indent="-228567">
              <a:buAutoNum type="arabicPeriod"/>
            </a:pPr>
            <a:r>
              <a:rPr lang="en-US" dirty="0"/>
              <a:t>Equally interesting design resolution with proposed scheme.</a:t>
            </a:r>
          </a:p>
          <a:p>
            <a:pPr marL="228567" indent="-228567">
              <a:buAutoNum type="arabicPeriod"/>
            </a:pPr>
            <a:r>
              <a:rPr lang="en-US" dirty="0"/>
              <a:t>Proposed scheme stays true to the </a:t>
            </a:r>
            <a:r>
              <a:rPr lang="en-US" dirty="0" err="1"/>
              <a:t>parti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15</a:t>
            </a:fld>
            <a:endParaRPr lang="en-US"/>
          </a:p>
        </p:txBody>
      </p:sp>
    </p:spTree>
    <p:extLst>
      <p:ext uri="{BB962C8B-B14F-4D97-AF65-F5344CB8AC3E}">
        <p14:creationId xmlns:p14="http://schemas.microsoft.com/office/powerpoint/2010/main" val="83141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Exploration of swapping out metal siding with brick veneer throughout building – </a:t>
            </a:r>
          </a:p>
          <a:p>
            <a:endParaRPr lang="en-US" dirty="0"/>
          </a:p>
          <a:p>
            <a:r>
              <a:rPr lang="en-US" dirty="0"/>
              <a:t> - More interesting piece of architecture with the change in materials</a:t>
            </a:r>
          </a:p>
          <a:p>
            <a:r>
              <a:rPr lang="en-US" dirty="0"/>
              <a:t> - High quality, permanent materials in both scenarios</a:t>
            </a:r>
          </a:p>
          <a:p>
            <a:r>
              <a:rPr lang="en-US" dirty="0"/>
              <a:t> - Change in materials is true to design </a:t>
            </a:r>
            <a:r>
              <a:rPr lang="en-US" dirty="0" err="1"/>
              <a:t>parti</a:t>
            </a:r>
            <a:endParaRPr lang="en-US" dirty="0"/>
          </a:p>
          <a:p>
            <a:r>
              <a:rPr lang="en-US" dirty="0"/>
              <a:t> - There must be some consideration for affordability with an “on balance” design</a:t>
            </a:r>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16</a:t>
            </a:fld>
            <a:endParaRPr lang="en-US"/>
          </a:p>
        </p:txBody>
      </p:sp>
    </p:spTree>
    <p:extLst>
      <p:ext uri="{BB962C8B-B14F-4D97-AF65-F5344CB8AC3E}">
        <p14:creationId xmlns:p14="http://schemas.microsoft.com/office/powerpoint/2010/main" val="959864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mix (addition of loft units)</a:t>
            </a:r>
          </a:p>
          <a:p>
            <a:endParaRPr lang="en-US" dirty="0"/>
          </a:p>
          <a:p>
            <a:r>
              <a:rPr lang="en-US" dirty="0"/>
              <a:t>Affordability</a:t>
            </a:r>
          </a:p>
          <a:p>
            <a:endParaRPr lang="en-US" dirty="0"/>
          </a:p>
          <a:p>
            <a:r>
              <a:rPr lang="en-US" dirty="0"/>
              <a:t>Access and maintainability from south – arrangement of wings of building</a:t>
            </a:r>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17</a:t>
            </a:fld>
            <a:endParaRPr lang="en-US"/>
          </a:p>
        </p:txBody>
      </p:sp>
    </p:spTree>
    <p:extLst>
      <p:ext uri="{BB962C8B-B14F-4D97-AF65-F5344CB8AC3E}">
        <p14:creationId xmlns:p14="http://schemas.microsoft.com/office/powerpoint/2010/main" val="1885516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view of site from south – open parking lot </a:t>
            </a:r>
          </a:p>
        </p:txBody>
      </p:sp>
      <p:sp>
        <p:nvSpPr>
          <p:cNvPr id="4" name="Slide Number Placeholder 3"/>
          <p:cNvSpPr>
            <a:spLocks noGrp="1"/>
          </p:cNvSpPr>
          <p:nvPr>
            <p:ph type="sldNum" sz="quarter" idx="10"/>
          </p:nvPr>
        </p:nvSpPr>
        <p:spPr/>
        <p:txBody>
          <a:bodyPr/>
          <a:lstStyle/>
          <a:p>
            <a:fld id="{E848EF59-90CA-4B87-BA96-22B59EB7F6FA}" type="slidenum">
              <a:rPr lang="en-US" smtClean="0"/>
              <a:t>18</a:t>
            </a:fld>
            <a:endParaRPr lang="en-US"/>
          </a:p>
        </p:txBody>
      </p:sp>
    </p:spTree>
    <p:extLst>
      <p:ext uri="{BB962C8B-B14F-4D97-AF65-F5344CB8AC3E}">
        <p14:creationId xmlns:p14="http://schemas.microsoft.com/office/powerpoint/2010/main" val="735577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presence of building from south</a:t>
            </a:r>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19</a:t>
            </a:fld>
            <a:endParaRPr lang="en-US"/>
          </a:p>
        </p:txBody>
      </p:sp>
    </p:spTree>
    <p:extLst>
      <p:ext uri="{BB962C8B-B14F-4D97-AF65-F5344CB8AC3E}">
        <p14:creationId xmlns:p14="http://schemas.microsoft.com/office/powerpoint/2010/main" val="86291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20</a:t>
            </a:fld>
            <a:endParaRPr lang="en-US"/>
          </a:p>
        </p:txBody>
      </p:sp>
    </p:spTree>
    <p:extLst>
      <p:ext uri="{BB962C8B-B14F-4D97-AF65-F5344CB8AC3E}">
        <p14:creationId xmlns:p14="http://schemas.microsoft.com/office/powerpoint/2010/main" val="352198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Site location – </a:t>
            </a:r>
          </a:p>
          <a:p>
            <a:r>
              <a:rPr lang="en-US" sz="1100" dirty="0"/>
              <a:t>Just south of the required active use areas in this district</a:t>
            </a:r>
          </a:p>
          <a:p>
            <a:endParaRPr lang="en-US" sz="1100" dirty="0"/>
          </a:p>
          <a:p>
            <a:r>
              <a:rPr lang="en-US" sz="1100" dirty="0"/>
              <a:t>Presently undeveloped triangular parcel bordering I-405</a:t>
            </a:r>
          </a:p>
          <a:p>
            <a:endParaRPr lang="en-US" sz="1100" dirty="0"/>
          </a:p>
          <a:p>
            <a:r>
              <a:rPr lang="en-US" sz="1100" dirty="0"/>
              <a:t>The site brings with it some challenges:</a:t>
            </a:r>
          </a:p>
          <a:p>
            <a:pPr lvl="1"/>
            <a:r>
              <a:rPr lang="en-US" sz="1100" dirty="0"/>
              <a:t>Geometrically challenged….not an easy site on which to efficiently organize spaces</a:t>
            </a:r>
          </a:p>
          <a:p>
            <a:pPr lvl="1"/>
            <a:endParaRPr lang="en-US" sz="1100" dirty="0"/>
          </a:p>
          <a:p>
            <a:pPr lvl="1"/>
            <a:r>
              <a:rPr lang="en-US" sz="1100" dirty="0"/>
              <a:t>Border site – no access to over 1/3 of the site so locations for services such as garbage get pushed to sidewalks.  </a:t>
            </a:r>
          </a:p>
          <a:p>
            <a:pPr lvl="1"/>
            <a:endParaRPr lang="en-US" sz="1100" dirty="0"/>
          </a:p>
          <a:p>
            <a:pPr lvl="1"/>
            <a:r>
              <a:rPr lang="en-US" sz="1100" dirty="0"/>
              <a:t>Not presently a strong site for pedestrians given the dead-end situation of the sidewalk along Grant street and the restricted access due to the I-405 off ramp.</a:t>
            </a:r>
          </a:p>
          <a:p>
            <a:pPr lvl="1"/>
            <a:endParaRPr lang="en-US" sz="1100" dirty="0"/>
          </a:p>
          <a:p>
            <a:pPr lvl="1"/>
            <a:r>
              <a:rPr lang="en-US" sz="1100" dirty="0"/>
              <a:t>In addition to shape – site slopes significantly further restricting spatial organization.</a:t>
            </a:r>
          </a:p>
          <a:p>
            <a:endParaRPr lang="en-US" sz="1100" dirty="0"/>
          </a:p>
          <a:p>
            <a:r>
              <a:rPr lang="en-US" sz="1100" dirty="0"/>
              <a:t>It is not without its opportunities as well:</a:t>
            </a:r>
          </a:p>
          <a:p>
            <a:pPr lvl="1"/>
            <a:r>
              <a:rPr lang="en-US" sz="1100" dirty="0"/>
              <a:t>Tremendous, gateway presence offered by the building – high visibility – “southern tip of the central city”</a:t>
            </a:r>
          </a:p>
          <a:p>
            <a:pPr lvl="1"/>
            <a:endParaRPr lang="en-US" sz="1100" dirty="0"/>
          </a:p>
          <a:p>
            <a:pPr lvl="1"/>
            <a:r>
              <a:rPr lang="en-US" sz="1100" dirty="0"/>
              <a:t>Location adjacent to many demand drivers makes it strong from a rental perspective</a:t>
            </a:r>
          </a:p>
          <a:p>
            <a:pPr lvl="1"/>
            <a:endParaRPr lang="en-US" sz="1100" dirty="0"/>
          </a:p>
          <a:p>
            <a:pPr lvl="1"/>
            <a:r>
              <a:rPr lang="en-US" sz="1100" dirty="0"/>
              <a:t>Vacant parcel – resource efficient infill opportunity for 108 market rate affordable housing units</a:t>
            </a:r>
          </a:p>
          <a:p>
            <a:pPr lvl="1"/>
            <a:endParaRPr lang="en-US" sz="1100" dirty="0"/>
          </a:p>
          <a:p>
            <a:pPr lvl="1"/>
            <a:r>
              <a:rPr lang="en-US" sz="1100" dirty="0"/>
              <a:t>Continue activation of the streetscape by extending the pedestrian experience from the food carts</a:t>
            </a:r>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2</a:t>
            </a:fld>
            <a:endParaRPr lang="en-US"/>
          </a:p>
        </p:txBody>
      </p:sp>
    </p:spTree>
    <p:extLst>
      <p:ext uri="{BB962C8B-B14F-4D97-AF65-F5344CB8AC3E}">
        <p14:creationId xmlns:p14="http://schemas.microsoft.com/office/powerpoint/2010/main" val="105889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Briefly review where we have been – </a:t>
            </a:r>
          </a:p>
          <a:p>
            <a:endParaRPr lang="en-US" sz="1100" dirty="0"/>
          </a:p>
          <a:p>
            <a:r>
              <a:rPr lang="en-US" sz="1100" dirty="0"/>
              <a:t>High level – </a:t>
            </a:r>
          </a:p>
          <a:p>
            <a:r>
              <a:rPr lang="en-US" sz="1100" dirty="0"/>
              <a:t>We started this journey over 18 months ago.  Since then:</a:t>
            </a:r>
          </a:p>
          <a:p>
            <a:endParaRPr lang="en-US" sz="1100" dirty="0"/>
          </a:p>
          <a:p>
            <a:pPr lvl="1"/>
            <a:r>
              <a:rPr lang="en-US" sz="1100" dirty="0"/>
              <a:t>8 public meetings soliciting comments and feedback</a:t>
            </a:r>
          </a:p>
          <a:p>
            <a:pPr lvl="1"/>
            <a:endParaRPr lang="en-US" sz="1100" dirty="0"/>
          </a:p>
          <a:p>
            <a:pPr lvl="1"/>
            <a:r>
              <a:rPr lang="en-US" sz="1100" dirty="0"/>
              <a:t>D.A.R. last June with the commission</a:t>
            </a:r>
          </a:p>
          <a:p>
            <a:pPr lvl="1"/>
            <a:endParaRPr lang="en-US" sz="1100" dirty="0"/>
          </a:p>
          <a:p>
            <a:pPr lvl="1"/>
            <a:r>
              <a:rPr lang="en-US" sz="1100" dirty="0"/>
              <a:t>Numerous exploratory design meetings with city staff exploring win-win configurations of ground floor program elements  leading (in our opinion) to the balanced approach presented today – meeting the guidelines and also providing affordable units</a:t>
            </a:r>
          </a:p>
          <a:p>
            <a:pPr lvl="1"/>
            <a:r>
              <a:rPr lang="en-US" sz="1100" dirty="0"/>
              <a:t>Including recent meetings with city staff since our last hearing.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3</a:t>
            </a:fld>
            <a:endParaRPr lang="en-US"/>
          </a:p>
        </p:txBody>
      </p:sp>
    </p:spTree>
    <p:extLst>
      <p:ext uri="{BB962C8B-B14F-4D97-AF65-F5344CB8AC3E}">
        <p14:creationId xmlns:p14="http://schemas.microsoft.com/office/powerpoint/2010/main" val="98675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outlined by Tim, there were a few outstanding issues that have now been addressed with the current proposal.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4</a:t>
            </a:fld>
            <a:endParaRPr lang="en-US"/>
          </a:p>
        </p:txBody>
      </p:sp>
    </p:spTree>
    <p:extLst>
      <p:ext uri="{BB962C8B-B14F-4D97-AF65-F5344CB8AC3E}">
        <p14:creationId xmlns:p14="http://schemas.microsoft.com/office/powerpoint/2010/main" val="3275025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 of the building and how the building sits on the site have been the source of a lot of discussion and study since our June hearing</a:t>
            </a:r>
          </a:p>
          <a:p>
            <a:endParaRPr lang="en-US" dirty="0"/>
          </a:p>
          <a:p>
            <a:r>
              <a:rPr lang="en-US" dirty="0"/>
              <a:t>As proposed, the corners are now wrapped with brick vs. metal as before, resulting in a form much more pure to it’s site geometry.</a:t>
            </a:r>
          </a:p>
          <a:p>
            <a:endParaRPr lang="en-US" dirty="0"/>
          </a:p>
          <a:p>
            <a:r>
              <a:rPr lang="en-US" dirty="0"/>
              <a:t>Big change facing south was the addition of a bike ramp</a:t>
            </a:r>
          </a:p>
          <a:p>
            <a:endParaRPr lang="en-US" dirty="0"/>
          </a:p>
          <a:p>
            <a:r>
              <a:rPr lang="en-US" i="1" dirty="0"/>
              <a:t>I405 frontage</a:t>
            </a:r>
          </a:p>
          <a:p>
            <a:r>
              <a:rPr lang="en-US" i="1" dirty="0"/>
              <a:t>Building skin and contextual response</a:t>
            </a:r>
          </a:p>
          <a:p>
            <a:r>
              <a:rPr lang="en-US" i="1" dirty="0"/>
              <a:t>Ground floor activation</a:t>
            </a:r>
          </a:p>
          <a:p>
            <a:endParaRPr lang="en-US" i="1" dirty="0"/>
          </a:p>
          <a:p>
            <a:endParaRPr lang="en-US" i="1"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5</a:t>
            </a:fld>
            <a:endParaRPr lang="en-US"/>
          </a:p>
        </p:txBody>
      </p:sp>
    </p:spTree>
    <p:extLst>
      <p:ext uri="{BB962C8B-B14F-4D97-AF65-F5344CB8AC3E}">
        <p14:creationId xmlns:p14="http://schemas.microsoft.com/office/powerpoint/2010/main" val="130686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I-405 frontage has been completely reworked….</a:t>
            </a:r>
          </a:p>
          <a:p>
            <a:endParaRPr lang="en-US" dirty="0"/>
          </a:p>
          <a:p>
            <a:r>
              <a:rPr lang="en-US" dirty="0"/>
              <a:t>Bike ramp and highlighted room at the terminus of the ramp</a:t>
            </a:r>
          </a:p>
          <a:p>
            <a:endParaRPr lang="en-US" dirty="0"/>
          </a:p>
          <a:p>
            <a:r>
              <a:rPr lang="en-US" dirty="0"/>
              <a:t>More cohesive approach to form and finish – providing a more ordered and clear building</a:t>
            </a:r>
          </a:p>
          <a:p>
            <a:endParaRPr lang="en-US" dirty="0"/>
          </a:p>
          <a:p>
            <a:endParaRPr lang="en-US" dirty="0"/>
          </a:p>
          <a:p>
            <a:r>
              <a:rPr lang="en-US" i="1" dirty="0"/>
              <a:t>I405 frontage</a:t>
            </a:r>
          </a:p>
          <a:p>
            <a:r>
              <a:rPr lang="en-US" i="1" dirty="0"/>
              <a:t>Building skin and contextual response</a:t>
            </a:r>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6</a:t>
            </a:fld>
            <a:endParaRPr lang="en-US"/>
          </a:p>
        </p:txBody>
      </p:sp>
    </p:spTree>
    <p:extLst>
      <p:ext uri="{BB962C8B-B14F-4D97-AF65-F5344CB8AC3E}">
        <p14:creationId xmlns:p14="http://schemas.microsoft.com/office/powerpoint/2010/main" val="176702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level activation has continued to be a focus for the design team.</a:t>
            </a:r>
          </a:p>
          <a:p>
            <a:endParaRPr lang="en-US" dirty="0"/>
          </a:p>
          <a:p>
            <a:r>
              <a:rPr lang="en-US" dirty="0"/>
              <a:t>Latest makes 2 main improvements over the past plan</a:t>
            </a:r>
          </a:p>
          <a:p>
            <a:pPr marL="220348" indent="-220348">
              <a:buAutoNum type="arabicPeriod"/>
            </a:pPr>
            <a:r>
              <a:rPr lang="en-US" dirty="0"/>
              <a:t>Reconfiguration of northwest entry condition</a:t>
            </a:r>
          </a:p>
          <a:p>
            <a:pPr marL="220348" indent="-220348">
              <a:buAutoNum type="arabicPeriod"/>
            </a:pPr>
            <a:r>
              <a:rPr lang="en-US" dirty="0"/>
              <a:t>Reconfiguration of southeast corner to become commercial space and eliminate the elaborate bike stair, lobby and elevator.</a:t>
            </a:r>
          </a:p>
          <a:p>
            <a:endParaRPr lang="en-US" dirty="0"/>
          </a:p>
          <a:p>
            <a:r>
              <a:rPr lang="en-US" i="1" dirty="0"/>
              <a:t>Activate ground floor</a:t>
            </a:r>
          </a:p>
          <a:p>
            <a:endParaRPr lang="en-US" dirty="0"/>
          </a:p>
          <a:p>
            <a:pPr marL="171425" indent="-171425">
              <a:buFontTx/>
              <a:buChar char="-"/>
            </a:pPr>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7</a:t>
            </a:fld>
            <a:endParaRPr lang="en-US"/>
          </a:p>
        </p:txBody>
      </p:sp>
    </p:spTree>
    <p:extLst>
      <p:ext uri="{BB962C8B-B14F-4D97-AF65-F5344CB8AC3E}">
        <p14:creationId xmlns:p14="http://schemas.microsoft.com/office/powerpoint/2010/main" val="57550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Misc. model shots of vibrant streetscape around building.</a:t>
            </a:r>
          </a:p>
          <a:p>
            <a:endParaRPr lang="en-US" dirty="0"/>
          </a:p>
          <a:p>
            <a:r>
              <a:rPr lang="en-US" i="1" dirty="0"/>
              <a:t>Activate ground floor</a:t>
            </a:r>
          </a:p>
          <a:p>
            <a:endParaRPr lang="en-US" dirty="0"/>
          </a:p>
          <a:p>
            <a:pPr marL="171425" indent="-171425">
              <a:buFontTx/>
              <a:buChar char="-"/>
            </a:pPr>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8</a:t>
            </a:fld>
            <a:endParaRPr lang="en-US"/>
          </a:p>
        </p:txBody>
      </p:sp>
    </p:spTree>
    <p:extLst>
      <p:ext uri="{BB962C8B-B14F-4D97-AF65-F5344CB8AC3E}">
        <p14:creationId xmlns:p14="http://schemas.microsoft.com/office/powerpoint/2010/main" val="256428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modified the design to fully comply with the ground floor glazing standard.</a:t>
            </a:r>
          </a:p>
          <a:p>
            <a:endParaRPr lang="en-US" dirty="0"/>
          </a:p>
          <a:p>
            <a:r>
              <a:rPr lang="en-US" i="1" dirty="0"/>
              <a:t>Activate ground floor.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848EF59-90CA-4B87-BA96-22B59EB7F6FA}" type="slidenum">
              <a:rPr lang="en-US" smtClean="0"/>
              <a:t>9</a:t>
            </a:fld>
            <a:endParaRPr lang="en-US"/>
          </a:p>
        </p:txBody>
      </p:sp>
    </p:spTree>
    <p:extLst>
      <p:ext uri="{BB962C8B-B14F-4D97-AF65-F5344CB8AC3E}">
        <p14:creationId xmlns:p14="http://schemas.microsoft.com/office/powerpoint/2010/main" val="96005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4FD9B4-C0DB-4B57-B247-4E48A8C77109}"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236903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C924D-B3E2-4DF9-899A-C33CCBF46776}"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446504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65154-617E-4DA6-A43E-4C5532AAEC90}"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216076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7E4C2A-0256-465A-9C90-740FAC1B0463}"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148422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F3F4B6-50D0-4893-9C63-2072BA9FA867}" type="datetime1">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155500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669D2B-E84C-4D28-B057-6688D06ED3A0}" type="datetime1">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230605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59F371-FA59-4E09-A7FD-DFBB77A439C4}" type="datetime1">
              <a:rPr lang="en-US" smtClean="0"/>
              <a:t>7/20/2016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3923862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FE7F1F-B3B5-437A-B472-BA947D2094E7}" type="datetime1">
              <a:rPr lang="en-US" smtClean="0"/>
              <a:t>7/20/2016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252916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002EE-4827-4FB0-B4BE-E2E9C1E841F5}" type="datetime1">
              <a:rPr lang="en-US" smtClean="0"/>
              <a:t>7/20/2016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5628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E2A49E-A7A8-46D1-B5F5-3F6F1720CA4D}" type="datetime1">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351345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69C72C-1A23-49ED-9823-D0BE4F939100}" type="datetime1">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2A9E1-AB46-4105-9F46-98EE203F1039}" type="slidenum">
              <a:rPr lang="en-US" smtClean="0"/>
              <a:t>‹#›</a:t>
            </a:fld>
            <a:endParaRPr lang="en-US"/>
          </a:p>
        </p:txBody>
      </p:sp>
    </p:spTree>
    <p:extLst>
      <p:ext uri="{BB962C8B-B14F-4D97-AF65-F5344CB8AC3E}">
        <p14:creationId xmlns:p14="http://schemas.microsoft.com/office/powerpoint/2010/main" val="426123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F0377-E125-4CFF-81FD-335D006001B7}" type="datetime1">
              <a:rPr lang="en-US" smtClean="0"/>
              <a:t>7/20/2016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2A9E1-AB46-4105-9F46-98EE203F1039}" type="slidenum">
              <a:rPr lang="en-US" smtClean="0"/>
              <a:t>‹#›</a:t>
            </a:fld>
            <a:endParaRPr lang="en-US"/>
          </a:p>
        </p:txBody>
      </p:sp>
    </p:spTree>
    <p:extLst>
      <p:ext uri="{BB962C8B-B14F-4D97-AF65-F5344CB8AC3E}">
        <p14:creationId xmlns:p14="http://schemas.microsoft.com/office/powerpoint/2010/main" val="1099352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7.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emf"/><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emf"/><Relationship Id="rId7"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22210" y="443060"/>
            <a:ext cx="4044099" cy="2462213"/>
          </a:xfrm>
          <a:prstGeom prst="rect">
            <a:avLst/>
          </a:prstGeom>
          <a:noFill/>
        </p:spPr>
        <p:txBody>
          <a:bodyPr wrap="square" rtlCol="0">
            <a:spAutoFit/>
          </a:bodyPr>
          <a:lstStyle/>
          <a:p>
            <a:r>
              <a:rPr lang="en-US" b="1" dirty="0"/>
              <a:t>Design Review Hearing</a:t>
            </a:r>
          </a:p>
          <a:p>
            <a:r>
              <a:rPr lang="en-US" dirty="0"/>
              <a:t>2211 SW 4</a:t>
            </a:r>
            <a:r>
              <a:rPr lang="en-US" baseline="30000" dirty="0"/>
              <a:t>th</a:t>
            </a:r>
            <a:r>
              <a:rPr lang="en-US" dirty="0"/>
              <a:t> Avenue</a:t>
            </a:r>
          </a:p>
          <a:p>
            <a:r>
              <a:rPr lang="en-US" dirty="0"/>
              <a:t>Portland, Oregon</a:t>
            </a:r>
          </a:p>
          <a:p>
            <a:endParaRPr lang="en-US" dirty="0"/>
          </a:p>
          <a:p>
            <a:r>
              <a:rPr lang="en-US" sz="1400" dirty="0"/>
              <a:t>LU 16-115888</a:t>
            </a:r>
          </a:p>
          <a:p>
            <a:endParaRPr lang="en-US" dirty="0"/>
          </a:p>
          <a:p>
            <a:r>
              <a:rPr lang="en-US" sz="1400" dirty="0"/>
              <a:t>July 21, 2016</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928" y="5768143"/>
            <a:ext cx="1065820" cy="5289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8004880" cy="6297105"/>
          </a:xfrm>
          <a:prstGeom prst="rect">
            <a:avLst/>
          </a:prstGeom>
        </p:spPr>
      </p:pic>
    </p:spTree>
    <p:extLst>
      <p:ext uri="{BB962C8B-B14F-4D97-AF65-F5344CB8AC3E}">
        <p14:creationId xmlns:p14="http://schemas.microsoft.com/office/powerpoint/2010/main" val="413623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594" y="3094286"/>
            <a:ext cx="2988297" cy="246221"/>
          </a:xfrm>
          <a:prstGeom prst="rect">
            <a:avLst/>
          </a:prstGeom>
          <a:noFill/>
        </p:spPr>
        <p:txBody>
          <a:bodyPr wrap="square" rtlCol="0">
            <a:spAutoFit/>
          </a:bodyPr>
          <a:lstStyle/>
          <a:p>
            <a:r>
              <a:rPr lang="en-US" sz="1000" b="1" dirty="0">
                <a:solidFill>
                  <a:schemeClr val="bg1"/>
                </a:solidFill>
              </a:rPr>
              <a:t>View from north</a:t>
            </a:r>
          </a:p>
        </p:txBody>
      </p:sp>
      <p:sp>
        <p:nvSpPr>
          <p:cNvPr id="11" name="TextBox 10"/>
          <p:cNvSpPr txBox="1"/>
          <p:nvPr/>
        </p:nvSpPr>
        <p:spPr>
          <a:xfrm>
            <a:off x="4729742" y="6611779"/>
            <a:ext cx="2988297" cy="246221"/>
          </a:xfrm>
          <a:prstGeom prst="rect">
            <a:avLst/>
          </a:prstGeom>
          <a:noFill/>
        </p:spPr>
        <p:txBody>
          <a:bodyPr wrap="square" rtlCol="0">
            <a:spAutoFit/>
          </a:bodyPr>
          <a:lstStyle/>
          <a:p>
            <a:r>
              <a:rPr lang="en-US" sz="1000" b="1" dirty="0">
                <a:solidFill>
                  <a:schemeClr val="bg1"/>
                </a:solidFill>
              </a:rPr>
              <a:t>View from south</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203" t="1757" r="953" b="5941"/>
          <a:stretch/>
        </p:blipFill>
        <p:spPr>
          <a:xfrm>
            <a:off x="1065229" y="215548"/>
            <a:ext cx="9841584" cy="6003696"/>
          </a:xfrm>
          <a:prstGeom prst="rect">
            <a:avLst/>
          </a:prstGeom>
        </p:spPr>
      </p:pic>
    </p:spTree>
    <p:extLst>
      <p:ext uri="{BB962C8B-B14F-4D97-AF65-F5344CB8AC3E}">
        <p14:creationId xmlns:p14="http://schemas.microsoft.com/office/powerpoint/2010/main" val="233222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63" y="154838"/>
            <a:ext cx="4967527" cy="301100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709" r="7588"/>
          <a:stretch/>
        </p:blipFill>
        <p:spPr>
          <a:xfrm>
            <a:off x="580267" y="3432114"/>
            <a:ext cx="6262226" cy="314791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747" y="93822"/>
            <a:ext cx="5245933" cy="307201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0718" y="6051067"/>
            <a:ext cx="1065820" cy="528961"/>
          </a:xfrm>
          <a:prstGeom prst="rect">
            <a:avLst/>
          </a:prstGeom>
        </p:spPr>
      </p:pic>
    </p:spTree>
    <p:extLst>
      <p:ext uri="{BB962C8B-B14F-4D97-AF65-F5344CB8AC3E}">
        <p14:creationId xmlns:p14="http://schemas.microsoft.com/office/powerpoint/2010/main" val="2895109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384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21" t="8019" r="4351" b="5506"/>
          <a:stretch/>
        </p:blipFill>
        <p:spPr>
          <a:xfrm>
            <a:off x="2453571" y="262890"/>
            <a:ext cx="5699744" cy="566006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67326" b="50374"/>
          <a:stretch/>
        </p:blipFill>
        <p:spPr>
          <a:xfrm>
            <a:off x="470310" y="-57574"/>
            <a:ext cx="1941221" cy="245566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5801" t="62866" r="34687"/>
          <a:stretch/>
        </p:blipFill>
        <p:spPr>
          <a:xfrm>
            <a:off x="488570" y="2779491"/>
            <a:ext cx="1753386" cy="183751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9352" t="14049" r="14604" b="8477"/>
          <a:stretch/>
        </p:blipFill>
        <p:spPr>
          <a:xfrm>
            <a:off x="7893697" y="508235"/>
            <a:ext cx="3812631" cy="3410370"/>
          </a:xfrm>
          <a:prstGeom prst="rect">
            <a:avLst/>
          </a:prstGeom>
        </p:spPr>
      </p:pic>
      <p:sp>
        <p:nvSpPr>
          <p:cNvPr id="11" name="TextBox 10"/>
          <p:cNvSpPr txBox="1"/>
          <p:nvPr/>
        </p:nvSpPr>
        <p:spPr>
          <a:xfrm>
            <a:off x="629729" y="1905643"/>
            <a:ext cx="1471067" cy="307777"/>
          </a:xfrm>
          <a:prstGeom prst="rect">
            <a:avLst/>
          </a:prstGeom>
          <a:noFill/>
        </p:spPr>
        <p:txBody>
          <a:bodyPr wrap="square" rtlCol="0">
            <a:spAutoFit/>
          </a:bodyPr>
          <a:lstStyle/>
          <a:p>
            <a:r>
              <a:rPr lang="en-US" sz="1400" dirty="0">
                <a:solidFill>
                  <a:schemeClr val="accent2"/>
                </a:solidFill>
              </a:rPr>
              <a:t>geometry</a:t>
            </a:r>
          </a:p>
        </p:txBody>
      </p:sp>
      <p:sp>
        <p:nvSpPr>
          <p:cNvPr id="14" name="TextBox 13"/>
          <p:cNvSpPr txBox="1"/>
          <p:nvPr/>
        </p:nvSpPr>
        <p:spPr>
          <a:xfrm>
            <a:off x="629728" y="4266893"/>
            <a:ext cx="1471067" cy="307777"/>
          </a:xfrm>
          <a:prstGeom prst="rect">
            <a:avLst/>
          </a:prstGeom>
          <a:noFill/>
        </p:spPr>
        <p:txBody>
          <a:bodyPr wrap="square" rtlCol="0">
            <a:spAutoFit/>
          </a:bodyPr>
          <a:lstStyle/>
          <a:p>
            <a:r>
              <a:rPr lang="en-US" sz="1400" dirty="0">
                <a:solidFill>
                  <a:schemeClr val="accent2"/>
                </a:solidFill>
              </a:rPr>
              <a:t>efficiency</a:t>
            </a:r>
          </a:p>
        </p:txBody>
      </p:sp>
      <p:sp>
        <p:nvSpPr>
          <p:cNvPr id="12" name="TextBox 11"/>
          <p:cNvSpPr txBox="1"/>
          <p:nvPr/>
        </p:nvSpPr>
        <p:spPr>
          <a:xfrm>
            <a:off x="9203703" y="2077143"/>
            <a:ext cx="2988297" cy="400110"/>
          </a:xfrm>
          <a:prstGeom prst="rect">
            <a:avLst/>
          </a:prstGeom>
          <a:noFill/>
        </p:spPr>
        <p:txBody>
          <a:bodyPr wrap="square" rtlCol="0">
            <a:spAutoFit/>
          </a:bodyPr>
          <a:lstStyle/>
          <a:p>
            <a:r>
              <a:rPr lang="en-US" sz="1000" dirty="0"/>
              <a:t>Typical upper </a:t>
            </a:r>
          </a:p>
          <a:p>
            <a:r>
              <a:rPr lang="en-US" sz="1000" dirty="0"/>
              <a:t>floor plate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6548" y="3446217"/>
            <a:ext cx="2043464" cy="2256906"/>
          </a:xfrm>
          <a:prstGeom prst="rect">
            <a:avLst/>
          </a:prstGeom>
        </p:spPr>
      </p:pic>
      <p:sp>
        <p:nvSpPr>
          <p:cNvPr id="15" name="TextBox 14"/>
          <p:cNvSpPr txBox="1"/>
          <p:nvPr/>
        </p:nvSpPr>
        <p:spPr>
          <a:xfrm>
            <a:off x="3832376" y="2854444"/>
            <a:ext cx="1471067" cy="307777"/>
          </a:xfrm>
          <a:prstGeom prst="rect">
            <a:avLst/>
          </a:prstGeom>
          <a:noFill/>
        </p:spPr>
        <p:txBody>
          <a:bodyPr wrap="square" rtlCol="0">
            <a:spAutoFit/>
          </a:bodyPr>
          <a:lstStyle/>
          <a:p>
            <a:r>
              <a:rPr lang="en-US" sz="1400" dirty="0">
                <a:solidFill>
                  <a:schemeClr val="accent2"/>
                </a:solidFill>
              </a:rPr>
              <a:t>transitions</a:t>
            </a:r>
          </a:p>
        </p:txBody>
      </p:sp>
      <p:sp>
        <p:nvSpPr>
          <p:cNvPr id="16" name="TextBox 15"/>
          <p:cNvSpPr txBox="1"/>
          <p:nvPr/>
        </p:nvSpPr>
        <p:spPr>
          <a:xfrm>
            <a:off x="7756548" y="5703123"/>
            <a:ext cx="2043464" cy="523220"/>
          </a:xfrm>
          <a:prstGeom prst="rect">
            <a:avLst/>
          </a:prstGeom>
          <a:noFill/>
        </p:spPr>
        <p:txBody>
          <a:bodyPr wrap="square" rtlCol="0">
            <a:spAutoFit/>
          </a:bodyPr>
          <a:lstStyle/>
          <a:p>
            <a:pPr algn="ctr"/>
            <a:r>
              <a:rPr lang="en-US" sz="1400" dirty="0">
                <a:solidFill>
                  <a:schemeClr val="accent2"/>
                </a:solidFill>
              </a:rPr>
              <a:t>Material/form/function</a:t>
            </a:r>
          </a:p>
          <a:p>
            <a:pPr algn="ctr"/>
            <a:r>
              <a:rPr lang="en-US" sz="1400" dirty="0">
                <a:solidFill>
                  <a:schemeClr val="accent2"/>
                </a:solidFill>
              </a:rPr>
              <a:t>juncture</a:t>
            </a:r>
          </a:p>
        </p:txBody>
      </p:sp>
      <p:cxnSp>
        <p:nvCxnSpPr>
          <p:cNvPr id="19" name="Straight Arrow Connector 18"/>
          <p:cNvCxnSpPr/>
          <p:nvPr/>
        </p:nvCxnSpPr>
        <p:spPr>
          <a:xfrm flipV="1">
            <a:off x="9800012" y="1508289"/>
            <a:ext cx="1559287" cy="1799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9876277" y="3252247"/>
            <a:ext cx="781128" cy="387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8710369" y="1357461"/>
            <a:ext cx="694863" cy="1950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422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3888" y="3346167"/>
            <a:ext cx="7565093" cy="20602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2529" y="63800"/>
            <a:ext cx="6954483" cy="257315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 b="30782"/>
          <a:stretch/>
        </p:blipFill>
        <p:spPr>
          <a:xfrm>
            <a:off x="327758" y="3319608"/>
            <a:ext cx="3951521" cy="2050414"/>
          </a:xfrm>
          <a:prstGeom prst="rect">
            <a:avLst/>
          </a:prstGeom>
        </p:spPr>
      </p:pic>
      <p:sp>
        <p:nvSpPr>
          <p:cNvPr id="5" name="TextBox 4"/>
          <p:cNvSpPr txBox="1"/>
          <p:nvPr/>
        </p:nvSpPr>
        <p:spPr>
          <a:xfrm>
            <a:off x="5002529" y="2697171"/>
            <a:ext cx="4687837" cy="246221"/>
          </a:xfrm>
          <a:prstGeom prst="rect">
            <a:avLst/>
          </a:prstGeom>
          <a:noFill/>
        </p:spPr>
        <p:txBody>
          <a:bodyPr wrap="square" rtlCol="0">
            <a:spAutoFit/>
          </a:bodyPr>
          <a:lstStyle/>
          <a:p>
            <a:r>
              <a:rPr lang="en-US" sz="1000" dirty="0"/>
              <a:t>SW GRANT AVENUE VIBRANT STREETSCAPE / COMMERCIAL ACTIVE USE</a:t>
            </a:r>
          </a:p>
        </p:txBody>
      </p:sp>
      <p:sp>
        <p:nvSpPr>
          <p:cNvPr id="6" name="TextBox 5"/>
          <p:cNvSpPr txBox="1"/>
          <p:nvPr/>
        </p:nvSpPr>
        <p:spPr>
          <a:xfrm>
            <a:off x="4453888" y="5592013"/>
            <a:ext cx="4687837" cy="246221"/>
          </a:xfrm>
          <a:prstGeom prst="rect">
            <a:avLst/>
          </a:prstGeom>
          <a:noFill/>
        </p:spPr>
        <p:txBody>
          <a:bodyPr wrap="square" rtlCol="0">
            <a:spAutoFit/>
          </a:bodyPr>
          <a:lstStyle/>
          <a:p>
            <a:r>
              <a:rPr lang="en-US" sz="1000" dirty="0"/>
              <a:t>SW FOURTH AVENUE VIBRANT STREETSCAPE</a:t>
            </a:r>
          </a:p>
        </p:txBody>
      </p:sp>
      <p:sp>
        <p:nvSpPr>
          <p:cNvPr id="7" name="TextBox 6"/>
          <p:cNvSpPr txBox="1"/>
          <p:nvPr/>
        </p:nvSpPr>
        <p:spPr>
          <a:xfrm>
            <a:off x="327758" y="5468267"/>
            <a:ext cx="6259842" cy="246221"/>
          </a:xfrm>
          <a:prstGeom prst="rect">
            <a:avLst/>
          </a:prstGeom>
          <a:noFill/>
        </p:spPr>
        <p:txBody>
          <a:bodyPr wrap="square" rtlCol="0">
            <a:spAutoFit/>
          </a:bodyPr>
          <a:lstStyle/>
          <a:p>
            <a:r>
              <a:rPr lang="en-US" sz="1000" dirty="0"/>
              <a:t>GLAZED DOOR AT GARAGE (CLOSED ONLY AT NIGHT)</a:t>
            </a:r>
          </a:p>
        </p:txBody>
      </p:sp>
      <p:sp>
        <p:nvSpPr>
          <p:cNvPr id="8" name="TextBox 7"/>
          <p:cNvSpPr txBox="1"/>
          <p:nvPr/>
        </p:nvSpPr>
        <p:spPr>
          <a:xfrm>
            <a:off x="327758" y="5647640"/>
            <a:ext cx="2656059" cy="553998"/>
          </a:xfrm>
          <a:prstGeom prst="rect">
            <a:avLst/>
          </a:prstGeom>
          <a:noFill/>
        </p:spPr>
        <p:txBody>
          <a:bodyPr wrap="square" rtlCol="0">
            <a:spAutoFit/>
          </a:bodyPr>
          <a:lstStyle/>
          <a:p>
            <a:r>
              <a:rPr lang="en-US" sz="1000" dirty="0"/>
              <a:t>A driveway design exception has been approved by PBOT for the location, size, and mechanism proposed for the garage door.</a:t>
            </a:r>
          </a:p>
        </p:txBody>
      </p:sp>
      <p:pic>
        <p:nvPicPr>
          <p:cNvPr id="10" name="Picture 9"/>
          <p:cNvPicPr>
            <a:picLocks noChangeAspect="1"/>
          </p:cNvPicPr>
          <p:nvPr/>
        </p:nvPicPr>
        <p:blipFill>
          <a:blip r:embed="rId6"/>
          <a:stretch>
            <a:fillRect/>
          </a:stretch>
        </p:blipFill>
        <p:spPr>
          <a:xfrm>
            <a:off x="2830094" y="206567"/>
            <a:ext cx="2029387" cy="956530"/>
          </a:xfrm>
          <a:prstGeom prst="rect">
            <a:avLst/>
          </a:prstGeom>
          <a:ln w="19050">
            <a:solidFill>
              <a:schemeClr val="accent2"/>
            </a:solidFill>
          </a:ln>
        </p:spPr>
      </p:pic>
      <p:pic>
        <p:nvPicPr>
          <p:cNvPr id="11" name="Picture 10"/>
          <p:cNvPicPr>
            <a:picLocks noChangeAspect="1"/>
          </p:cNvPicPr>
          <p:nvPr/>
        </p:nvPicPr>
        <p:blipFill>
          <a:blip r:embed="rId7"/>
          <a:stretch>
            <a:fillRect/>
          </a:stretch>
        </p:blipFill>
        <p:spPr>
          <a:xfrm>
            <a:off x="2830094" y="1462453"/>
            <a:ext cx="1918468" cy="1059246"/>
          </a:xfrm>
          <a:prstGeom prst="rect">
            <a:avLst/>
          </a:prstGeom>
          <a:ln w="19050">
            <a:solidFill>
              <a:schemeClr val="accent2"/>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62" r="13111"/>
          <a:stretch/>
        </p:blipFill>
        <p:spPr>
          <a:xfrm>
            <a:off x="104036" y="20135"/>
            <a:ext cx="2410564" cy="2480727"/>
          </a:xfrm>
          <a:prstGeom prst="rect">
            <a:avLst/>
          </a:prstGeom>
        </p:spPr>
      </p:pic>
      <p:cxnSp>
        <p:nvCxnSpPr>
          <p:cNvPr id="19" name="Straight Connector 18"/>
          <p:cNvCxnSpPr/>
          <p:nvPr/>
        </p:nvCxnSpPr>
        <p:spPr>
          <a:xfrm>
            <a:off x="1536966" y="2112786"/>
            <a:ext cx="562761" cy="54240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99727" y="2019171"/>
            <a:ext cx="9520" cy="63601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73143" y="1163097"/>
            <a:ext cx="4687837" cy="230832"/>
          </a:xfrm>
          <a:prstGeom prst="rect">
            <a:avLst/>
          </a:prstGeom>
          <a:noFill/>
        </p:spPr>
        <p:txBody>
          <a:bodyPr wrap="square" rtlCol="0">
            <a:spAutoFit/>
          </a:bodyPr>
          <a:lstStyle/>
          <a:p>
            <a:r>
              <a:rPr lang="en-US" sz="900" dirty="0"/>
              <a:t>ENTRANCE SKETCH FROM DAR</a:t>
            </a:r>
          </a:p>
        </p:txBody>
      </p:sp>
      <p:sp>
        <p:nvSpPr>
          <p:cNvPr id="26" name="TextBox 25"/>
          <p:cNvSpPr txBox="1"/>
          <p:nvPr/>
        </p:nvSpPr>
        <p:spPr>
          <a:xfrm>
            <a:off x="2779558" y="2558587"/>
            <a:ext cx="4687837" cy="230832"/>
          </a:xfrm>
          <a:prstGeom prst="rect">
            <a:avLst/>
          </a:prstGeom>
          <a:noFill/>
        </p:spPr>
        <p:txBody>
          <a:bodyPr wrap="square" rtlCol="0">
            <a:spAutoFit/>
          </a:bodyPr>
          <a:lstStyle/>
          <a:p>
            <a:r>
              <a:rPr lang="en-US" sz="900" dirty="0"/>
              <a:t>GRANT FACADE SKETCH FROM DAR</a:t>
            </a:r>
          </a:p>
        </p:txBody>
      </p:sp>
    </p:spTree>
    <p:extLst>
      <p:ext uri="{BB962C8B-B14F-4D97-AF65-F5344CB8AC3E}">
        <p14:creationId xmlns:p14="http://schemas.microsoft.com/office/powerpoint/2010/main" val="3616386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292" t="2617" r="49251" b="57440"/>
          <a:stretch/>
        </p:blipFill>
        <p:spPr>
          <a:xfrm>
            <a:off x="336393" y="3900847"/>
            <a:ext cx="3918103" cy="256645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764" t="6604" r="37960" b="55455"/>
          <a:stretch/>
        </p:blipFill>
        <p:spPr>
          <a:xfrm>
            <a:off x="3591090" y="3906987"/>
            <a:ext cx="4074895" cy="261375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7794" t="9090" r="37286" b="51923"/>
          <a:stretch/>
        </p:blipFill>
        <p:spPr>
          <a:xfrm>
            <a:off x="607035" y="743851"/>
            <a:ext cx="3527109" cy="254798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7535" t="13243" r="41895" b="49941"/>
          <a:stretch/>
        </p:blipFill>
        <p:spPr>
          <a:xfrm>
            <a:off x="3788500" y="681644"/>
            <a:ext cx="3818881" cy="2975956"/>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2182"/>
          <a:stretch/>
        </p:blipFill>
        <p:spPr>
          <a:xfrm>
            <a:off x="8122131" y="743851"/>
            <a:ext cx="2283986" cy="2583936"/>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67176"/>
          <a:stretch/>
        </p:blipFill>
        <p:spPr>
          <a:xfrm>
            <a:off x="10719523" y="1290486"/>
            <a:ext cx="973805" cy="1671029"/>
          </a:xfrm>
          <a:prstGeom prst="rect">
            <a:avLst/>
          </a:prstGeom>
        </p:spPr>
      </p:pic>
      <p:sp>
        <p:nvSpPr>
          <p:cNvPr id="13" name="Rectangle 12"/>
          <p:cNvSpPr/>
          <p:nvPr/>
        </p:nvSpPr>
        <p:spPr>
          <a:xfrm>
            <a:off x="525883" y="672704"/>
            <a:ext cx="7227212" cy="298489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12841" y="2946539"/>
            <a:ext cx="2039879" cy="246221"/>
          </a:xfrm>
          <a:prstGeom prst="rect">
            <a:avLst/>
          </a:prstGeom>
          <a:noFill/>
        </p:spPr>
        <p:txBody>
          <a:bodyPr wrap="square" rtlCol="0">
            <a:spAutoFit/>
          </a:bodyPr>
          <a:lstStyle/>
          <a:p>
            <a:r>
              <a:rPr lang="en-US" sz="1000" dirty="0"/>
              <a:t>AS PROPOSED</a:t>
            </a:r>
          </a:p>
        </p:txBody>
      </p:sp>
      <p:sp>
        <p:nvSpPr>
          <p:cNvPr id="16" name="TextBox 15"/>
          <p:cNvSpPr txBox="1"/>
          <p:nvPr/>
        </p:nvSpPr>
        <p:spPr>
          <a:xfrm>
            <a:off x="943802" y="6458802"/>
            <a:ext cx="2039879" cy="246221"/>
          </a:xfrm>
          <a:prstGeom prst="rect">
            <a:avLst/>
          </a:prstGeom>
          <a:noFill/>
        </p:spPr>
        <p:txBody>
          <a:bodyPr wrap="square" rtlCol="0">
            <a:spAutoFit/>
          </a:bodyPr>
          <a:lstStyle/>
          <a:p>
            <a:r>
              <a:rPr lang="en-US" sz="1000" dirty="0"/>
              <a:t>Alternate corner use study</a:t>
            </a:r>
          </a:p>
        </p:txBody>
      </p:sp>
      <p:sp>
        <p:nvSpPr>
          <p:cNvPr id="18" name="TextBox 17"/>
          <p:cNvSpPr txBox="1"/>
          <p:nvPr/>
        </p:nvSpPr>
        <p:spPr>
          <a:xfrm>
            <a:off x="8244184" y="3447326"/>
            <a:ext cx="2039879" cy="246221"/>
          </a:xfrm>
          <a:prstGeom prst="rect">
            <a:avLst/>
          </a:prstGeom>
          <a:noFill/>
        </p:spPr>
        <p:txBody>
          <a:bodyPr wrap="square" rtlCol="0">
            <a:spAutoFit/>
          </a:bodyPr>
          <a:lstStyle/>
          <a:p>
            <a:r>
              <a:rPr lang="en-US" sz="1000" dirty="0"/>
              <a:t>AS PROPOSED</a:t>
            </a:r>
          </a:p>
        </p:txBody>
      </p:sp>
      <p:sp>
        <p:nvSpPr>
          <p:cNvPr id="19" name="Rectangle 18"/>
          <p:cNvSpPr/>
          <p:nvPr/>
        </p:nvSpPr>
        <p:spPr>
          <a:xfrm>
            <a:off x="7930342" y="672705"/>
            <a:ext cx="3940233" cy="3151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90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250" y="390429"/>
            <a:ext cx="5923523" cy="333640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740" y="4139302"/>
            <a:ext cx="3992776" cy="2252051"/>
          </a:xfrm>
          <a:prstGeom prst="rect">
            <a:avLst/>
          </a:prstGeom>
        </p:spPr>
      </p:pic>
      <p:sp>
        <p:nvSpPr>
          <p:cNvPr id="11" name="Rectangle 10"/>
          <p:cNvSpPr/>
          <p:nvPr/>
        </p:nvSpPr>
        <p:spPr>
          <a:xfrm>
            <a:off x="1398425" y="267378"/>
            <a:ext cx="6182782" cy="37056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10249" y="3726831"/>
            <a:ext cx="2039879" cy="246221"/>
          </a:xfrm>
          <a:prstGeom prst="rect">
            <a:avLst/>
          </a:prstGeom>
          <a:noFill/>
        </p:spPr>
        <p:txBody>
          <a:bodyPr wrap="square" rtlCol="0">
            <a:spAutoFit/>
          </a:bodyPr>
          <a:lstStyle/>
          <a:p>
            <a:r>
              <a:rPr lang="en-US" sz="1000" dirty="0"/>
              <a:t>AS PROPOSED</a:t>
            </a:r>
          </a:p>
        </p:txBody>
      </p:sp>
      <p:sp>
        <p:nvSpPr>
          <p:cNvPr id="13" name="TextBox 12"/>
          <p:cNvSpPr txBox="1"/>
          <p:nvPr/>
        </p:nvSpPr>
        <p:spPr>
          <a:xfrm>
            <a:off x="1510249" y="6462198"/>
            <a:ext cx="2039879" cy="246221"/>
          </a:xfrm>
          <a:prstGeom prst="rect">
            <a:avLst/>
          </a:prstGeom>
          <a:noFill/>
        </p:spPr>
        <p:txBody>
          <a:bodyPr wrap="square" rtlCol="0">
            <a:spAutoFit/>
          </a:bodyPr>
          <a:lstStyle/>
          <a:p>
            <a:r>
              <a:rPr lang="en-US" sz="1000" dirty="0"/>
              <a:t>All brick study</a:t>
            </a:r>
          </a:p>
        </p:txBody>
      </p:sp>
    </p:spTree>
    <p:extLst>
      <p:ext uri="{BB962C8B-B14F-4D97-AF65-F5344CB8AC3E}">
        <p14:creationId xmlns:p14="http://schemas.microsoft.com/office/powerpoint/2010/main" val="4124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119" t="12444" r="9658" b="11087"/>
          <a:stretch/>
        </p:blipFill>
        <p:spPr>
          <a:xfrm>
            <a:off x="5717336" y="182881"/>
            <a:ext cx="6368115" cy="55064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3" y="615500"/>
            <a:ext cx="4668111" cy="37138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482" y="2502554"/>
            <a:ext cx="4993634" cy="4075649"/>
          </a:xfrm>
          <a:prstGeom prst="rect">
            <a:avLst/>
          </a:prstGeom>
        </p:spPr>
      </p:pic>
      <p:sp>
        <p:nvSpPr>
          <p:cNvPr id="9" name="TextBox 8"/>
          <p:cNvSpPr txBox="1"/>
          <p:nvPr/>
        </p:nvSpPr>
        <p:spPr>
          <a:xfrm>
            <a:off x="1051994" y="4083105"/>
            <a:ext cx="3976447" cy="246221"/>
          </a:xfrm>
          <a:prstGeom prst="rect">
            <a:avLst/>
          </a:prstGeom>
          <a:noFill/>
        </p:spPr>
        <p:txBody>
          <a:bodyPr wrap="square" rtlCol="0">
            <a:spAutoFit/>
          </a:bodyPr>
          <a:lstStyle/>
          <a:p>
            <a:r>
              <a:rPr lang="en-US" sz="1000" dirty="0"/>
              <a:t>Typical 6</a:t>
            </a:r>
            <a:r>
              <a:rPr lang="en-US" sz="1000" baseline="30000" dirty="0"/>
              <a:t>th</a:t>
            </a:r>
            <a:r>
              <a:rPr lang="en-US" sz="1000" dirty="0"/>
              <a:t> floor unit with loft</a:t>
            </a:r>
          </a:p>
        </p:txBody>
      </p:sp>
      <p:sp>
        <p:nvSpPr>
          <p:cNvPr id="10" name="TextBox 9"/>
          <p:cNvSpPr txBox="1"/>
          <p:nvPr/>
        </p:nvSpPr>
        <p:spPr>
          <a:xfrm>
            <a:off x="5898299" y="5594396"/>
            <a:ext cx="3976447" cy="246221"/>
          </a:xfrm>
          <a:prstGeom prst="rect">
            <a:avLst/>
          </a:prstGeom>
          <a:noFill/>
        </p:spPr>
        <p:txBody>
          <a:bodyPr wrap="square" rtlCol="0">
            <a:spAutoFit/>
          </a:bodyPr>
          <a:lstStyle/>
          <a:p>
            <a:r>
              <a:rPr lang="en-US" sz="1000" dirty="0"/>
              <a:t>Typical studio apartment</a:t>
            </a:r>
          </a:p>
        </p:txBody>
      </p:sp>
      <p:sp>
        <p:nvSpPr>
          <p:cNvPr id="11" name="TextBox 10"/>
          <p:cNvSpPr txBox="1"/>
          <p:nvPr/>
        </p:nvSpPr>
        <p:spPr>
          <a:xfrm>
            <a:off x="7851252" y="2813010"/>
            <a:ext cx="2988297" cy="246221"/>
          </a:xfrm>
          <a:prstGeom prst="rect">
            <a:avLst/>
          </a:prstGeom>
          <a:noFill/>
        </p:spPr>
        <p:txBody>
          <a:bodyPr wrap="square" rtlCol="0">
            <a:spAutoFit/>
          </a:bodyPr>
          <a:lstStyle/>
          <a:p>
            <a:r>
              <a:rPr lang="en-US" sz="1000" dirty="0"/>
              <a:t>4</a:t>
            </a:r>
            <a:r>
              <a:rPr lang="en-US" sz="1000" baseline="30000" dirty="0"/>
              <a:t>th</a:t>
            </a:r>
            <a:r>
              <a:rPr lang="en-US" sz="1000" dirty="0"/>
              <a:t>-5</a:t>
            </a:r>
            <a:r>
              <a:rPr lang="en-US" sz="1000" baseline="30000" dirty="0"/>
              <a:t>th</a:t>
            </a:r>
            <a:r>
              <a:rPr lang="en-US" sz="1000" dirty="0"/>
              <a:t> floors, 6</a:t>
            </a:r>
            <a:r>
              <a:rPr lang="en-US" sz="1000" baseline="30000" dirty="0"/>
              <a:t>th</a:t>
            </a:r>
            <a:r>
              <a:rPr lang="en-US" sz="1000" dirty="0"/>
              <a:t> similar</a:t>
            </a:r>
          </a:p>
        </p:txBody>
      </p:sp>
      <p:sp>
        <p:nvSpPr>
          <p:cNvPr id="12" name="TextBox 11"/>
          <p:cNvSpPr txBox="1"/>
          <p:nvPr/>
        </p:nvSpPr>
        <p:spPr>
          <a:xfrm>
            <a:off x="2910002" y="5691849"/>
            <a:ext cx="2988297" cy="246221"/>
          </a:xfrm>
          <a:prstGeom prst="rect">
            <a:avLst/>
          </a:prstGeom>
          <a:noFill/>
        </p:spPr>
        <p:txBody>
          <a:bodyPr wrap="square" rtlCol="0">
            <a:spAutoFit/>
          </a:bodyPr>
          <a:lstStyle/>
          <a:p>
            <a:r>
              <a:rPr lang="en-US" sz="1000" b="1" dirty="0">
                <a:solidFill>
                  <a:schemeClr val="bg1"/>
                </a:solidFill>
              </a:rPr>
              <a:t>View from south</a:t>
            </a:r>
          </a:p>
        </p:txBody>
      </p:sp>
    </p:spTree>
    <p:extLst>
      <p:ext uri="{BB962C8B-B14F-4D97-AF65-F5344CB8AC3E}">
        <p14:creationId xmlns:p14="http://schemas.microsoft.com/office/powerpoint/2010/main" val="1843442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46069"/>
          </a:xfrm>
          <a:prstGeom prst="rect">
            <a:avLst/>
          </a:prstGeom>
        </p:spPr>
      </p:pic>
    </p:spTree>
    <p:extLst>
      <p:ext uri="{BB962C8B-B14F-4D97-AF65-F5344CB8AC3E}">
        <p14:creationId xmlns:p14="http://schemas.microsoft.com/office/powerpoint/2010/main" val="3190703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2298" cy="6051176"/>
          </a:xfrm>
          <a:prstGeom prst="rect">
            <a:avLst/>
          </a:prstGeom>
        </p:spPr>
      </p:pic>
    </p:spTree>
    <p:extLst>
      <p:ext uri="{BB962C8B-B14F-4D97-AF65-F5344CB8AC3E}">
        <p14:creationId xmlns:p14="http://schemas.microsoft.com/office/powerpoint/2010/main" val="250281725"/>
      </p:ext>
    </p:extLst>
  </p:cSld>
  <p:clrMapOvr>
    <a:masterClrMapping/>
  </p:clrMapOvr>
  <mc:AlternateContent xmlns:mc="http://schemas.openxmlformats.org/markup-compatibility/2006" xmlns:p14="http://schemas.microsoft.com/office/powerpoint/2010/main">
    <mc:Choice Requires="p14">
      <p:transition spd="slow" p14:dur="27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3191" y="141842"/>
            <a:ext cx="3763787" cy="2972154"/>
            <a:chOff x="3349958" y="191719"/>
            <a:chExt cx="3763787" cy="2972154"/>
          </a:xfrm>
        </p:grpSpPr>
        <p:pic>
          <p:nvPicPr>
            <p:cNvPr id="16" name="Picture 15"/>
            <p:cNvPicPr>
              <a:picLocks noChangeAspect="1"/>
            </p:cNvPicPr>
            <p:nvPr/>
          </p:nvPicPr>
          <p:blipFill rotWithShape="1">
            <a:blip r:embed="rId3"/>
            <a:srcRect r="39808" b="22964"/>
            <a:stretch/>
          </p:blipFill>
          <p:spPr>
            <a:xfrm>
              <a:off x="3349958" y="191719"/>
              <a:ext cx="3763787" cy="2972154"/>
            </a:xfrm>
            <a:prstGeom prst="rect">
              <a:avLst/>
            </a:prstGeom>
            <a:ln>
              <a:solidFill>
                <a:schemeClr val="accent1"/>
              </a:solidFill>
            </a:ln>
          </p:spPr>
        </p:pic>
        <p:sp>
          <p:nvSpPr>
            <p:cNvPr id="15" name="Right Triangle 14"/>
            <p:cNvSpPr/>
            <p:nvPr/>
          </p:nvSpPr>
          <p:spPr>
            <a:xfrm rot="10648467">
              <a:off x="5716032" y="2510097"/>
              <a:ext cx="143836" cy="143836"/>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079385" y="95223"/>
            <a:ext cx="1791093" cy="276999"/>
          </a:xfrm>
          <a:prstGeom prst="rect">
            <a:avLst/>
          </a:prstGeom>
          <a:noFill/>
        </p:spPr>
        <p:txBody>
          <a:bodyPr wrap="square" rtlCol="0">
            <a:spAutoFit/>
          </a:bodyPr>
          <a:lstStyle/>
          <a:p>
            <a:r>
              <a:rPr lang="en-US" sz="1200" b="1" dirty="0"/>
              <a:t>Site constraints</a:t>
            </a:r>
          </a:p>
        </p:txBody>
      </p:sp>
      <p:sp>
        <p:nvSpPr>
          <p:cNvPr id="33" name="TextBox 32"/>
          <p:cNvSpPr txBox="1"/>
          <p:nvPr/>
        </p:nvSpPr>
        <p:spPr>
          <a:xfrm>
            <a:off x="5098239" y="291076"/>
            <a:ext cx="1847653" cy="400110"/>
          </a:xfrm>
          <a:prstGeom prst="rect">
            <a:avLst/>
          </a:prstGeom>
          <a:noFill/>
        </p:spPr>
        <p:txBody>
          <a:bodyPr wrap="square" rtlCol="0">
            <a:spAutoFit/>
          </a:bodyPr>
          <a:lstStyle/>
          <a:p>
            <a:r>
              <a:rPr lang="en-US" sz="1000" dirty="0"/>
              <a:t>Pedestrian path ends into ODOT</a:t>
            </a:r>
          </a:p>
          <a:p>
            <a:r>
              <a:rPr lang="en-US" sz="1000" dirty="0"/>
              <a:t>Property and does not continue</a:t>
            </a:r>
          </a:p>
        </p:txBody>
      </p:sp>
      <p:sp>
        <p:nvSpPr>
          <p:cNvPr id="34" name="TextBox 33"/>
          <p:cNvSpPr txBox="1"/>
          <p:nvPr/>
        </p:nvSpPr>
        <p:spPr>
          <a:xfrm>
            <a:off x="5098239" y="1372145"/>
            <a:ext cx="1847653" cy="553998"/>
          </a:xfrm>
          <a:prstGeom prst="rect">
            <a:avLst/>
          </a:prstGeom>
          <a:noFill/>
        </p:spPr>
        <p:txBody>
          <a:bodyPr wrap="square" rtlCol="0">
            <a:spAutoFit/>
          </a:bodyPr>
          <a:lstStyle/>
          <a:p>
            <a:r>
              <a:rPr lang="en-US" sz="1000" dirty="0"/>
              <a:t>Off ramp to SW 4</a:t>
            </a:r>
            <a:r>
              <a:rPr lang="en-US" sz="1000" baseline="30000" dirty="0"/>
              <a:t>th</a:t>
            </a:r>
            <a:r>
              <a:rPr lang="en-US" sz="1000" dirty="0"/>
              <a:t> Avenue from I-405 prohibits pedestrian crossing to/from east</a:t>
            </a:r>
          </a:p>
        </p:txBody>
      </p:sp>
      <p:sp>
        <p:nvSpPr>
          <p:cNvPr id="35" name="TextBox 34"/>
          <p:cNvSpPr txBox="1"/>
          <p:nvPr/>
        </p:nvSpPr>
        <p:spPr>
          <a:xfrm>
            <a:off x="5098239" y="1999817"/>
            <a:ext cx="1847653" cy="707886"/>
          </a:xfrm>
          <a:prstGeom prst="rect">
            <a:avLst/>
          </a:prstGeom>
          <a:noFill/>
        </p:spPr>
        <p:txBody>
          <a:bodyPr wrap="square" rtlCol="0">
            <a:spAutoFit/>
          </a:bodyPr>
          <a:lstStyle/>
          <a:p>
            <a:r>
              <a:rPr lang="en-US" sz="1000" dirty="0"/>
              <a:t>Triangular geometry restricts development potential and confines service areas to Grant and 4</a:t>
            </a:r>
            <a:r>
              <a:rPr lang="en-US" sz="1000" baseline="30000" dirty="0"/>
              <a:t>th</a:t>
            </a:r>
            <a:r>
              <a:rPr lang="en-US" sz="1000" dirty="0"/>
              <a:t>.</a:t>
            </a:r>
          </a:p>
        </p:txBody>
      </p:sp>
      <p:sp>
        <p:nvSpPr>
          <p:cNvPr id="36" name="TextBox 35"/>
          <p:cNvSpPr txBox="1"/>
          <p:nvPr/>
        </p:nvSpPr>
        <p:spPr>
          <a:xfrm>
            <a:off x="5098239" y="2753088"/>
            <a:ext cx="1847653" cy="707886"/>
          </a:xfrm>
          <a:prstGeom prst="rect">
            <a:avLst/>
          </a:prstGeom>
          <a:noFill/>
        </p:spPr>
        <p:txBody>
          <a:bodyPr wrap="square" rtlCol="0">
            <a:spAutoFit/>
          </a:bodyPr>
          <a:lstStyle/>
          <a:p>
            <a:r>
              <a:rPr lang="en-US" sz="1000" dirty="0"/>
              <a:t>ODOT Access Control line / I405 borders property to south restricting access and creating noise</a:t>
            </a:r>
          </a:p>
        </p:txBody>
      </p:sp>
      <p:sp>
        <p:nvSpPr>
          <p:cNvPr id="18" name="TextBox 17"/>
          <p:cNvSpPr txBox="1"/>
          <p:nvPr/>
        </p:nvSpPr>
        <p:spPr>
          <a:xfrm>
            <a:off x="5098239" y="735695"/>
            <a:ext cx="1847653" cy="553998"/>
          </a:xfrm>
          <a:prstGeom prst="rect">
            <a:avLst/>
          </a:prstGeom>
          <a:noFill/>
        </p:spPr>
        <p:txBody>
          <a:bodyPr wrap="square" rtlCol="0">
            <a:spAutoFit/>
          </a:bodyPr>
          <a:lstStyle/>
          <a:p>
            <a:r>
              <a:rPr lang="en-US" sz="1000" dirty="0"/>
              <a:t>Site topography  - slopes significantly, complicating organization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566" y="3407891"/>
            <a:ext cx="4559406" cy="3309131"/>
          </a:xfrm>
          <a:prstGeom prst="rect">
            <a:avLst/>
          </a:prstGeom>
        </p:spPr>
      </p:pic>
      <p:sp>
        <p:nvSpPr>
          <p:cNvPr id="37" name="TextBox 36"/>
          <p:cNvSpPr txBox="1"/>
          <p:nvPr/>
        </p:nvSpPr>
        <p:spPr>
          <a:xfrm>
            <a:off x="5098239" y="3445161"/>
            <a:ext cx="1791093" cy="276999"/>
          </a:xfrm>
          <a:prstGeom prst="rect">
            <a:avLst/>
          </a:prstGeom>
          <a:noFill/>
        </p:spPr>
        <p:txBody>
          <a:bodyPr wrap="square" rtlCol="0">
            <a:spAutoFit/>
          </a:bodyPr>
          <a:lstStyle/>
          <a:p>
            <a:r>
              <a:rPr lang="en-US" sz="1200" b="1" dirty="0"/>
              <a:t>Site opportunities</a:t>
            </a:r>
          </a:p>
        </p:txBody>
      </p:sp>
      <p:sp>
        <p:nvSpPr>
          <p:cNvPr id="38" name="TextBox 37"/>
          <p:cNvSpPr txBox="1"/>
          <p:nvPr/>
        </p:nvSpPr>
        <p:spPr>
          <a:xfrm>
            <a:off x="5117094" y="3639035"/>
            <a:ext cx="2158738" cy="1477328"/>
          </a:xfrm>
          <a:prstGeom prst="rect">
            <a:avLst/>
          </a:prstGeom>
          <a:noFill/>
        </p:spPr>
        <p:txBody>
          <a:bodyPr wrap="square" rtlCol="0">
            <a:spAutoFit/>
          </a:bodyPr>
          <a:lstStyle/>
          <a:p>
            <a:r>
              <a:rPr lang="en-US" sz="1000" dirty="0"/>
              <a:t>Gateway “corner” to Central City</a:t>
            </a:r>
          </a:p>
          <a:p>
            <a:endParaRPr lang="en-US" sz="1000" dirty="0"/>
          </a:p>
          <a:p>
            <a:r>
              <a:rPr lang="en-US" sz="1000" dirty="0"/>
              <a:t>Underutilized parcel</a:t>
            </a:r>
          </a:p>
          <a:p>
            <a:endParaRPr lang="en-US" sz="1000" dirty="0"/>
          </a:p>
          <a:p>
            <a:r>
              <a:rPr lang="en-US" sz="1000" dirty="0"/>
              <a:t>Key location – proximity to PSU</a:t>
            </a:r>
          </a:p>
          <a:p>
            <a:endParaRPr lang="en-US" sz="1000" dirty="0"/>
          </a:p>
          <a:p>
            <a:r>
              <a:rPr lang="en-US" sz="1000" dirty="0"/>
              <a:t>Activation of 4</a:t>
            </a:r>
            <a:r>
              <a:rPr lang="en-US" sz="1000" baseline="30000" dirty="0"/>
              <a:t>th</a:t>
            </a:r>
            <a:r>
              <a:rPr lang="en-US" sz="1000" dirty="0"/>
              <a:t> &amp; Grant</a:t>
            </a:r>
          </a:p>
          <a:p>
            <a:endParaRPr lang="en-US" sz="1000" dirty="0"/>
          </a:p>
          <a:p>
            <a:r>
              <a:rPr lang="en-US" sz="1000" dirty="0"/>
              <a:t>Affordable housing solutions</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564" r="8494"/>
          <a:stretch/>
        </p:blipFill>
        <p:spPr>
          <a:xfrm>
            <a:off x="8670091" y="4446515"/>
            <a:ext cx="3320819" cy="225546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17520"/>
          <a:stretch/>
        </p:blipFill>
        <p:spPr>
          <a:xfrm>
            <a:off x="5038853" y="5137259"/>
            <a:ext cx="3503708" cy="1545622"/>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564" r="18412" b="14304"/>
          <a:stretch/>
        </p:blipFill>
        <p:spPr>
          <a:xfrm>
            <a:off x="8657735" y="2152097"/>
            <a:ext cx="3333175" cy="2189798"/>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2333" t="3919" r="5022" b="14120"/>
          <a:stretch/>
        </p:blipFill>
        <p:spPr>
          <a:xfrm>
            <a:off x="8657735" y="92955"/>
            <a:ext cx="3333175" cy="1951974"/>
          </a:xfrm>
          <a:prstGeom prst="rect">
            <a:avLst/>
          </a:prstGeom>
        </p:spPr>
      </p:pic>
    </p:spTree>
    <p:extLst>
      <p:ext uri="{BB962C8B-B14F-4D97-AF65-F5344CB8AC3E}">
        <p14:creationId xmlns:p14="http://schemas.microsoft.com/office/powerpoint/2010/main" val="1367335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928324" cy="6858000"/>
          </a:xfrm>
          <a:prstGeom prst="rect">
            <a:avLst/>
          </a:prstGeom>
        </p:spPr>
      </p:pic>
      <p:sp>
        <p:nvSpPr>
          <p:cNvPr id="3" name="TextBox 2"/>
          <p:cNvSpPr txBox="1"/>
          <p:nvPr/>
        </p:nvSpPr>
        <p:spPr>
          <a:xfrm>
            <a:off x="8069580" y="251460"/>
            <a:ext cx="3851910" cy="369332"/>
          </a:xfrm>
          <a:prstGeom prst="rect">
            <a:avLst/>
          </a:prstGeom>
          <a:noFill/>
        </p:spPr>
        <p:txBody>
          <a:bodyPr wrap="square" rtlCol="0">
            <a:spAutoFit/>
          </a:bodyPr>
          <a:lstStyle/>
          <a:p>
            <a:r>
              <a:rPr lang="en-US" dirty="0"/>
              <a:t>Staff Report Issues</a:t>
            </a:r>
          </a:p>
        </p:txBody>
      </p:sp>
      <p:sp>
        <p:nvSpPr>
          <p:cNvPr id="4" name="TextBox 3"/>
          <p:cNvSpPr txBox="1"/>
          <p:nvPr/>
        </p:nvSpPr>
        <p:spPr>
          <a:xfrm>
            <a:off x="8173039" y="620792"/>
            <a:ext cx="3619893" cy="4154984"/>
          </a:xfrm>
          <a:prstGeom prst="rect">
            <a:avLst/>
          </a:prstGeom>
          <a:noFill/>
        </p:spPr>
        <p:txBody>
          <a:bodyPr wrap="square" rtlCol="0">
            <a:spAutoFit/>
          </a:bodyPr>
          <a:lstStyle/>
          <a:p>
            <a:pPr marL="228600" indent="-228600">
              <a:buAutoNum type="arabicPeriod"/>
            </a:pPr>
            <a:r>
              <a:rPr lang="en-US" sz="1200" b="1" dirty="0"/>
              <a:t>Massing and I-405 Frontage</a:t>
            </a:r>
          </a:p>
          <a:p>
            <a:pPr marL="282575" lvl="1" indent="-171450">
              <a:buFontTx/>
              <a:buChar char="-"/>
            </a:pPr>
            <a:r>
              <a:rPr lang="en-US" sz="1200" dirty="0"/>
              <a:t>Thoroughly studied</a:t>
            </a:r>
          </a:p>
          <a:p>
            <a:pPr marL="282575" lvl="1" indent="-171450">
              <a:buFontTx/>
              <a:buChar char="-"/>
            </a:pPr>
            <a:r>
              <a:rPr lang="en-US" sz="1200" dirty="0"/>
              <a:t>Appropriately scaled</a:t>
            </a:r>
          </a:p>
          <a:p>
            <a:pPr marL="282575" lvl="1" indent="-171450">
              <a:buFontTx/>
              <a:buChar char="-"/>
            </a:pPr>
            <a:r>
              <a:rPr lang="en-US" sz="1200" dirty="0"/>
              <a:t>Contextually positioned</a:t>
            </a:r>
          </a:p>
          <a:p>
            <a:pPr marL="228600" indent="-228600">
              <a:buAutoNum type="arabicPeriod"/>
            </a:pPr>
            <a:endParaRPr lang="en-US" sz="1200" dirty="0"/>
          </a:p>
          <a:p>
            <a:pPr marL="228600" indent="-228600">
              <a:buAutoNum type="arabicPeriod"/>
            </a:pPr>
            <a:r>
              <a:rPr lang="en-US" sz="1200" b="1" dirty="0"/>
              <a:t>Building Skin Contextual Response and Coherency</a:t>
            </a:r>
          </a:p>
          <a:p>
            <a:pPr marL="57150" lvl="1"/>
            <a:r>
              <a:rPr lang="en-US" sz="1200" dirty="0"/>
              <a:t>  - Mix of brick with secondary, high quality, material is </a:t>
            </a:r>
          </a:p>
          <a:p>
            <a:pPr marL="57150" lvl="1"/>
            <a:r>
              <a:rPr lang="en-US" sz="1200" dirty="0"/>
              <a:t>     contextually appropriate</a:t>
            </a:r>
          </a:p>
          <a:p>
            <a:pPr marL="227013" lvl="1" indent="-114300">
              <a:buFontTx/>
              <a:buChar char="-"/>
            </a:pPr>
            <a:r>
              <a:rPr lang="en-US" sz="1200" dirty="0"/>
              <a:t>Design is consistent with </a:t>
            </a:r>
            <a:r>
              <a:rPr lang="en-US" sz="1200" dirty="0" err="1"/>
              <a:t>parti</a:t>
            </a:r>
            <a:r>
              <a:rPr lang="en-US" sz="1200" dirty="0"/>
              <a:t> and is architecturally  </a:t>
            </a:r>
          </a:p>
          <a:p>
            <a:pPr marL="57150" lvl="1"/>
            <a:r>
              <a:rPr lang="en-US" sz="1200" dirty="0"/>
              <a:t>     resolved</a:t>
            </a:r>
          </a:p>
          <a:p>
            <a:pPr marL="228600" indent="-228600">
              <a:buAutoNum type="arabicPeriod"/>
            </a:pPr>
            <a:endParaRPr lang="en-US" sz="1200" dirty="0"/>
          </a:p>
          <a:p>
            <a:pPr marL="228600" indent="-228600">
              <a:buAutoNum type="arabicPeriod" startAt="3"/>
            </a:pPr>
            <a:r>
              <a:rPr lang="en-US" sz="1200" b="1" dirty="0"/>
              <a:t>Ground Floor Activation</a:t>
            </a:r>
          </a:p>
          <a:p>
            <a:pPr marL="112713" lvl="1"/>
            <a:r>
              <a:rPr lang="en-US" sz="1200" dirty="0"/>
              <a:t> - Predominately active, vibrant and interesting  </a:t>
            </a:r>
          </a:p>
          <a:p>
            <a:pPr marL="112713" lvl="1"/>
            <a:r>
              <a:rPr lang="en-US" sz="1200" dirty="0"/>
              <a:t>   ground floor facades and uses glazed at a greater  </a:t>
            </a:r>
          </a:p>
          <a:p>
            <a:pPr marL="112713" lvl="1"/>
            <a:r>
              <a:rPr lang="en-US" sz="1200" dirty="0"/>
              <a:t>   extent (by area) than required by code</a:t>
            </a:r>
          </a:p>
          <a:p>
            <a:pPr marL="228600" indent="-228600">
              <a:buAutoNum type="arabicPeriod"/>
            </a:pPr>
            <a:endParaRPr lang="en-US" sz="1200" dirty="0"/>
          </a:p>
          <a:p>
            <a:r>
              <a:rPr lang="en-US" sz="1200" b="1" dirty="0"/>
              <a:t>4.  Permanence and Quality of Materials</a:t>
            </a:r>
          </a:p>
          <a:p>
            <a:pPr marL="112713"/>
            <a:r>
              <a:rPr lang="en-US" sz="1200" dirty="0"/>
              <a:t> - High quality and permanent materials proposed </a:t>
            </a:r>
          </a:p>
          <a:p>
            <a:pPr marL="112713"/>
            <a:r>
              <a:rPr lang="en-US" sz="1200" dirty="0"/>
              <a:t>    throughout</a:t>
            </a:r>
          </a:p>
          <a:p>
            <a:pPr marL="112713"/>
            <a:endParaRPr lang="en-US" sz="1200" dirty="0"/>
          </a:p>
          <a:p>
            <a:pPr marL="112713"/>
            <a:endParaRPr lang="en-US" sz="1200" dirty="0"/>
          </a:p>
          <a:p>
            <a:pPr marL="112713"/>
            <a:endParaRPr lang="en-US" sz="1200" dirty="0"/>
          </a:p>
        </p:txBody>
      </p:sp>
    </p:spTree>
    <p:extLst>
      <p:ext uri="{BB962C8B-B14F-4D97-AF65-F5344CB8AC3E}">
        <p14:creationId xmlns:p14="http://schemas.microsoft.com/office/powerpoint/2010/main" val="78076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604843" y="552575"/>
            <a:ext cx="2912067" cy="600164"/>
          </a:xfrm>
          <a:prstGeom prst="rect">
            <a:avLst/>
          </a:prstGeom>
          <a:noFill/>
        </p:spPr>
        <p:txBody>
          <a:bodyPr wrap="square" rtlCol="0">
            <a:spAutoFit/>
          </a:bodyPr>
          <a:lstStyle/>
          <a:p>
            <a:r>
              <a:rPr lang="en-US" sz="1100" dirty="0"/>
              <a:t>South Portland </a:t>
            </a:r>
          </a:p>
          <a:p>
            <a:r>
              <a:rPr lang="en-US" sz="1100" dirty="0"/>
              <a:t>Neighborhood Presentation</a:t>
            </a:r>
          </a:p>
          <a:p>
            <a:r>
              <a:rPr lang="en-US" sz="1100" dirty="0"/>
              <a:t>6/14/2015</a:t>
            </a:r>
          </a:p>
        </p:txBody>
      </p:sp>
      <p:sp>
        <p:nvSpPr>
          <p:cNvPr id="15" name="TextBox 14"/>
          <p:cNvSpPr txBox="1"/>
          <p:nvPr/>
        </p:nvSpPr>
        <p:spPr>
          <a:xfrm>
            <a:off x="231981" y="307555"/>
            <a:ext cx="2912067" cy="307777"/>
          </a:xfrm>
          <a:prstGeom prst="rect">
            <a:avLst/>
          </a:prstGeom>
          <a:noFill/>
        </p:spPr>
        <p:txBody>
          <a:bodyPr wrap="square" rtlCol="0">
            <a:spAutoFit/>
          </a:bodyPr>
          <a:lstStyle/>
          <a:p>
            <a:r>
              <a:rPr lang="en-US" sz="1400" b="1" dirty="0"/>
              <a:t>Public Process</a:t>
            </a:r>
          </a:p>
        </p:txBody>
      </p:sp>
      <p:sp>
        <p:nvSpPr>
          <p:cNvPr id="17" name="TextBox 16"/>
          <p:cNvSpPr txBox="1"/>
          <p:nvPr/>
        </p:nvSpPr>
        <p:spPr>
          <a:xfrm>
            <a:off x="3656394" y="560033"/>
            <a:ext cx="2912067" cy="600164"/>
          </a:xfrm>
          <a:prstGeom prst="rect">
            <a:avLst/>
          </a:prstGeom>
          <a:noFill/>
        </p:spPr>
        <p:txBody>
          <a:bodyPr wrap="square" rtlCol="0">
            <a:spAutoFit/>
          </a:bodyPr>
          <a:lstStyle/>
          <a:p>
            <a:r>
              <a:rPr lang="en-US" sz="1100" dirty="0"/>
              <a:t>Downtown Portland </a:t>
            </a:r>
          </a:p>
          <a:p>
            <a:r>
              <a:rPr lang="en-US" sz="1100" dirty="0"/>
              <a:t>Presentation</a:t>
            </a:r>
          </a:p>
          <a:p>
            <a:r>
              <a:rPr lang="en-US" sz="1100" dirty="0"/>
              <a:t>3/16/2015</a:t>
            </a:r>
          </a:p>
        </p:txBody>
      </p:sp>
      <p:pic>
        <p:nvPicPr>
          <p:cNvPr id="20" name="Picture 19"/>
          <p:cNvPicPr>
            <a:picLocks noChangeAspect="1"/>
          </p:cNvPicPr>
          <p:nvPr/>
        </p:nvPicPr>
        <p:blipFill>
          <a:blip r:embed="rId3"/>
          <a:stretch>
            <a:fillRect/>
          </a:stretch>
        </p:blipFill>
        <p:spPr>
          <a:xfrm>
            <a:off x="2443129" y="514066"/>
            <a:ext cx="998875" cy="1223810"/>
          </a:xfrm>
          <a:prstGeom prst="rect">
            <a:avLst/>
          </a:prstGeom>
          <a:solidFill>
            <a:srgbClr val="FFFFFF">
              <a:shade val="85000"/>
            </a:srgbClr>
          </a:solidFill>
          <a:ln w="88900" cap="sq">
            <a:solidFill>
              <a:srgbClr val="FFFFFF"/>
            </a:solidFill>
            <a:miter lim="800000"/>
          </a:ln>
          <a:effectLst/>
        </p:spPr>
      </p:pic>
      <p:sp>
        <p:nvSpPr>
          <p:cNvPr id="22" name="TextBox 21"/>
          <p:cNvSpPr txBox="1"/>
          <p:nvPr/>
        </p:nvSpPr>
        <p:spPr>
          <a:xfrm>
            <a:off x="-908991" y="694923"/>
            <a:ext cx="2883786" cy="430887"/>
          </a:xfrm>
          <a:prstGeom prst="rect">
            <a:avLst/>
          </a:prstGeom>
          <a:noFill/>
        </p:spPr>
        <p:txBody>
          <a:bodyPr wrap="square" rtlCol="0">
            <a:spAutoFit/>
          </a:bodyPr>
          <a:lstStyle/>
          <a:p>
            <a:pPr algn="r"/>
            <a:r>
              <a:rPr lang="en-US" sz="1100" b="1" dirty="0"/>
              <a:t>Pre-application Conference</a:t>
            </a:r>
          </a:p>
          <a:p>
            <a:pPr algn="r"/>
            <a:r>
              <a:rPr lang="en-US" sz="1100" b="1" dirty="0"/>
              <a:t>3/12/2015</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974" y="494076"/>
            <a:ext cx="1077318" cy="1206868"/>
          </a:xfrm>
          <a:prstGeom prst="rect">
            <a:avLst/>
          </a:prstGeom>
        </p:spPr>
      </p:pic>
      <p:sp>
        <p:nvSpPr>
          <p:cNvPr id="24" name="Rectangle 23"/>
          <p:cNvSpPr/>
          <p:nvPr/>
        </p:nvSpPr>
        <p:spPr>
          <a:xfrm>
            <a:off x="2434176" y="525078"/>
            <a:ext cx="2886128" cy="121279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779066" y="507813"/>
            <a:ext cx="2563211" cy="122848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87831" y="584685"/>
            <a:ext cx="2912067" cy="769441"/>
          </a:xfrm>
          <a:prstGeom prst="rect">
            <a:avLst/>
          </a:prstGeom>
          <a:noFill/>
        </p:spPr>
        <p:txBody>
          <a:bodyPr wrap="square" rtlCol="0">
            <a:spAutoFit/>
          </a:bodyPr>
          <a:lstStyle/>
          <a:p>
            <a:r>
              <a:rPr lang="en-US" sz="1100" b="1" dirty="0"/>
              <a:t>Design </a:t>
            </a:r>
          </a:p>
          <a:p>
            <a:r>
              <a:rPr lang="en-US" sz="1100" b="1" dirty="0"/>
              <a:t>Advice </a:t>
            </a:r>
          </a:p>
          <a:p>
            <a:r>
              <a:rPr lang="en-US" sz="1100" b="1" dirty="0"/>
              <a:t>Request</a:t>
            </a:r>
          </a:p>
          <a:p>
            <a:r>
              <a:rPr lang="en-US" sz="1100" b="1" dirty="0"/>
              <a:t>6/18/2015</a:t>
            </a: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18277" t="1528" r="17140"/>
          <a:stretch/>
        </p:blipFill>
        <p:spPr>
          <a:xfrm>
            <a:off x="2489669" y="2191561"/>
            <a:ext cx="1505251" cy="1096293"/>
          </a:xfrm>
          <a:prstGeom prst="rect">
            <a:avLst/>
          </a:prstGeom>
        </p:spPr>
      </p:pic>
      <p:sp>
        <p:nvSpPr>
          <p:cNvPr id="27" name="TextBox 26"/>
          <p:cNvSpPr txBox="1"/>
          <p:nvPr/>
        </p:nvSpPr>
        <p:spPr>
          <a:xfrm>
            <a:off x="3937154" y="2154137"/>
            <a:ext cx="2148319" cy="600164"/>
          </a:xfrm>
          <a:prstGeom prst="rect">
            <a:avLst/>
          </a:prstGeom>
          <a:noFill/>
        </p:spPr>
        <p:txBody>
          <a:bodyPr wrap="square" rtlCol="0">
            <a:spAutoFit/>
          </a:bodyPr>
          <a:lstStyle/>
          <a:p>
            <a:r>
              <a:rPr lang="en-US" sz="1100" dirty="0"/>
              <a:t>Downtown Portland </a:t>
            </a:r>
          </a:p>
          <a:p>
            <a:r>
              <a:rPr lang="en-US" sz="1100" dirty="0"/>
              <a:t>Presentation</a:t>
            </a:r>
          </a:p>
          <a:p>
            <a:r>
              <a:rPr lang="en-US" sz="1100" dirty="0"/>
              <a:t>11/15/2015</a:t>
            </a:r>
          </a:p>
        </p:txBody>
      </p:sp>
      <p:sp>
        <p:nvSpPr>
          <p:cNvPr id="32" name="Rectangle 31"/>
          <p:cNvSpPr/>
          <p:nvPr/>
        </p:nvSpPr>
        <p:spPr>
          <a:xfrm>
            <a:off x="2435752" y="2067092"/>
            <a:ext cx="2886128" cy="129330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019559" y="3809388"/>
            <a:ext cx="2148319" cy="600164"/>
          </a:xfrm>
          <a:prstGeom prst="rect">
            <a:avLst/>
          </a:prstGeom>
          <a:noFill/>
        </p:spPr>
        <p:txBody>
          <a:bodyPr wrap="square" rtlCol="0">
            <a:spAutoFit/>
          </a:bodyPr>
          <a:lstStyle/>
          <a:p>
            <a:r>
              <a:rPr lang="en-US" sz="1100" dirty="0"/>
              <a:t>Downtown Portland </a:t>
            </a:r>
          </a:p>
          <a:p>
            <a:r>
              <a:rPr lang="en-US" sz="1100" dirty="0"/>
              <a:t>Presentation</a:t>
            </a:r>
          </a:p>
          <a:p>
            <a:r>
              <a:rPr lang="en-US" sz="1100" dirty="0"/>
              <a:t>4/16/2016</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5907" y="3830084"/>
            <a:ext cx="1057129" cy="832459"/>
          </a:xfrm>
          <a:prstGeom prst="rect">
            <a:avLst/>
          </a:prstGeom>
        </p:spPr>
      </p:pic>
      <p:cxnSp>
        <p:nvCxnSpPr>
          <p:cNvPr id="46" name="Straight Arrow Connector 45"/>
          <p:cNvCxnSpPr/>
          <p:nvPr/>
        </p:nvCxnSpPr>
        <p:spPr>
          <a:xfrm>
            <a:off x="1974794" y="822481"/>
            <a:ext cx="3393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382839" y="1054029"/>
            <a:ext cx="3598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8327324" y="899255"/>
            <a:ext cx="360507" cy="10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0800000" flipV="1">
            <a:off x="5320305" y="992653"/>
            <a:ext cx="4009015" cy="1219517"/>
          </a:xfrm>
          <a:prstGeom prst="bentConnector3">
            <a:avLst>
              <a:gd name="adj1" fmla="val -220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307302" y="4136227"/>
            <a:ext cx="7445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744902" y="0"/>
            <a:ext cx="2468971" cy="649408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100" b="1" dirty="0"/>
              <a:t>Planning Department Coordination</a:t>
            </a:r>
          </a:p>
          <a:p>
            <a:endParaRPr lang="en-US" sz="900" dirty="0"/>
          </a:p>
          <a:p>
            <a:r>
              <a:rPr lang="en-US" sz="900" dirty="0"/>
              <a:t>July 9, 2015 – 	Design meeting with Planner</a:t>
            </a:r>
          </a:p>
          <a:p>
            <a:endParaRPr lang="en-US" sz="900" dirty="0"/>
          </a:p>
          <a:p>
            <a:r>
              <a:rPr lang="en-US" sz="900" dirty="0"/>
              <a:t>August 24, 2015 – 	Design meeting with Planner</a:t>
            </a:r>
          </a:p>
          <a:p>
            <a:endParaRPr lang="en-US" sz="900" dirty="0"/>
          </a:p>
          <a:p>
            <a:r>
              <a:rPr lang="en-US" sz="900" dirty="0"/>
              <a:t>Nov. 15, 2015 – 	Design meeting with</a:t>
            </a:r>
          </a:p>
          <a:p>
            <a:r>
              <a:rPr lang="en-US" sz="900" dirty="0"/>
              <a:t>	Planner</a:t>
            </a:r>
          </a:p>
          <a:p>
            <a:endParaRPr lang="en-US" sz="900" dirty="0"/>
          </a:p>
          <a:p>
            <a:r>
              <a:rPr lang="en-US" sz="900" dirty="0"/>
              <a:t>Feb. 16, 2016 – 	Reassigned Planner for DR</a:t>
            </a:r>
          </a:p>
          <a:p>
            <a:endParaRPr lang="en-US" sz="900" dirty="0"/>
          </a:p>
          <a:p>
            <a:r>
              <a:rPr lang="en-US" sz="900" dirty="0"/>
              <a:t>Feb. 23, 2016 – 	Additional material</a:t>
            </a:r>
          </a:p>
          <a:p>
            <a:r>
              <a:rPr lang="en-US" sz="900" dirty="0"/>
              <a:t>                          	provided per request</a:t>
            </a:r>
          </a:p>
          <a:p>
            <a:endParaRPr lang="en-US" sz="900" dirty="0"/>
          </a:p>
          <a:p>
            <a:r>
              <a:rPr lang="en-US" sz="900" dirty="0"/>
              <a:t>March 21, 2016 – 	Review meeting with Planner</a:t>
            </a:r>
          </a:p>
          <a:p>
            <a:endParaRPr lang="en-US" sz="900" dirty="0"/>
          </a:p>
          <a:p>
            <a:r>
              <a:rPr lang="en-US" sz="900" dirty="0"/>
              <a:t>April 15, 2016 – 	Revised packet submitted to </a:t>
            </a:r>
          </a:p>
          <a:p>
            <a:r>
              <a:rPr lang="en-US" sz="900" dirty="0"/>
              <a:t>                  	Planner</a:t>
            </a:r>
          </a:p>
          <a:p>
            <a:endParaRPr lang="en-US" sz="900" dirty="0"/>
          </a:p>
          <a:p>
            <a:r>
              <a:rPr lang="en-US" sz="900" dirty="0"/>
              <a:t>April  21, 2016 – 	Review comments from 	Planner</a:t>
            </a:r>
          </a:p>
          <a:p>
            <a:endParaRPr lang="en-US" sz="900" dirty="0"/>
          </a:p>
          <a:p>
            <a:r>
              <a:rPr lang="en-US" sz="900" dirty="0"/>
              <a:t>April 29, 2016 – 	Review meeting with Planner</a:t>
            </a:r>
          </a:p>
          <a:p>
            <a:endParaRPr lang="en-US" sz="900" dirty="0"/>
          </a:p>
          <a:p>
            <a:r>
              <a:rPr lang="en-US" sz="900" dirty="0"/>
              <a:t>May 5, 2016 – 	Review comments from 	Planner</a:t>
            </a:r>
          </a:p>
          <a:p>
            <a:endParaRPr lang="en-US" sz="900" dirty="0"/>
          </a:p>
          <a:p>
            <a:r>
              <a:rPr lang="en-US" sz="900" dirty="0"/>
              <a:t>May 18, 2016 – 	Revised packet submitted to </a:t>
            </a:r>
          </a:p>
          <a:p>
            <a:r>
              <a:rPr lang="en-US" sz="900" dirty="0"/>
              <a:t>                  	Planner</a:t>
            </a:r>
          </a:p>
          <a:p>
            <a:endParaRPr lang="en-US" sz="900" dirty="0"/>
          </a:p>
          <a:p>
            <a:r>
              <a:rPr lang="en-US" sz="900" dirty="0"/>
              <a:t>May 27, 2016 – 	Final packet submitted to 	Planner</a:t>
            </a:r>
          </a:p>
          <a:p>
            <a:endParaRPr lang="en-US" sz="900" dirty="0"/>
          </a:p>
          <a:p>
            <a:r>
              <a:rPr lang="en-US" sz="900" dirty="0"/>
              <a:t>June  8, 2016 - 	Staff report received</a:t>
            </a:r>
          </a:p>
          <a:p>
            <a:endParaRPr lang="en-US" sz="900" dirty="0"/>
          </a:p>
          <a:p>
            <a:r>
              <a:rPr lang="en-US" sz="900" dirty="0"/>
              <a:t>June 16, 2016 - 	Design Commission Hearing</a:t>
            </a:r>
          </a:p>
          <a:p>
            <a:r>
              <a:rPr lang="en-US" sz="900" dirty="0"/>
              <a:t>	(continued with 	recommended changes)</a:t>
            </a:r>
          </a:p>
          <a:p>
            <a:endParaRPr lang="en-US" sz="900" dirty="0"/>
          </a:p>
          <a:p>
            <a:r>
              <a:rPr lang="en-US" sz="900" dirty="0"/>
              <a:t>June-July, 2016	Misc. back and forth with city 	staff</a:t>
            </a:r>
          </a:p>
          <a:p>
            <a:endParaRPr lang="en-US" sz="900" dirty="0"/>
          </a:p>
          <a:p>
            <a:r>
              <a:rPr lang="en-US" sz="900" dirty="0"/>
              <a:t>July 21, 2016	Design Commission Hearing</a:t>
            </a:r>
          </a:p>
          <a:p>
            <a:endParaRPr lang="en-US" sz="900" dirty="0"/>
          </a:p>
          <a:p>
            <a:endParaRPr lang="en-US" sz="900" dirty="0"/>
          </a:p>
          <a:p>
            <a:endParaRPr lang="en-US" sz="900" dirty="0"/>
          </a:p>
        </p:txBody>
      </p:sp>
      <p:sp>
        <p:nvSpPr>
          <p:cNvPr id="59" name="TextBox 58"/>
          <p:cNvSpPr txBox="1"/>
          <p:nvPr/>
        </p:nvSpPr>
        <p:spPr>
          <a:xfrm>
            <a:off x="6085316" y="1960255"/>
            <a:ext cx="2761818" cy="261610"/>
          </a:xfrm>
          <a:prstGeom prst="rect">
            <a:avLst/>
          </a:prstGeom>
          <a:noFill/>
        </p:spPr>
        <p:txBody>
          <a:bodyPr wrap="square" rtlCol="0">
            <a:spAutoFit/>
          </a:bodyPr>
          <a:lstStyle/>
          <a:p>
            <a:r>
              <a:rPr lang="en-US" sz="1100" dirty="0"/>
              <a:t>DESIGN MEETINGS WITH CITY STAFF</a:t>
            </a:r>
          </a:p>
        </p:txBody>
      </p:sp>
      <p:cxnSp>
        <p:nvCxnSpPr>
          <p:cNvPr id="7" name="Straight Arrow Connector 6"/>
          <p:cNvCxnSpPr/>
          <p:nvPr/>
        </p:nvCxnSpPr>
        <p:spPr>
          <a:xfrm>
            <a:off x="3907743" y="3390256"/>
            <a:ext cx="0" cy="301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5008" t="9646" r="2157" b="4987"/>
          <a:stretch/>
        </p:blipFill>
        <p:spPr>
          <a:xfrm>
            <a:off x="132864" y="4484524"/>
            <a:ext cx="2809702" cy="1911927"/>
          </a:xfrm>
          <a:prstGeom prst="rect">
            <a:avLst/>
          </a:prstGeom>
        </p:spPr>
      </p:pic>
      <p:sp>
        <p:nvSpPr>
          <p:cNvPr id="40" name="object 3"/>
          <p:cNvSpPr/>
          <p:nvPr/>
        </p:nvSpPr>
        <p:spPr>
          <a:xfrm>
            <a:off x="2579193" y="3776552"/>
            <a:ext cx="1416205" cy="939524"/>
          </a:xfrm>
          <a:prstGeom prst="rect">
            <a:avLst/>
          </a:prstGeom>
          <a:blipFill>
            <a:blip r:embed="rId8" cstate="print"/>
            <a:stretch>
              <a:fillRect/>
            </a:stretch>
          </a:blipFill>
        </p:spPr>
        <p:txBody>
          <a:bodyPr wrap="square" lIns="0" tIns="0" rIns="0" bIns="0" rtlCol="0"/>
          <a:lstStyle/>
          <a:p>
            <a:endParaRPr/>
          </a:p>
        </p:txBody>
      </p:sp>
      <p:sp>
        <p:nvSpPr>
          <p:cNvPr id="34" name="Rectangle 33"/>
          <p:cNvSpPr/>
          <p:nvPr/>
        </p:nvSpPr>
        <p:spPr>
          <a:xfrm>
            <a:off x="2440115" y="3701393"/>
            <a:ext cx="2880189" cy="13981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9744902" y="4510900"/>
            <a:ext cx="24689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092508" y="3691966"/>
            <a:ext cx="2880189" cy="10665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241803" y="3830084"/>
            <a:ext cx="2148319" cy="430887"/>
          </a:xfrm>
          <a:prstGeom prst="rect">
            <a:avLst/>
          </a:prstGeom>
          <a:noFill/>
        </p:spPr>
        <p:txBody>
          <a:bodyPr wrap="square" rtlCol="0">
            <a:spAutoFit/>
          </a:bodyPr>
          <a:lstStyle/>
          <a:p>
            <a:r>
              <a:rPr lang="en-US" sz="1100" dirty="0"/>
              <a:t>Design Commission Hearing</a:t>
            </a:r>
          </a:p>
          <a:p>
            <a:r>
              <a:rPr lang="en-US" sz="1100" dirty="0"/>
              <a:t>June 16, 2016</a:t>
            </a:r>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9544" y="4858543"/>
            <a:ext cx="2208503" cy="1737338"/>
          </a:xfrm>
          <a:prstGeom prst="rect">
            <a:avLst/>
          </a:prstGeom>
        </p:spPr>
      </p:pic>
      <p:sp>
        <p:nvSpPr>
          <p:cNvPr id="39" name="TextBox 38"/>
          <p:cNvSpPr txBox="1"/>
          <p:nvPr/>
        </p:nvSpPr>
        <p:spPr>
          <a:xfrm>
            <a:off x="8343308" y="4993918"/>
            <a:ext cx="2148319" cy="769441"/>
          </a:xfrm>
          <a:prstGeom prst="rect">
            <a:avLst/>
          </a:prstGeom>
          <a:noFill/>
        </p:spPr>
        <p:txBody>
          <a:bodyPr wrap="square" rtlCol="0">
            <a:spAutoFit/>
          </a:bodyPr>
          <a:lstStyle/>
          <a:p>
            <a:r>
              <a:rPr lang="en-US" sz="1100" dirty="0"/>
              <a:t>Design </a:t>
            </a:r>
          </a:p>
          <a:p>
            <a:r>
              <a:rPr lang="en-US" sz="1100" dirty="0"/>
              <a:t>Commission </a:t>
            </a:r>
          </a:p>
          <a:p>
            <a:r>
              <a:rPr lang="en-US" sz="1100" dirty="0"/>
              <a:t>Hearing</a:t>
            </a:r>
          </a:p>
          <a:p>
            <a:r>
              <a:rPr lang="en-US" sz="1100" dirty="0"/>
              <a:t>July 21, 2016</a:t>
            </a:r>
          </a:p>
        </p:txBody>
      </p:sp>
    </p:spTree>
    <p:extLst>
      <p:ext uri="{BB962C8B-B14F-4D97-AF65-F5344CB8AC3E}">
        <p14:creationId xmlns:p14="http://schemas.microsoft.com/office/powerpoint/2010/main" val="1784300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231981" y="307555"/>
            <a:ext cx="2912067" cy="307777"/>
          </a:xfrm>
          <a:prstGeom prst="rect">
            <a:avLst/>
          </a:prstGeom>
          <a:noFill/>
        </p:spPr>
        <p:txBody>
          <a:bodyPr wrap="square" rtlCol="0">
            <a:spAutoFit/>
          </a:bodyPr>
          <a:lstStyle/>
          <a:p>
            <a:r>
              <a:rPr lang="en-US" sz="1400" b="1" dirty="0"/>
              <a:t>Remaining Issues to Discuss:</a:t>
            </a:r>
          </a:p>
        </p:txBody>
      </p:sp>
      <p:sp>
        <p:nvSpPr>
          <p:cNvPr id="3" name="TextBox 2"/>
          <p:cNvSpPr txBox="1"/>
          <p:nvPr/>
        </p:nvSpPr>
        <p:spPr>
          <a:xfrm>
            <a:off x="826477" y="870438"/>
            <a:ext cx="4791808" cy="369332"/>
          </a:xfrm>
          <a:prstGeom prst="rect">
            <a:avLst/>
          </a:prstGeom>
          <a:noFill/>
        </p:spPr>
        <p:txBody>
          <a:bodyPr wrap="square" rtlCol="0">
            <a:spAutoFit/>
          </a:bodyPr>
          <a:lstStyle/>
          <a:p>
            <a:r>
              <a:rPr lang="en-US" b="1" dirty="0"/>
              <a:t>Issue 1:</a:t>
            </a:r>
            <a:r>
              <a:rPr lang="en-US" dirty="0"/>
              <a:t>  Massing and I-405 Frontage</a:t>
            </a:r>
          </a:p>
        </p:txBody>
      </p:sp>
      <p:sp>
        <p:nvSpPr>
          <p:cNvPr id="43" name="TextBox 42"/>
          <p:cNvSpPr txBox="1"/>
          <p:nvPr/>
        </p:nvSpPr>
        <p:spPr>
          <a:xfrm>
            <a:off x="826477" y="2306511"/>
            <a:ext cx="5855677" cy="369332"/>
          </a:xfrm>
          <a:prstGeom prst="rect">
            <a:avLst/>
          </a:prstGeom>
          <a:noFill/>
        </p:spPr>
        <p:txBody>
          <a:bodyPr wrap="square" rtlCol="0">
            <a:spAutoFit/>
          </a:bodyPr>
          <a:lstStyle/>
          <a:p>
            <a:r>
              <a:rPr lang="en-US" b="1" dirty="0"/>
              <a:t>Issue 2:</a:t>
            </a:r>
            <a:r>
              <a:rPr lang="en-US" dirty="0"/>
              <a:t>  Building skin contextual response and coherency</a:t>
            </a:r>
          </a:p>
        </p:txBody>
      </p:sp>
      <p:sp>
        <p:nvSpPr>
          <p:cNvPr id="44" name="TextBox 43"/>
          <p:cNvSpPr txBox="1"/>
          <p:nvPr/>
        </p:nvSpPr>
        <p:spPr>
          <a:xfrm>
            <a:off x="826477" y="3461236"/>
            <a:ext cx="5855677" cy="369332"/>
          </a:xfrm>
          <a:prstGeom prst="rect">
            <a:avLst/>
          </a:prstGeom>
          <a:noFill/>
        </p:spPr>
        <p:txBody>
          <a:bodyPr wrap="square" rtlCol="0">
            <a:spAutoFit/>
          </a:bodyPr>
          <a:lstStyle/>
          <a:p>
            <a:r>
              <a:rPr lang="en-US" b="1" dirty="0"/>
              <a:t>Issue 3:</a:t>
            </a:r>
            <a:r>
              <a:rPr lang="en-US" dirty="0"/>
              <a:t>  Ground Floor Activation</a:t>
            </a:r>
          </a:p>
        </p:txBody>
      </p:sp>
      <p:sp>
        <p:nvSpPr>
          <p:cNvPr id="45" name="TextBox 44"/>
          <p:cNvSpPr txBox="1"/>
          <p:nvPr/>
        </p:nvSpPr>
        <p:spPr>
          <a:xfrm>
            <a:off x="826477" y="4756635"/>
            <a:ext cx="5855677" cy="369332"/>
          </a:xfrm>
          <a:prstGeom prst="rect">
            <a:avLst/>
          </a:prstGeom>
          <a:noFill/>
        </p:spPr>
        <p:txBody>
          <a:bodyPr wrap="square" rtlCol="0">
            <a:spAutoFit/>
          </a:bodyPr>
          <a:lstStyle/>
          <a:p>
            <a:r>
              <a:rPr lang="en-US" b="1" dirty="0"/>
              <a:t>Issue 4:</a:t>
            </a:r>
            <a:r>
              <a:rPr lang="en-US" dirty="0"/>
              <a:t>  Permanence and quality of materials</a:t>
            </a:r>
          </a:p>
        </p:txBody>
      </p:sp>
      <p:sp>
        <p:nvSpPr>
          <p:cNvPr id="4" name="TextBox 3"/>
          <p:cNvSpPr txBox="1"/>
          <p:nvPr/>
        </p:nvSpPr>
        <p:spPr>
          <a:xfrm>
            <a:off x="2031022" y="1239770"/>
            <a:ext cx="3754315" cy="1015663"/>
          </a:xfrm>
          <a:prstGeom prst="rect">
            <a:avLst/>
          </a:prstGeom>
          <a:noFill/>
        </p:spPr>
        <p:txBody>
          <a:bodyPr wrap="square" rtlCol="0">
            <a:spAutoFit/>
          </a:bodyPr>
          <a:lstStyle/>
          <a:p>
            <a:r>
              <a:rPr lang="en-US" sz="1200" dirty="0"/>
              <a:t>-general problems with composition</a:t>
            </a:r>
          </a:p>
          <a:p>
            <a:r>
              <a:rPr lang="en-US" sz="1200" dirty="0"/>
              <a:t>-doesn’t come off as composed as other facades</a:t>
            </a:r>
          </a:p>
          <a:p>
            <a:r>
              <a:rPr lang="en-US" sz="1200" dirty="0"/>
              <a:t>-wrap around metal corners are a problem</a:t>
            </a:r>
          </a:p>
          <a:p>
            <a:r>
              <a:rPr lang="en-US" sz="1200" dirty="0"/>
              <a:t>-foundation facing I-405 seems too dominant</a:t>
            </a:r>
          </a:p>
          <a:p>
            <a:r>
              <a:rPr lang="en-US" sz="1200" dirty="0"/>
              <a:t>-bike stair and entrance not well composed</a:t>
            </a:r>
          </a:p>
        </p:txBody>
      </p:sp>
      <p:sp>
        <p:nvSpPr>
          <p:cNvPr id="47" name="TextBox 46"/>
          <p:cNvSpPr txBox="1"/>
          <p:nvPr/>
        </p:nvSpPr>
        <p:spPr>
          <a:xfrm>
            <a:off x="2031022" y="2702275"/>
            <a:ext cx="4404947" cy="461665"/>
          </a:xfrm>
          <a:prstGeom prst="rect">
            <a:avLst/>
          </a:prstGeom>
          <a:noFill/>
        </p:spPr>
        <p:txBody>
          <a:bodyPr wrap="square" rtlCol="0">
            <a:spAutoFit/>
          </a:bodyPr>
          <a:lstStyle/>
          <a:p>
            <a:r>
              <a:rPr lang="en-US" sz="1200" dirty="0"/>
              <a:t>-brick veneer is an improvement, still not there with the metal</a:t>
            </a:r>
          </a:p>
          <a:p>
            <a:r>
              <a:rPr lang="en-US" sz="1200" dirty="0"/>
              <a:t>-window configuration approach at corners not coherent</a:t>
            </a:r>
          </a:p>
        </p:txBody>
      </p:sp>
      <p:sp>
        <p:nvSpPr>
          <p:cNvPr id="48" name="TextBox 47"/>
          <p:cNvSpPr txBox="1"/>
          <p:nvPr/>
        </p:nvSpPr>
        <p:spPr>
          <a:xfrm>
            <a:off x="2031022" y="3831936"/>
            <a:ext cx="4404947" cy="646331"/>
          </a:xfrm>
          <a:prstGeom prst="rect">
            <a:avLst/>
          </a:prstGeom>
          <a:noFill/>
        </p:spPr>
        <p:txBody>
          <a:bodyPr wrap="square" rtlCol="0">
            <a:spAutoFit/>
          </a:bodyPr>
          <a:lstStyle/>
          <a:p>
            <a:r>
              <a:rPr lang="en-US" sz="1200" dirty="0"/>
              <a:t>-Bike entry area is not well composed</a:t>
            </a:r>
          </a:p>
          <a:p>
            <a:r>
              <a:rPr lang="en-US" sz="1200" dirty="0"/>
              <a:t>-Northwest corner is inactive</a:t>
            </a:r>
          </a:p>
          <a:p>
            <a:r>
              <a:rPr lang="en-US" sz="1200" dirty="0"/>
              <a:t>-Ground floor glazing standards not met</a:t>
            </a:r>
          </a:p>
        </p:txBody>
      </p:sp>
      <p:sp>
        <p:nvSpPr>
          <p:cNvPr id="50" name="TextBox 49"/>
          <p:cNvSpPr txBox="1"/>
          <p:nvPr/>
        </p:nvSpPr>
        <p:spPr>
          <a:xfrm>
            <a:off x="2031022" y="5149466"/>
            <a:ext cx="4404947" cy="461665"/>
          </a:xfrm>
          <a:prstGeom prst="rect">
            <a:avLst/>
          </a:prstGeom>
          <a:noFill/>
        </p:spPr>
        <p:txBody>
          <a:bodyPr wrap="square" rtlCol="0">
            <a:spAutoFit/>
          </a:bodyPr>
          <a:lstStyle/>
          <a:p>
            <a:r>
              <a:rPr lang="en-US" sz="1200" dirty="0"/>
              <a:t>-Additional details needed</a:t>
            </a:r>
          </a:p>
          <a:p>
            <a:r>
              <a:rPr lang="en-US" sz="1200" dirty="0"/>
              <a:t>-General palette is good, but application needs to be refined</a:t>
            </a:r>
          </a:p>
        </p:txBody>
      </p:sp>
    </p:spTree>
    <p:extLst>
      <p:ext uri="{BB962C8B-B14F-4D97-AF65-F5344CB8AC3E}">
        <p14:creationId xmlns:p14="http://schemas.microsoft.com/office/powerpoint/2010/main" val="324199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939" b="4226"/>
          <a:stretch/>
        </p:blipFill>
        <p:spPr>
          <a:xfrm>
            <a:off x="2368406" y="0"/>
            <a:ext cx="7635155" cy="6568224"/>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8623" b="11770"/>
          <a:stretch/>
        </p:blipFill>
        <p:spPr>
          <a:xfrm>
            <a:off x="312140" y="2556964"/>
            <a:ext cx="3617310" cy="407111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650" y="362260"/>
            <a:ext cx="1528151" cy="2149298"/>
          </a:xfrm>
          <a:prstGeom prst="rect">
            <a:avLst/>
          </a:prstGeom>
          <a:ln w="28575">
            <a:solidFill>
              <a:schemeClr val="accent2"/>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386" y="334223"/>
            <a:ext cx="1617409" cy="2083662"/>
          </a:xfrm>
          <a:prstGeom prst="rect">
            <a:avLst/>
          </a:prstGeom>
          <a:ln w="28575">
            <a:solidFill>
              <a:schemeClr val="accent2"/>
            </a:solidFill>
          </a:ln>
        </p:spPr>
      </p:pic>
      <p:sp>
        <p:nvSpPr>
          <p:cNvPr id="7" name="TextBox 6"/>
          <p:cNvSpPr txBox="1"/>
          <p:nvPr/>
        </p:nvSpPr>
        <p:spPr>
          <a:xfrm>
            <a:off x="6103222" y="5211899"/>
            <a:ext cx="2988297" cy="246221"/>
          </a:xfrm>
          <a:prstGeom prst="rect">
            <a:avLst/>
          </a:prstGeom>
          <a:noFill/>
        </p:spPr>
        <p:txBody>
          <a:bodyPr wrap="square" rtlCol="0">
            <a:spAutoFit/>
          </a:bodyPr>
          <a:lstStyle/>
          <a:p>
            <a:r>
              <a:rPr lang="en-US" sz="1000" dirty="0"/>
              <a:t>2</a:t>
            </a:r>
            <a:r>
              <a:rPr lang="en-US" sz="1000" baseline="30000" dirty="0"/>
              <a:t>nd</a:t>
            </a:r>
            <a:r>
              <a:rPr lang="en-US" sz="1000" dirty="0"/>
              <a:t> floor plan</a:t>
            </a:r>
          </a:p>
        </p:txBody>
      </p:sp>
      <p:sp>
        <p:nvSpPr>
          <p:cNvPr id="8" name="TextBox 7"/>
          <p:cNvSpPr txBox="1"/>
          <p:nvPr/>
        </p:nvSpPr>
        <p:spPr>
          <a:xfrm>
            <a:off x="559752" y="2474892"/>
            <a:ext cx="2988297" cy="246221"/>
          </a:xfrm>
          <a:prstGeom prst="rect">
            <a:avLst/>
          </a:prstGeom>
          <a:noFill/>
        </p:spPr>
        <p:txBody>
          <a:bodyPr wrap="square" rtlCol="0">
            <a:spAutoFit/>
          </a:bodyPr>
          <a:lstStyle/>
          <a:p>
            <a:r>
              <a:rPr lang="en-US" sz="1000" dirty="0"/>
              <a:t>Stairway corner at Grant</a:t>
            </a:r>
          </a:p>
        </p:txBody>
      </p:sp>
      <p:sp>
        <p:nvSpPr>
          <p:cNvPr id="9" name="TextBox 8"/>
          <p:cNvSpPr txBox="1"/>
          <p:nvPr/>
        </p:nvSpPr>
        <p:spPr>
          <a:xfrm>
            <a:off x="9741935" y="6544035"/>
            <a:ext cx="2988297" cy="246221"/>
          </a:xfrm>
          <a:prstGeom prst="rect">
            <a:avLst/>
          </a:prstGeom>
          <a:noFill/>
        </p:spPr>
        <p:txBody>
          <a:bodyPr wrap="square" rtlCol="0">
            <a:spAutoFit/>
          </a:bodyPr>
          <a:lstStyle/>
          <a:p>
            <a:r>
              <a:rPr lang="en-US" sz="1000" dirty="0"/>
              <a:t>Active corner at 4th</a:t>
            </a:r>
          </a:p>
        </p:txBody>
      </p:sp>
      <p:sp>
        <p:nvSpPr>
          <p:cNvPr id="10" name="TextBox 9"/>
          <p:cNvSpPr txBox="1"/>
          <p:nvPr/>
        </p:nvSpPr>
        <p:spPr>
          <a:xfrm>
            <a:off x="9741936" y="2512387"/>
            <a:ext cx="2988297" cy="400110"/>
          </a:xfrm>
          <a:prstGeom prst="rect">
            <a:avLst/>
          </a:prstGeom>
          <a:noFill/>
        </p:spPr>
        <p:txBody>
          <a:bodyPr wrap="square" rtlCol="0">
            <a:spAutoFit/>
          </a:bodyPr>
          <a:lstStyle/>
          <a:p>
            <a:r>
              <a:rPr lang="en-US" sz="1000" dirty="0"/>
              <a:t>Previous corner at 4</a:t>
            </a:r>
            <a:r>
              <a:rPr lang="en-US" sz="1000" baseline="30000" dirty="0"/>
              <a:t>th</a:t>
            </a:r>
            <a:r>
              <a:rPr lang="en-US" sz="1000" dirty="0"/>
              <a:t> sketch </a:t>
            </a:r>
          </a:p>
          <a:p>
            <a:r>
              <a:rPr lang="en-US" sz="1000" dirty="0"/>
              <a:t>from DAR</a:t>
            </a:r>
          </a:p>
        </p:txBody>
      </p:sp>
      <p:sp>
        <p:nvSpPr>
          <p:cNvPr id="11" name="Oval 10"/>
          <p:cNvSpPr/>
          <p:nvPr/>
        </p:nvSpPr>
        <p:spPr>
          <a:xfrm>
            <a:off x="7127293" y="4789109"/>
            <a:ext cx="1694288" cy="1694288"/>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p:cNvSpPr/>
          <p:nvPr/>
        </p:nvSpPr>
        <p:spPr>
          <a:xfrm>
            <a:off x="2265453" y="522456"/>
            <a:ext cx="1694288" cy="1694288"/>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5" name="Straight Arrow Connector 14"/>
          <p:cNvCxnSpPr/>
          <p:nvPr/>
        </p:nvCxnSpPr>
        <p:spPr>
          <a:xfrm flipH="1">
            <a:off x="2762054" y="2173882"/>
            <a:ext cx="122541" cy="805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829894" y="5458120"/>
            <a:ext cx="386431" cy="178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6190" y="3023230"/>
            <a:ext cx="2552396" cy="3544994"/>
          </a:xfrm>
          <a:prstGeom prst="rect">
            <a:avLst/>
          </a:prstGeom>
        </p:spPr>
      </p:pic>
      <p:sp>
        <p:nvSpPr>
          <p:cNvPr id="25" name="TextBox 24"/>
          <p:cNvSpPr txBox="1"/>
          <p:nvPr/>
        </p:nvSpPr>
        <p:spPr>
          <a:xfrm>
            <a:off x="1976051" y="6611779"/>
            <a:ext cx="2988297" cy="246221"/>
          </a:xfrm>
          <a:prstGeom prst="rect">
            <a:avLst/>
          </a:prstGeom>
          <a:noFill/>
        </p:spPr>
        <p:txBody>
          <a:bodyPr wrap="square" rtlCol="0">
            <a:spAutoFit/>
          </a:bodyPr>
          <a:lstStyle/>
          <a:p>
            <a:r>
              <a:rPr lang="en-US" sz="1000" dirty="0"/>
              <a:t>Active corner at Grant</a:t>
            </a:r>
          </a:p>
        </p:txBody>
      </p:sp>
    </p:spTree>
    <p:extLst>
      <p:ext uri="{BB962C8B-B14F-4D97-AF65-F5344CB8AC3E}">
        <p14:creationId xmlns:p14="http://schemas.microsoft.com/office/powerpoint/2010/main" val="149167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4085" y="4196454"/>
            <a:ext cx="914763" cy="400110"/>
          </a:xfrm>
          <a:prstGeom prst="rect">
            <a:avLst/>
          </a:prstGeom>
          <a:noFill/>
        </p:spPr>
        <p:txBody>
          <a:bodyPr wrap="square" rtlCol="0">
            <a:spAutoFit/>
          </a:bodyPr>
          <a:lstStyle/>
          <a:p>
            <a:r>
              <a:rPr lang="en-US" sz="1000" b="1" dirty="0">
                <a:solidFill>
                  <a:schemeClr val="accent2"/>
                </a:solidFill>
              </a:rPr>
              <a:t>6.16.16 version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0415"/>
          <a:stretch/>
        </p:blipFill>
        <p:spPr>
          <a:xfrm>
            <a:off x="5275383" y="4272378"/>
            <a:ext cx="6493116" cy="224061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8547"/>
          <a:stretch/>
        </p:blipFill>
        <p:spPr>
          <a:xfrm>
            <a:off x="300298" y="4596564"/>
            <a:ext cx="4594651" cy="1628058"/>
          </a:xfrm>
          <a:prstGeom prst="rect">
            <a:avLst/>
          </a:prstGeom>
          <a:ln w="28575">
            <a:solidFill>
              <a:schemeClr val="accent2"/>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167" y="334718"/>
            <a:ext cx="4383618" cy="328771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9123" t="10051" r="23161" b="20410"/>
          <a:stretch/>
        </p:blipFill>
        <p:spPr>
          <a:xfrm>
            <a:off x="5348769" y="242035"/>
            <a:ext cx="4698609" cy="3781585"/>
          </a:xfrm>
          <a:prstGeom prst="rect">
            <a:avLst/>
          </a:prstGeom>
        </p:spPr>
      </p:pic>
      <p:sp>
        <p:nvSpPr>
          <p:cNvPr id="7" name="TextBox 6"/>
          <p:cNvSpPr txBox="1"/>
          <p:nvPr/>
        </p:nvSpPr>
        <p:spPr>
          <a:xfrm>
            <a:off x="10238688" y="871208"/>
            <a:ext cx="1595799" cy="246221"/>
          </a:xfrm>
          <a:prstGeom prst="rect">
            <a:avLst/>
          </a:prstGeom>
          <a:noFill/>
        </p:spPr>
        <p:txBody>
          <a:bodyPr wrap="square" rtlCol="0">
            <a:spAutoFit/>
          </a:bodyPr>
          <a:lstStyle/>
          <a:p>
            <a:r>
              <a:rPr lang="en-US" sz="1000" dirty="0"/>
              <a:t>Corners now wrap in brick</a:t>
            </a:r>
          </a:p>
        </p:txBody>
      </p:sp>
      <p:sp>
        <p:nvSpPr>
          <p:cNvPr id="15" name="TextBox 14"/>
          <p:cNvSpPr txBox="1"/>
          <p:nvPr/>
        </p:nvSpPr>
        <p:spPr>
          <a:xfrm>
            <a:off x="10238687" y="1117429"/>
            <a:ext cx="1595799" cy="400110"/>
          </a:xfrm>
          <a:prstGeom prst="rect">
            <a:avLst/>
          </a:prstGeom>
          <a:noFill/>
        </p:spPr>
        <p:txBody>
          <a:bodyPr wrap="square" rtlCol="0">
            <a:spAutoFit/>
          </a:bodyPr>
          <a:lstStyle/>
          <a:p>
            <a:r>
              <a:rPr lang="en-US" sz="1000" dirty="0"/>
              <a:t>Additional windows/living units at corners</a:t>
            </a:r>
          </a:p>
        </p:txBody>
      </p:sp>
      <p:sp>
        <p:nvSpPr>
          <p:cNvPr id="16" name="TextBox 15"/>
          <p:cNvSpPr txBox="1"/>
          <p:nvPr/>
        </p:nvSpPr>
        <p:spPr>
          <a:xfrm>
            <a:off x="10238687" y="1517539"/>
            <a:ext cx="1595799" cy="400110"/>
          </a:xfrm>
          <a:prstGeom prst="rect">
            <a:avLst/>
          </a:prstGeom>
          <a:noFill/>
        </p:spPr>
        <p:txBody>
          <a:bodyPr wrap="square" rtlCol="0">
            <a:spAutoFit/>
          </a:bodyPr>
          <a:lstStyle/>
          <a:p>
            <a:r>
              <a:rPr lang="en-US" sz="1000" dirty="0"/>
              <a:t>Balconies from living units at corners</a:t>
            </a:r>
          </a:p>
        </p:txBody>
      </p:sp>
      <p:sp>
        <p:nvSpPr>
          <p:cNvPr id="17" name="TextBox 16"/>
          <p:cNvSpPr txBox="1"/>
          <p:nvPr/>
        </p:nvSpPr>
        <p:spPr>
          <a:xfrm>
            <a:off x="10238686" y="1986552"/>
            <a:ext cx="1595799" cy="707886"/>
          </a:xfrm>
          <a:prstGeom prst="rect">
            <a:avLst/>
          </a:prstGeom>
          <a:noFill/>
        </p:spPr>
        <p:txBody>
          <a:bodyPr wrap="square" rtlCol="0">
            <a:spAutoFit/>
          </a:bodyPr>
          <a:lstStyle/>
          <a:p>
            <a:r>
              <a:rPr lang="en-US" sz="1000" dirty="0"/>
              <a:t>Regulated placement of windows within metal sided “inset” above bike plaza</a:t>
            </a:r>
          </a:p>
        </p:txBody>
      </p:sp>
      <p:sp>
        <p:nvSpPr>
          <p:cNvPr id="18" name="TextBox 17"/>
          <p:cNvSpPr txBox="1"/>
          <p:nvPr/>
        </p:nvSpPr>
        <p:spPr>
          <a:xfrm>
            <a:off x="10238685" y="2760658"/>
            <a:ext cx="1595799" cy="861774"/>
          </a:xfrm>
          <a:prstGeom prst="rect">
            <a:avLst/>
          </a:prstGeom>
          <a:noFill/>
        </p:spPr>
        <p:txBody>
          <a:bodyPr wrap="square" rtlCol="0">
            <a:spAutoFit/>
          </a:bodyPr>
          <a:lstStyle/>
          <a:p>
            <a:r>
              <a:rPr lang="en-US" sz="1000" dirty="0"/>
              <a:t>Activation through addition of bike ramp, lowering elevation of foundation wall and providing interest</a:t>
            </a:r>
          </a:p>
        </p:txBody>
      </p:sp>
    </p:spTree>
    <p:extLst>
      <p:ext uri="{BB962C8B-B14F-4D97-AF65-F5344CB8AC3E}">
        <p14:creationId xmlns:p14="http://schemas.microsoft.com/office/powerpoint/2010/main" val="401180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10" t="21581" r="17058" b="28333"/>
          <a:stretch/>
        </p:blipFill>
        <p:spPr>
          <a:xfrm>
            <a:off x="4958499" y="17583"/>
            <a:ext cx="7170060" cy="589084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4062" r="13111"/>
          <a:stretch/>
        </p:blipFill>
        <p:spPr>
          <a:xfrm>
            <a:off x="450485" y="297180"/>
            <a:ext cx="4569924" cy="470293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7794" t="7225" r="5514" b="3861"/>
          <a:stretch/>
        </p:blipFill>
        <p:spPr>
          <a:xfrm>
            <a:off x="4831727" y="4341365"/>
            <a:ext cx="2580189" cy="2225819"/>
          </a:xfrm>
          <a:prstGeom prst="rect">
            <a:avLst/>
          </a:prstGeom>
          <a:ln w="19050">
            <a:solidFill>
              <a:schemeClr val="accent2"/>
            </a:solidFill>
          </a:ln>
        </p:spPr>
      </p:pic>
      <p:cxnSp>
        <p:nvCxnSpPr>
          <p:cNvPr id="5" name="Straight Connector 4"/>
          <p:cNvCxnSpPr/>
          <p:nvPr/>
        </p:nvCxnSpPr>
        <p:spPr>
          <a:xfrm>
            <a:off x="4157130" y="3922256"/>
            <a:ext cx="28282" cy="1150906"/>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420208" y="4492869"/>
            <a:ext cx="765204" cy="786847"/>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58499" y="6037752"/>
            <a:ext cx="914763" cy="400110"/>
          </a:xfrm>
          <a:prstGeom prst="rect">
            <a:avLst/>
          </a:prstGeom>
          <a:noFill/>
        </p:spPr>
        <p:txBody>
          <a:bodyPr wrap="square" rtlCol="0">
            <a:spAutoFit/>
          </a:bodyPr>
          <a:lstStyle/>
          <a:p>
            <a:r>
              <a:rPr lang="en-US" sz="1000" b="1" dirty="0">
                <a:solidFill>
                  <a:schemeClr val="accent2"/>
                </a:solidFill>
              </a:rPr>
              <a:t>6.16.16 version</a:t>
            </a:r>
          </a:p>
        </p:txBody>
      </p:sp>
    </p:spTree>
    <p:extLst>
      <p:ext uri="{BB962C8B-B14F-4D97-AF65-F5344CB8AC3E}">
        <p14:creationId xmlns:p14="http://schemas.microsoft.com/office/powerpoint/2010/main" val="343091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443" y="551350"/>
            <a:ext cx="3482734" cy="26120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681" y="551498"/>
            <a:ext cx="3486148" cy="261461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73" y="551350"/>
            <a:ext cx="2769936" cy="26120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473" y="3607824"/>
            <a:ext cx="3599834" cy="269987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1911" y="3607825"/>
            <a:ext cx="3602663" cy="2701998"/>
          </a:xfrm>
          <a:prstGeom prst="rect">
            <a:avLst/>
          </a:prstGeom>
        </p:spPr>
      </p:pic>
      <p:sp>
        <p:nvSpPr>
          <p:cNvPr id="12" name="TextBox 11"/>
          <p:cNvSpPr txBox="1"/>
          <p:nvPr/>
        </p:nvSpPr>
        <p:spPr>
          <a:xfrm>
            <a:off x="8729221" y="3607824"/>
            <a:ext cx="2864608" cy="461665"/>
          </a:xfrm>
          <a:prstGeom prst="rect">
            <a:avLst/>
          </a:prstGeom>
          <a:noFill/>
        </p:spPr>
        <p:txBody>
          <a:bodyPr wrap="square" rtlCol="0">
            <a:spAutoFit/>
          </a:bodyPr>
          <a:lstStyle/>
          <a:p>
            <a:r>
              <a:rPr lang="en-US" sz="1200" dirty="0"/>
              <a:t>Streetscape views – </a:t>
            </a:r>
          </a:p>
          <a:p>
            <a:r>
              <a:rPr lang="en-US" sz="1200" dirty="0"/>
              <a:t>pedestrian experience and vibrant facades</a:t>
            </a:r>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2510" t="21581" r="17058" b="28333"/>
          <a:stretch/>
        </p:blipFill>
        <p:spPr>
          <a:xfrm>
            <a:off x="9181627" y="4275229"/>
            <a:ext cx="2238272" cy="1838941"/>
          </a:xfrm>
          <a:prstGeom prst="rect">
            <a:avLst/>
          </a:prstGeom>
        </p:spPr>
      </p:pic>
    </p:spTree>
    <p:extLst>
      <p:ext uri="{BB962C8B-B14F-4D97-AF65-F5344CB8AC3E}">
        <p14:creationId xmlns:p14="http://schemas.microsoft.com/office/powerpoint/2010/main" val="338666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047" y="279133"/>
            <a:ext cx="2094932" cy="369332"/>
          </a:xfrm>
          <a:prstGeom prst="rect">
            <a:avLst/>
          </a:prstGeom>
        </p:spPr>
        <p:txBody>
          <a:bodyPr wrap="none">
            <a:spAutoFit/>
          </a:bodyPr>
          <a:lstStyle/>
          <a:p>
            <a:r>
              <a:rPr lang="en-US" dirty="0"/>
              <a:t>Ground floor glazing</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4" t="1289" r="1312" b="6244"/>
          <a:stretch/>
        </p:blipFill>
        <p:spPr>
          <a:xfrm>
            <a:off x="669303" y="688155"/>
            <a:ext cx="9766169" cy="6014420"/>
          </a:xfrm>
          <a:prstGeom prst="rect">
            <a:avLst/>
          </a:prstGeom>
        </p:spPr>
      </p:pic>
    </p:spTree>
    <p:extLst>
      <p:ext uri="{BB962C8B-B14F-4D97-AF65-F5344CB8AC3E}">
        <p14:creationId xmlns:p14="http://schemas.microsoft.com/office/powerpoint/2010/main" val="3540237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4014</TotalTime>
  <Words>1481</Words>
  <Application>Microsoft Office PowerPoint</Application>
  <PresentationFormat>Widescreen</PresentationFormat>
  <Paragraphs>314</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dc:creator>
  <cp:lastModifiedBy>Joshua</cp:lastModifiedBy>
  <cp:revision>101</cp:revision>
  <cp:lastPrinted>2016-07-20T07:35:12Z</cp:lastPrinted>
  <dcterms:created xsi:type="dcterms:W3CDTF">2016-06-06T14:03:30Z</dcterms:created>
  <dcterms:modified xsi:type="dcterms:W3CDTF">2016-07-20T08:26:09Z</dcterms:modified>
</cp:coreProperties>
</file>