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7" r:id="rId2"/>
    <p:sldId id="258" r:id="rId3"/>
    <p:sldId id="287" r:id="rId4"/>
    <p:sldId id="337" r:id="rId5"/>
    <p:sldId id="296" r:id="rId6"/>
    <p:sldId id="271" r:id="rId7"/>
    <p:sldId id="272" r:id="rId8"/>
    <p:sldId id="261" r:id="rId9"/>
    <p:sldId id="314" r:id="rId10"/>
    <p:sldId id="322" r:id="rId11"/>
    <p:sldId id="327" r:id="rId12"/>
    <p:sldId id="330" r:id="rId13"/>
    <p:sldId id="335" r:id="rId14"/>
    <p:sldId id="263" r:id="rId15"/>
    <p:sldId id="315" r:id="rId16"/>
    <p:sldId id="318" r:id="rId17"/>
    <p:sldId id="288" r:id="rId18"/>
    <p:sldId id="340" r:id="rId19"/>
    <p:sldId id="328" r:id="rId20"/>
    <p:sldId id="329" r:id="rId21"/>
    <p:sldId id="338" r:id="rId22"/>
    <p:sldId id="339" r:id="rId23"/>
    <p:sldId id="319" r:id="rId24"/>
    <p:sldId id="294" r:id="rId25"/>
    <p:sldId id="295" r:id="rId26"/>
    <p:sldId id="321" r:id="rId27"/>
    <p:sldId id="331" r:id="rId28"/>
    <p:sldId id="332" r:id="rId29"/>
    <p:sldId id="333" r:id="rId30"/>
    <p:sldId id="334" r:id="rId31"/>
    <p:sldId id="336" r:id="rId3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7B5"/>
    <a:srgbClr val="3366CC"/>
    <a:srgbClr val="FFE599"/>
    <a:srgbClr val="006699"/>
    <a:srgbClr val="518CA1"/>
    <a:srgbClr val="5D5686"/>
    <a:srgbClr val="5275C2"/>
    <a:srgbClr val="1C5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 snapToGrid="0">
      <p:cViewPr varScale="1">
        <p:scale>
          <a:sx n="111" d="100"/>
          <a:sy n="111" d="100"/>
        </p:scale>
        <p:origin x="115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6614E2FE-EB83-47B5-959A-647457DF4283}" type="datetimeFigureOut">
              <a:rPr lang="en-US"/>
              <a:pPr>
                <a:defRPr/>
              </a:pPr>
              <a:t>2/11/2015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EB6F2F5-B086-48B3-B622-C1312E3EA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14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998ADA-3F45-4D98-9445-BF3BE34B2BD0}" type="datetimeFigureOut">
              <a:rPr lang="en-US"/>
              <a:pPr>
                <a:defRPr/>
              </a:pPr>
              <a:t>2/11/2015</a:t>
            </a:fld>
            <a:endParaRPr lang="en-US" dirty="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E77CDFC-FED1-4901-BE35-727C8F2B3F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8BA05-F03C-4740-8441-72FFC384CE9C}" type="datetimeFigureOut">
              <a:rPr lang="en-US"/>
              <a:pPr>
                <a:defRPr/>
              </a:pPr>
              <a:t>2/11/2015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1760B-7324-4146-B77C-C6D5641833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25020-C29E-4996-A89B-D66CD6C0421F}" type="datetimeFigureOut">
              <a:rPr lang="en-US"/>
              <a:pPr>
                <a:defRPr/>
              </a:pPr>
              <a:t>2/11/2015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92507-C2A1-48A8-95FB-99626C3469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80416-2ABD-479C-9377-5AFAFD837E8E}" type="datetimeFigureOut">
              <a:rPr lang="en-US"/>
              <a:pPr>
                <a:defRPr/>
              </a:pPr>
              <a:t>2/11/2015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87C5C-37A6-4042-A828-7DC8E9DE7B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6A940DD-7975-4DA5-BE36-79F90ADF9DB7}" type="datetimeFigureOut">
              <a:rPr lang="en-US"/>
              <a:pPr>
                <a:defRPr/>
              </a:pPr>
              <a:t>2/11/2015</a:t>
            </a:fld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EFE28DE-75EC-4091-B22C-83F0630D95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E8ED5C2-5834-442C-839D-4AB7F2C285D3}" type="datetimeFigureOut">
              <a:rPr lang="en-US"/>
              <a:pPr>
                <a:defRPr/>
              </a:pPr>
              <a:t>2/11/2015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FAF04A-B27F-47AB-AD07-875476EAD8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2D4F45-AE18-4865-AA29-E7311A37924A}" type="datetimeFigureOut">
              <a:rPr lang="en-US"/>
              <a:pPr>
                <a:defRPr/>
              </a:pPr>
              <a:t>2/11/2015</a:t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A72D5DB-8035-4AD4-9130-32DCA84BD9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76536-87D3-4804-85BB-840297F58E69}" type="datetimeFigureOut">
              <a:rPr lang="en-US"/>
              <a:pPr>
                <a:defRPr/>
              </a:pPr>
              <a:t>2/11/2015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603B6-5D32-474D-B42E-EDF8A58BF3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A01E79E-FF68-4CEE-A8BB-83E40E3144FF}" type="datetimeFigureOut">
              <a:rPr lang="en-US"/>
              <a:pPr>
                <a:defRPr/>
              </a:pPr>
              <a:t>2/11/2015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15153C-01AD-483E-B837-5AD4D466E1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842E0-0549-465E-95E2-D7424E833BB0}" type="datetimeFigureOut">
              <a:rPr lang="en-US"/>
              <a:pPr>
                <a:defRPr/>
              </a:pPr>
              <a:t>2/11/2015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B876B-75A8-4B23-A555-9992438C90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64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54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343877-AB0D-4EF7-AB36-4D8CA86001D4}" type="datetimeFigureOut">
              <a:rPr lang="en-US"/>
              <a:pPr>
                <a:defRPr/>
              </a:pPr>
              <a:t>2/11/2015</a:t>
            </a:fld>
            <a:endParaRPr lang="en-US" dirty="0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E709D3-6614-4ACA-BC8E-E1841EA7F5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0F0FD96-0CC1-4EB0-831A-2F43AD7C49FA}" type="datetimeFigureOut">
              <a:rPr lang="en-US"/>
              <a:pPr>
                <a:defRPr/>
              </a:pPr>
              <a:t>2/11/2015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E26ACD2-630F-4E3A-BC09-89C7B7CC7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4" r:id="rId2"/>
    <p:sldLayoutId id="2147483730" r:id="rId3"/>
    <p:sldLayoutId id="2147483731" r:id="rId4"/>
    <p:sldLayoutId id="2147483732" r:id="rId5"/>
    <p:sldLayoutId id="2147483725" r:id="rId6"/>
    <p:sldLayoutId id="2147483733" r:id="rId7"/>
    <p:sldLayoutId id="2147483726" r:id="rId8"/>
    <p:sldLayoutId id="2147483734" r:id="rId9"/>
    <p:sldLayoutId id="2147483727" r:id="rId10"/>
    <p:sldLayoutId id="21474837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383C6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383C60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383C60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383C60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383C60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383C60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383C60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383C60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383C60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A04DA3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A04DA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533400"/>
            <a:ext cx="7772400" cy="10874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HAZELWOOD PLAZA </a:t>
            </a:r>
            <a:r>
              <a:rPr lang="en-US" sz="1000" dirty="0" smtClean="0">
                <a:solidFill>
                  <a:srgbClr val="FF0000"/>
                </a:solidFill>
              </a:rPr>
              <a:t/>
            </a:r>
            <a:br>
              <a:rPr lang="en-US" sz="10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222 NE 102</a:t>
            </a:r>
            <a:r>
              <a:rPr lang="en-US" sz="1600" baseline="30000" dirty="0" smtClean="0">
                <a:solidFill>
                  <a:schemeClr val="tx2"/>
                </a:solidFill>
              </a:rPr>
              <a:t>nd</a:t>
            </a:r>
            <a:r>
              <a:rPr lang="en-US" sz="1600" dirty="0" smtClean="0">
                <a:solidFill>
                  <a:schemeClr val="tx2"/>
                </a:solidFill>
              </a:rPr>
              <a:t> Ave. Portland, OR</a:t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>62 RESIDENTIAL UNITS</a:t>
            </a:r>
            <a:r>
              <a:rPr lang="en-US" sz="1600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en-US" sz="1000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satMod val="200000"/>
                  </a:schemeClr>
                </a:solidFill>
              </a:rPr>
            </a:b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5257800"/>
            <a:ext cx="8229600" cy="990600"/>
          </a:xfrm>
        </p:spPr>
        <p:txBody>
          <a:bodyPr>
            <a:normAutofit fontScale="85000" lnSpcReduction="10000"/>
          </a:bodyPr>
          <a:lstStyle/>
          <a:p>
            <a:pPr marL="41148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ALBERTO RINKEVICH                   RICARDO  BERDICHEVSKY          </a:t>
            </a:r>
          </a:p>
          <a:p>
            <a:pPr marL="41148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en-US" sz="1700" spc="1700" dirty="0" smtClean="0">
                <a:solidFill>
                  <a:srgbClr val="FF0000"/>
                </a:solidFill>
              </a:rPr>
              <a:t>ARD</a:t>
            </a:r>
            <a:r>
              <a:rPr lang="en-US" sz="1700" spc="1700" dirty="0" smtClean="0"/>
              <a:t>ESIGN          </a:t>
            </a:r>
            <a:r>
              <a:rPr lang="en-US" sz="1700" dirty="0" smtClean="0">
                <a:solidFill>
                  <a:schemeClr val="tx2"/>
                </a:solidFill>
              </a:rPr>
              <a:t>C       E       N       T       U       R      Y     18    </a:t>
            </a:r>
            <a:r>
              <a:rPr lang="en-US" sz="1700" dirty="0" err="1" smtClean="0">
                <a:solidFill>
                  <a:schemeClr val="tx2"/>
                </a:solidFill>
              </a:rPr>
              <a:t>Llc</a:t>
            </a:r>
            <a:r>
              <a:rPr lang="en-US" sz="1700" dirty="0" smtClean="0">
                <a:solidFill>
                  <a:schemeClr val="tx2"/>
                </a:solidFill>
              </a:rPr>
              <a:t>.</a:t>
            </a:r>
            <a:endParaRPr lang="en-US" sz="1700" dirty="0" smtClean="0">
              <a:solidFill>
                <a:schemeClr val="tx2"/>
              </a:solidFill>
              <a:latin typeface="+mj-lt"/>
            </a:endParaRPr>
          </a:p>
          <a:p>
            <a:pPr marL="41148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en-US" sz="900" dirty="0" smtClean="0">
                <a:solidFill>
                  <a:schemeClr val="tx2"/>
                </a:solidFill>
                <a:latin typeface="+mj-lt"/>
              </a:rPr>
              <a:t>4810 SW LOWELL CT.       PORTLAND, OR 97221                                                3570 RIVER PARKWAY                PORTLAND, OR 9729</a:t>
            </a:r>
          </a:p>
          <a:p>
            <a:pPr marL="41148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en-US" sz="900" dirty="0" smtClean="0">
                <a:solidFill>
                  <a:schemeClr val="tx2"/>
                </a:solidFill>
                <a:latin typeface="+mj-lt"/>
              </a:rPr>
              <a:t>503-927-1758               FAX 503-922-2613                                                503-477-4587                       FAX 503-954-2612</a:t>
            </a:r>
            <a:endParaRPr lang="en-US" sz="9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6325"/>
            <a:ext cx="82296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318609" y="0"/>
            <a:ext cx="64182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latin typeface="Corbel" pitchFamily="34" charset="0"/>
              </a:rPr>
              <a:t>Community areas between building </a:t>
            </a:r>
            <a:endParaRPr lang="en-US" sz="2800" dirty="0">
              <a:latin typeface="Corbel" pitchFamily="34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66812"/>
            <a:ext cx="8229600" cy="542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93297" y="483079"/>
            <a:ext cx="84970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+mn-lt"/>
              </a:rPr>
              <a:t>A private </a:t>
            </a:r>
            <a:r>
              <a:rPr lang="en-US" sz="1100" dirty="0" smtClean="0">
                <a:solidFill>
                  <a:srgbClr val="FF0000"/>
                </a:solidFill>
                <a:latin typeface="+mn-lt"/>
              </a:rPr>
              <a:t>second floor outdoor </a:t>
            </a:r>
            <a:r>
              <a:rPr lang="en-US" sz="1100" dirty="0" smtClean="0">
                <a:latin typeface="+mn-lt"/>
              </a:rPr>
              <a:t>deck is also oriented to the street to provide </a:t>
            </a:r>
            <a:r>
              <a:rPr lang="en-US" sz="1100" dirty="0" smtClean="0">
                <a:solidFill>
                  <a:srgbClr val="FF0000"/>
                </a:solidFill>
                <a:latin typeface="+mn-lt"/>
              </a:rPr>
              <a:t>views to and from the front courtyard and main lobby </a:t>
            </a:r>
            <a:r>
              <a:rPr lang="en-US" sz="1100" dirty="0" smtClean="0">
                <a:latin typeface="+mn-lt"/>
              </a:rPr>
              <a:t>entries of this active outdoor area. </a:t>
            </a:r>
            <a:endParaRPr lang="en-US" sz="11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5006" y="112945"/>
            <a:ext cx="1759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(Common areas)</a:t>
            </a:r>
            <a:endParaRPr lang="en-US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109" y="448574"/>
            <a:ext cx="7391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Retail units </a:t>
            </a:r>
            <a:r>
              <a:rPr lang="en-US" sz="28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(active uses)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401" y="955675"/>
            <a:ext cx="5789613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FF0000"/>
                </a:solidFill>
                <a:latin typeface="+mn-lt"/>
                <a:cs typeface="+mn-cs"/>
              </a:rPr>
              <a:t>Storefront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 windows in </a:t>
            </a:r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Retail units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FF0000"/>
                </a:solidFill>
                <a:latin typeface="+mn-lt"/>
                <a:cs typeface="+mn-cs"/>
              </a:rPr>
              <a:t>Open space adaptable 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to studios, offices or small shops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FF0000"/>
                </a:solidFill>
                <a:latin typeface="+mn-lt"/>
                <a:cs typeface="+mn-cs"/>
              </a:rPr>
              <a:t>Glazed lobbies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, opened to the plaza and to the </a:t>
            </a:r>
            <a:r>
              <a:rPr lang="en-US" sz="1100" dirty="0" smtClean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street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The canopies </a:t>
            </a:r>
            <a:r>
              <a:rPr lang="en-US" sz="1200" dirty="0" smtClean="0">
                <a:latin typeface="+mn-lt"/>
              </a:rPr>
              <a:t>above the doors allow entry points to be </a:t>
            </a: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easily identified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</a:rPr>
              <a:t>  by tenants and visitors 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460" name="TextBox 10"/>
          <p:cNvSpPr txBox="1">
            <a:spLocks noChangeArrowheads="1"/>
          </p:cNvSpPr>
          <p:nvPr/>
        </p:nvSpPr>
        <p:spPr bwMode="auto">
          <a:xfrm>
            <a:off x="3087688" y="4865688"/>
            <a:ext cx="1009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orbel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243513"/>
            <a:ext cx="8229600" cy="119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1947863"/>
            <a:ext cx="4114800" cy="125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3128963"/>
            <a:ext cx="3657600" cy="187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12" y="1090612"/>
            <a:ext cx="3657600" cy="196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5" y="3295650"/>
            <a:ext cx="4114800" cy="170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4838" y="261938"/>
            <a:ext cx="4543425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0975" y="200025"/>
            <a:ext cx="410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Bike Parking</a:t>
            </a:r>
            <a:endParaRPr lang="en-US" sz="2800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" y="733425"/>
            <a:ext cx="2705046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4187825"/>
            <a:ext cx="3973513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7063" y="762000"/>
            <a:ext cx="731520" cy="151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6588" y="2352676"/>
            <a:ext cx="731520" cy="13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42950" y="142875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Parking Lighting Section</a:t>
            </a:r>
            <a:r>
              <a:rPr lang="en-US" b="1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satMod val="200000"/>
                  </a:schemeClr>
                </a:solidFill>
              </a:rPr>
            </a:b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827" y="668338"/>
            <a:ext cx="822960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827" y="2967038"/>
            <a:ext cx="8229600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2310" y="2751198"/>
            <a:ext cx="83331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/>
              <a:t>The rear wood fencing </a:t>
            </a:r>
            <a:r>
              <a:rPr lang="en-US" sz="1100" i="1" dirty="0" smtClean="0">
                <a:solidFill>
                  <a:srgbClr val="FF0000"/>
                </a:solidFill>
              </a:rPr>
              <a:t>is solid wood </a:t>
            </a:r>
            <a:r>
              <a:rPr lang="en-US" sz="1100" i="1" dirty="0" smtClean="0"/>
              <a:t>with no gaps between the boards and will be thick enough </a:t>
            </a:r>
            <a:r>
              <a:rPr lang="en-US" sz="1100" i="1" dirty="0" smtClean="0">
                <a:solidFill>
                  <a:srgbClr val="FF0000"/>
                </a:solidFill>
              </a:rPr>
              <a:t>to not allow lights to shine thru them 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936" y="6596390"/>
            <a:ext cx="65215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</a:rPr>
              <a:t>some noise </a:t>
            </a:r>
            <a:r>
              <a:rPr lang="en-US" sz="1100" i="1" dirty="0" smtClean="0"/>
              <a:t>from the parking area should </a:t>
            </a:r>
            <a:r>
              <a:rPr lang="en-US" sz="1100" i="1" dirty="0" smtClean="0">
                <a:solidFill>
                  <a:srgbClr val="FF0000"/>
                </a:solidFill>
              </a:rPr>
              <a:t>be buffered by the landscaping </a:t>
            </a:r>
            <a:r>
              <a:rPr lang="en-US" sz="1100" i="1" dirty="0" smtClean="0"/>
              <a:t>and fence materials 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6600" y="180975"/>
            <a:ext cx="7772400" cy="6302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tx2">
                    <a:lumMod val="90000"/>
                  </a:schemeClr>
                </a:solidFill>
              </a:rPr>
              <a:t>nd</a:t>
            </a: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 Floor Plan </a:t>
            </a:r>
            <a:r>
              <a:rPr lang="en-US" b="1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satMod val="200000"/>
                  </a:schemeClr>
                </a:solidFill>
              </a:rPr>
            </a:b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57225"/>
            <a:ext cx="8229600" cy="285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6019" t="1674"/>
          <a:stretch>
            <a:fillRect/>
          </a:stretch>
        </p:blipFill>
        <p:spPr bwMode="auto">
          <a:xfrm>
            <a:off x="457200" y="3571875"/>
            <a:ext cx="2578100" cy="130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300" y="3568701"/>
            <a:ext cx="2578608" cy="134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550" y="4930776"/>
            <a:ext cx="3657600" cy="171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3487" y="4993363"/>
            <a:ext cx="3657600" cy="170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7726" y="3576638"/>
            <a:ext cx="2688548" cy="130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11985" y="363112"/>
            <a:ext cx="37753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2nd level outdoor deck (roof garden) and common rooms 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0" y="173038"/>
            <a:ext cx="7772400" cy="6302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Type Floor (3</a:t>
            </a:r>
            <a:r>
              <a:rPr lang="en-US" sz="2800" baseline="30000" dirty="0" smtClean="0">
                <a:solidFill>
                  <a:schemeClr val="tx2">
                    <a:lumMod val="90000"/>
                  </a:schemeClr>
                </a:solidFill>
              </a:rPr>
              <a:t>rd</a:t>
            </a: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, 4</a:t>
            </a:r>
            <a:r>
              <a:rPr lang="en-US" sz="2800" baseline="30000" dirty="0" smtClean="0">
                <a:solidFill>
                  <a:schemeClr val="tx2">
                    <a:lumMod val="90000"/>
                  </a:schemeClr>
                </a:solidFill>
              </a:rPr>
              <a:t>th</a:t>
            </a: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,5</a:t>
            </a:r>
            <a:r>
              <a:rPr lang="en-US" sz="2800" baseline="30000" dirty="0" smtClean="0">
                <a:solidFill>
                  <a:schemeClr val="tx2">
                    <a:lumMod val="90000"/>
                  </a:schemeClr>
                </a:solidFill>
              </a:rPr>
              <a:t>th</a:t>
            </a: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) and Roof Plans</a:t>
            </a:r>
            <a:r>
              <a:rPr lang="en-US" b="1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satMod val="200000"/>
                  </a:schemeClr>
                </a:solidFill>
              </a:rPr>
            </a:b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23913"/>
            <a:ext cx="8229600" cy="285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05238"/>
            <a:ext cx="8229600" cy="287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orbe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508" y="408496"/>
            <a:ext cx="43434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Elevations W &amp; E</a:t>
            </a:r>
            <a:endParaRPr lang="en-US" sz="2800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974" y="1114486"/>
            <a:ext cx="8686800" cy="178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853" y="3982319"/>
            <a:ext cx="8686800" cy="179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41541" y="2962090"/>
            <a:ext cx="86781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+mn-lt"/>
              </a:rPr>
              <a:t>The main residential entries, active retail spaces, front courtyard, parking area entry, and second floor deck are all oriented toward NE 102nd Avenue, away from the lower scale single-family homes directly east of the site. Locating these </a:t>
            </a:r>
            <a:r>
              <a:rPr lang="en-US" sz="1100" dirty="0" smtClean="0">
                <a:solidFill>
                  <a:srgbClr val="FF0000"/>
                </a:solidFill>
                <a:latin typeface="+mn-lt"/>
              </a:rPr>
              <a:t>active uses along the street </a:t>
            </a:r>
            <a:r>
              <a:rPr lang="en-US" sz="1100" dirty="0" smtClean="0">
                <a:latin typeface="+mn-lt"/>
              </a:rPr>
              <a:t>and toward the common spaces </a:t>
            </a:r>
            <a:r>
              <a:rPr lang="en-US" sz="1100" dirty="0" smtClean="0">
                <a:solidFill>
                  <a:srgbClr val="FF0000"/>
                </a:solidFill>
                <a:latin typeface="+mn-lt"/>
              </a:rPr>
              <a:t>removes the most active building functions from neighboring residential lots</a:t>
            </a:r>
            <a:r>
              <a:rPr lang="en-US" sz="1100" dirty="0" smtClean="0">
                <a:latin typeface="+mn-lt"/>
              </a:rPr>
              <a:t>, thereby reducing potential conflicts Building massing is also highest at the circulation towers which are pulled up toward NE 102nd Avenue away from the rear yards of the neighboring homes. </a:t>
            </a:r>
            <a:endParaRPr lang="en-US" sz="11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0166" y="5815981"/>
            <a:ext cx="88938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latin typeface="+mn-lt"/>
              </a:rPr>
              <a:t>The rear wood </a:t>
            </a:r>
            <a:r>
              <a:rPr lang="en-US" sz="1100" i="1" dirty="0" smtClean="0">
                <a:solidFill>
                  <a:srgbClr val="FF0000"/>
                </a:solidFill>
                <a:latin typeface="+mn-lt"/>
              </a:rPr>
              <a:t>fencing is solid wood </a:t>
            </a:r>
            <a:r>
              <a:rPr lang="en-US" sz="1100" i="1" dirty="0" smtClean="0">
                <a:latin typeface="+mn-lt"/>
              </a:rPr>
              <a:t>with no gaps between the boards and will be thick enough to </a:t>
            </a:r>
            <a:r>
              <a:rPr lang="en-US" sz="1100" i="1" dirty="0" smtClean="0">
                <a:solidFill>
                  <a:srgbClr val="FF0000"/>
                </a:solidFill>
                <a:latin typeface="+mn-lt"/>
              </a:rPr>
              <a:t>not allow lights to shine thru them</a:t>
            </a:r>
            <a:r>
              <a:rPr lang="en-US" sz="1100" i="1" dirty="0" smtClean="0">
                <a:latin typeface="+mn-lt"/>
              </a:rPr>
              <a:t>. There will also be a continuous 3 foot tall line of evergreen shrubs and 22 trees planted along the inner fence line so that the </a:t>
            </a:r>
            <a:r>
              <a:rPr lang="en-US" sz="1100" i="1" dirty="0" smtClean="0">
                <a:solidFill>
                  <a:srgbClr val="FF0000"/>
                </a:solidFill>
                <a:latin typeface="+mn-lt"/>
              </a:rPr>
              <a:t>landscaping will provide an additional buffer for headlights and noise 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19075"/>
            <a:ext cx="7696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Elevations N &amp; S</a:t>
            </a:r>
            <a:endParaRPr lang="en-US" sz="2800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" y="3340100"/>
            <a:ext cx="4389120" cy="331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8288" y="3321050"/>
            <a:ext cx="3349080" cy="331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704851"/>
            <a:ext cx="8229600" cy="228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322" y="898316"/>
            <a:ext cx="589956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1475" y="323850"/>
            <a:ext cx="750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Materials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8710" y="4814678"/>
            <a:ext cx="161700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7184" y="4822616"/>
            <a:ext cx="6864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3959" y="4827378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29" y="4821027"/>
            <a:ext cx="130935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2064" y="1382921"/>
            <a:ext cx="67436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0479" y="1387684"/>
            <a:ext cx="87367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784" y="5708440"/>
            <a:ext cx="16979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Up-Down Arrow 12"/>
          <p:cNvSpPr/>
          <p:nvPr/>
        </p:nvSpPr>
        <p:spPr>
          <a:xfrm>
            <a:off x="264184" y="4513053"/>
            <a:ext cx="85725" cy="1216152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3035959" y="4427328"/>
            <a:ext cx="74592" cy="59055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-Down Arrow 14"/>
          <p:cNvSpPr/>
          <p:nvPr/>
        </p:nvSpPr>
        <p:spPr>
          <a:xfrm rot="18900000">
            <a:off x="1589222" y="3898790"/>
            <a:ext cx="78025" cy="2136384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-Down Arrow 15"/>
          <p:cNvSpPr/>
          <p:nvPr/>
        </p:nvSpPr>
        <p:spPr>
          <a:xfrm>
            <a:off x="3685223" y="3498569"/>
            <a:ext cx="90701" cy="1534236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-Down Arrow 16"/>
          <p:cNvSpPr/>
          <p:nvPr/>
        </p:nvSpPr>
        <p:spPr>
          <a:xfrm>
            <a:off x="5297933" y="3480372"/>
            <a:ext cx="90701" cy="1534236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-Down Arrow 17"/>
          <p:cNvSpPr/>
          <p:nvPr/>
        </p:nvSpPr>
        <p:spPr>
          <a:xfrm rot="8100000">
            <a:off x="6296345" y="4169762"/>
            <a:ext cx="78974" cy="979872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-Down Arrow 18"/>
          <p:cNvSpPr/>
          <p:nvPr/>
        </p:nvSpPr>
        <p:spPr>
          <a:xfrm rot="5400000">
            <a:off x="6175003" y="2364980"/>
            <a:ext cx="74592" cy="59055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-103517" y="6642556"/>
            <a:ext cx="2415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 EXPOSED SMOOTH FINISH CONCRETE</a:t>
            </a:r>
            <a:endParaRPr lang="en-US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2053088" y="6650966"/>
            <a:ext cx="7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IPE WOOD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3347049" y="6642556"/>
            <a:ext cx="26310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CEMENT BOARD  SMOOTH ARTISAN LAP SIDING</a:t>
            </a:r>
            <a:endParaRPr 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6012612" y="6642556"/>
            <a:ext cx="2769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GRAY BRICK, HARBOR MIST 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6159260" y="4166558"/>
            <a:ext cx="1621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METAL CLADING CENTRIA IW-12 COLOR SILVER STM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3638" y="814388"/>
            <a:ext cx="2560320" cy="268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638" y="3700463"/>
            <a:ext cx="2560320" cy="295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6" y="817563"/>
            <a:ext cx="211739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7649" y="2776538"/>
            <a:ext cx="2121408" cy="167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6538" y="4905375"/>
            <a:ext cx="2121408" cy="175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7701" y="135507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Balcony privacy partition 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088" y="828675"/>
            <a:ext cx="3657600" cy="432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2781300" y="3409950"/>
            <a:ext cx="1350963" cy="22391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43300" y="3733800"/>
            <a:ext cx="1571625" cy="1714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 l="4051" t="1052" r="-579" b="3659"/>
          <a:stretch>
            <a:fillRect/>
          </a:stretch>
        </p:blipFill>
        <p:spPr bwMode="auto">
          <a:xfrm>
            <a:off x="2457450" y="5229225"/>
            <a:ext cx="13239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33488" y="5762625"/>
            <a:ext cx="11525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urved Connector 26"/>
          <p:cNvCxnSpPr/>
          <p:nvPr/>
        </p:nvCxnSpPr>
        <p:spPr>
          <a:xfrm rot="5400000">
            <a:off x="2262188" y="4919662"/>
            <a:ext cx="1057275" cy="40005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flipV="1">
            <a:off x="3543300" y="2171700"/>
            <a:ext cx="2352675" cy="1571625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304581" y="20592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latin typeface="+mn-lt"/>
              </a:rPr>
              <a:t>Individual </a:t>
            </a:r>
            <a:r>
              <a:rPr lang="en-US" sz="1000" dirty="0" smtClean="0">
                <a:solidFill>
                  <a:srgbClr val="FF0000"/>
                </a:solidFill>
                <a:latin typeface="+mn-lt"/>
              </a:rPr>
              <a:t>air handling units are integrated </a:t>
            </a:r>
            <a:r>
              <a:rPr lang="en-US" sz="1000" dirty="0" smtClean="0">
                <a:latin typeface="+mn-lt"/>
              </a:rPr>
              <a:t>into the overall balcony privacy wall pattern on the east and west facades and are </a:t>
            </a:r>
            <a:r>
              <a:rPr lang="en-US" sz="1000" dirty="0" smtClean="0">
                <a:solidFill>
                  <a:srgbClr val="FF0000"/>
                </a:solidFill>
                <a:latin typeface="+mn-lt"/>
              </a:rPr>
              <a:t>hidden behind metal grilles </a:t>
            </a:r>
            <a:r>
              <a:rPr lang="en-US" sz="1000" dirty="0" smtClean="0">
                <a:latin typeface="+mn-lt"/>
              </a:rPr>
              <a:t>that will match the color of the adjacent cement panels</a:t>
            </a:r>
            <a:endParaRPr lang="en-US" sz="1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457200"/>
            <a:ext cx="7772400" cy="495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+mn-lt"/>
              </a:rPr>
              <a:t>Project  location:                          </a:t>
            </a: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222 NE 102</a:t>
            </a:r>
            <a:r>
              <a:rPr lang="en-US" sz="2000" baseline="30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nd</a:t>
            </a: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. Ave. Portland, OR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Neighborhood:                             Hazelwood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Plan District:                                    Gateway  Plan district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Design Guidelines:                      Gateway regional district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Zoning:                                                </a:t>
            </a:r>
            <a:r>
              <a:rPr lang="en-US" sz="2000" dirty="0" err="1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CMd</a:t>
            </a: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, Mixed   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         	                 	                   Residential/Commercial  with design Overlay             Maximum building height : 75 feet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Floor area ratio (FAR):              Max. 4:1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                                                                   Min.  1:1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Parking:                                               Not  required, 47 provided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Bicycle parking:                             Long term : 80 provided,  74 required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                                                                   Short term:   6 provided,      6 required</a:t>
            </a:r>
            <a:r>
              <a:rPr lang="en-US" sz="2800" dirty="0" smtClean="0">
                <a:solidFill>
                  <a:schemeClr val="tx2"/>
                </a:solidFill>
                <a:latin typeface="Corbel" pitchFamily="34" charset="0"/>
              </a:rPr>
              <a:t/>
            </a:r>
            <a:br>
              <a:rPr lang="en-US" sz="2800" dirty="0" smtClean="0">
                <a:solidFill>
                  <a:schemeClr val="tx2"/>
                </a:solidFill>
                <a:latin typeface="Corbel" pitchFamily="34" charset="0"/>
              </a:rPr>
            </a:br>
            <a:r>
              <a:rPr lang="en-US" sz="2800" dirty="0" smtClean="0">
                <a:solidFill>
                  <a:schemeClr val="tx2"/>
                </a:solidFill>
                <a:latin typeface="Corbel" pitchFamily="34" charset="0"/>
              </a:rPr>
              <a:t>	     </a:t>
            </a: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satMod val="200000"/>
                  </a:schemeClr>
                </a:solidFill>
              </a:rPr>
            </a:b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9219" name="Subtitle 2"/>
          <p:cNvSpPr>
            <a:spLocks noGrp="1"/>
          </p:cNvSpPr>
          <p:nvPr>
            <p:ph type="subTitle" idx="4294967295"/>
          </p:nvPr>
        </p:nvSpPr>
        <p:spPr>
          <a:xfrm>
            <a:off x="838200" y="5181600"/>
            <a:ext cx="7772400" cy="121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b="1" dirty="0" smtClean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 smtClean="0">
              <a:solidFill>
                <a:schemeClr val="tx2"/>
              </a:solidFill>
            </a:endParaRPr>
          </a:p>
          <a:p>
            <a:pPr eaLnBrk="1" hangingPunct="1"/>
            <a:endParaRPr lang="en-US" b="1" dirty="0" smtClean="0"/>
          </a:p>
          <a:p>
            <a:pPr eaLnBrk="1" hangingPunct="1"/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775" y="371475"/>
            <a:ext cx="56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Shop Entry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1213" y="1538288"/>
            <a:ext cx="425547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9900" y="4619625"/>
            <a:ext cx="1828800" cy="193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5138" y="2235200"/>
            <a:ext cx="1828800" cy="211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Climate-Shield Rain Screen Z-Girt install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876" y="3313112"/>
            <a:ext cx="1290917" cy="1371600"/>
          </a:xfrm>
          <a:prstGeom prst="rect">
            <a:avLst/>
          </a:prstGeom>
          <a:noFill/>
        </p:spPr>
      </p:pic>
      <p:pic>
        <p:nvPicPr>
          <p:cNvPr id="2059" name="Picture 11" descr="Climate Shield Rain Screen Starter Rail System detail resized 345"/>
          <p:cNvPicPr>
            <a:picLocks noChangeAspect="1" noChangeArrowheads="1"/>
          </p:cNvPicPr>
          <p:nvPr/>
        </p:nvPicPr>
        <p:blipFill>
          <a:blip r:embed="rId6" cstate="print"/>
          <a:srcRect l="6280" t="3707" r="6763"/>
          <a:stretch>
            <a:fillRect/>
          </a:stretch>
        </p:blipFill>
        <p:spPr bwMode="auto">
          <a:xfrm>
            <a:off x="638175" y="4724400"/>
            <a:ext cx="1289304" cy="1841556"/>
          </a:xfrm>
          <a:prstGeom prst="rect">
            <a:avLst/>
          </a:prstGeom>
          <a:noFill/>
        </p:spPr>
      </p:pic>
      <p:pic>
        <p:nvPicPr>
          <p:cNvPr id="2061" name="Picture 13" descr="http://cdn2.hubspot.net/hub/112655/Gallery/Album/3272/Climate-Shield%20rain%20Screen%20Aluminum%20Outside%20Corner.JPG?t=14222829525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50875" y="1539875"/>
            <a:ext cx="1289304" cy="1719072"/>
          </a:xfrm>
          <a:prstGeom prst="rect">
            <a:avLst/>
          </a:prstGeom>
          <a:noFill/>
        </p:spPr>
      </p:pic>
      <p:cxnSp>
        <p:nvCxnSpPr>
          <p:cNvPr id="11" name="Curved Connector 10"/>
          <p:cNvCxnSpPr/>
          <p:nvPr/>
        </p:nvCxnSpPr>
        <p:spPr>
          <a:xfrm flipH="1" flipV="1">
            <a:off x="1304925" y="2552700"/>
            <a:ext cx="2352675" cy="1571625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138113"/>
            <a:ext cx="3657600" cy="134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15137" y="176213"/>
            <a:ext cx="1828800" cy="17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95222" y="6581001"/>
            <a:ext cx="7970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</a:rPr>
              <a:t>The building line does </a:t>
            </a: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set back </a:t>
            </a:r>
            <a:r>
              <a:rPr lang="en-US" sz="1200" dirty="0" smtClean="0">
                <a:latin typeface="+mn-lt"/>
              </a:rPr>
              <a:t>in places from the front lot line to allow for </a:t>
            </a: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recessed retail entries  </a:t>
            </a:r>
            <a:r>
              <a:rPr lang="en-US" sz="1200" dirty="0" smtClean="0">
                <a:latin typeface="+mn-lt"/>
              </a:rPr>
              <a:t>as a sidewalk extension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852" y="952736"/>
            <a:ext cx="8686800" cy="52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4672" y="362309"/>
            <a:ext cx="449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Details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672" y="362309"/>
            <a:ext cx="449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Details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35033"/>
            <a:ext cx="8686800" cy="498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4200" y="128588"/>
            <a:ext cx="76962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Rear view with neighbors properties</a:t>
            </a:r>
          </a:p>
        </p:txBody>
      </p:sp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2" cstate="print"/>
          <a:srcRect l="-116" t="-386" r="64005" b="18596"/>
          <a:stretch>
            <a:fillRect/>
          </a:stretch>
        </p:blipFill>
        <p:spPr bwMode="auto">
          <a:xfrm>
            <a:off x="457200" y="781050"/>
            <a:ext cx="82296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681038"/>
            <a:ext cx="8001000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42925"/>
            <a:ext cx="8229600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85800"/>
            <a:ext cx="80772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 </a:t>
            </a:r>
            <a:endParaRPr lang="en-US" dirty="0">
              <a:solidFill>
                <a:schemeClr val="tx2">
                  <a:lumMod val="9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20001"/>
            <a:ext cx="8229600" cy="341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195763"/>
            <a:ext cx="8229600" cy="194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6688"/>
            <a:ext cx="8229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250" y="4219575"/>
            <a:ext cx="3657600" cy="250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31064"/>
            <a:ext cx="8229600" cy="497586"/>
          </a:xfrm>
        </p:spPr>
        <p:txBody>
          <a:bodyPr/>
          <a:lstStyle/>
          <a:p>
            <a:r>
              <a:rPr lang="en-US" sz="2800" dirty="0" smtClean="0"/>
              <a:t>Elevation </a:t>
            </a:r>
            <a:br>
              <a:rPr lang="en-US" sz="2800" dirty="0" smtClean="0"/>
            </a:br>
            <a:r>
              <a:rPr lang="en-US" sz="2800" dirty="0" smtClean="0"/>
              <a:t>Comparison</a:t>
            </a:r>
            <a:endParaRPr lang="en-US" sz="2800" dirty="0"/>
          </a:p>
        </p:txBody>
      </p:sp>
      <p:pic>
        <p:nvPicPr>
          <p:cNvPr id="5" name="Picture 1" descr="C:\Users\alberto\Work\Hazelwood Plaza\Sketchup\View6.jpg"/>
          <p:cNvPicPr>
            <a:picLocks noChangeAspect="1" noChangeArrowheads="1"/>
          </p:cNvPicPr>
          <p:nvPr/>
        </p:nvPicPr>
        <p:blipFill>
          <a:blip r:embed="rId2" cstate="print"/>
          <a:srcRect l="-105" t="10870" b="6903"/>
          <a:stretch>
            <a:fillRect/>
          </a:stretch>
        </p:blipFill>
        <p:spPr bwMode="auto">
          <a:xfrm>
            <a:off x="3505200" y="5548313"/>
            <a:ext cx="5486400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t="11671" b="4054"/>
          <a:stretch>
            <a:fillRect/>
          </a:stretch>
        </p:blipFill>
        <p:spPr bwMode="auto">
          <a:xfrm>
            <a:off x="3505200" y="4292600"/>
            <a:ext cx="5486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981325"/>
            <a:ext cx="5486400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517651"/>
            <a:ext cx="54864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5675" y="166688"/>
            <a:ext cx="5486400" cy="129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61925"/>
            <a:ext cx="3657600" cy="202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C:\Users\alberto\Work\Hazelwood Plaza\DAR4\3D PDF\Rea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4450" y="2309758"/>
            <a:ext cx="3657600" cy="2289854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937" y="4738299"/>
            <a:ext cx="3657600" cy="189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" y="2563491"/>
            <a:ext cx="3657600" cy="200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" y="4729163"/>
            <a:ext cx="3657600" cy="191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106" b="9919"/>
          <a:stretch>
            <a:fillRect/>
          </a:stretch>
        </p:blipFill>
        <p:spPr bwMode="auto">
          <a:xfrm rot="16200000">
            <a:off x="159809" y="2659064"/>
            <a:ext cx="5480578" cy="164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 r="-6" b="8898"/>
          <a:stretch>
            <a:fillRect/>
          </a:stretch>
        </p:blipFill>
        <p:spPr bwMode="auto">
          <a:xfrm rot="16200000">
            <a:off x="-1645780" y="2631282"/>
            <a:ext cx="5486736" cy="171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r="-302" b="10781"/>
          <a:stretch>
            <a:fillRect/>
          </a:stretch>
        </p:blipFill>
        <p:spPr bwMode="auto">
          <a:xfrm rot="16200000">
            <a:off x="1971702" y="2635942"/>
            <a:ext cx="5502942" cy="165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r="96" b="10335"/>
          <a:stretch>
            <a:fillRect/>
          </a:stretch>
        </p:blipFill>
        <p:spPr bwMode="auto">
          <a:xfrm rot="16200000">
            <a:off x="3769031" y="2649316"/>
            <a:ext cx="5481112" cy="164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 descr="C:\Users\rinkevich\Desktop\Alberto\NE 102nd\102nd NE Ave\OPTION 4\Plan 1R.jpg"/>
          <p:cNvPicPr>
            <a:picLocks noChangeAspect="1" noChangeArrowheads="1"/>
          </p:cNvPicPr>
          <p:nvPr/>
        </p:nvPicPr>
        <p:blipFill>
          <a:blip r:embed="rId6" cstate="print"/>
          <a:srcRect l="1704" r="1126" b="13516"/>
          <a:stretch>
            <a:fillRect/>
          </a:stretch>
        </p:blipFill>
        <p:spPr bwMode="auto">
          <a:xfrm rot="16200000">
            <a:off x="5460750" y="2728911"/>
            <a:ext cx="5488240" cy="15353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38023" y="215659"/>
            <a:ext cx="4951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First Floor Comparison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200000"/>
                  </a:schemeClr>
                </a:solidFill>
                <a:latin typeface="+mn-lt"/>
              </a:rPr>
              <a:t>Project Description</a:t>
            </a:r>
            <a:r>
              <a:rPr lang="en-US" sz="3000" dirty="0" smtClean="0">
                <a:solidFill>
                  <a:schemeClr val="tx2">
                    <a:satMod val="200000"/>
                  </a:schemeClr>
                </a:solidFill>
                <a:latin typeface="+mn-lt"/>
              </a:rPr>
              <a:t/>
            </a:r>
            <a:br>
              <a:rPr lang="en-US" sz="3000" dirty="0" smtClean="0">
                <a:solidFill>
                  <a:schemeClr val="tx2">
                    <a:satMod val="200000"/>
                  </a:schemeClr>
                </a:solidFill>
                <a:latin typeface="+mn-lt"/>
              </a:rPr>
            </a:b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satMod val="200000"/>
                  </a:schemeClr>
                </a:solidFill>
              </a:rPr>
            </a:b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22338" y="1219200"/>
            <a:ext cx="4038600" cy="5294313"/>
          </a:xfrm>
        </p:spPr>
        <p:txBody>
          <a:bodyPr>
            <a:normAutofit fontScale="25000" lnSpcReduction="20000"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Property Address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No. Residential Units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Gross Building Area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No. Buildings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No. of Floors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Site Area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Building Construction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Roof Type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Building Exterior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sz="6800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sz="6800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Green Building Goal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6800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62400" y="1211263"/>
            <a:ext cx="4452938" cy="5422900"/>
          </a:xfrm>
        </p:spPr>
        <p:txBody>
          <a:bodyPr>
            <a:normAutofit fontScale="25000" lnSpcReduction="20000"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222 NE 102</a:t>
            </a:r>
            <a:r>
              <a:rPr lang="en-US" sz="6800" baseline="30000" dirty="0" smtClean="0">
                <a:solidFill>
                  <a:schemeClr val="tx2">
                    <a:lumMod val="90000"/>
                  </a:schemeClr>
                </a:solidFill>
              </a:rPr>
              <a:t>nd</a:t>
            </a: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 Avenue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62 , 3 shops, 54 1BR, 8 2BR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59,018 sq. ft.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2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4 residential floors with tuck under parking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24,338 sq. ft.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Ground Fl. Concrete + Wood framing 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Flat w/ bituminous membrane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In factory prefinished metal cladding, 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prefinished cement board lap siding, gray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brick  (ground floor), Metal balcony.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Comply and certify for Enterprise Green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Communities’ criteria for affordable housing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/>
              <a:t> 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/>
              <a:t> 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/>
              <a:t> 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381"/>
            <a:ext cx="8229600" cy="914400"/>
          </a:xfrm>
        </p:spPr>
        <p:txBody>
          <a:bodyPr/>
          <a:lstStyle/>
          <a:p>
            <a:r>
              <a:rPr lang="en-US" sz="2800" dirty="0" smtClean="0"/>
              <a:t>Landscape Comparison</a:t>
            </a:r>
            <a:endParaRPr lang="en-US" sz="2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31" y="2054316"/>
            <a:ext cx="5137869" cy="152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6294" y="698738"/>
            <a:ext cx="2446491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9647" t="48"/>
          <a:stretch>
            <a:fillRect/>
          </a:stretch>
        </p:blipFill>
        <p:spPr bwMode="auto">
          <a:xfrm>
            <a:off x="3985403" y="698738"/>
            <a:ext cx="2347852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40369" y="2277374"/>
            <a:ext cx="533400" cy="4298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 l="6270" t="8303" r="6901" b="12610"/>
          <a:stretch>
            <a:fillRect/>
          </a:stretch>
        </p:blipFill>
        <p:spPr bwMode="auto">
          <a:xfrm>
            <a:off x="1509619" y="2053086"/>
            <a:ext cx="2075689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Up Arrow 10"/>
          <p:cNvSpPr/>
          <p:nvPr/>
        </p:nvSpPr>
        <p:spPr>
          <a:xfrm rot="16200000">
            <a:off x="3928322" y="1945637"/>
            <a:ext cx="146685" cy="116275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2105" y="3664878"/>
            <a:ext cx="5138928" cy="174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727937" y="3942271"/>
            <a:ext cx="1000666" cy="577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102" y="5575630"/>
            <a:ext cx="2682793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397" y="3663082"/>
            <a:ext cx="3474720" cy="158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48378" y="5451895"/>
            <a:ext cx="1975060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380890" y="2562046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245 SF</a:t>
            </a:r>
            <a:endParaRPr lang="en-US" sz="800" b="1" dirty="0"/>
          </a:p>
        </p:txBody>
      </p:sp>
      <p:sp>
        <p:nvSpPr>
          <p:cNvPr id="18" name="Up Arrow 17"/>
          <p:cNvSpPr/>
          <p:nvPr/>
        </p:nvSpPr>
        <p:spPr>
          <a:xfrm rot="16200000">
            <a:off x="3928323" y="1945637"/>
            <a:ext cx="146685" cy="116275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 rot="10800000">
            <a:off x="6289084" y="4401290"/>
            <a:ext cx="146685" cy="116275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Requested Modifications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57199" y="1217171"/>
            <a:ext cx="824685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sz="1600" dirty="0" smtClean="0">
                <a:latin typeface="+mn-lt"/>
              </a:rPr>
              <a:t>33.526.280.D.2 Ground Floor Active Use. To allow the ground level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retail spaces to be 13’-8” </a:t>
            </a:r>
            <a:r>
              <a:rPr lang="en-US" sz="1600" dirty="0" smtClean="0">
                <a:latin typeface="+mn-lt"/>
              </a:rPr>
              <a:t>deep instead of the 25’-0” deep required in the zoning code. </a:t>
            </a:r>
          </a:p>
          <a:p>
            <a:pPr marL="342900" indent="-342900">
              <a:buAutoNum type="arabicPeriod"/>
            </a:pP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2. 33.266.319.D.b Loading Space Size. To allow the required one 18’ long x 9’ wide x 10’ high loading space to be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16’ long x 10’-6” wide </a:t>
            </a:r>
            <a:r>
              <a:rPr lang="en-US" sz="1600" dirty="0" smtClean="0">
                <a:latin typeface="+mn-lt"/>
              </a:rPr>
              <a:t>x 10’ high.</a:t>
            </a:r>
          </a:p>
          <a:p>
            <a:r>
              <a:rPr lang="en-US" sz="1600" dirty="0" smtClean="0">
                <a:latin typeface="+mn-lt"/>
              </a:rPr>
              <a:t> </a:t>
            </a:r>
          </a:p>
          <a:p>
            <a:r>
              <a:rPr lang="en-US" sz="1600" dirty="0" smtClean="0">
                <a:latin typeface="+mn-lt"/>
              </a:rPr>
              <a:t>3. 33.266.220.B.2a Long-Term Bicycle Parking. To allow the wall-mounted bike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racks to be spaced 18”</a:t>
            </a:r>
            <a:r>
              <a:rPr lang="en-US" sz="1600" dirty="0" smtClean="0">
                <a:latin typeface="+mn-lt"/>
              </a:rPr>
              <a:t> on-center instead of the 24” on-center required by the zoning code.</a:t>
            </a:r>
          </a:p>
          <a:p>
            <a:r>
              <a:rPr lang="en-US" sz="1600" dirty="0" smtClean="0">
                <a:latin typeface="+mn-lt"/>
              </a:rPr>
              <a:t> </a:t>
            </a:r>
          </a:p>
          <a:p>
            <a:r>
              <a:rPr lang="en-US" sz="1600" dirty="0" smtClean="0">
                <a:latin typeface="+mn-lt"/>
              </a:rPr>
              <a:t>4. 33.526.270.C Entrances. To allow the two main lobby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entry doors </a:t>
            </a:r>
            <a:r>
              <a:rPr lang="en-US" sz="1600" dirty="0" smtClean="0">
                <a:latin typeface="+mn-lt"/>
              </a:rPr>
              <a:t>to be rotated 90 degrees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perpendicular</a:t>
            </a:r>
            <a:r>
              <a:rPr lang="en-US" sz="1600" dirty="0" smtClean="0">
                <a:latin typeface="+mn-lt"/>
              </a:rPr>
              <a:t> to the street instead of directly facing NE 102nd Avenue as required in the zoning code.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Vicinity</a:t>
            </a:r>
            <a:endParaRPr lang="en-US" sz="2800" dirty="0"/>
          </a:p>
        </p:txBody>
      </p:sp>
      <p:pic>
        <p:nvPicPr>
          <p:cNvPr id="5" name="Picture 1" descr="C:\Users\rinkevich\Desktop\Alberto\NE 102nd\102nd NE Ave\OPTION 4\VECINITY.jpg"/>
          <p:cNvPicPr>
            <a:picLocks noChangeAspect="1" noChangeArrowheads="1"/>
          </p:cNvPicPr>
          <p:nvPr/>
        </p:nvPicPr>
        <p:blipFill>
          <a:blip r:embed="rId2" cstate="print"/>
          <a:srcRect l="1282" t="4977" r="1282" b="6335"/>
          <a:stretch>
            <a:fillRect/>
          </a:stretch>
        </p:blipFill>
        <p:spPr bwMode="auto">
          <a:xfrm>
            <a:off x="457200" y="1219200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5867400"/>
            <a:ext cx="13716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dirty="0">
                <a:solidFill>
                  <a:srgbClr val="2007B5"/>
                </a:solidFill>
                <a:latin typeface="Arial" pitchFamily="34" charset="0"/>
                <a:cs typeface="Arial" pitchFamily="34" charset="0"/>
              </a:rPr>
              <a:t>i-205  SHOPPING MALL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dirty="0">
                <a:solidFill>
                  <a:srgbClr val="2007B5"/>
                </a:solidFill>
                <a:latin typeface="Arial" pitchFamily="34" charset="0"/>
                <a:cs typeface="Arial" pitchFamily="34" charset="0"/>
              </a:rPr>
              <a:t>SE 102 ND / SE WASHINGTON ST</a:t>
            </a:r>
            <a:r>
              <a:rPr lang="en-US" sz="550" dirty="0">
                <a:solidFill>
                  <a:srgbClr val="072277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10800000">
            <a:off x="2819400" y="6096000"/>
            <a:ext cx="1219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flipH="1">
            <a:off x="4038600" y="5791200"/>
            <a:ext cx="76200" cy="60960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 flipH="1">
            <a:off x="3040072" y="1897811"/>
            <a:ext cx="38524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rgbClr val="2007B5"/>
                </a:solidFill>
              </a:rPr>
              <a:t>TRANSPORTATION CETR</a:t>
            </a:r>
            <a:r>
              <a:rPr lang="en-US" sz="500" dirty="0" smtClean="0"/>
              <a:t>.</a:t>
            </a:r>
            <a:endParaRPr lang="en-US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Close vicinity </a:t>
            </a:r>
            <a:r>
              <a:rPr lang="en-US" sz="28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photos</a:t>
            </a:r>
          </a:p>
        </p:txBody>
      </p:sp>
      <p:pic>
        <p:nvPicPr>
          <p:cNvPr id="11267" name="Picture 2" descr="C:\Users\alberto\Work\Hazelwood Plaza\Photos\222 NE 102nd\IMG_0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325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 descr="C:\Users\alberto\Work\Hazelwood Plaza\Photos\222 NE 102nd\IMG_0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990600"/>
            <a:ext cx="325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C:\Users\alberto\Work\Hazelwood Plaza\Photos\222 NE 102nd\IMG_0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325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 descr="C:\Users\alberto\Work\Hazelwood Plaza\Photos\image.jpeg"/>
          <p:cNvPicPr>
            <a:picLocks noChangeAspect="1" noChangeArrowheads="1"/>
          </p:cNvPicPr>
          <p:nvPr/>
        </p:nvPicPr>
        <p:blipFill>
          <a:blip r:embed="rId5" cstate="print"/>
          <a:srcRect l="-2341" b="24783"/>
          <a:stretch>
            <a:fillRect/>
          </a:stretch>
        </p:blipFill>
        <p:spPr bwMode="auto">
          <a:xfrm>
            <a:off x="3581400" y="4800600"/>
            <a:ext cx="33321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C:\Users\alberto\Work\Hazelwood Plaza\Photos\222 NE 102nd\IMG_01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800600"/>
            <a:ext cx="325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C:\Users\alberto\Work\Hazelwood Plaza\Photos\222 NE 102nd\IMG_01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2895600"/>
            <a:ext cx="325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C:\Users\alberto\Work\Hazelwood Plaza\Photos\222 NE 102nd\IMG_01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990600"/>
            <a:ext cx="1828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 descr="C:\Users\alberto\Work\Hazelwood Plaza\Photos\222 NE 102nd\IMG_019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2133600"/>
            <a:ext cx="1828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 descr="C:\Users\alberto\Work\Hazelwood Plaza\Photos\222 NE 102nd\IMG_019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3276600"/>
            <a:ext cx="1828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2" descr="C:\Users\alberto\Work\Hazelwood Plaza\Photos\222 NE 102nd\IMG_019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0400" y="4419600"/>
            <a:ext cx="1828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3" descr="C:\Users\alberto\Work\Hazelwood Plaza\Photos\222 NE 102nd\IMG_021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10400" y="5562600"/>
            <a:ext cx="1828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5540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Site</a:t>
            </a:r>
            <a:r>
              <a:rPr lang="en-US" sz="3000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90000"/>
                  </a:schemeClr>
                </a:solidFill>
              </a:rPr>
              <a:t>– current photos</a:t>
            </a:r>
            <a:r>
              <a:rPr lang="en-US" b="1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satMod val="200000"/>
                  </a:schemeClr>
                </a:solidFill>
              </a:rPr>
            </a:b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orbel" pitchFamily="34" charset="0"/>
            </a:endParaRPr>
          </a:p>
        </p:txBody>
      </p:sp>
      <p:pic>
        <p:nvPicPr>
          <p:cNvPr id="12292" name="Picture 1" descr="C:\Users\alberto\Work\Hazelwood Plaza\Photos\222 NE 102nd\IMG_0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295400"/>
            <a:ext cx="3738563" cy="2103438"/>
          </a:xfrm>
        </p:spPr>
      </p:pic>
      <p:pic>
        <p:nvPicPr>
          <p:cNvPr id="12293" name="Picture 2" descr="C:\Users\alberto\Work\Hazelwood Plaza\Photos\222 NE 102nd\IMG_0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738563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3" descr="C:\Users\alberto\Work\Hazelwood Plaza\Photos\222 NE 102nd\IMG_0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733800"/>
            <a:ext cx="3738563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4" descr="C:\Users\alberto\Work\Hazelwood Plaza\Photos\222 NE 102nd\IMG_0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733800"/>
            <a:ext cx="3738563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62000" y="3429000"/>
            <a:ext cx="80772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the site is tapered, with one long side facing the street and one long side bounded by four small properties  </a:t>
            </a: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762000" y="5867400"/>
            <a:ext cx="807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the site was rezoned (consolidate 4 in 1 big lot) to replace four dilapidated townhouses with a 61-unit apartment building.</a:t>
            </a:r>
            <a:endParaRPr lang="en-US" sz="1400" dirty="0">
              <a:solidFill>
                <a:schemeClr val="tx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 txBox="1">
            <a:spLocks/>
          </p:cNvSpPr>
          <p:nvPr/>
        </p:nvSpPr>
        <p:spPr bwMode="auto">
          <a:xfrm>
            <a:off x="914400" y="8382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b="1">
              <a:latin typeface="Corbel" pitchFamily="34" charset="0"/>
            </a:endParaRPr>
          </a:p>
          <a:p>
            <a:r>
              <a:rPr lang="en-US" b="1">
                <a:latin typeface="Corbel" pitchFamily="34" charset="0"/>
              </a:rPr>
              <a:t> </a:t>
            </a:r>
            <a:endParaRPr lang="en-US">
              <a:latin typeface="Corbe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850" y="3105150"/>
            <a:ext cx="22542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New Site + 1</a:t>
            </a:r>
            <a:r>
              <a:rPr lang="en-US" sz="1200" baseline="300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st</a:t>
            </a: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 Fl. Plan</a:t>
            </a:r>
          </a:p>
        </p:txBody>
      </p:sp>
      <p:sp>
        <p:nvSpPr>
          <p:cNvPr id="9" name="Rectangle 8"/>
          <p:cNvSpPr/>
          <p:nvPr/>
        </p:nvSpPr>
        <p:spPr>
          <a:xfrm>
            <a:off x="5105400" y="3105150"/>
            <a:ext cx="2286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   2 Bldg Roof Plan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152400"/>
            <a:ext cx="3962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Site plans &amp; section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2150" y="6581775"/>
            <a:ext cx="15875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Previous site section</a:t>
            </a:r>
          </a:p>
        </p:txBody>
      </p:sp>
      <p:sp>
        <p:nvSpPr>
          <p:cNvPr id="13319" name="TextBox 13"/>
          <p:cNvSpPr txBox="1">
            <a:spLocks noChangeArrowheads="1"/>
          </p:cNvSpPr>
          <p:nvPr/>
        </p:nvSpPr>
        <p:spPr bwMode="auto">
          <a:xfrm>
            <a:off x="354013" y="3325813"/>
            <a:ext cx="8435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Corbel" pitchFamily="34" charset="0"/>
              </a:rPr>
              <a:t>-Two buildings linked by outdoor areas ( entrance plaza), each of them is </a:t>
            </a:r>
            <a:r>
              <a:rPr lang="en-US" sz="1200" dirty="0">
                <a:solidFill>
                  <a:srgbClr val="FF0000"/>
                </a:solidFill>
                <a:latin typeface="Corbel" pitchFamily="34" charset="0"/>
              </a:rPr>
              <a:t>less than half the length of the original </a:t>
            </a:r>
            <a:r>
              <a:rPr lang="en-US" sz="1200" dirty="0">
                <a:latin typeface="Corbel" pitchFamily="34" charset="0"/>
              </a:rPr>
              <a:t>design </a:t>
            </a:r>
          </a:p>
          <a:p>
            <a:r>
              <a:rPr lang="en-US" sz="1200" dirty="0">
                <a:latin typeface="Corbel" pitchFamily="34" charset="0"/>
              </a:rPr>
              <a:t>-The </a:t>
            </a:r>
            <a:r>
              <a:rPr lang="en-US" sz="1200" dirty="0">
                <a:solidFill>
                  <a:srgbClr val="FF0000"/>
                </a:solidFill>
                <a:latin typeface="Corbel" pitchFamily="34" charset="0"/>
              </a:rPr>
              <a:t>flat roof  decrease the bldg height  </a:t>
            </a:r>
            <a:r>
              <a:rPr lang="en-US" sz="1200" dirty="0">
                <a:latin typeface="Corbel" pitchFamily="34" charset="0"/>
              </a:rPr>
              <a:t>facing the   neighbors yards.</a:t>
            </a:r>
          </a:p>
          <a:p>
            <a:r>
              <a:rPr lang="en-US" sz="1200" dirty="0">
                <a:latin typeface="Corbel" pitchFamily="34" charset="0"/>
              </a:rPr>
              <a:t>-</a:t>
            </a:r>
            <a:r>
              <a:rPr lang="en-US" sz="1200" dirty="0">
                <a:solidFill>
                  <a:srgbClr val="FF0000"/>
                </a:solidFill>
                <a:latin typeface="Corbel" pitchFamily="34" charset="0"/>
              </a:rPr>
              <a:t>Metal boxes </a:t>
            </a:r>
            <a:r>
              <a:rPr lang="en-US" sz="1200" dirty="0">
                <a:latin typeface="Corbel" pitchFamily="34" charset="0"/>
              </a:rPr>
              <a:t>attached on a flat light wall articulate and </a:t>
            </a:r>
            <a:r>
              <a:rPr lang="en-US" sz="1200" dirty="0">
                <a:solidFill>
                  <a:srgbClr val="FF0000"/>
                </a:solidFill>
                <a:latin typeface="Corbel" pitchFamily="34" charset="0"/>
              </a:rPr>
              <a:t>break the longitudinal dimension </a:t>
            </a:r>
            <a:r>
              <a:rPr lang="en-US" sz="1200" dirty="0">
                <a:latin typeface="Corbel" pitchFamily="34" charset="0"/>
              </a:rPr>
              <a:t>of each building on the East elevation</a:t>
            </a:r>
          </a:p>
        </p:txBody>
      </p:sp>
      <p:pic>
        <p:nvPicPr>
          <p:cNvPr id="13320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625475"/>
            <a:ext cx="395922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3775" y="614363"/>
            <a:ext cx="387985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006850"/>
            <a:ext cx="8229600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0" y="457200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First Floor Plan</a:t>
            </a:r>
            <a:r>
              <a:rPr lang="en-US" b="1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satMod val="200000"/>
                  </a:schemeClr>
                </a:solidFill>
              </a:rPr>
            </a:b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13" y="3405188"/>
            <a:ext cx="2857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2575" y="5014913"/>
            <a:ext cx="3383280" cy="138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2" y="4310063"/>
            <a:ext cx="4572000" cy="208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042988"/>
            <a:ext cx="8229600" cy="278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36430" y="3866369"/>
            <a:ext cx="81605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 smtClean="0">
                <a:solidFill>
                  <a:prstClr val="black"/>
                </a:solidFill>
              </a:rPr>
              <a:t>Common tuck-under parking for 44 vehicles plus 1 loading space, 3 ground floor retail spaces, and a central entry plaza 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9600" y="304800"/>
            <a:ext cx="83058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>
                    <a:lumMod val="90000"/>
                  </a:schemeClr>
                </a:solidFill>
                <a:latin typeface="+mn-lt"/>
                <a:cs typeface="+mn-cs"/>
              </a:rPr>
              <a:t>Entry plaza – access to the 2 buildings</a:t>
            </a:r>
            <a:endParaRPr lang="en-US" sz="28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063" y="771525"/>
            <a:ext cx="32591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2835" y="2825750"/>
            <a:ext cx="6738331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12989</TotalTime>
  <Words>910</Words>
  <Application>Microsoft Office PowerPoint</Application>
  <PresentationFormat>On-screen Show (4:3)</PresentationFormat>
  <Paragraphs>110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Consolas</vt:lpstr>
      <vt:lpstr>Corbel</vt:lpstr>
      <vt:lpstr>Times New Roman</vt:lpstr>
      <vt:lpstr>Wingdings</vt:lpstr>
      <vt:lpstr>Wingdings 2</vt:lpstr>
      <vt:lpstr>Wingdings 3</vt:lpstr>
      <vt:lpstr>Metro</vt:lpstr>
      <vt:lpstr>HAZELWOOD PLAZA  222 NE 102nd Ave. Portland, OR 62 RESIDENTIAL UNITS   </vt:lpstr>
      <vt:lpstr>Project  location:                          222 NE 102nd. Ave. Portland, OR Neighborhood:                             Hazelwood Plan District:                                    Gateway  Plan district Design Guidelines:                      Gateway regional district Zoning:                                                CMd, Mixed                                                   Residential/Commercial  with design Overlay             Maximum building height : 75 feet Floor area ratio (FAR):              Max. 4:1                                                                    Min.  1:1 Parking:                                               Not  required, 47 provided Bicycle parking:                             Long term : 80 provided,  74 required                                                                    Short term:   6 provided,      6 required         </vt:lpstr>
      <vt:lpstr>Project Description  </vt:lpstr>
      <vt:lpstr>Vicinity</vt:lpstr>
      <vt:lpstr>PowerPoint Presentation</vt:lpstr>
      <vt:lpstr>Site – current photos </vt:lpstr>
      <vt:lpstr>PowerPoint Presentation</vt:lpstr>
      <vt:lpstr>First Floor Plan </vt:lpstr>
      <vt:lpstr>PowerPoint Presentation</vt:lpstr>
      <vt:lpstr>PowerPoint Presentation</vt:lpstr>
      <vt:lpstr>PowerPoint Presentation</vt:lpstr>
      <vt:lpstr>PowerPoint Presentation</vt:lpstr>
      <vt:lpstr>Parking Lighting Section </vt:lpstr>
      <vt:lpstr>2nd Floor Plan  </vt:lpstr>
      <vt:lpstr>Type Floor (3rd, 4th,5th) and Roof Plans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Elevation  Comparison</vt:lpstr>
      <vt:lpstr>PowerPoint Presentation</vt:lpstr>
      <vt:lpstr>PowerPoint Presentation</vt:lpstr>
      <vt:lpstr>Landscape Comparison</vt:lpstr>
      <vt:lpstr>Requested Modifications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rinkevich</dc:creator>
  <cp:lastModifiedBy>Ashenfelter, Paige (BDS)</cp:lastModifiedBy>
  <cp:revision>828</cp:revision>
  <cp:lastPrinted>2011-08-15T14:57:42Z</cp:lastPrinted>
  <dcterms:created xsi:type="dcterms:W3CDTF">2011-07-20T18:22:44Z</dcterms:created>
  <dcterms:modified xsi:type="dcterms:W3CDTF">2015-02-12T00:52:55Z</dcterms:modified>
</cp:coreProperties>
</file>