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318" r:id="rId5"/>
    <p:sldId id="293" r:id="rId6"/>
    <p:sldId id="306" r:id="rId7"/>
    <p:sldId id="301" r:id="rId8"/>
    <p:sldId id="313" r:id="rId9"/>
    <p:sldId id="320" r:id="rId10"/>
    <p:sldId id="321" r:id="rId11"/>
    <p:sldId id="319" r:id="rId12"/>
    <p:sldId id="315" r:id="rId13"/>
    <p:sldId id="271" r:id="rId1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3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F229B2-C649-44F3-94CD-A03CF19AB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913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BAE0E1-F5FE-4EDC-823D-F9CA42A5D0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710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73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682625"/>
            <a:ext cx="4673600" cy="35052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9" y="4419018"/>
            <a:ext cx="5087937" cy="4197906"/>
          </a:xfrm>
          <a:ln/>
        </p:spPr>
        <p:txBody>
          <a:bodyPr lIns="91234" tIns="45315" rIns="91234" bIns="4531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24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682625"/>
            <a:ext cx="4673600" cy="35052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9" y="4419018"/>
            <a:ext cx="5087937" cy="4197906"/>
          </a:xfrm>
          <a:ln/>
        </p:spPr>
        <p:txBody>
          <a:bodyPr lIns="91234" tIns="45315" rIns="91234" bIns="4531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571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682625"/>
            <a:ext cx="4673600" cy="35052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9" y="4419018"/>
            <a:ext cx="5087937" cy="4197906"/>
          </a:xfrm>
          <a:ln/>
        </p:spPr>
        <p:txBody>
          <a:bodyPr lIns="91234" tIns="45315" rIns="91234" bIns="4531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321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682625"/>
            <a:ext cx="4673600" cy="35052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9" y="4419018"/>
            <a:ext cx="5087937" cy="4197906"/>
          </a:xfrm>
          <a:ln/>
        </p:spPr>
        <p:txBody>
          <a:bodyPr lIns="91234" tIns="45315" rIns="91234" bIns="4531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6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13E3CA-80AF-42DC-9114-8E21FA420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485460"/>
      </p:ext>
    </p:extLst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DD03CB-B98B-4D4A-9755-87DF99E0E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604047"/>
      </p:ext>
    </p:extLst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8BB0C1-5480-4462-961E-A81A8C654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340892"/>
      </p:ext>
    </p:extLst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7B6827-84CD-4B92-828E-CEA97869C2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979242"/>
      </p:ext>
    </p:extLst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4CBD79-BDBF-46E4-9E89-052A54300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848514"/>
      </p:ext>
    </p:extLst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342558-38BA-4789-97D6-E1070EEFB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841295"/>
      </p:ext>
    </p:extLst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0C8505-40C4-44BF-B9EE-428E91A62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276263"/>
      </p:ext>
    </p:extLst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8BD66-A508-4BAC-8536-CE0C37521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384786"/>
      </p:ext>
    </p:extLst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4BF25-4366-4B09-94A6-CFDDC2F07A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04787"/>
      </p:ext>
    </p:extLst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CD7B6A-82CE-41CD-8F75-2773E1CC0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563100"/>
      </p:ext>
    </p:extLst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ED42C1-DE04-4C36-9DE8-3A15809CC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028825"/>
      </p:ext>
    </p:extLst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FF433B-0BE7-4E6D-B210-B9B408FA05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8D3EA-6332-4D5F-8596-A0101944AE08}" type="slidenum">
              <a:rPr lang="en-US" altLang="en-US"/>
              <a:pPr/>
              <a:t>1</a:t>
            </a:fld>
            <a:endParaRPr lang="en-US" altLang="en-US"/>
          </a:p>
        </p:txBody>
      </p:sp>
      <p:pic>
        <p:nvPicPr>
          <p:cNvPr id="2053" name="Picture 5" descr="C:\My Documents\seal1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8"/>
              </a:clrFrom>
              <a:clrTo>
                <a:srgbClr val="FE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101600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74530" y="1676400"/>
            <a:ext cx="7391767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 dirty="0"/>
              <a:t>City of Portland</a:t>
            </a:r>
          </a:p>
          <a:p>
            <a:pPr algn="ctr"/>
            <a:r>
              <a:rPr lang="en-US" altLang="en-US" sz="3600" b="1" dirty="0"/>
              <a:t>Bureau of Development Services</a:t>
            </a:r>
          </a:p>
          <a:p>
            <a:pPr algn="ctr"/>
            <a:endParaRPr lang="en-US" altLang="en-US" sz="3600" b="1" dirty="0"/>
          </a:p>
          <a:p>
            <a:pPr algn="ctr"/>
            <a:r>
              <a:rPr lang="en-US" altLang="en-US" sz="2800" dirty="0">
                <a:solidFill>
                  <a:srgbClr val="0070C0"/>
                </a:solidFill>
              </a:rPr>
              <a:t>Staff Presentation to the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altLang="en-US" sz="3600" b="1" dirty="0">
                <a:solidFill>
                  <a:srgbClr val="0070C0"/>
                </a:solidFill>
              </a:rPr>
              <a:t>Design Commission</a:t>
            </a:r>
          </a:p>
          <a:p>
            <a:pPr algn="ctr"/>
            <a:endParaRPr lang="en-US" altLang="en-US" sz="3600" b="1" dirty="0"/>
          </a:p>
          <a:p>
            <a:pPr algn="ctr"/>
            <a:r>
              <a:rPr lang="en-US" altLang="en-US" dirty="0" smtClean="0"/>
              <a:t>EA 14-208933 DA</a:t>
            </a:r>
            <a:endParaRPr lang="en-US" altLang="en-US" dirty="0"/>
          </a:p>
          <a:p>
            <a:pPr algn="ctr"/>
            <a:r>
              <a:rPr lang="en-US" altLang="en-US" dirty="0" smtClean="0"/>
              <a:t>Front 17</a:t>
            </a:r>
            <a:endParaRPr lang="en-US" altLang="en-US" sz="3600" b="1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5D48-AF27-490C-8C33-29FD823C7523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5515" y="-111491"/>
            <a:ext cx="2913632" cy="459965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0724" y="3744684"/>
            <a:ext cx="8683213" cy="298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 smtClean="0"/>
              <a:t>Back edge is ‘choppy’ and ‘incoherent’ and needs refinement, activate base</a:t>
            </a:r>
          </a:p>
          <a:p>
            <a:r>
              <a:rPr lang="en-US" altLang="en-US" sz="1600" b="1" dirty="0" smtClean="0"/>
              <a:t>Exposed surface parking is suburban: better integrate and/or screen vehicles</a:t>
            </a:r>
          </a:p>
          <a:p>
            <a:r>
              <a:rPr lang="en-US" altLang="en-US" sz="1600" b="1" dirty="0" smtClean="0"/>
              <a:t>Tuck-under parking also problematic</a:t>
            </a:r>
          </a:p>
          <a:p>
            <a:r>
              <a:rPr lang="en-US" altLang="en-US" sz="1600" b="1" dirty="0" smtClean="0"/>
              <a:t>Clarify concept of locking/interlocking forms and materials shifts on apartments: push for clearer, simpler and more powerful</a:t>
            </a:r>
          </a:p>
          <a:p>
            <a:r>
              <a:rPr lang="en-US" altLang="en-US" sz="1600" b="1" dirty="0" err="1" smtClean="0"/>
              <a:t>Ceraclad</a:t>
            </a:r>
            <a:r>
              <a:rPr lang="en-US" altLang="en-US" sz="1600" b="1" dirty="0" smtClean="0"/>
              <a:t> and materials with exposed fasteners (</a:t>
            </a:r>
            <a:r>
              <a:rPr lang="en-US" altLang="en-US" sz="1600" b="1" dirty="0" err="1" smtClean="0"/>
              <a:t>Okoskin</a:t>
            </a:r>
            <a:r>
              <a:rPr lang="en-US" altLang="en-US" sz="1600" b="1" dirty="0" smtClean="0"/>
              <a:t>) can be problematic: specific fastener placement, design, finish etc. must be considered and shown in drawings if proposed</a:t>
            </a:r>
          </a:p>
          <a:p>
            <a:r>
              <a:rPr lang="en-US" altLang="en-US" sz="1600" b="1" dirty="0" smtClean="0"/>
              <a:t>Show how residents access bike parking, vehicle parking, trash areas, entries, etc.</a:t>
            </a:r>
          </a:p>
          <a:p>
            <a:r>
              <a:rPr lang="en-US" altLang="en-US" sz="1600" b="1" dirty="0" err="1" smtClean="0"/>
              <a:t>Greenwalls</a:t>
            </a:r>
            <a:r>
              <a:rPr lang="en-US" altLang="en-US" sz="1600" b="1" dirty="0" smtClean="0"/>
              <a:t> are hard to maintain: plants/irrigation/medium need consideration, and </a:t>
            </a:r>
            <a:r>
              <a:rPr lang="en-US" altLang="en-US" sz="1600" b="1" dirty="0" err="1" smtClean="0"/>
              <a:t>greenwall</a:t>
            </a:r>
            <a:r>
              <a:rPr lang="en-US" altLang="en-US" sz="1600" b="1" dirty="0" smtClean="0"/>
              <a:t> features must work architecturally on their own even without plants</a:t>
            </a:r>
            <a:endParaRPr lang="en-US" altLang="en-US" sz="1600" b="1" dirty="0" smtClean="0"/>
          </a:p>
          <a:p>
            <a:endParaRPr lang="en-US" altLang="en-US" sz="1600" b="1" dirty="0" smtClean="0"/>
          </a:p>
          <a:p>
            <a:pPr>
              <a:buFontTx/>
              <a:buNone/>
            </a:pPr>
            <a:endParaRPr lang="en-US" altLang="en-US" sz="1600" dirty="0" smtClean="0"/>
          </a:p>
          <a:p>
            <a:pPr algn="just">
              <a:buFontTx/>
              <a:buNone/>
            </a:pPr>
            <a:endParaRPr lang="en-US" altLang="en-US" sz="1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7417"/>
            <a:ext cx="9004663" cy="748937"/>
          </a:xfrm>
          <a:prstGeom prst="rect">
            <a:avLst/>
          </a:prstGeom>
          <a:noFill/>
          <a:ln/>
        </p:spPr>
        <p:txBody>
          <a:bodyPr lIns="92075" tIns="46038" rIns="92075" bIns="46038"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0070C0"/>
                </a:solidFill>
              </a:rPr>
              <a:t>11.20.15 DAR Feedback, cont’d.</a:t>
            </a:r>
            <a:endParaRPr lang="en-US" alt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2718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B6A74-D488-4B9D-B778-092E542CE40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846"/>
            <a:ext cx="9144000" cy="685800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 sz="4000" dirty="0" smtClean="0">
                <a:solidFill>
                  <a:srgbClr val="0070C0"/>
                </a:solidFill>
              </a:rPr>
              <a:t>REVISED Proposal</a:t>
            </a:r>
            <a:endParaRPr lang="en-US" altLang="en-US" sz="4800" dirty="0">
              <a:solidFill>
                <a:srgbClr val="0070C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72" y="836023"/>
            <a:ext cx="4798423" cy="50673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1800" b="1" dirty="0" smtClean="0"/>
              <a:t>Podium revisions to better reflect block structure, </a:t>
            </a:r>
            <a:r>
              <a:rPr lang="en-US" altLang="en-US" sz="1800" b="1" dirty="0" err="1" smtClean="0"/>
              <a:t>Riverscape</a:t>
            </a:r>
            <a:r>
              <a:rPr lang="en-US" altLang="en-US" sz="1800" b="1" dirty="0" smtClean="0"/>
              <a:t> open spaces w/ deeper courtyards, fewer townhouses on 17</a:t>
            </a:r>
            <a:r>
              <a:rPr lang="en-US" altLang="en-US" sz="1800" b="1" baseline="30000" dirty="0" smtClean="0"/>
              <a:t>th</a:t>
            </a:r>
            <a:endParaRPr lang="en-US" altLang="en-US" sz="1800" b="1" dirty="0" smtClean="0"/>
          </a:p>
          <a:p>
            <a:r>
              <a:rPr lang="en-US" altLang="en-US" sz="1800" b="1" dirty="0" smtClean="0"/>
              <a:t>Apartment materials: </a:t>
            </a:r>
            <a:r>
              <a:rPr lang="en-US" altLang="en-US" sz="1800" b="1" dirty="0" err="1" smtClean="0"/>
              <a:t>ceraclad</a:t>
            </a:r>
            <a:r>
              <a:rPr lang="en-US" altLang="en-US" sz="1800" b="1" dirty="0" smtClean="0"/>
              <a:t> and zinc standing seam option eliminated (</a:t>
            </a:r>
            <a:r>
              <a:rPr lang="en-US" altLang="en-US" sz="1800" b="1" dirty="0" err="1" smtClean="0"/>
              <a:t>Okoskin</a:t>
            </a:r>
            <a:r>
              <a:rPr lang="en-US" altLang="en-US" sz="1800" b="1" dirty="0" smtClean="0"/>
              <a:t> and steel standing seam remain)</a:t>
            </a:r>
          </a:p>
          <a:p>
            <a:endParaRPr lang="en-US" altLang="en-US" sz="900" b="1" dirty="0" smtClean="0"/>
          </a:p>
          <a:p>
            <a:r>
              <a:rPr lang="en-US" altLang="en-US" sz="1800" b="1" dirty="0" smtClean="0"/>
              <a:t>Office building design revised with folding planes, textural metals &amp; brick</a:t>
            </a:r>
          </a:p>
          <a:p>
            <a:r>
              <a:rPr lang="en-US" altLang="en-US" sz="1800" b="1" dirty="0" smtClean="0"/>
              <a:t>Subtle skin/design refinements for 3 apartment volumes at podium</a:t>
            </a:r>
          </a:p>
          <a:p>
            <a:endParaRPr lang="en-US" altLang="en-US" sz="900" b="1" dirty="0" smtClean="0"/>
          </a:p>
          <a:p>
            <a:r>
              <a:rPr lang="en-US" altLang="en-US" sz="1800" b="1" dirty="0" smtClean="0"/>
              <a:t>WEST ½: New </a:t>
            </a:r>
            <a:r>
              <a:rPr lang="en-US" altLang="en-US" sz="1800" b="1" dirty="0" err="1" smtClean="0"/>
              <a:t>p</a:t>
            </a:r>
            <a:r>
              <a:rPr lang="en-US" altLang="en-US" sz="1800" b="1" dirty="0" err="1" smtClean="0"/>
              <a:t>ed</a:t>
            </a:r>
            <a:r>
              <a:rPr lang="en-US" altLang="en-US" sz="1800" b="1" dirty="0" smtClean="0"/>
              <a:t>-bike path in ROW with new connections &amp; active spaces along south side of podium building, bike parking</a:t>
            </a:r>
          </a:p>
          <a:p>
            <a:r>
              <a:rPr lang="en-US" altLang="en-US" sz="1800" b="1" dirty="0" smtClean="0"/>
              <a:t>EAST ½: New shared </a:t>
            </a:r>
            <a:r>
              <a:rPr lang="en-US" altLang="en-US" sz="1800" b="1" dirty="0" err="1" smtClean="0"/>
              <a:t>ped</a:t>
            </a:r>
            <a:r>
              <a:rPr lang="en-US" altLang="en-US" sz="1800" b="1" dirty="0" smtClean="0"/>
              <a:t>-bike path and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vehicle circulation w/ 2</a:t>
            </a:r>
            <a:r>
              <a:rPr lang="en-US" altLang="en-US" sz="1800" b="1" baseline="30000" dirty="0" smtClean="0">
                <a:solidFill>
                  <a:srgbClr val="FF0000"/>
                </a:solidFill>
              </a:rPr>
              <a:t>nd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driveway to Front Avenue in public ROW</a:t>
            </a:r>
            <a:endParaRPr lang="en-US" altLang="en-US" sz="1800" b="1" dirty="0" smtClean="0">
              <a:solidFill>
                <a:srgbClr val="FF0000"/>
              </a:solidFill>
            </a:endParaRPr>
          </a:p>
          <a:p>
            <a:endParaRPr lang="en-US" altLang="en-US" sz="1800" b="1" dirty="0" smtClean="0"/>
          </a:p>
          <a:p>
            <a:pPr marL="0" indent="0">
              <a:buNone/>
            </a:pPr>
            <a:endParaRPr lang="en-US" altLang="en-US" sz="1800" b="1" dirty="0" smtClean="0"/>
          </a:p>
          <a:p>
            <a:endParaRPr lang="en-US" altLang="en-US" sz="1800" b="1" dirty="0"/>
          </a:p>
          <a:p>
            <a:pPr>
              <a:buFontTx/>
              <a:buNone/>
            </a:pPr>
            <a:endParaRPr lang="en-US" altLang="en-US" sz="1800" dirty="0"/>
          </a:p>
          <a:p>
            <a:pPr algn="just">
              <a:buFontTx/>
              <a:buNone/>
            </a:pPr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595" y="836023"/>
            <a:ext cx="3823062" cy="2644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595" y="3754572"/>
            <a:ext cx="3851762" cy="2274571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7611291" y="4389120"/>
            <a:ext cx="1088572" cy="661851"/>
          </a:xfrm>
          <a:custGeom>
            <a:avLst/>
            <a:gdLst>
              <a:gd name="connsiteX0" fmla="*/ 0 w 1088572"/>
              <a:gd name="connsiteY0" fmla="*/ 661851 h 661851"/>
              <a:gd name="connsiteX1" fmla="*/ 940526 w 1088572"/>
              <a:gd name="connsiteY1" fmla="*/ 209006 h 661851"/>
              <a:gd name="connsiteX2" fmla="*/ 992778 w 1088572"/>
              <a:gd name="connsiteY2" fmla="*/ 139337 h 661851"/>
              <a:gd name="connsiteX3" fmla="*/ 984069 w 1088572"/>
              <a:gd name="connsiteY3" fmla="*/ 8709 h 661851"/>
              <a:gd name="connsiteX4" fmla="*/ 1088572 w 1088572"/>
              <a:gd name="connsiteY4" fmla="*/ 0 h 661851"/>
              <a:gd name="connsiteX5" fmla="*/ 1071155 w 1088572"/>
              <a:gd name="connsiteY5" fmla="*/ 200297 h 661851"/>
              <a:gd name="connsiteX6" fmla="*/ 888275 w 1088572"/>
              <a:gd name="connsiteY6" fmla="*/ 322217 h 661851"/>
              <a:gd name="connsiteX7" fmla="*/ 130629 w 1088572"/>
              <a:gd name="connsiteY7" fmla="*/ 661851 h 661851"/>
              <a:gd name="connsiteX8" fmla="*/ 0 w 1088572"/>
              <a:gd name="connsiteY8" fmla="*/ 661851 h 66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72" h="661851">
                <a:moveTo>
                  <a:pt x="0" y="661851"/>
                </a:moveTo>
                <a:lnTo>
                  <a:pt x="940526" y="209006"/>
                </a:lnTo>
                <a:lnTo>
                  <a:pt x="992778" y="139337"/>
                </a:lnTo>
                <a:lnTo>
                  <a:pt x="984069" y="8709"/>
                </a:lnTo>
                <a:lnTo>
                  <a:pt x="1088572" y="0"/>
                </a:lnTo>
                <a:lnTo>
                  <a:pt x="1071155" y="200297"/>
                </a:lnTo>
                <a:lnTo>
                  <a:pt x="888275" y="322217"/>
                </a:lnTo>
                <a:lnTo>
                  <a:pt x="130629" y="661851"/>
                </a:lnTo>
                <a:lnTo>
                  <a:pt x="0" y="661851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6324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71363-A80A-45D8-8DE6-BFCB7CA4255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0"/>
            <a:ext cx="9086850" cy="727165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 sz="4000" dirty="0" smtClean="0">
                <a:solidFill>
                  <a:srgbClr val="0070C0"/>
                </a:solidFill>
              </a:rPr>
              <a:t>Potential areas of discussion</a:t>
            </a:r>
            <a:endParaRPr lang="en-US" altLang="en-US" sz="4800" dirty="0">
              <a:solidFill>
                <a:srgbClr val="0070C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503" y="727165"/>
            <a:ext cx="8686800" cy="1104900"/>
          </a:xfrm>
          <a:noFill/>
          <a:ln/>
        </p:spPr>
        <p:txBody>
          <a:bodyPr lIns="92075" tIns="46038" rIns="92075" bIns="46038"/>
          <a:lstStyle/>
          <a:p>
            <a:pPr lvl="0"/>
            <a:r>
              <a:rPr lang="en-US" sz="1800" b="1" dirty="0" smtClean="0"/>
              <a:t>Massing/Block </a:t>
            </a:r>
            <a:r>
              <a:rPr lang="en-US" sz="1800" b="1" dirty="0"/>
              <a:t>Structure/Context</a:t>
            </a:r>
            <a:r>
              <a:rPr lang="en-US" sz="1800" dirty="0"/>
              <a:t> </a:t>
            </a:r>
            <a:r>
              <a:rPr lang="en-US" sz="1600" dirty="0" smtClean="0"/>
              <a:t>(Is the revised podium design moving in the right direction, or should a more significant break-through/alley be pursued? Ar</a:t>
            </a:r>
            <a:r>
              <a:rPr lang="en-US" sz="1600" dirty="0" smtClean="0"/>
              <a:t>e the street-level courtyards on both N and S sides successful in context with surroundings?</a:t>
            </a:r>
            <a:r>
              <a:rPr lang="en-US" sz="1600" dirty="0" smtClean="0"/>
              <a:t>);</a:t>
            </a:r>
            <a:endParaRPr lang="en-US" sz="1600" dirty="0" smtClean="0"/>
          </a:p>
          <a:p>
            <a:pPr marL="0" lvl="0" indent="0">
              <a:buNone/>
            </a:pPr>
            <a:endParaRPr lang="en-US" sz="800" dirty="0"/>
          </a:p>
          <a:p>
            <a:pPr lvl="0"/>
            <a:r>
              <a:rPr lang="en-US" sz="1800" b="1" dirty="0"/>
              <a:t>Pedestrian Environment</a:t>
            </a:r>
            <a:r>
              <a:rPr lang="en-US" sz="1800" dirty="0"/>
              <a:t> </a:t>
            </a:r>
            <a:r>
              <a:rPr lang="en-US" sz="1600" dirty="0" smtClean="0"/>
              <a:t>(Are commissioners supportive of the bike/</a:t>
            </a:r>
            <a:r>
              <a:rPr lang="en-US" sz="1600" dirty="0" err="1" smtClean="0"/>
              <a:t>ped</a:t>
            </a:r>
            <a:r>
              <a:rPr lang="en-US" sz="1600" dirty="0" smtClean="0"/>
              <a:t>-only trail and ‘frontage’ along the rear of the property?  Feedback on low 4’ metal fence at rail edge? Character and materials at ground floor successfully refined, simplified, sturdy?  </a:t>
            </a:r>
            <a:r>
              <a:rPr lang="en-US" sz="1600" dirty="0" err="1" smtClean="0"/>
              <a:t>Greenwalls</a:t>
            </a:r>
            <a:r>
              <a:rPr lang="en-US" sz="1600" dirty="0" smtClean="0"/>
              <a:t> at grade approvable?</a:t>
            </a:r>
            <a:r>
              <a:rPr lang="en-US" sz="1600" dirty="0" smtClean="0"/>
              <a:t>);</a:t>
            </a:r>
            <a:endParaRPr lang="en-US" sz="1600" dirty="0" smtClean="0"/>
          </a:p>
          <a:p>
            <a:pPr marL="0" lvl="0" indent="0">
              <a:buNone/>
            </a:pPr>
            <a:endParaRPr lang="en-US" sz="800" dirty="0"/>
          </a:p>
          <a:p>
            <a:pPr lvl="0"/>
            <a:r>
              <a:rPr lang="en-US" sz="1800" b="1" dirty="0" smtClean="0"/>
              <a:t>Design Repetition/Distinctiveness </a:t>
            </a:r>
            <a:r>
              <a:rPr lang="en-US" sz="1600" dirty="0" smtClean="0"/>
              <a:t>(Are th</a:t>
            </a:r>
            <a:r>
              <a:rPr lang="en-US" sz="1600" dirty="0" smtClean="0"/>
              <a:t>e buildings still too similar in form and materials?  Are subtle shifts in the pattern of folds enough, or should they go further?</a:t>
            </a:r>
            <a:r>
              <a:rPr lang="en-US" sz="1600" dirty="0" smtClean="0"/>
              <a:t>);</a:t>
            </a:r>
            <a:endParaRPr lang="en-US" sz="1600" dirty="0" smtClean="0"/>
          </a:p>
          <a:p>
            <a:pPr lvl="0"/>
            <a:endParaRPr lang="en-US" sz="800" dirty="0"/>
          </a:p>
          <a:p>
            <a:pPr lvl="0"/>
            <a:r>
              <a:rPr lang="en-US" sz="1800" b="1" dirty="0" smtClean="0"/>
              <a:t>Entry Plaza </a:t>
            </a:r>
            <a:r>
              <a:rPr lang="en-US" sz="1600" dirty="0" smtClean="0"/>
              <a:t>(Is revised treatment adequately “street-like”?  Discuss new plaza design and vehicle versus pedestrian environment); </a:t>
            </a:r>
          </a:p>
          <a:p>
            <a:pPr lvl="0"/>
            <a:endParaRPr lang="en-US" sz="800" dirty="0" smtClean="0"/>
          </a:p>
          <a:p>
            <a:pPr lvl="0"/>
            <a:r>
              <a:rPr lang="en-US" sz="1800" b="1" dirty="0" smtClean="0"/>
              <a:t>Bike Parking &amp; Access </a:t>
            </a:r>
            <a:r>
              <a:rPr lang="en-US" sz="1600" dirty="0" smtClean="0"/>
              <a:t>(revisions look great for residents along south side, but what about for retail spaces along Front?  Integrate into plazas?  Lobby access points OK?);</a:t>
            </a:r>
          </a:p>
          <a:p>
            <a:pPr lvl="0"/>
            <a:endParaRPr lang="en-US" sz="800" dirty="0" smtClean="0"/>
          </a:p>
          <a:p>
            <a:pPr lvl="0"/>
            <a:r>
              <a:rPr lang="en-US" sz="1800" b="1" dirty="0" smtClean="0"/>
              <a:t>Materials</a:t>
            </a:r>
            <a:r>
              <a:rPr lang="en-US" sz="1600" b="1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Okoskin</a:t>
            </a:r>
            <a:r>
              <a:rPr lang="en-US" sz="1600" dirty="0" smtClean="0"/>
              <a:t> with exposed fasteners OK in this quantity and with ground floor application?  </a:t>
            </a:r>
            <a:r>
              <a:rPr lang="en-US" sz="1600" dirty="0" smtClean="0"/>
              <a:t>Comments of textural metals for office building?  Other materials comments?); </a:t>
            </a:r>
            <a:r>
              <a:rPr lang="en-US" sz="1800" dirty="0" smtClean="0"/>
              <a:t>and</a:t>
            </a:r>
            <a:endParaRPr lang="en-US" sz="1800" dirty="0" smtClean="0"/>
          </a:p>
          <a:p>
            <a:pPr lvl="0"/>
            <a:endParaRPr lang="en-US" sz="800" dirty="0"/>
          </a:p>
          <a:p>
            <a:pPr lvl="0"/>
            <a:r>
              <a:rPr lang="en-US" sz="1800" b="1" dirty="0"/>
              <a:t>Other Items at Commissioner Discretion.</a:t>
            </a:r>
            <a:endParaRPr lang="en-US" sz="1800" dirty="0"/>
          </a:p>
          <a:p>
            <a:pPr marL="0" indent="0">
              <a:buNone/>
            </a:pPr>
            <a:endParaRPr lang="en-US" altLang="en-US" sz="2800" b="1" dirty="0"/>
          </a:p>
          <a:p>
            <a:pPr>
              <a:buFontTx/>
              <a:buNone/>
            </a:pPr>
            <a:endParaRPr lang="en-US" altLang="en-US" sz="2400" dirty="0"/>
          </a:p>
          <a:p>
            <a:pPr algn="just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8788690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78CEF-B5B3-40CC-82E2-A55F1035A19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3409406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 smtClean="0">
                <a:solidFill>
                  <a:srgbClr val="0070C0"/>
                </a:solidFill>
              </a:rPr>
              <a:t>fin</a:t>
            </a:r>
            <a:endParaRPr lang="en-US" altLang="en-US" sz="1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B6A74-D488-4B9D-B778-092E542CE40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 sz="4000" dirty="0">
                <a:solidFill>
                  <a:srgbClr val="0070C0"/>
                </a:solidFill>
              </a:rPr>
              <a:t>Summary of the Proposal</a:t>
            </a:r>
            <a:endParaRPr lang="en-US" altLang="en-US" sz="4800" dirty="0">
              <a:solidFill>
                <a:srgbClr val="0070C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052" y="914400"/>
            <a:ext cx="8610600" cy="5067300"/>
          </a:xfrm>
          <a:noFill/>
          <a:ln/>
        </p:spPr>
        <p:txBody>
          <a:bodyPr lIns="92075" tIns="46038" rIns="92075" bIns="46038"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dirty="0"/>
              <a:t>M</a:t>
            </a:r>
            <a:r>
              <a:rPr lang="en-US" altLang="en-US" sz="2400" b="1" dirty="0" smtClean="0"/>
              <a:t>ixed-use </a:t>
            </a:r>
            <a:r>
              <a:rPr lang="en-US" altLang="en-US" sz="2400" b="1" dirty="0" smtClean="0"/>
              <a:t>apartment, office and retail project;</a:t>
            </a:r>
          </a:p>
          <a:p>
            <a:r>
              <a:rPr lang="en-US" altLang="en-US" sz="2400" b="1" dirty="0" smtClean="0"/>
              <a:t>Approximately 220 </a:t>
            </a:r>
            <a:r>
              <a:rPr lang="en-US" altLang="en-US" sz="2400" b="1" dirty="0" smtClean="0"/>
              <a:t>apartments, ground floor retail, 6-story office building, and parking for 175-250 cars;</a:t>
            </a:r>
          </a:p>
          <a:p>
            <a:r>
              <a:rPr lang="en-US" altLang="en-US" sz="2400" b="1" dirty="0" smtClean="0"/>
              <a:t>Two primary buildings:</a:t>
            </a:r>
          </a:p>
          <a:p>
            <a:pPr lvl="1"/>
            <a:r>
              <a:rPr lang="en-US" altLang="en-US" sz="1800" b="1" dirty="0" smtClean="0"/>
              <a:t>Six story office building on the south end; and</a:t>
            </a:r>
          </a:p>
          <a:p>
            <a:pPr lvl="1"/>
            <a:r>
              <a:rPr lang="en-US" altLang="en-US" sz="1800" b="1" dirty="0" smtClean="0"/>
              <a:t>Large superstructure with three 5-story apartment ‘building’ volumes over podium/base, with 7 attached townhomes facing NW 17</a:t>
            </a:r>
            <a:r>
              <a:rPr lang="en-US" altLang="en-US" sz="1800" b="1" baseline="30000" dirty="0" smtClean="0"/>
              <a:t>th</a:t>
            </a:r>
            <a:endParaRPr lang="en-US" altLang="en-US" sz="1800" b="1" dirty="0"/>
          </a:p>
          <a:p>
            <a:r>
              <a:rPr lang="en-US" altLang="en-US" sz="2400" b="1" dirty="0" smtClean="0"/>
              <a:t>Extensive green spaces proposed atop podium base</a:t>
            </a:r>
            <a:r>
              <a:rPr lang="en-US" altLang="en-US" sz="2400" b="1" dirty="0" smtClean="0"/>
              <a:t>; and</a:t>
            </a:r>
            <a:endParaRPr lang="en-US" altLang="en-US" sz="2400" b="1" dirty="0" smtClean="0"/>
          </a:p>
          <a:p>
            <a:r>
              <a:rPr lang="en-US" altLang="en-US" sz="2400" b="1" dirty="0" smtClean="0"/>
              <a:t>On-site pedestrian plaza, driveway and surface parking in alignment with NW 16</a:t>
            </a:r>
            <a:r>
              <a:rPr lang="en-US" altLang="en-US" sz="2400" b="1" baseline="30000" dirty="0" smtClean="0"/>
              <a:t>th</a:t>
            </a:r>
            <a:r>
              <a:rPr lang="en-US" altLang="en-US" sz="2400" b="1" dirty="0" smtClean="0"/>
              <a:t> Avenue across NW </a:t>
            </a:r>
            <a:r>
              <a:rPr lang="en-US" altLang="en-US" sz="2400" b="1" dirty="0" smtClean="0"/>
              <a:t>Front.</a:t>
            </a:r>
            <a:endParaRPr lang="en-US" altLang="en-US" sz="2400" b="1" dirty="0" smtClean="0"/>
          </a:p>
          <a:p>
            <a:pPr marL="0" indent="0">
              <a:buNone/>
            </a:pPr>
            <a:endParaRPr lang="en-US" altLang="en-US" sz="2400" b="1" dirty="0"/>
          </a:p>
          <a:p>
            <a:pPr>
              <a:buFontTx/>
              <a:buNone/>
            </a:pPr>
            <a:endParaRPr lang="en-US" altLang="en-US" sz="2400" dirty="0"/>
          </a:p>
          <a:p>
            <a:pPr algn="just"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97712-80F0-4241-9598-1F7F53387E0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4880513" cy="819150"/>
          </a:xfrm>
          <a:noFill/>
          <a:ln/>
        </p:spPr>
        <p:txBody>
          <a:bodyPr lIns="92075" tIns="46038" rIns="92075" bIns="46038" anchor="b"/>
          <a:lstStyle/>
          <a:p>
            <a:r>
              <a:rPr lang="en-US" altLang="en-US" sz="4000" dirty="0" smtClean="0">
                <a:solidFill>
                  <a:srgbClr val="0070C0"/>
                </a:solidFill>
              </a:rPr>
              <a:t>Zoning</a:t>
            </a:r>
            <a:endParaRPr lang="en-US" altLang="en-US" sz="48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9" y="914400"/>
            <a:ext cx="4413964" cy="5710518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88750" y="261257"/>
            <a:ext cx="3847012" cy="621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 dirty="0" smtClean="0"/>
              <a:t>Recent ZC from IG1 to </a:t>
            </a:r>
            <a:r>
              <a:rPr lang="en-US" altLang="en-US" sz="1600" dirty="0" err="1" smtClean="0"/>
              <a:t>EXd</a:t>
            </a:r>
            <a:r>
              <a:rPr lang="en-US" altLang="en-US" sz="1600" dirty="0" smtClean="0"/>
              <a:t> (LU 13-154170 ZC):</a:t>
            </a:r>
          </a:p>
          <a:p>
            <a:r>
              <a:rPr lang="en-US" altLang="en-US" sz="1400" dirty="0" smtClean="0"/>
              <a:t>COA to provide trip generation, signal warrant info with permits</a:t>
            </a:r>
          </a:p>
          <a:p>
            <a:pPr marL="0" indent="0">
              <a:buNone/>
            </a:pPr>
            <a:endParaRPr lang="en-US" altLang="en-US" sz="900" dirty="0" smtClean="0"/>
          </a:p>
          <a:p>
            <a:pPr marL="0" indent="0">
              <a:buNone/>
            </a:pPr>
            <a:r>
              <a:rPr lang="en-US" altLang="en-US" sz="1600" b="1" dirty="0" smtClean="0"/>
              <a:t>2:1 Max FAR (3:1 bonus poss.)</a:t>
            </a:r>
          </a:p>
          <a:p>
            <a:pPr marL="0" indent="0">
              <a:buNone/>
            </a:pPr>
            <a:r>
              <a:rPr lang="en-US" altLang="en-US" sz="1600" b="1" dirty="0" smtClean="0"/>
              <a:t>100’ maximum height</a:t>
            </a:r>
          </a:p>
          <a:p>
            <a:pPr marL="0" indent="0">
              <a:buNone/>
            </a:pPr>
            <a:endParaRPr lang="en-US" altLang="en-US" sz="900" b="1" dirty="0" smtClean="0"/>
          </a:p>
          <a:p>
            <a:pPr marL="0" indent="0">
              <a:buNone/>
            </a:pPr>
            <a:r>
              <a:rPr lang="en-US" altLang="en-US" sz="1600" b="1" dirty="0" smtClean="0"/>
              <a:t>NOT in N. Pearl Subarea (open area issues N/A)</a:t>
            </a:r>
          </a:p>
          <a:p>
            <a:pPr marL="0" indent="0">
              <a:buNone/>
            </a:pPr>
            <a:endParaRPr lang="en-US" altLang="en-US" sz="900" b="1" dirty="0"/>
          </a:p>
          <a:p>
            <a:pPr marL="0" indent="0">
              <a:buNone/>
            </a:pPr>
            <a:r>
              <a:rPr lang="en-US" altLang="en-US" sz="1600" dirty="0" smtClean="0"/>
              <a:t>No required building line, active use, special areas, parking access restrictions*</a:t>
            </a:r>
          </a:p>
          <a:p>
            <a:pPr marL="0" indent="0">
              <a:buNone/>
            </a:pPr>
            <a:r>
              <a:rPr lang="en-US" altLang="en-US" sz="1600" b="1" i="1" dirty="0" smtClean="0"/>
              <a:t>*access to 17</a:t>
            </a:r>
            <a:r>
              <a:rPr lang="en-US" altLang="en-US" sz="1600" b="1" i="1" baseline="30000" dirty="0" smtClean="0"/>
              <a:t>th</a:t>
            </a:r>
            <a:r>
              <a:rPr lang="en-US" altLang="en-US" sz="1600" b="1" i="1" dirty="0" smtClean="0"/>
              <a:t> restricted by UPRR</a:t>
            </a:r>
          </a:p>
          <a:p>
            <a:pPr marL="0" indent="0">
              <a:buNone/>
            </a:pPr>
            <a:endParaRPr lang="en-US" altLang="en-US" sz="900" b="1" dirty="0" smtClean="0"/>
          </a:p>
          <a:p>
            <a:pPr marL="0" indent="0">
              <a:buNone/>
            </a:pPr>
            <a:r>
              <a:rPr lang="en-US" altLang="en-US" sz="1600" b="1" dirty="0" smtClean="0">
                <a:solidFill>
                  <a:srgbClr val="FF0000"/>
                </a:solidFill>
              </a:rPr>
              <a:t>NW Terminal/Sherlock is a street (unimproved, adjacent to rail)</a:t>
            </a:r>
          </a:p>
          <a:p>
            <a:pPr marL="0" indent="0">
              <a:buNone/>
            </a:pPr>
            <a:endParaRPr lang="en-US" altLang="en-US" sz="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 sz="1600" b="1" dirty="0" smtClean="0"/>
              <a:t>Parking regulated by type (CCPR </a:t>
            </a:r>
            <a:r>
              <a:rPr lang="en-US" altLang="en-US" sz="1600" b="1" dirty="0" err="1" smtClean="0"/>
              <a:t>req’d</a:t>
            </a:r>
            <a:r>
              <a:rPr lang="en-US" altLang="en-US" sz="1600" b="1" dirty="0" smtClean="0"/>
              <a:t>. for </a:t>
            </a:r>
            <a:r>
              <a:rPr lang="en-US" altLang="en-US" sz="1600" b="1" dirty="0" smtClean="0"/>
              <a:t>Growth or Office </a:t>
            </a:r>
            <a:r>
              <a:rPr lang="en-US" altLang="en-US" sz="1600" b="1" dirty="0" smtClean="0"/>
              <a:t>&gt;2/1Ksf</a:t>
            </a:r>
            <a:r>
              <a:rPr lang="en-US" altLang="en-US" sz="1600" b="1" dirty="0" smtClean="0"/>
              <a:t>)</a:t>
            </a:r>
          </a:p>
          <a:p>
            <a:pPr marL="0" indent="0">
              <a:buNone/>
            </a:pPr>
            <a:endParaRPr lang="en-US" altLang="en-US" sz="900" b="1" dirty="0" smtClean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0000"/>
                </a:solidFill>
              </a:rPr>
              <a:t>MOD’s &amp; AD’s TBD </a:t>
            </a:r>
            <a:r>
              <a:rPr lang="en-US" altLang="en-US" sz="1600" dirty="0" smtClean="0">
                <a:solidFill>
                  <a:srgbClr val="FF0000"/>
                </a:solidFill>
              </a:rPr>
              <a:t>(Loading, driveway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1600" dirty="0" smtClean="0">
                <a:solidFill>
                  <a:srgbClr val="FF0000"/>
                </a:solidFill>
              </a:rPr>
              <a:t>landscaping, Ground Floo</a:t>
            </a:r>
            <a:r>
              <a:rPr lang="en-US" altLang="en-US" sz="1600" dirty="0" smtClean="0">
                <a:solidFill>
                  <a:srgbClr val="FF0000"/>
                </a:solidFill>
              </a:rPr>
              <a:t>r Windows,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1600" dirty="0" smtClean="0">
                <a:solidFill>
                  <a:srgbClr val="FF0000"/>
                </a:solidFill>
              </a:rPr>
              <a:t>ST Bike Parking Location – </a:t>
            </a:r>
            <a:r>
              <a:rPr lang="en-US" altLang="en-US" sz="1600" i="1" dirty="0" smtClean="0">
                <a:solidFill>
                  <a:srgbClr val="FF0000"/>
                </a:solidFill>
              </a:rPr>
              <a:t>need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1600" i="1" dirty="0" smtClean="0">
                <a:solidFill>
                  <a:srgbClr val="FF0000"/>
                </a:solidFill>
              </a:rPr>
              <a:t>scalable elevations &amp; plans to verify</a:t>
            </a:r>
            <a:r>
              <a:rPr lang="en-US" altLang="en-US" sz="1600" dirty="0" smtClean="0">
                <a:solidFill>
                  <a:srgbClr val="FF0000"/>
                </a:solidFill>
              </a:rPr>
              <a:t>)</a:t>
            </a:r>
            <a:endParaRPr lang="en-US" altLang="en-US" sz="1600" dirty="0" smtClean="0">
              <a:solidFill>
                <a:srgbClr val="FF0000"/>
              </a:solidFill>
            </a:endParaRPr>
          </a:p>
          <a:p>
            <a:pPr algn="just">
              <a:buFontTx/>
              <a:buNone/>
            </a:pPr>
            <a:endParaRPr lang="en-US" altLang="en-US" sz="16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D77F8-6F03-4D6B-91C9-C8B0BC1EFDF6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3169" y="-1068355"/>
            <a:ext cx="5697662" cy="899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9191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BF25-4366-4B09-94A6-CFDDC2F07ADA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5" y="472440"/>
            <a:ext cx="6858000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25010" r="19617" b="35949"/>
          <a:stretch/>
        </p:blipFill>
        <p:spPr>
          <a:xfrm>
            <a:off x="5485312" y="3997235"/>
            <a:ext cx="2629988" cy="222939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 rot="11391418">
            <a:off x="7532914" y="5288279"/>
            <a:ext cx="686889" cy="40712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17392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BF25-4366-4B09-94A6-CFDDC2F07ADA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6" y="437606"/>
            <a:ext cx="6858000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25010" r="19617" b="35949"/>
          <a:stretch/>
        </p:blipFill>
        <p:spPr>
          <a:xfrm>
            <a:off x="5980612" y="4247606"/>
            <a:ext cx="2629988" cy="222939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 rot="2207829">
            <a:off x="5904412" y="4948769"/>
            <a:ext cx="686889" cy="40712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3601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BF25-4366-4B09-94A6-CFDDC2F07ADA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3" y="539932"/>
            <a:ext cx="6858000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25010" r="19617" b="35949"/>
          <a:stretch/>
        </p:blipFill>
        <p:spPr>
          <a:xfrm>
            <a:off x="5847806" y="4145281"/>
            <a:ext cx="2629988" cy="222939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 rot="3117713">
            <a:off x="5791199" y="4002679"/>
            <a:ext cx="686889" cy="40712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6961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BF25-4366-4B09-94A6-CFDDC2F07ADA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7" y="446314"/>
            <a:ext cx="6858000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25010" r="19617" b="35949"/>
          <a:stretch/>
        </p:blipFill>
        <p:spPr>
          <a:xfrm>
            <a:off x="6093823" y="4319452"/>
            <a:ext cx="2629988" cy="222939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 rot="12741041">
            <a:off x="8401492" y="6273437"/>
            <a:ext cx="686889" cy="40712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4879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5D48-AF27-490C-8C33-29FD823C7523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8703" y="-159492"/>
            <a:ext cx="3079535" cy="486156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0724" y="3971108"/>
            <a:ext cx="8683213" cy="27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="1" dirty="0" smtClean="0"/>
              <a:t>Retail emphasis and site history/context in analysis is helpful</a:t>
            </a:r>
          </a:p>
          <a:p>
            <a:r>
              <a:rPr lang="en-US" altLang="en-US" sz="1600" b="1" dirty="0" smtClean="0"/>
              <a:t>Refine office building, giving equally careful consideration vs. apartments</a:t>
            </a:r>
          </a:p>
          <a:p>
            <a:r>
              <a:rPr lang="en-US" altLang="en-US" sz="1600" b="1" dirty="0" smtClean="0"/>
              <a:t>Simplify overall – risk of too many different materials, breaks, undulations, etc.</a:t>
            </a:r>
          </a:p>
          <a:p>
            <a:r>
              <a:rPr lang="en-US" altLang="en-US" sz="1600" b="1" dirty="0" smtClean="0"/>
              <a:t>Three apartment ‘buildings’ too similar in design, skin/materials and massing</a:t>
            </a:r>
          </a:p>
          <a:p>
            <a:r>
              <a:rPr lang="en-US" altLang="en-US" sz="1600" b="1" dirty="0" smtClean="0"/>
              <a:t>Integrate with surrounding context, block structure, </a:t>
            </a:r>
            <a:r>
              <a:rPr lang="en-US" altLang="en-US" sz="1600" b="1" dirty="0" err="1" smtClean="0"/>
              <a:t>Riverscape</a:t>
            </a:r>
            <a:endParaRPr lang="en-US" altLang="en-US" sz="1600" b="1" dirty="0" smtClean="0"/>
          </a:p>
          <a:p>
            <a:r>
              <a:rPr lang="en-US" altLang="en-US" sz="1600" b="1" dirty="0" smtClean="0"/>
              <a:t>Break down podium or make it a more intentional in design, less of a visual/</a:t>
            </a:r>
            <a:r>
              <a:rPr lang="en-US" altLang="en-US" sz="1600" b="1" dirty="0" err="1" smtClean="0"/>
              <a:t>ped</a:t>
            </a:r>
            <a:r>
              <a:rPr lang="en-US" altLang="en-US" sz="1600" b="1" dirty="0" smtClean="0"/>
              <a:t> barrier</a:t>
            </a:r>
          </a:p>
          <a:p>
            <a:r>
              <a:rPr lang="en-US" altLang="en-US" sz="1600" b="1" dirty="0" smtClean="0"/>
              <a:t>Consider a break through the podium, connect visuall</a:t>
            </a:r>
            <a:r>
              <a:rPr lang="en-US" altLang="en-US" sz="1600" b="1" dirty="0" smtClean="0"/>
              <a:t>y &amp; functionally with railroad</a:t>
            </a:r>
            <a:endParaRPr lang="en-US" altLang="en-US" sz="1600" b="1" dirty="0" smtClean="0"/>
          </a:p>
          <a:p>
            <a:endParaRPr lang="en-US" altLang="en-US" sz="1600" b="1" dirty="0" smtClean="0"/>
          </a:p>
          <a:p>
            <a:endParaRPr lang="en-US" altLang="en-US" sz="1600" b="1" dirty="0" smtClean="0"/>
          </a:p>
          <a:p>
            <a:endParaRPr lang="en-US" altLang="en-US" sz="1600" dirty="0" smtClean="0"/>
          </a:p>
          <a:p>
            <a:pPr algn="just"/>
            <a:endParaRPr lang="en-US" altLang="en-US" sz="1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17417"/>
            <a:ext cx="9004663" cy="748937"/>
          </a:xfrm>
          <a:prstGeom prst="rect">
            <a:avLst/>
          </a:prstGeom>
          <a:noFill/>
          <a:ln/>
        </p:spPr>
        <p:txBody>
          <a:bodyPr lIns="92075" tIns="46038" rIns="92075" bIns="46038"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 smtClean="0">
                <a:solidFill>
                  <a:srgbClr val="0070C0"/>
                </a:solidFill>
              </a:rPr>
              <a:t>11.20.15 DAR Feedback</a:t>
            </a:r>
            <a:endParaRPr lang="en-US" alt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8902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Design-New</Template>
  <TotalTime>598</TotalTime>
  <Words>775</Words>
  <Application>Microsoft Office PowerPoint</Application>
  <PresentationFormat>On-screen Show (4:3)</PresentationFormat>
  <Paragraphs>97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Office Theme</vt:lpstr>
      <vt:lpstr>PowerPoint Presentation</vt:lpstr>
      <vt:lpstr>Summary of the Proposal</vt:lpstr>
      <vt:lpstr>Zoning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REVISED Proposal</vt:lpstr>
      <vt:lpstr>Potential areas of discussion</vt:lpstr>
      <vt:lpstr>PowerPoint Presentation</vt:lpstr>
    </vt:vector>
  </TitlesOfParts>
  <Company>City of Portland - OPDR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Bacher, Amy</dc:creator>
  <cp:lastModifiedBy>Walhood, Mark</cp:lastModifiedBy>
  <cp:revision>33</cp:revision>
  <cp:lastPrinted>2015-01-15T21:54:29Z</cp:lastPrinted>
  <dcterms:created xsi:type="dcterms:W3CDTF">2014-11-20T17:13:49Z</dcterms:created>
  <dcterms:modified xsi:type="dcterms:W3CDTF">2015-01-15T21:54:32Z</dcterms:modified>
</cp:coreProperties>
</file>