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31"/>
  </p:notesMasterIdLst>
  <p:sldIdLst>
    <p:sldId id="256" r:id="rId2"/>
    <p:sldId id="257" r:id="rId3"/>
    <p:sldId id="258" r:id="rId4"/>
    <p:sldId id="302" r:id="rId5"/>
    <p:sldId id="265" r:id="rId6"/>
    <p:sldId id="264" r:id="rId7"/>
    <p:sldId id="263" r:id="rId8"/>
    <p:sldId id="262" r:id="rId9"/>
    <p:sldId id="292" r:id="rId10"/>
    <p:sldId id="267" r:id="rId11"/>
    <p:sldId id="268" r:id="rId12"/>
    <p:sldId id="269" r:id="rId13"/>
    <p:sldId id="270" r:id="rId14"/>
    <p:sldId id="293" r:id="rId15"/>
    <p:sldId id="295" r:id="rId16"/>
    <p:sldId id="296" r:id="rId17"/>
    <p:sldId id="297" r:id="rId18"/>
    <p:sldId id="298" r:id="rId19"/>
    <p:sldId id="300" r:id="rId20"/>
    <p:sldId id="279" r:id="rId21"/>
    <p:sldId id="283" r:id="rId22"/>
    <p:sldId id="306" r:id="rId23"/>
    <p:sldId id="284" r:id="rId24"/>
    <p:sldId id="301" r:id="rId25"/>
    <p:sldId id="291" r:id="rId26"/>
    <p:sldId id="304" r:id="rId27"/>
    <p:sldId id="305" r:id="rId28"/>
    <p:sldId id="303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1576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58BB-4C81-504A-931F-63DE7B1A26BE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89E49-4B3C-6E4F-9AC9-BCFFB56A5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3FC1F8-5558-7F43-8AD8-5775DE07CB11}" type="slidenum">
              <a:rPr lang="en-US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C83E58-F8BF-1042-8D12-53756718E31B}" type="slidenum">
              <a:rPr lang="en-US"/>
              <a:pPr eaLnBrk="1" hangingPunct="1"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D3EDF2-35FD-AC4F-9EE0-D8EAF8EED8D5}" type="datetimeFigureOut">
              <a:rPr lang="en-US" smtClean="0"/>
              <a:pPr/>
              <a:t>6/24/13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34FA9F2-B921-9F45-B105-706B8BF823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906" y="4844395"/>
            <a:ext cx="7547312" cy="668680"/>
          </a:xfrm>
          <a:ln>
            <a:noFill/>
          </a:ln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</a:t>
            </a:r>
            <a:r>
              <a:rPr lang="en-US" sz="3600" b="1" dirty="0" err="1" smtClean="0">
                <a:solidFill>
                  <a:schemeClr val="bg1"/>
                </a:solidFill>
              </a:rPr>
              <a:t>Halprin</a:t>
            </a:r>
            <a:r>
              <a:rPr lang="en-US" sz="3600" b="1" dirty="0" smtClean="0">
                <a:solidFill>
                  <a:schemeClr val="bg1"/>
                </a:solidFill>
              </a:rPr>
              <a:t> Fountain Blocks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786" y="5501815"/>
            <a:ext cx="8919552" cy="107152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“One of the most important urban spaces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since the Renaissance” –Portland, Orego</a:t>
            </a:r>
            <a:r>
              <a:rPr lang="en-US" sz="2400" dirty="0">
                <a:solidFill>
                  <a:srgbClr val="000000"/>
                </a:solidFill>
              </a:rPr>
              <a:t>n</a:t>
            </a:r>
          </a:p>
        </p:txBody>
      </p:sp>
      <p:pic>
        <p:nvPicPr>
          <p:cNvPr id="6" name="Picture 4" descr="E:\halprin final book images\Halpri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271" y="816462"/>
            <a:ext cx="5527793" cy="36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7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600" b="1" dirty="0" smtClean="0"/>
              <a:t>Why are the </a:t>
            </a:r>
            <a:r>
              <a:rPr lang="en-US" sz="2600" b="1" dirty="0" err="1" smtClean="0"/>
              <a:t>Halprin</a:t>
            </a:r>
            <a:r>
              <a:rPr lang="en-US" sz="2600" b="1" dirty="0" smtClean="0"/>
              <a:t> Fountain Blocks important?</a:t>
            </a:r>
            <a:endParaRPr lang="en-US" sz="2600" b="1" dirty="0"/>
          </a:p>
        </p:txBody>
      </p:sp>
      <p:sp>
        <p:nvSpPr>
          <p:cNvPr id="19458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ja-JP" altLang="en-US" sz="1800" dirty="0"/>
              <a:t>“</a:t>
            </a:r>
            <a:r>
              <a:rPr lang="en-US" altLang="ja-JP" sz="1800" dirty="0"/>
              <a:t>One of the most important urban spaces </a:t>
            </a:r>
            <a:r>
              <a:rPr lang="en-US" altLang="ja-JP" sz="1800" dirty="0" smtClean="0"/>
              <a:t>since </a:t>
            </a:r>
            <a:r>
              <a:rPr lang="en-US" altLang="ja-JP" sz="1800" dirty="0"/>
              <a:t>the Renaissance.</a:t>
            </a:r>
            <a:r>
              <a:rPr lang="ja-JP" altLang="en-US" sz="1800" dirty="0"/>
              <a:t>”</a:t>
            </a:r>
            <a:r>
              <a:rPr lang="en-US" altLang="ja-JP" sz="1800" dirty="0"/>
              <a:t> </a:t>
            </a:r>
            <a:br>
              <a:rPr lang="en-US" altLang="ja-JP" sz="1800" dirty="0"/>
            </a:br>
            <a:r>
              <a:rPr lang="en-US" altLang="ja-JP" sz="1800" dirty="0" smtClean="0"/>
              <a:t>	</a:t>
            </a:r>
            <a:r>
              <a:rPr lang="en-US" sz="1600" i="1" dirty="0" smtClean="0"/>
              <a:t>Ada </a:t>
            </a:r>
            <a:r>
              <a:rPr lang="en-US" sz="1600" i="1" dirty="0"/>
              <a:t>Louise </a:t>
            </a:r>
            <a:r>
              <a:rPr lang="en-US" sz="1600" i="1" dirty="0" err="1"/>
              <a:t>Huxtable</a:t>
            </a:r>
            <a:r>
              <a:rPr lang="en-US" sz="1600" i="1" dirty="0"/>
              <a:t>, NY Times, 1970 </a:t>
            </a:r>
            <a:r>
              <a:rPr lang="en-US" sz="1800" i="1" dirty="0"/>
              <a:t>	 </a:t>
            </a:r>
            <a:endParaRPr lang="en-US" sz="1800" dirty="0"/>
          </a:p>
          <a:p>
            <a:pPr marL="0" indent="0" eaLnBrk="1" hangingPunct="1">
              <a:buNone/>
            </a:pPr>
            <a:r>
              <a:rPr lang="en-US" sz="1800" dirty="0"/>
              <a:t>Easily </a:t>
            </a:r>
            <a:r>
              <a:rPr lang="en-US" sz="1800" dirty="0" smtClean="0"/>
              <a:t>one of Portland’s </a:t>
            </a:r>
            <a:r>
              <a:rPr lang="en-US" altLang="ja-JP" sz="1800" dirty="0" smtClean="0"/>
              <a:t>most </a:t>
            </a:r>
            <a:r>
              <a:rPr lang="en-US" altLang="ja-JP" sz="1800" dirty="0"/>
              <a:t>internationally influential </a:t>
            </a:r>
            <a:r>
              <a:rPr lang="en-US" altLang="ja-JP" sz="1800" dirty="0" smtClean="0"/>
              <a:t>works </a:t>
            </a:r>
            <a:r>
              <a:rPr lang="en-US" altLang="ja-JP" sz="1800" dirty="0"/>
              <a:t>of architecture</a:t>
            </a:r>
            <a:r>
              <a:rPr lang="en-US" altLang="ja-JP" sz="1800" dirty="0" smtClean="0"/>
              <a:t>.</a:t>
            </a:r>
          </a:p>
          <a:p>
            <a:pPr eaLnBrk="1" hangingPunct="1">
              <a:buFont typeface="Wingdings" charset="2"/>
              <a:buChar char="u"/>
            </a:pPr>
            <a:endParaRPr lang="en-US" altLang="ja-JP" sz="1800" dirty="0" smtClean="0"/>
          </a:p>
          <a:p>
            <a:pPr eaLnBrk="1" hangingPunct="1">
              <a:buFont typeface="Wingdings" charset="2"/>
              <a:buChar char="u"/>
            </a:pPr>
            <a:endParaRPr lang="en-US" sz="1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10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449053"/>
            <a:ext cx="7707406" cy="269625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8" name="Picture 5" descr="E-H5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8271" y="3344301"/>
            <a:ext cx="4254929" cy="274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-104744" y="6191889"/>
            <a:ext cx="9143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 smtClean="0">
                <a:latin typeface="+mn-lt"/>
              </a:rPr>
              <a:t>Ira Keller (Forecourt) Fountain, Opening </a:t>
            </a:r>
            <a:r>
              <a:rPr lang="en-US" sz="1400" b="1" dirty="0">
                <a:latin typeface="+mn-lt"/>
              </a:rPr>
              <a:t>Day, </a:t>
            </a:r>
            <a:r>
              <a:rPr lang="en-US" sz="1400" b="1" dirty="0" smtClean="0">
                <a:latin typeface="+mn-lt"/>
              </a:rPr>
              <a:t>June </a:t>
            </a:r>
            <a:r>
              <a:rPr lang="en-US" sz="1400" b="1" dirty="0">
                <a:latin typeface="+mn-lt"/>
              </a:rPr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136411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710454" y="918957"/>
            <a:ext cx="7707406" cy="2231136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1800" b="1" dirty="0"/>
              <a:t>Locally Influential</a:t>
            </a:r>
            <a:r>
              <a:rPr lang="en-US" sz="1800" dirty="0"/>
              <a:t>: </a:t>
            </a:r>
            <a:r>
              <a:rPr lang="en-US" sz="1800" dirty="0" smtClean="0"/>
              <a:t>The </a:t>
            </a:r>
            <a:r>
              <a:rPr lang="en-US" sz="1800" dirty="0"/>
              <a:t>plazas showed the public the power of playful urban space, setting the precedent for Waterfront Park, Pioneer Courthouse Square, Jamison Square, Tanner Springs, and Director Park 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 eaLnBrk="1" hangingPunct="1">
              <a:buNone/>
            </a:pPr>
            <a:r>
              <a:rPr lang="en-US" sz="1800" b="1" dirty="0"/>
              <a:t>Historically Significant</a:t>
            </a:r>
            <a:r>
              <a:rPr lang="en-US" sz="1800" dirty="0"/>
              <a:t>: </a:t>
            </a:r>
            <a:r>
              <a:rPr lang="en-US" sz="1800" dirty="0" smtClean="0"/>
              <a:t>Added to the </a:t>
            </a:r>
            <a:r>
              <a:rPr lang="en-US" sz="1800" dirty="0"/>
              <a:t>National Register of Historic Places </a:t>
            </a:r>
            <a:r>
              <a:rPr lang="en-US" sz="1800" dirty="0" smtClean="0"/>
              <a:t>in</a:t>
            </a:r>
            <a:br>
              <a:rPr lang="en-US" sz="1800" dirty="0" smtClean="0"/>
            </a:br>
            <a:r>
              <a:rPr lang="en-US" sz="1800" dirty="0" smtClean="0"/>
              <a:t>March 2013.</a:t>
            </a:r>
            <a:endParaRPr lang="en-US" sz="1800" dirty="0"/>
          </a:p>
          <a:p>
            <a:pPr eaLnBrk="1" hangingPunct="1">
              <a:buFont typeface="Wingdings" charset="2"/>
              <a:buChar char="u"/>
            </a:pPr>
            <a:endParaRPr lang="en-US" sz="1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11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710454" y="5641028"/>
            <a:ext cx="76917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+mn-lt"/>
              </a:rPr>
              <a:t>Life </a:t>
            </a:r>
            <a:r>
              <a:rPr lang="en-US" sz="1400" b="1" dirty="0" smtClean="0">
                <a:latin typeface="+mn-lt"/>
              </a:rPr>
              <a:t>Magazine, 1968</a:t>
            </a:r>
            <a:endParaRPr lang="en-US" sz="1400" b="1" dirty="0">
              <a:latin typeface="+mn-lt"/>
            </a:endParaRPr>
          </a:p>
        </p:txBody>
      </p:sp>
      <p:pic>
        <p:nvPicPr>
          <p:cNvPr id="22533" name="Picture 5" descr="G:\halprin\halprin life photos\lovejoy life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141" y="3241751"/>
            <a:ext cx="7346480" cy="226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83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sasaki.com/media/files/01campusportland-state-university-mp-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649" y="2286697"/>
            <a:ext cx="4598731" cy="32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26141" y="918957"/>
            <a:ext cx="7707406" cy="2231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Intense Neighborhood Expansion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PSU growth, Education URA, </a:t>
            </a:r>
            <a:r>
              <a:rPr lang="en-US" sz="1800" dirty="0" err="1" smtClean="0"/>
              <a:t>SoMa</a:t>
            </a:r>
            <a:r>
              <a:rPr lang="en-US" sz="1800" dirty="0" smtClean="0"/>
              <a:t> </a:t>
            </a:r>
            <a:r>
              <a:rPr lang="en-US" sz="1800" dirty="0" err="1" smtClean="0"/>
              <a:t>EcoDistrict</a:t>
            </a:r>
            <a:endParaRPr lang="en-US" sz="1800" dirty="0" smtClean="0"/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Increased need for open spaces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12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6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>
          <a:xfrm>
            <a:off x="726141" y="918957"/>
            <a:ext cx="7707406" cy="22311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1800" b="1" dirty="0"/>
              <a:t>Limited </a:t>
            </a:r>
            <a:r>
              <a:rPr lang="en-US" sz="1800" b="1" i="1" dirty="0"/>
              <a:t>New</a:t>
            </a:r>
            <a:r>
              <a:rPr lang="en-US" sz="1800" b="1" dirty="0"/>
              <a:t> Park </a:t>
            </a:r>
            <a:r>
              <a:rPr lang="en-US" sz="1800" b="1" dirty="0" smtClean="0"/>
              <a:t>Space</a:t>
            </a:r>
            <a:r>
              <a:rPr lang="en-US" sz="1800" dirty="0" smtClean="0"/>
              <a:t>: PSU’s </a:t>
            </a:r>
            <a:r>
              <a:rPr lang="en-US" sz="1800" dirty="0"/>
              <a:t>master plan only provides for one new park/plaza despite dramatic increase of surrounding density. </a:t>
            </a:r>
          </a:p>
          <a:p>
            <a:pPr eaLnBrk="1" hangingPunct="1"/>
            <a:endParaRPr lang="en-US" sz="1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13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5" descr="http://www.sasaki.com/media/files/02campusportland-state-university-m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455" y="2187119"/>
            <a:ext cx="3797440" cy="34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 rot="1857921">
            <a:off x="5196068" y="3255009"/>
            <a:ext cx="587694" cy="649365"/>
          </a:xfrm>
          <a:prstGeom prst="downArrow">
            <a:avLst>
              <a:gd name="adj1" fmla="val 50000"/>
              <a:gd name="adj2" fmla="val 349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8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6141" y="918957"/>
            <a:ext cx="3776472" cy="458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/>
              <a:t>Halprin’s</a:t>
            </a:r>
            <a:r>
              <a:rPr lang="en-US" sz="1800" b="1" dirty="0"/>
              <a:t> fountains are the </a:t>
            </a:r>
            <a:r>
              <a:rPr lang="en-US" sz="1800" b="1" i="1" dirty="0"/>
              <a:t>original </a:t>
            </a:r>
            <a:r>
              <a:rPr lang="en-US" sz="1800" b="1" i="1" dirty="0" err="1"/>
              <a:t>ecodistrict</a:t>
            </a:r>
            <a:r>
              <a:rPr lang="en-US" sz="1800" b="1" i="1" dirty="0"/>
              <a:t> </a:t>
            </a:r>
            <a:r>
              <a:rPr lang="en-US" sz="1800" i="1" dirty="0"/>
              <a:t>– </a:t>
            </a:r>
            <a:r>
              <a:rPr lang="en-US" sz="1800" dirty="0"/>
              <a:t>Landscape historians now regard </a:t>
            </a:r>
            <a:r>
              <a:rPr lang="en-US" sz="1800" dirty="0" err="1"/>
              <a:t>Halprin</a:t>
            </a:r>
            <a:r>
              <a:rPr lang="en-US" sz="1800" dirty="0"/>
              <a:t> and the Portland fountains as important leaders in the urban environmental movement that we now call “</a:t>
            </a:r>
            <a:r>
              <a:rPr lang="en-US" sz="1800" dirty="0" err="1"/>
              <a:t>ecodistricts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5" descr="HalprinPortlandOpenSpaceSequence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918957"/>
            <a:ext cx="3410740" cy="44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814929" y="5466989"/>
            <a:ext cx="31477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 smtClean="0">
                <a:latin typeface="+mn-lt"/>
              </a:rPr>
              <a:t>Concept drawing, Portland Fountains</a:t>
            </a:r>
            <a:endParaRPr lang="en-US" sz="1400" b="1" dirty="0">
              <a:latin typeface="+mn-lt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14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1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Why is action needed now</a:t>
            </a:r>
            <a:r>
              <a:rPr lang="en-US" sz="3200" b="1" dirty="0" smtClean="0"/>
              <a:t>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1800" dirty="0"/>
              <a:t>“</a:t>
            </a:r>
            <a:r>
              <a:rPr lang="en-US" altLang="ja-JP" sz="1800" dirty="0"/>
              <a:t>(Public-private stewardship) is the next big thing in our system.  We provide only a baseline of services, and unless highly motivated citizens step up, we just can</a:t>
            </a:r>
            <a:r>
              <a:rPr lang="ja-JP" altLang="en-US" sz="1800" dirty="0"/>
              <a:t>’</a:t>
            </a:r>
            <a:r>
              <a:rPr lang="en-US" altLang="ja-JP" sz="1800" dirty="0"/>
              <a:t>t take on (all the repairs).</a:t>
            </a:r>
            <a:r>
              <a:rPr lang="ja-JP" altLang="en-US" sz="1800" dirty="0"/>
              <a:t>”</a:t>
            </a:r>
            <a:r>
              <a:rPr lang="en-US" altLang="ja-JP" sz="1800" dirty="0"/>
              <a:t> </a:t>
            </a:r>
          </a:p>
          <a:p>
            <a:pPr>
              <a:buNone/>
            </a:pPr>
            <a:r>
              <a:rPr lang="en-US" sz="1800" i="1" dirty="0"/>
              <a:t>	</a:t>
            </a:r>
            <a:r>
              <a:rPr lang="en-US" sz="1600" i="1" dirty="0" smtClean="0"/>
              <a:t>Commissioner </a:t>
            </a:r>
            <a:r>
              <a:rPr lang="en-US" sz="1600" i="1" dirty="0"/>
              <a:t>Nick Fish</a:t>
            </a:r>
            <a:br>
              <a:rPr lang="en-US" sz="1600" i="1" dirty="0"/>
            </a:br>
            <a:r>
              <a:rPr lang="en-US" sz="1600" i="1" dirty="0"/>
              <a:t>The Oregonian, August 9, 2012</a:t>
            </a:r>
            <a:endParaRPr lang="en-US" sz="16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MG_796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33"/>
          <a:stretch>
            <a:fillRect/>
          </a:stretch>
        </p:blipFill>
        <p:spPr bwMode="auto">
          <a:xfrm>
            <a:off x="4648201" y="1571333"/>
            <a:ext cx="3769660" cy="337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15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9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After nearly 50 years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u"/>
            </a:pPr>
            <a:r>
              <a:rPr lang="en-US" sz="1800" dirty="0" smtClean="0"/>
              <a:t>These </a:t>
            </a:r>
            <a:r>
              <a:rPr lang="en-US" sz="1800" dirty="0"/>
              <a:t>assets show </a:t>
            </a:r>
            <a:r>
              <a:rPr lang="en-US" sz="1800" b="1" dirty="0"/>
              <a:t>dramatic</a:t>
            </a:r>
            <a:r>
              <a:rPr lang="en-US" sz="1800" dirty="0"/>
              <a:t> need for repair and restoration.</a:t>
            </a:r>
          </a:p>
          <a:p>
            <a:pPr lvl="1">
              <a:buFont typeface="Wingdings" charset="2"/>
              <a:buChar char="u"/>
            </a:pPr>
            <a:r>
              <a:rPr lang="en-US" sz="1800" dirty="0"/>
              <a:t>Public funding is not available for capital repair or ongoing enhanced maintenance.</a:t>
            </a:r>
          </a:p>
          <a:p>
            <a:pPr lvl="1">
              <a:buFont typeface="Wingdings" charset="2"/>
              <a:buChar char="u"/>
            </a:pPr>
            <a:r>
              <a:rPr lang="en-US" sz="1800" dirty="0"/>
              <a:t>2012 Condition Assessment Report shows $2.5 million needed to restore fountains, plazas and walkways to good condition, position for </a:t>
            </a:r>
            <a:r>
              <a:rPr lang="en-US" sz="1800" dirty="0" smtClean="0"/>
              <a:t>sustainability.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774" y="3914171"/>
            <a:ext cx="1481889" cy="223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089" y="3914171"/>
            <a:ext cx="2183473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_79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790" y="3914172"/>
            <a:ext cx="1675806" cy="22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16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4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Who will make it happen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The </a:t>
            </a:r>
            <a:r>
              <a:rPr lang="en-US" sz="1800" b="1" dirty="0" err="1"/>
              <a:t>Halprin</a:t>
            </a:r>
            <a:r>
              <a:rPr lang="en-US" sz="1800" b="1" dirty="0"/>
              <a:t> Landscape Conservancy</a:t>
            </a:r>
            <a:r>
              <a:rPr lang="en-US" sz="1800" dirty="0"/>
              <a:t>, a </a:t>
            </a:r>
            <a:r>
              <a:rPr lang="en-US" sz="1800" dirty="0" smtClean="0"/>
              <a:t>501(c)3 </a:t>
            </a:r>
            <a:r>
              <a:rPr lang="en-US" sz="1800" dirty="0"/>
              <a:t>non-profit, </a:t>
            </a:r>
            <a:r>
              <a:rPr lang="en-US" sz="1800" dirty="0" smtClean="0"/>
              <a:t>was </a:t>
            </a:r>
            <a:br>
              <a:rPr lang="en-US" sz="1800" dirty="0" smtClean="0"/>
            </a:br>
            <a:r>
              <a:rPr lang="en-US" sz="1800" dirty="0" smtClean="0"/>
              <a:t>formed </a:t>
            </a:r>
            <a:r>
              <a:rPr lang="en-US" sz="1800" dirty="0"/>
              <a:t>in </a:t>
            </a:r>
            <a:r>
              <a:rPr lang="en-US" sz="1800" dirty="0" smtClean="0"/>
              <a:t>2001 </a:t>
            </a:r>
            <a:r>
              <a:rPr lang="en-US" sz="1800" dirty="0"/>
              <a:t>to:</a:t>
            </a:r>
          </a:p>
          <a:p>
            <a:pPr lvl="1">
              <a:buFont typeface="Wingdings" charset="2"/>
              <a:buChar char="u"/>
            </a:pPr>
            <a:r>
              <a:rPr lang="en-US" sz="1800" u="sng" dirty="0"/>
              <a:t>Activate</a:t>
            </a:r>
            <a:r>
              <a:rPr lang="en-US" sz="1800" dirty="0"/>
              <a:t>:  increase awareness of the parks as a cultural resource on par with the city</a:t>
            </a:r>
            <a:r>
              <a:rPr lang="ja-JP" altLang="en-US" sz="1800" dirty="0"/>
              <a:t>’</a:t>
            </a:r>
            <a:r>
              <a:rPr lang="en-US" altLang="ja-JP" sz="1800" dirty="0"/>
              <a:t>s and the nation</a:t>
            </a:r>
            <a:r>
              <a:rPr lang="ja-JP" altLang="en-US" sz="1800" dirty="0"/>
              <a:t>’</a:t>
            </a:r>
            <a:r>
              <a:rPr lang="en-US" altLang="ja-JP" sz="1800" dirty="0"/>
              <a:t>s greatest cultural resources</a:t>
            </a:r>
          </a:p>
          <a:p>
            <a:pPr lvl="1">
              <a:buFont typeface="Wingdings" charset="2"/>
              <a:buChar char="u"/>
            </a:pPr>
            <a:r>
              <a:rPr lang="en-US" sz="1800" u="sng" dirty="0"/>
              <a:t>Improve:</a:t>
            </a:r>
            <a:r>
              <a:rPr lang="en-US" sz="1800" dirty="0"/>
              <a:t>  make needed restoration and repairs according Lawrence </a:t>
            </a:r>
            <a:r>
              <a:rPr lang="en-US" sz="1800" dirty="0" err="1"/>
              <a:t>Halprin</a:t>
            </a:r>
            <a:r>
              <a:rPr lang="ja-JP" altLang="en-US" sz="1800" dirty="0"/>
              <a:t>’</a:t>
            </a:r>
            <a:r>
              <a:rPr lang="en-US" altLang="ja-JP" sz="1800" dirty="0"/>
              <a:t>s original vision</a:t>
            </a:r>
          </a:p>
          <a:p>
            <a:pPr lvl="1">
              <a:buFont typeface="Wingdings" charset="2"/>
              <a:buChar char="u"/>
            </a:pPr>
            <a:r>
              <a:rPr lang="en-US" sz="1800" u="sng" dirty="0"/>
              <a:t>Maintain</a:t>
            </a:r>
            <a:r>
              <a:rPr lang="en-US" sz="1800" dirty="0"/>
              <a:t>:  assure the parks</a:t>
            </a:r>
            <a:r>
              <a:rPr lang="ja-JP" altLang="en-US" sz="1800" dirty="0"/>
              <a:t>’</a:t>
            </a:r>
            <a:r>
              <a:rPr lang="en-US" altLang="ja-JP" sz="1800" dirty="0"/>
              <a:t> upkeep at the level of a residential </a:t>
            </a:r>
            <a:r>
              <a:rPr lang="en-US" altLang="ja-JP" sz="1800" dirty="0" smtClean="0"/>
              <a:t>garden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err="1" smtClean="0"/>
              <a:t>Halprin</a:t>
            </a:r>
            <a:r>
              <a:rPr lang="en-US" sz="1800" dirty="0" smtClean="0"/>
              <a:t> Landscape Conservancy and the City of Portland executed an agreement in 2011 to support a public-private partnership for restoration and ongoing maintenance of the </a:t>
            </a:r>
            <a:r>
              <a:rPr lang="en-US" sz="1800" dirty="0" err="1" smtClean="0"/>
              <a:t>Halprin</a:t>
            </a:r>
            <a:r>
              <a:rPr lang="en-US" sz="1800" dirty="0" smtClean="0"/>
              <a:t> Fountain Blocks.</a:t>
            </a:r>
          </a:p>
          <a:p>
            <a:endParaRPr lang="en-US" sz="1800" dirty="0"/>
          </a:p>
        </p:txBody>
      </p:sp>
      <p:pic>
        <p:nvPicPr>
          <p:cNvPr id="4" name="Picture 3" descr="portlandparks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314" y="5214183"/>
            <a:ext cx="2049554" cy="1024777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17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7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Public-Private Stewardship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586753"/>
            <a:ext cx="8070618" cy="4571999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sz="1800" b="1" dirty="0"/>
              <a:t>Significant accomplishments to date</a:t>
            </a:r>
            <a:r>
              <a:rPr lang="en-US" sz="1800" dirty="0"/>
              <a:t>:</a:t>
            </a:r>
          </a:p>
          <a:p>
            <a:pPr lvl="1">
              <a:lnSpc>
                <a:spcPct val="90000"/>
              </a:lnSpc>
              <a:buFont typeface="Wingdings" charset="2"/>
              <a:buChar char="u"/>
            </a:pPr>
            <a:r>
              <a:rPr lang="en-US" sz="1600" b="1" dirty="0"/>
              <a:t>2009</a:t>
            </a:r>
            <a:r>
              <a:rPr lang="en-US" sz="1600" dirty="0"/>
              <a:t>: </a:t>
            </a:r>
            <a:r>
              <a:rPr lang="en-US" sz="1600" dirty="0" smtClean="0"/>
              <a:t>Tree </a:t>
            </a:r>
            <a:r>
              <a:rPr lang="en-US" sz="1600" dirty="0"/>
              <a:t>trimming at Ira Keller Fountain and </a:t>
            </a:r>
            <a:r>
              <a:rPr lang="en-US" sz="1600" dirty="0" err="1"/>
              <a:t>Pettygrove</a:t>
            </a:r>
            <a:r>
              <a:rPr lang="en-US" sz="1600" dirty="0"/>
              <a:t> Park, in partnership with Russell Development Company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2011</a:t>
            </a:r>
            <a:r>
              <a:rPr lang="en-US" sz="1600" dirty="0"/>
              <a:t>: </a:t>
            </a:r>
            <a:r>
              <a:rPr lang="en-US" sz="1600" dirty="0" smtClean="0"/>
              <a:t>HLC</a:t>
            </a:r>
            <a:r>
              <a:rPr lang="en-US" sz="1600" dirty="0"/>
              <a:t>/City of Portland agreement executed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2011</a:t>
            </a:r>
            <a:r>
              <a:rPr lang="en-US" sz="1600" dirty="0"/>
              <a:t>: Sidewalk </a:t>
            </a:r>
            <a:r>
              <a:rPr lang="en-US" sz="1600" dirty="0" smtClean="0"/>
              <a:t>repairs completed</a:t>
            </a:r>
            <a:endParaRPr lang="en-US" sz="1600" dirty="0"/>
          </a:p>
          <a:p>
            <a:pPr lvl="1">
              <a:lnSpc>
                <a:spcPct val="80000"/>
              </a:lnSpc>
              <a:buFont typeface="Wingdings" charset="2"/>
              <a:buChar char="u"/>
            </a:pPr>
            <a:r>
              <a:rPr lang="en-US" sz="1600" b="1" dirty="0"/>
              <a:t>2012</a:t>
            </a:r>
            <a:r>
              <a:rPr lang="en-US" sz="1600" dirty="0"/>
              <a:t>: </a:t>
            </a:r>
            <a:r>
              <a:rPr lang="en-US" sz="1600" dirty="0" smtClean="0"/>
              <a:t>New </a:t>
            </a:r>
            <a:r>
              <a:rPr lang="en-US" sz="1600" dirty="0"/>
              <a:t>South Auditorium District street and pedestrian lighting by </a:t>
            </a:r>
            <a:r>
              <a:rPr lang="en-US" sz="1600" dirty="0" smtClean="0"/>
              <a:t>PBOT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2012</a:t>
            </a:r>
            <a:r>
              <a:rPr lang="en-US" sz="1600" dirty="0" smtClean="0"/>
              <a:t>: HLC </a:t>
            </a:r>
            <a:r>
              <a:rPr lang="en-US" sz="1600" dirty="0"/>
              <a:t>commissioned Condition Assessment</a:t>
            </a:r>
          </a:p>
          <a:p>
            <a:pPr lvl="1">
              <a:lnSpc>
                <a:spcPct val="90000"/>
              </a:lnSpc>
              <a:buFont typeface="Wingdings" charset="2"/>
              <a:buChar char="u"/>
            </a:pPr>
            <a:r>
              <a:rPr lang="en-US" sz="1600" b="1" dirty="0"/>
              <a:t>2012</a:t>
            </a:r>
            <a:r>
              <a:rPr lang="en-US" sz="1600" dirty="0"/>
              <a:t>: </a:t>
            </a:r>
            <a:r>
              <a:rPr lang="en-US" sz="1600" dirty="0" smtClean="0"/>
              <a:t>Design</a:t>
            </a:r>
            <a:r>
              <a:rPr lang="en-US" sz="1600" dirty="0"/>
              <a:t>, engineering and a portion of </a:t>
            </a:r>
            <a:r>
              <a:rPr lang="en-US" sz="1600" dirty="0" smtClean="0"/>
              <a:t>improvements </a:t>
            </a:r>
            <a:r>
              <a:rPr lang="en-US" sz="1600" dirty="0"/>
              <a:t>completed at </a:t>
            </a:r>
            <a:r>
              <a:rPr lang="en-US" sz="1600" dirty="0" err="1"/>
              <a:t>Pettygrove</a:t>
            </a:r>
            <a:r>
              <a:rPr lang="en-US" sz="1600" dirty="0"/>
              <a:t> Park </a:t>
            </a:r>
            <a:r>
              <a:rPr lang="en-US" sz="1600" dirty="0" smtClean="0"/>
              <a:t>– HLC </a:t>
            </a:r>
            <a:r>
              <a:rPr lang="en-US" sz="1600" dirty="0"/>
              <a:t>in partnership with PP&amp;R and Russell </a:t>
            </a:r>
            <a:r>
              <a:rPr lang="en-US" sz="1600" dirty="0" smtClean="0"/>
              <a:t>Development </a:t>
            </a:r>
            <a:r>
              <a:rPr lang="en-US" sz="1600" dirty="0"/>
              <a:t>Co.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2013</a:t>
            </a:r>
            <a:r>
              <a:rPr lang="en-US" sz="1600" dirty="0"/>
              <a:t>: </a:t>
            </a:r>
            <a:r>
              <a:rPr lang="en-US" sz="1600" dirty="0" smtClean="0"/>
              <a:t>Listed on the National </a:t>
            </a:r>
            <a:r>
              <a:rPr lang="en-US" sz="1600" dirty="0"/>
              <a:t>Register of </a:t>
            </a:r>
            <a:r>
              <a:rPr lang="en-US" sz="1600" dirty="0" smtClean="0"/>
              <a:t>Historic Places</a:t>
            </a:r>
            <a:endParaRPr lang="en-US" sz="1600" dirty="0"/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2013</a:t>
            </a:r>
            <a:r>
              <a:rPr lang="en-US" sz="1600" dirty="0"/>
              <a:t>: Lovejoy Fountain Shelter improvements planned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600" b="1" dirty="0"/>
              <a:t>Total contributions to date</a:t>
            </a:r>
            <a:r>
              <a:rPr lang="en-US" sz="1600" dirty="0"/>
              <a:t>: </a:t>
            </a:r>
          </a:p>
          <a:p>
            <a:pPr lvl="4">
              <a:lnSpc>
                <a:spcPct val="50000"/>
              </a:lnSpc>
              <a:buFont typeface="Wingdings" charset="2"/>
              <a:buChar char="u"/>
            </a:pPr>
            <a:r>
              <a:rPr lang="en-US" sz="1600" dirty="0"/>
              <a:t>$235,000 in cash </a:t>
            </a:r>
          </a:p>
          <a:p>
            <a:pPr lvl="4">
              <a:lnSpc>
                <a:spcPct val="50000"/>
              </a:lnSpc>
              <a:buFont typeface="Wingdings" charset="2"/>
              <a:buChar char="u"/>
            </a:pPr>
            <a:r>
              <a:rPr lang="en-US" sz="1600" dirty="0"/>
              <a:t>Over 3,400 hours of contributed professional services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endParaRPr lang="en-US" sz="1600" dirty="0"/>
          </a:p>
          <a:p>
            <a:pPr>
              <a:lnSpc>
                <a:spcPct val="7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18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9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Current Funding Needs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Capital Needs Forecast			$2.5 Million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Ongoing Enhanced Maintenance	TBD</a:t>
            </a:r>
            <a:endParaRPr lang="en-US" dirty="0"/>
          </a:p>
        </p:txBody>
      </p:sp>
      <p:pic>
        <p:nvPicPr>
          <p:cNvPr id="5" name="Picture 1" descr="20080825_halprin_6207_04.jpg"/>
          <p:cNvPicPr>
            <a:picLocks noGrp="1" noChangeAspect="1"/>
          </p:cNvPicPr>
          <p:nvPr>
            <p:ph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0254" r="-120254"/>
          <a:stretch>
            <a:fillRect/>
          </a:stretch>
        </p:blipFill>
        <p:spPr bwMode="auto">
          <a:xfrm>
            <a:off x="-744431" y="3069315"/>
            <a:ext cx="10628813" cy="307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19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What are the </a:t>
            </a:r>
            <a:r>
              <a:rPr lang="en-US" sz="3200" b="1" dirty="0" err="1" smtClean="0"/>
              <a:t>Halprin</a:t>
            </a:r>
            <a:r>
              <a:rPr lang="en-US" sz="3200" b="1" dirty="0" smtClean="0"/>
              <a:t> Fountain Blocks?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In 1963, newly established Portland Development Commission</a:t>
            </a:r>
            <a:br>
              <a:rPr lang="en-US" sz="1800" dirty="0" smtClean="0"/>
            </a:br>
            <a:r>
              <a:rPr lang="en-US" sz="1800" dirty="0" smtClean="0"/>
              <a:t>(PDC) recruited Lawrence </a:t>
            </a:r>
            <a:r>
              <a:rPr lang="en-US" sz="1800" dirty="0" err="1" smtClean="0"/>
              <a:t>Halprin</a:t>
            </a:r>
            <a:r>
              <a:rPr lang="en-US" sz="1800" dirty="0" smtClean="0"/>
              <a:t> and Associates to create the </a:t>
            </a:r>
            <a:br>
              <a:rPr lang="en-US" sz="1800" dirty="0" smtClean="0"/>
            </a:br>
            <a:r>
              <a:rPr lang="en-US" sz="1800" b="1" dirty="0" smtClean="0"/>
              <a:t>Portland Open Space Sequence</a:t>
            </a:r>
            <a:r>
              <a:rPr lang="en-US" sz="1800" dirty="0"/>
              <a:t>.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In May of 1963, PDC’s first Chairman Ira Keller had a vision to design</a:t>
            </a:r>
            <a:br>
              <a:rPr lang="en-US" sz="1800" dirty="0" smtClean="0"/>
            </a:br>
            <a:r>
              <a:rPr lang="en-US" sz="1800" dirty="0" smtClean="0"/>
              <a:t>the public space “on such a scale of artistic excellence that it will have </a:t>
            </a:r>
            <a:br>
              <a:rPr lang="en-US" sz="1800" dirty="0" smtClean="0"/>
            </a:br>
            <a:r>
              <a:rPr lang="en-US" sz="1800" dirty="0" smtClean="0"/>
              <a:t>real permanency. So good that in itself (it) becomes a lovely feature of </a:t>
            </a:r>
            <a:br>
              <a:rPr lang="en-US" sz="1800" dirty="0" smtClean="0"/>
            </a:br>
            <a:r>
              <a:rPr lang="en-US" sz="1800" dirty="0" smtClean="0"/>
              <a:t>living there.”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606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5" descr="G:\Halprin Book Images\larry color images\HalprinPortlandOpenSpaceSequence10.jpg"/>
          <p:cNvPicPr>
            <a:picLocks noGrp="1" noChangeAspect="1" noChangeArrowheads="1"/>
          </p:cNvPicPr>
          <p:nvPr>
            <p:ph sz="half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99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Funding Options</a:t>
            </a:r>
            <a:endParaRPr lang="en-US" sz="32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274618"/>
            <a:ext cx="7707406" cy="254327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1800" b="1" dirty="0">
                <a:solidFill>
                  <a:srgbClr val="000000"/>
                </a:solidFill>
              </a:rPr>
              <a:t>Private </a:t>
            </a:r>
            <a:r>
              <a:rPr lang="en-US" sz="1800" b="1" dirty="0" smtClean="0">
                <a:solidFill>
                  <a:srgbClr val="000000"/>
                </a:solidFill>
              </a:rPr>
              <a:t>Participation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</a:rPr>
              <a:t>Approaches</a:t>
            </a:r>
            <a:r>
              <a:rPr lang="en-US" sz="1800" dirty="0" smtClean="0"/>
              <a:t>: </a:t>
            </a:r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sz="1800" dirty="0" smtClean="0"/>
              <a:t>	1) Private Fundraising</a:t>
            </a:r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sz="1800" dirty="0" smtClean="0"/>
              <a:t>	2) Voluntary $2.5M Local Improvement District (LID)</a:t>
            </a:r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sz="1800" dirty="0" smtClean="0"/>
              <a:t>	3) Community Association	</a:t>
            </a:r>
            <a:endParaRPr lang="en-US" sz="1800" dirty="0"/>
          </a:p>
          <a:p>
            <a:pPr marL="0" indent="0" eaLnBrk="1" hangingPunct="1">
              <a:buNone/>
            </a:pPr>
            <a:r>
              <a:rPr lang="en-US" sz="1800" b="1" dirty="0">
                <a:solidFill>
                  <a:schemeClr val="tx1"/>
                </a:solidFill>
              </a:rPr>
              <a:t>Public Participation</a:t>
            </a:r>
            <a:r>
              <a:rPr lang="en-US" sz="1800" dirty="0"/>
              <a:t>:  PP&amp;R, </a:t>
            </a:r>
            <a:r>
              <a:rPr lang="en-US" sz="1800" dirty="0" smtClean="0"/>
              <a:t>PBOT</a:t>
            </a:r>
            <a:r>
              <a:rPr lang="en-US" sz="1800" dirty="0"/>
              <a:t>, Portland Water </a:t>
            </a:r>
            <a:r>
              <a:rPr lang="en-US" sz="1800" dirty="0" smtClean="0"/>
              <a:t>Bureau continue </a:t>
            </a:r>
            <a:r>
              <a:rPr lang="en-US" sz="1800" dirty="0"/>
              <a:t>basic </a:t>
            </a:r>
            <a:r>
              <a:rPr lang="en-US" sz="1800" dirty="0" smtClean="0"/>
              <a:t>services and </a:t>
            </a:r>
            <a:r>
              <a:rPr lang="en-US" sz="1800" dirty="0"/>
              <a:t>select repairs </a:t>
            </a:r>
          </a:p>
          <a:p>
            <a:pPr eaLnBrk="1" hangingPunct="1"/>
            <a:endParaRPr lang="en-US" sz="1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20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6" name="Picture 1" descr="20080830_halprin_00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909" y="3914170"/>
            <a:ext cx="3348595" cy="223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96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/>
              <a:t>One LID Scenario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1800" b="1" dirty="0"/>
              <a:t>Based on land area within LID 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 err="1"/>
              <a:t>Halprin</a:t>
            </a:r>
            <a:r>
              <a:rPr lang="en-US" sz="1800" dirty="0"/>
              <a:t> Open Space Sequence – in green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Adjacent properties with frontage – in blue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Surrounding properties – in purple</a:t>
            </a:r>
          </a:p>
          <a:p>
            <a:pPr marL="0" indent="0" eaLnBrk="1" hangingPunct="1">
              <a:buNone/>
            </a:pPr>
            <a:r>
              <a:rPr lang="en-US" sz="1800" b="1" dirty="0" smtClean="0"/>
              <a:t>Scenario Assumptions</a:t>
            </a:r>
            <a:endParaRPr lang="en-US" sz="1800" b="1" dirty="0"/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Purple properties receive half the benefit of blue properties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Use adjusted square footage (ASF) to calculate shares</a:t>
            </a:r>
          </a:p>
          <a:p>
            <a:pPr lvl="2" eaLnBrk="1" hangingPunct="1">
              <a:buFont typeface="Wingdings" charset="2"/>
              <a:buChar char="u"/>
            </a:pPr>
            <a:r>
              <a:rPr lang="en-US" sz="1800" dirty="0"/>
              <a:t>100% of blue properties</a:t>
            </a:r>
            <a:r>
              <a:rPr lang="ja-JP" altLang="en-US" sz="1800" dirty="0"/>
              <a:t>’</a:t>
            </a:r>
            <a:r>
              <a:rPr lang="en-US" altLang="ja-JP" sz="1800" dirty="0"/>
              <a:t> land area</a:t>
            </a:r>
          </a:p>
          <a:p>
            <a:pPr lvl="2" eaLnBrk="1" hangingPunct="1">
              <a:buFont typeface="Wingdings" charset="2"/>
              <a:buChar char="u"/>
            </a:pPr>
            <a:r>
              <a:rPr lang="en-US" sz="1800" dirty="0"/>
              <a:t>50% of purple properties</a:t>
            </a:r>
            <a:r>
              <a:rPr lang="ja-JP" altLang="en-US" sz="1800" dirty="0"/>
              <a:t>’</a:t>
            </a:r>
            <a:r>
              <a:rPr lang="en-US" altLang="ja-JP" sz="1800" dirty="0"/>
              <a:t> land area</a:t>
            </a:r>
          </a:p>
          <a:p>
            <a:pPr eaLnBrk="1" hangingPunct="1">
              <a:buFont typeface="Wingdings" charset="2"/>
              <a:buChar char="u"/>
            </a:pPr>
            <a:endParaRPr lang="en-US" sz="1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21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0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/>
              <a:t>Proposed LID Area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eaLnBrk="1" hangingPunct="1">
              <a:buFont typeface="Wingdings 2" charset="0"/>
              <a:buNone/>
            </a:pPr>
            <a:endParaRPr lang="en-US" dirty="0">
              <a:latin typeface="Constantia" charset="0"/>
            </a:endParaRPr>
          </a:p>
          <a:p>
            <a:pPr algn="ctr" eaLnBrk="1" hangingPunct="1">
              <a:buFont typeface="Wingdings 2" charset="0"/>
              <a:buNone/>
            </a:pPr>
            <a:r>
              <a:rPr lang="en-US" dirty="0" smtClean="0">
                <a:latin typeface="Constantia" charset="0"/>
              </a:rPr>
              <a:t>MAP</a:t>
            </a:r>
            <a:endParaRPr lang="en-US" dirty="0">
              <a:latin typeface="Constantia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22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79023" y="473498"/>
            <a:ext cx="5385955" cy="697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45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/>
              <a:t>Affordable Assessments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726141" y="1604382"/>
            <a:ext cx="8229600" cy="4114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1800" b="1" dirty="0"/>
              <a:t>Adjusted land square footage (ASF) of 1,303,518 SF</a:t>
            </a:r>
          </a:p>
          <a:p>
            <a:pPr marL="0" indent="0" eaLnBrk="1" hangingPunct="1">
              <a:buNone/>
            </a:pPr>
            <a:r>
              <a:rPr lang="en-US" sz="1800" b="1" dirty="0"/>
              <a:t>Divide $2,500,000 project cost by ASF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Assume 100% participation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49 participating properties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Assessment would be $1.92 per ASF</a:t>
            </a:r>
          </a:p>
          <a:p>
            <a:pPr marL="0" indent="0" eaLnBrk="1" hangingPunct="1">
              <a:buNone/>
            </a:pPr>
            <a:r>
              <a:rPr lang="en-US" sz="1800" b="1" dirty="0"/>
              <a:t>Assume property owner financing over 20 years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At tax-exempt rate of 3.5% (may vary slightly)</a:t>
            </a:r>
          </a:p>
          <a:p>
            <a:pPr lvl="1" eaLnBrk="1" hangingPunct="1">
              <a:buFont typeface="Wingdings" charset="2"/>
              <a:buChar char="u"/>
            </a:pPr>
            <a:r>
              <a:rPr lang="en-US" sz="1800" dirty="0"/>
              <a:t>Annual cost would be $.13 per ASF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23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5" name="Picture 4" descr="8275017525_331285e904_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704" y="2027232"/>
            <a:ext cx="3083272" cy="20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7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Community Association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1457979"/>
            <a:ext cx="7691719" cy="48735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Model after successful Hoyt Street Yards Community Association</a:t>
            </a:r>
          </a:p>
          <a:p>
            <a:pPr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Non-profit member organization with owner assessments to provide common area services</a:t>
            </a:r>
          </a:p>
          <a:p>
            <a:pPr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Member Board develops budget for capital improvements and enhanced maintenance</a:t>
            </a:r>
          </a:p>
          <a:p>
            <a:pPr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City bureaus continue basic maintenance services</a:t>
            </a:r>
          </a:p>
          <a:p>
            <a:pPr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Advantages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Member control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Potential private financing for capital projects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Private control of bidding and construction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Addresses funding for both capital and </a:t>
            </a:r>
            <a:r>
              <a:rPr lang="en-US" sz="1600" smtClean="0">
                <a:solidFill>
                  <a:srgbClr val="000000"/>
                </a:solidFill>
              </a:rPr>
              <a:t>enhanced maintenance 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Disadvantages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Need to establish Association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May need all funds upfront before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24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>
                <a:latin typeface="+mn-lt"/>
              </a:rPr>
              <a:t>O</a:t>
            </a:r>
            <a:r>
              <a:rPr lang="en-US" sz="3200" b="1" dirty="0" smtClean="0">
                <a:latin typeface="+mn-lt"/>
              </a:rPr>
              <a:t>ur Stewardship is Critical</a:t>
            </a:r>
            <a:endParaRPr lang="en-US" sz="3200" b="1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636657" y="1586753"/>
            <a:ext cx="5865777" cy="4571999"/>
          </a:xfrm>
        </p:spPr>
        <p:txBody>
          <a:bodyPr>
            <a:normAutofit/>
          </a:bodyPr>
          <a:lstStyle/>
          <a:p>
            <a:pPr>
              <a:buFont typeface="Wingdings 2" charset="0"/>
              <a:buNone/>
            </a:pPr>
            <a:r>
              <a:rPr lang="en-US" sz="1800" dirty="0"/>
              <a:t>	</a:t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i="1" dirty="0" smtClean="0"/>
              <a:t>In </a:t>
            </a:r>
            <a:r>
              <a:rPr lang="en-US" i="1" dirty="0"/>
              <a:t>this era of limited funding for parks</a:t>
            </a:r>
            <a:r>
              <a:rPr lang="en-US" i="1" dirty="0" smtClean="0"/>
              <a:t>, activating </a:t>
            </a:r>
            <a:r>
              <a:rPr lang="en-US" i="1" dirty="0"/>
              <a:t>a </a:t>
            </a:r>
            <a:r>
              <a:rPr lang="en-US" i="1" dirty="0" smtClean="0"/>
              <a:t>public private </a:t>
            </a:r>
            <a:r>
              <a:rPr lang="en-US" i="1" dirty="0"/>
              <a:t>stewardship to </a:t>
            </a:r>
            <a:r>
              <a:rPr lang="en-US" b="1" i="1" dirty="0" smtClean="0"/>
              <a:t>preserve </a:t>
            </a:r>
            <a:r>
              <a:rPr lang="en-US" b="1" i="1" dirty="0"/>
              <a:t>Portland</a:t>
            </a:r>
            <a:r>
              <a:rPr lang="ja-JP" altLang="en-US" b="1" i="1" dirty="0"/>
              <a:t>’</a:t>
            </a:r>
            <a:r>
              <a:rPr lang="en-US" b="1" i="1" dirty="0"/>
              <a:t>s renowned architectural and cultural assets in the </a:t>
            </a:r>
            <a:r>
              <a:rPr lang="en-US" b="1" i="1" dirty="0" err="1"/>
              <a:t>Halprin</a:t>
            </a:r>
            <a:r>
              <a:rPr lang="en-US" b="1" i="1" dirty="0"/>
              <a:t> Fountain Blocks -- </a:t>
            </a:r>
            <a:r>
              <a:rPr lang="en-US" i="1" dirty="0"/>
              <a:t>for the neighborhood and for the greater Portland community --</a:t>
            </a:r>
            <a:r>
              <a:rPr lang="en-US" b="1" i="1" dirty="0"/>
              <a:t> </a:t>
            </a:r>
            <a:r>
              <a:rPr lang="en-US" i="1" dirty="0"/>
              <a:t>has never been more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EFCFB2-1D8F-8B4E-B78C-123CF190C0CD}" type="slidenum">
              <a:rPr lang="en-US">
                <a:solidFill>
                  <a:srgbClr val="045C75"/>
                </a:solidFill>
              </a:rPr>
              <a:pPr eaLnBrk="1" hangingPunct="1"/>
              <a:t>25</a:t>
            </a:fld>
            <a:endParaRPr lang="en-US">
              <a:solidFill>
                <a:srgbClr val="045C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0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30426_1015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55" y="614609"/>
            <a:ext cx="4163968" cy="5551958"/>
          </a:xfrm>
          <a:prstGeom prst="rect">
            <a:avLst/>
          </a:prstGeom>
        </p:spPr>
      </p:pic>
      <p:pic>
        <p:nvPicPr>
          <p:cNvPr id="5" name="Picture 4" descr="IMG_20130426_101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34" y="614609"/>
            <a:ext cx="4163969" cy="555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62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18" y="632961"/>
            <a:ext cx="8678332" cy="54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0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81" y="262396"/>
            <a:ext cx="8036431" cy="626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26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b="1" dirty="0" smtClean="0"/>
              <a:t>Questions/Comments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18D5DA-D410-034E-947D-85A0A3E4C155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29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41988" name="Picture 4" descr="5D7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86753"/>
            <a:ext cx="3591829" cy="458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71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1" y="918957"/>
            <a:ext cx="7691719" cy="4571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Nature/Landscape/Art/Urban Space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From 1963 to 1970, </a:t>
            </a:r>
            <a:r>
              <a:rPr lang="en-US" sz="1800" dirty="0" err="1" smtClean="0"/>
              <a:t>Halprin</a:t>
            </a:r>
            <a:r>
              <a:rPr lang="en-US" sz="1800" dirty="0" smtClean="0"/>
              <a:t> and Associates designed a quartet of plazas that fuse nature, the urban plaza and sculpture into a seamless whole and a boldly original kind of American public space.</a:t>
            </a:r>
          </a:p>
          <a:p>
            <a:pPr marL="0" indent="0">
              <a:buNone/>
            </a:pPr>
            <a:r>
              <a:rPr lang="en-US" sz="1800" b="1" dirty="0" smtClean="0"/>
              <a:t>Portland’s first “people plazas”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800" dirty="0" smtClean="0"/>
              <a:t>Ira Keller (Forecourt) </a:t>
            </a:r>
            <a:br>
              <a:rPr lang="en-US" sz="1800" dirty="0" smtClean="0"/>
            </a:br>
            <a:r>
              <a:rPr lang="en-US" sz="1800" dirty="0" smtClean="0"/>
              <a:t>Fountain Park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800" dirty="0" smtClean="0"/>
              <a:t>Lovejoy Fountain Park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800" dirty="0" err="1" smtClean="0"/>
              <a:t>Pettygrove</a:t>
            </a:r>
            <a:r>
              <a:rPr lang="en-US" sz="1800" dirty="0" smtClean="0"/>
              <a:t> Park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800" dirty="0" smtClean="0"/>
              <a:t>The Source Fountain Plaza</a:t>
            </a:r>
          </a:p>
          <a:p>
            <a:pPr lvl="1">
              <a:lnSpc>
                <a:spcPct val="70000"/>
              </a:lnSpc>
              <a:buFont typeface="Wingdings" charset="2"/>
              <a:buChar char="u"/>
            </a:pPr>
            <a:r>
              <a:rPr lang="en-US" sz="1800" dirty="0" smtClean="0"/>
              <a:t>Connecting Pedestrian</a:t>
            </a:r>
            <a:br>
              <a:rPr lang="en-US" sz="1800" dirty="0" smtClean="0"/>
            </a:br>
            <a:r>
              <a:rPr lang="en-US" sz="1800" dirty="0" smtClean="0"/>
              <a:t>Walkways</a:t>
            </a:r>
          </a:p>
          <a:p>
            <a:pPr marL="0" indent="0">
              <a:buNone/>
            </a:pPr>
            <a:r>
              <a:rPr lang="en-US" sz="1800" b="1" dirty="0" smtClean="0"/>
              <a:t>PDC’s first Urban Renewal Area</a:t>
            </a:r>
            <a:endParaRPr lang="en-US" sz="18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3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5" name="Picture 4" descr="forecourt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713" y="2515487"/>
            <a:ext cx="3541447" cy="31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Where are the </a:t>
            </a:r>
            <a:r>
              <a:rPr lang="en-US" sz="3200" b="1" dirty="0" err="1" smtClean="0"/>
              <a:t>Halprin</a:t>
            </a:r>
            <a:r>
              <a:rPr lang="en-US" sz="3200" b="1" dirty="0" smtClean="0"/>
              <a:t> Fountain Blocks?</a:t>
            </a:r>
            <a:endParaRPr lang="en-US" sz="3200" b="1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4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228" y="1457979"/>
            <a:ext cx="5558005" cy="47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2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Ira Keller (Forecourt) Fountain Park</a:t>
            </a:r>
            <a:endParaRPr lang="en-US" sz="3200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5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6" name="Picture 1" descr="20080825_halprin_6209_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5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err="1" smtClean="0"/>
              <a:t>Pettygrove</a:t>
            </a:r>
            <a:r>
              <a:rPr lang="en-US" sz="3200" b="1" dirty="0" smtClean="0"/>
              <a:t> Park</a:t>
            </a:r>
            <a:endParaRPr lang="en-US" sz="3200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6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6" name="Picture 4" descr="20080825_halprin_6208_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74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Lovejoy Fountain Park</a:t>
            </a:r>
            <a:endParaRPr lang="en-US" sz="3200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7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6" name="Picture 6" descr="20080825_halprin_6204_1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The Source Fountain Plaza</a:t>
            </a:r>
            <a:endParaRPr lang="en-US" sz="3200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8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  <p:pic>
        <p:nvPicPr>
          <p:cNvPr id="6" name="Picture 1" descr="20080825_halprin_6206_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844" r="-328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8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Connecting Pedestrian Walkways</a:t>
            </a:r>
            <a:endParaRPr lang="en-US" sz="3200" b="1" dirty="0"/>
          </a:p>
        </p:txBody>
      </p:sp>
      <p:pic>
        <p:nvPicPr>
          <p:cNvPr id="7" name="Picture 5" descr="20090421_halprin_0046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0090421_halprin_0013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20090421_halprin_0020.jpg"/>
          <p:cNvPicPr>
            <a:picLocks noGrp="1" noChangeAspect="1"/>
          </p:cNvPicPr>
          <p:nvPr>
            <p:ph sz="half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20090421_halprin_0043.jpg"/>
          <p:cNvPicPr>
            <a:picLocks noGrp="1" noChangeAspect="1"/>
          </p:cNvPicPr>
          <p:nvPr>
            <p:ph sz="half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8FB1B0-1340-6648-8DE8-9353734354B6}" type="slidenum">
              <a:rPr lang="en-US">
                <a:solidFill>
                  <a:srgbClr val="045C75"/>
                </a:solidFill>
                <a:latin typeface="Constantia" charset="0"/>
              </a:rPr>
              <a:pPr eaLnBrk="1" hangingPunct="1"/>
              <a:t>9</a:t>
            </a:fld>
            <a:endParaRPr lang="en-US" dirty="0">
              <a:solidFill>
                <a:srgbClr val="045C75"/>
              </a:solidFill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9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957</TotalTime>
  <Words>763</Words>
  <Application>Microsoft Macintosh PowerPoint</Application>
  <PresentationFormat>On-screen Show (4:3)</PresentationFormat>
  <Paragraphs>136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Venture</vt:lpstr>
      <vt:lpstr>The Halprin Fountain Blocks</vt:lpstr>
      <vt:lpstr>What are the Halprin Fountain Blocks?</vt:lpstr>
      <vt:lpstr>PowerPoint Presentation</vt:lpstr>
      <vt:lpstr>Where are the Halprin Fountain Blocks?</vt:lpstr>
      <vt:lpstr>Ira Keller (Forecourt) Fountain Park</vt:lpstr>
      <vt:lpstr>Pettygrove Park</vt:lpstr>
      <vt:lpstr>Lovejoy Fountain Park</vt:lpstr>
      <vt:lpstr>The Source Fountain Plaza</vt:lpstr>
      <vt:lpstr>Connecting Pedestrian Walkways</vt:lpstr>
      <vt:lpstr>Why are the Halprin Fountain Blocks important?</vt:lpstr>
      <vt:lpstr>PowerPoint Presentation</vt:lpstr>
      <vt:lpstr>PowerPoint Presentation</vt:lpstr>
      <vt:lpstr>PowerPoint Presentation</vt:lpstr>
      <vt:lpstr>PowerPoint Presentation</vt:lpstr>
      <vt:lpstr>Why is action needed now?</vt:lpstr>
      <vt:lpstr>After nearly 50 years</vt:lpstr>
      <vt:lpstr>Who will make it happen?</vt:lpstr>
      <vt:lpstr>Public-Private Stewardship</vt:lpstr>
      <vt:lpstr>Current Funding Needs</vt:lpstr>
      <vt:lpstr>Funding Options</vt:lpstr>
      <vt:lpstr>One LID Scenario</vt:lpstr>
      <vt:lpstr>Proposed LID Area</vt:lpstr>
      <vt:lpstr>Affordable Assessments</vt:lpstr>
      <vt:lpstr>Community Association Approach</vt:lpstr>
      <vt:lpstr>Our Stewardship is Critical</vt:lpstr>
      <vt:lpstr>PowerPoint Presentation</vt:lpstr>
      <vt:lpstr>PowerPoint Presentation</vt:lpstr>
      <vt:lpstr>PowerPoint Presentation</vt:lpstr>
      <vt:lpstr>Questions/Comments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Halprin Fountain Blocks</dc:title>
  <dc:creator>Benjamin Furr</dc:creator>
  <cp:lastModifiedBy>Gragg</cp:lastModifiedBy>
  <cp:revision>63</cp:revision>
  <cp:lastPrinted>2013-06-14T19:20:51Z</cp:lastPrinted>
  <dcterms:created xsi:type="dcterms:W3CDTF">2013-02-26T07:31:04Z</dcterms:created>
  <dcterms:modified xsi:type="dcterms:W3CDTF">2013-06-24T18:08:27Z</dcterms:modified>
</cp:coreProperties>
</file>