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68"/>
  </p:notesMasterIdLst>
  <p:handoutMasterIdLst>
    <p:handoutMasterId r:id="rId69"/>
  </p:handoutMasterIdLst>
  <p:sldIdLst>
    <p:sldId id="334" r:id="rId2"/>
    <p:sldId id="270" r:id="rId3"/>
    <p:sldId id="366" r:id="rId4"/>
    <p:sldId id="347" r:id="rId5"/>
    <p:sldId id="336" r:id="rId6"/>
    <p:sldId id="279" r:id="rId7"/>
    <p:sldId id="271" r:id="rId8"/>
    <p:sldId id="337" r:id="rId9"/>
    <p:sldId id="281" r:id="rId10"/>
    <p:sldId id="284" r:id="rId11"/>
    <p:sldId id="282" r:id="rId12"/>
    <p:sldId id="285" r:id="rId13"/>
    <p:sldId id="286" r:id="rId14"/>
    <p:sldId id="287" r:id="rId15"/>
    <p:sldId id="288" r:id="rId16"/>
    <p:sldId id="289" r:id="rId17"/>
    <p:sldId id="290" r:id="rId18"/>
    <p:sldId id="292" r:id="rId19"/>
    <p:sldId id="293" r:id="rId20"/>
    <p:sldId id="294" r:id="rId21"/>
    <p:sldId id="338" r:id="rId22"/>
    <p:sldId id="299" r:id="rId23"/>
    <p:sldId id="367" r:id="rId24"/>
    <p:sldId id="302" r:id="rId25"/>
    <p:sldId id="266" r:id="rId26"/>
    <p:sldId id="330" r:id="rId27"/>
    <p:sldId id="305" r:id="rId28"/>
    <p:sldId id="317" r:id="rId29"/>
    <p:sldId id="407" r:id="rId30"/>
    <p:sldId id="346" r:id="rId31"/>
    <p:sldId id="341" r:id="rId32"/>
    <p:sldId id="340" r:id="rId33"/>
    <p:sldId id="318" r:id="rId34"/>
    <p:sldId id="319" r:id="rId35"/>
    <p:sldId id="335" r:id="rId36"/>
    <p:sldId id="389" r:id="rId37"/>
    <p:sldId id="390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325" r:id="rId52"/>
    <p:sldId id="327" r:id="rId53"/>
    <p:sldId id="326" r:id="rId54"/>
    <p:sldId id="380" r:id="rId55"/>
    <p:sldId id="408" r:id="rId56"/>
    <p:sldId id="383" r:id="rId57"/>
    <p:sldId id="384" r:id="rId58"/>
    <p:sldId id="385" r:id="rId59"/>
    <p:sldId id="378" r:id="rId60"/>
    <p:sldId id="381" r:id="rId61"/>
    <p:sldId id="382" r:id="rId62"/>
    <p:sldId id="379" r:id="rId63"/>
    <p:sldId id="386" r:id="rId64"/>
    <p:sldId id="328" r:id="rId65"/>
    <p:sldId id="276" r:id="rId66"/>
    <p:sldId id="277" r:id="rId67"/>
  </p:sldIdLst>
  <p:sldSz cx="9144000" cy="6858000" type="screen4x3"/>
  <p:notesSz cx="7099300" cy="934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8E9E"/>
    <a:srgbClr val="953735"/>
    <a:srgbClr val="35B3B3"/>
    <a:srgbClr val="F79646"/>
    <a:srgbClr val="4F81BD"/>
    <a:srgbClr val="000000"/>
    <a:srgbClr val="C0504D"/>
    <a:srgbClr val="899990"/>
    <a:srgbClr val="767663"/>
    <a:srgbClr val="808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>
        <p:scale>
          <a:sx n="140" d="100"/>
          <a:sy n="140" d="100"/>
        </p:scale>
        <p:origin x="-14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67663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-3.1250000000000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8.1250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9.0625000000000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Lorimer No 2 Condensed Semibold" pitchFamily="50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CONV</c:v>
                </c:pt>
                <c:pt idx="1">
                  <c:v>LEED GOLD</c:v>
                </c:pt>
                <c:pt idx="2">
                  <c:v>LEED PLATINUM / ECO DISTRICT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450598652</c:v>
                </c:pt>
                <c:pt idx="1">
                  <c:v>254569238</c:v>
                </c:pt>
                <c:pt idx="2">
                  <c:v>184664411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6193792"/>
        <c:axId val="36196736"/>
      </c:barChart>
      <c:catAx>
        <c:axId val="361937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36196736"/>
        <c:crosses val="autoZero"/>
        <c:auto val="1"/>
        <c:lblAlgn val="ctr"/>
        <c:lblOffset val="100"/>
        <c:noMultiLvlLbl val="0"/>
      </c:catAx>
      <c:valAx>
        <c:axId val="36196736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36193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1CB67-19F1-4B31-89AB-487191202188}" type="doc">
      <dgm:prSet loTypeId="urn:microsoft.com/office/officeart/2009/3/layout/Descending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F31EA-48CE-4E23-AF3E-CE5A6F6EDFF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CF0B218-148D-4269-997B-467B933B216E}" type="sibTrans" cxnId="{DBA0EBB5-B484-43D1-9388-F61B3B196A7E}">
      <dgm:prSet/>
      <dgm:spPr/>
      <dgm:t>
        <a:bodyPr/>
        <a:lstStyle/>
        <a:p>
          <a:endParaRPr lang="en-US"/>
        </a:p>
      </dgm:t>
    </dgm:pt>
    <dgm:pt modelId="{903D3F40-2BE6-47B7-92A8-B609ADBDE7D0}" type="parTrans" cxnId="{DBA0EBB5-B484-43D1-9388-F61B3B196A7E}">
      <dgm:prSet/>
      <dgm:spPr/>
      <dgm:t>
        <a:bodyPr/>
        <a:lstStyle/>
        <a:p>
          <a:endParaRPr lang="en-US"/>
        </a:p>
      </dgm:t>
    </dgm:pt>
    <dgm:pt modelId="{A1B3E216-9B94-4FD1-AC24-EE0D4DB3E192}" type="pres">
      <dgm:prSet presAssocID="{D221CB67-19F1-4B31-89AB-48719120218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5663F89D-1FD2-4B67-93FB-D8501A1532A1}" type="pres">
      <dgm:prSet presAssocID="{D221CB67-19F1-4B31-89AB-487191202188}" presName="arrowNode" presStyleLbl="node1" presStyleIdx="0" presStyleCnt="1" custAng="8244405" custLinFactNeighborX="-41753" custLinFactNeighborY="161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983251-F4B7-41C0-9F98-15DF677A1677}" type="pres">
      <dgm:prSet presAssocID="{BD9F31EA-48CE-4E23-AF3E-CE5A6F6EDFF5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42C942-16E5-47ED-9871-A3A63112FB4A}" type="presOf" srcId="{D221CB67-19F1-4B31-89AB-487191202188}" destId="{A1B3E216-9B94-4FD1-AC24-EE0D4DB3E192}" srcOrd="0" destOrd="0" presId="urn:microsoft.com/office/officeart/2009/3/layout/DescendingProcess"/>
    <dgm:cxn modelId="{DBA0EBB5-B484-43D1-9388-F61B3B196A7E}" srcId="{D221CB67-19F1-4B31-89AB-487191202188}" destId="{BD9F31EA-48CE-4E23-AF3E-CE5A6F6EDFF5}" srcOrd="0" destOrd="0" parTransId="{903D3F40-2BE6-47B7-92A8-B609ADBDE7D0}" sibTransId="{0CF0B218-148D-4269-997B-467B933B216E}"/>
    <dgm:cxn modelId="{E9B1115B-5BAC-4F90-B30F-99342ADB9638}" type="presOf" srcId="{BD9F31EA-48CE-4E23-AF3E-CE5A6F6EDFF5}" destId="{19983251-F4B7-41C0-9F98-15DF677A1677}" srcOrd="0" destOrd="0" presId="urn:microsoft.com/office/officeart/2009/3/layout/DescendingProcess"/>
    <dgm:cxn modelId="{4A9A17F6-5A79-4903-8F50-CD28D58CE27D}" type="presParOf" srcId="{A1B3E216-9B94-4FD1-AC24-EE0D4DB3E192}" destId="{5663F89D-1FD2-4B67-93FB-D8501A1532A1}" srcOrd="0" destOrd="0" presId="urn:microsoft.com/office/officeart/2009/3/layout/DescendingProcess"/>
    <dgm:cxn modelId="{98BA31BD-0BD6-41F0-AF3D-F9A467677BDB}" type="presParOf" srcId="{A1B3E216-9B94-4FD1-AC24-EE0D4DB3E192}" destId="{19983251-F4B7-41C0-9F98-15DF677A1677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1CB67-19F1-4B31-89AB-487191202188}" type="doc">
      <dgm:prSet loTypeId="urn:microsoft.com/office/officeart/2009/3/layout/Descending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F31EA-48CE-4E23-AF3E-CE5A6F6EDFF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CF0B218-148D-4269-997B-467B933B216E}" type="sibTrans" cxnId="{DBA0EBB5-B484-43D1-9388-F61B3B196A7E}">
      <dgm:prSet/>
      <dgm:spPr/>
      <dgm:t>
        <a:bodyPr/>
        <a:lstStyle/>
        <a:p>
          <a:endParaRPr lang="en-US"/>
        </a:p>
      </dgm:t>
    </dgm:pt>
    <dgm:pt modelId="{903D3F40-2BE6-47B7-92A8-B609ADBDE7D0}" type="parTrans" cxnId="{DBA0EBB5-B484-43D1-9388-F61B3B196A7E}">
      <dgm:prSet/>
      <dgm:spPr/>
      <dgm:t>
        <a:bodyPr/>
        <a:lstStyle/>
        <a:p>
          <a:endParaRPr lang="en-US"/>
        </a:p>
      </dgm:t>
    </dgm:pt>
    <dgm:pt modelId="{A1B3E216-9B94-4FD1-AC24-EE0D4DB3E192}" type="pres">
      <dgm:prSet presAssocID="{D221CB67-19F1-4B31-89AB-48719120218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5663F89D-1FD2-4B67-93FB-D8501A1532A1}" type="pres">
      <dgm:prSet presAssocID="{D221CB67-19F1-4B31-89AB-487191202188}" presName="arrowNode" presStyleLbl="node1" presStyleIdx="0" presStyleCnt="1" custAng="8244405" custLinFactNeighborX="-41753" custLinFactNeighborY="161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983251-F4B7-41C0-9F98-15DF677A1677}" type="pres">
      <dgm:prSet presAssocID="{BD9F31EA-48CE-4E23-AF3E-CE5A6F6EDFF5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A0EBB5-B484-43D1-9388-F61B3B196A7E}" srcId="{D221CB67-19F1-4B31-89AB-487191202188}" destId="{BD9F31EA-48CE-4E23-AF3E-CE5A6F6EDFF5}" srcOrd="0" destOrd="0" parTransId="{903D3F40-2BE6-47B7-92A8-B609ADBDE7D0}" sibTransId="{0CF0B218-148D-4269-997B-467B933B216E}"/>
    <dgm:cxn modelId="{15CBEF45-381D-4785-AC25-2E33F77D2831}" type="presOf" srcId="{BD9F31EA-48CE-4E23-AF3E-CE5A6F6EDFF5}" destId="{19983251-F4B7-41C0-9F98-15DF677A1677}" srcOrd="0" destOrd="0" presId="urn:microsoft.com/office/officeart/2009/3/layout/DescendingProcess"/>
    <dgm:cxn modelId="{EAB3F40C-AA56-4D93-B6A7-DD28BD2A947D}" type="presOf" srcId="{D221CB67-19F1-4B31-89AB-487191202188}" destId="{A1B3E216-9B94-4FD1-AC24-EE0D4DB3E192}" srcOrd="0" destOrd="0" presId="urn:microsoft.com/office/officeart/2009/3/layout/DescendingProcess"/>
    <dgm:cxn modelId="{088F62BA-4105-4CE7-93AE-BB459D0DE720}" type="presParOf" srcId="{A1B3E216-9B94-4FD1-AC24-EE0D4DB3E192}" destId="{5663F89D-1FD2-4B67-93FB-D8501A1532A1}" srcOrd="0" destOrd="0" presId="urn:microsoft.com/office/officeart/2009/3/layout/DescendingProcess"/>
    <dgm:cxn modelId="{596C7412-F284-40FD-9876-0F2F43107378}" type="presParOf" srcId="{A1B3E216-9B94-4FD1-AC24-EE0D4DB3E192}" destId="{19983251-F4B7-41C0-9F98-15DF677A1677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21CB67-19F1-4B31-89AB-487191202188}" type="doc">
      <dgm:prSet loTypeId="urn:microsoft.com/office/officeart/2009/3/layout/Descending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F31EA-48CE-4E23-AF3E-CE5A6F6EDFF5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CF0B218-148D-4269-997B-467B933B216E}" type="sibTrans" cxnId="{DBA0EBB5-B484-43D1-9388-F61B3B196A7E}">
      <dgm:prSet/>
      <dgm:spPr/>
      <dgm:t>
        <a:bodyPr/>
        <a:lstStyle/>
        <a:p>
          <a:endParaRPr lang="en-US"/>
        </a:p>
      </dgm:t>
    </dgm:pt>
    <dgm:pt modelId="{903D3F40-2BE6-47B7-92A8-B609ADBDE7D0}" type="parTrans" cxnId="{DBA0EBB5-B484-43D1-9388-F61B3B196A7E}">
      <dgm:prSet/>
      <dgm:spPr/>
      <dgm:t>
        <a:bodyPr/>
        <a:lstStyle/>
        <a:p>
          <a:endParaRPr lang="en-US"/>
        </a:p>
      </dgm:t>
    </dgm:pt>
    <dgm:pt modelId="{A1B3E216-9B94-4FD1-AC24-EE0D4DB3E192}" type="pres">
      <dgm:prSet presAssocID="{D221CB67-19F1-4B31-89AB-48719120218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5663F89D-1FD2-4B67-93FB-D8501A1532A1}" type="pres">
      <dgm:prSet presAssocID="{D221CB67-19F1-4B31-89AB-487191202188}" presName="arrowNode" presStyleLbl="node1" presStyleIdx="0" presStyleCnt="1" custAng="8244405" custLinFactNeighborX="-41753" custLinFactNeighborY="161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983251-F4B7-41C0-9F98-15DF677A1677}" type="pres">
      <dgm:prSet presAssocID="{BD9F31EA-48CE-4E23-AF3E-CE5A6F6EDFF5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DD4DB4-B924-4C94-8472-88BC9D487256}" type="presOf" srcId="{D221CB67-19F1-4B31-89AB-487191202188}" destId="{A1B3E216-9B94-4FD1-AC24-EE0D4DB3E192}" srcOrd="0" destOrd="0" presId="urn:microsoft.com/office/officeart/2009/3/layout/DescendingProcess"/>
    <dgm:cxn modelId="{DBA0EBB5-B484-43D1-9388-F61B3B196A7E}" srcId="{D221CB67-19F1-4B31-89AB-487191202188}" destId="{BD9F31EA-48CE-4E23-AF3E-CE5A6F6EDFF5}" srcOrd="0" destOrd="0" parTransId="{903D3F40-2BE6-47B7-92A8-B609ADBDE7D0}" sibTransId="{0CF0B218-148D-4269-997B-467B933B216E}"/>
    <dgm:cxn modelId="{FA36991A-FB3C-4139-9698-5F12D038C621}" type="presOf" srcId="{BD9F31EA-48CE-4E23-AF3E-CE5A6F6EDFF5}" destId="{19983251-F4B7-41C0-9F98-15DF677A1677}" srcOrd="0" destOrd="0" presId="urn:microsoft.com/office/officeart/2009/3/layout/DescendingProcess"/>
    <dgm:cxn modelId="{1F7F2DEE-05C4-4C26-8E09-37B567FF63BA}" type="presParOf" srcId="{A1B3E216-9B94-4FD1-AC24-EE0D4DB3E192}" destId="{5663F89D-1FD2-4B67-93FB-D8501A1532A1}" srcOrd="0" destOrd="0" presId="urn:microsoft.com/office/officeart/2009/3/layout/DescendingProcess"/>
    <dgm:cxn modelId="{FB99782D-A990-4AF7-97E1-C119F1788CE0}" type="presParOf" srcId="{A1B3E216-9B94-4FD1-AC24-EE0D4DB3E192}" destId="{19983251-F4B7-41C0-9F98-15DF677A1677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3F89D-1FD2-4B67-93FB-D8501A1532A1}">
      <dsp:nvSpPr>
        <dsp:cNvPr id="0" name=""/>
        <dsp:cNvSpPr/>
      </dsp:nvSpPr>
      <dsp:spPr>
        <a:xfrm rot="12640779">
          <a:off x="323206" y="509784"/>
          <a:ext cx="1221918" cy="852135"/>
        </a:xfrm>
        <a:prstGeom prst="swooshArrow">
          <a:avLst>
            <a:gd name="adj1" fmla="val 16310"/>
            <a:gd name="adj2" fmla="val 313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983251-F4B7-41C0-9F98-15DF677A1677}">
      <dsp:nvSpPr>
        <dsp:cNvPr id="0" name=""/>
        <dsp:cNvSpPr/>
      </dsp:nvSpPr>
      <dsp:spPr>
        <a:xfrm>
          <a:off x="728868" y="0"/>
          <a:ext cx="576096" cy="22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endParaRPr lang="en-US" sz="1300" kern="1200" dirty="0"/>
        </a:p>
      </dsp:txBody>
      <dsp:txXfrm>
        <a:off x="728868" y="0"/>
        <a:ext cx="576096" cy="226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3F89D-1FD2-4B67-93FB-D8501A1532A1}">
      <dsp:nvSpPr>
        <dsp:cNvPr id="0" name=""/>
        <dsp:cNvSpPr/>
      </dsp:nvSpPr>
      <dsp:spPr>
        <a:xfrm rot="12640779">
          <a:off x="323206" y="509784"/>
          <a:ext cx="1221918" cy="852135"/>
        </a:xfrm>
        <a:prstGeom prst="swooshArrow">
          <a:avLst>
            <a:gd name="adj1" fmla="val 16310"/>
            <a:gd name="adj2" fmla="val 313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983251-F4B7-41C0-9F98-15DF677A1677}">
      <dsp:nvSpPr>
        <dsp:cNvPr id="0" name=""/>
        <dsp:cNvSpPr/>
      </dsp:nvSpPr>
      <dsp:spPr>
        <a:xfrm>
          <a:off x="728868" y="0"/>
          <a:ext cx="576096" cy="22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endParaRPr lang="en-US" sz="1300" kern="1200" dirty="0"/>
        </a:p>
      </dsp:txBody>
      <dsp:txXfrm>
        <a:off x="728868" y="0"/>
        <a:ext cx="576096" cy="226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3F89D-1FD2-4B67-93FB-D8501A1532A1}">
      <dsp:nvSpPr>
        <dsp:cNvPr id="0" name=""/>
        <dsp:cNvSpPr/>
      </dsp:nvSpPr>
      <dsp:spPr>
        <a:xfrm rot="12640779">
          <a:off x="323206" y="509784"/>
          <a:ext cx="1221918" cy="852135"/>
        </a:xfrm>
        <a:prstGeom prst="swooshArrow">
          <a:avLst>
            <a:gd name="adj1" fmla="val 16310"/>
            <a:gd name="adj2" fmla="val 313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983251-F4B7-41C0-9F98-15DF677A1677}">
      <dsp:nvSpPr>
        <dsp:cNvPr id="0" name=""/>
        <dsp:cNvSpPr/>
      </dsp:nvSpPr>
      <dsp:spPr>
        <a:xfrm>
          <a:off x="728868" y="0"/>
          <a:ext cx="576096" cy="22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endParaRPr lang="en-US" sz="1300" kern="1200" dirty="0"/>
        </a:p>
      </dsp:txBody>
      <dsp:txXfrm>
        <a:off x="728868" y="0"/>
        <a:ext cx="576096" cy="2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CCF74-B3DC-4F61-8B8E-A5B3E79739B7}" type="datetimeFigureOut">
              <a:rPr lang="en-US" smtClean="0"/>
              <a:t>2/7/2013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8888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8878888"/>
            <a:ext cx="30765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7D43-B7B3-47C9-B83C-9604C8649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D0C577C2-0CEC-4E2E-886E-0C35C8D585B8}" type="datetimeFigureOut">
              <a:rPr lang="en-US" smtClean="0"/>
              <a:t>2/7/2013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2850" y="701675"/>
            <a:ext cx="4673600" cy="3505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439920"/>
            <a:ext cx="5679440" cy="4206240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8218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878218"/>
            <a:ext cx="3076363" cy="467360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8E19310F-56F5-4B6D-AE88-C9C882EE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9310F-56F5-4B6D-AE88-C9C882EECE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0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9310F-56F5-4B6D-AE88-C9C882EECE3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3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A"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4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1219200"/>
            <a:ext cx="1828800" cy="4038600"/>
          </a:xfrm>
          <a:prstGeom prst="rect">
            <a:avLst/>
          </a:prstGeom>
          <a:solidFill>
            <a:srgbClr val="899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90800" y="1219200"/>
            <a:ext cx="1828800" cy="4038600"/>
          </a:xfrm>
          <a:prstGeom prst="rect">
            <a:avLst/>
          </a:prstGeom>
          <a:solidFill>
            <a:srgbClr val="767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724400" y="1219200"/>
            <a:ext cx="1828800" cy="4038600"/>
          </a:xfrm>
          <a:prstGeom prst="rect">
            <a:avLst/>
          </a:prstGeom>
          <a:solidFill>
            <a:srgbClr val="848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8000" y="1219200"/>
            <a:ext cx="18288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 userDrawn="1"/>
        </p:nvSpPr>
        <p:spPr>
          <a:xfrm rot="5400000">
            <a:off x="2247900" y="1790700"/>
            <a:ext cx="304800" cy="228600"/>
          </a:xfrm>
          <a:prstGeom prst="triangle">
            <a:avLst/>
          </a:prstGeom>
          <a:solidFill>
            <a:srgbClr val="899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 userDrawn="1"/>
        </p:nvSpPr>
        <p:spPr>
          <a:xfrm rot="5400000">
            <a:off x="4379422" y="1790700"/>
            <a:ext cx="304800" cy="228600"/>
          </a:xfrm>
          <a:prstGeom prst="triangle">
            <a:avLst/>
          </a:prstGeom>
          <a:solidFill>
            <a:srgbClr val="767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 userDrawn="1"/>
        </p:nvSpPr>
        <p:spPr>
          <a:xfrm rot="5400000">
            <a:off x="6515100" y="1790700"/>
            <a:ext cx="304800" cy="228600"/>
          </a:xfrm>
          <a:prstGeom prst="triangle">
            <a:avLst/>
          </a:prstGeom>
          <a:solidFill>
            <a:srgbClr val="848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5908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18859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908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244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8580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tx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572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5908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7244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8580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754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5090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637117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54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090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26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7762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908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244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80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776259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924800" y="6324600"/>
            <a:ext cx="9144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122" y="3038855"/>
            <a:ext cx="1825756" cy="78029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914400" y="6172200"/>
            <a:ext cx="7315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295400" y="6248400"/>
            <a:ext cx="655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Akzidenz Grotesk CE Light" pitchFamily="34" charset="0"/>
              </a:rPr>
              <a:t>GBD Architects Incorporated  1120 NW Couch St.,</a:t>
            </a:r>
            <a:r>
              <a:rPr lang="en-US" sz="900" baseline="0" dirty="0" smtClean="0">
                <a:solidFill>
                  <a:schemeClr val="bg1"/>
                </a:solidFill>
                <a:latin typeface="Akzidenz Grotesk CE Light" pitchFamily="34" charset="0"/>
              </a:rPr>
              <a:t> Suite 300  Portland, OR 97209  Tel. (503) 224-9656  www.gbdarchitects.com</a:t>
            </a:r>
            <a:endParaRPr lang="en-US" sz="900" dirty="0">
              <a:solidFill>
                <a:schemeClr val="bg1"/>
              </a:solidFill>
              <a:latin typeface="Akzidenz Grotesk CE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5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2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17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1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">
    <p:bg>
      <p:bgPr>
        <a:solidFill>
          <a:srgbClr val="7676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6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91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_Img">
    <p:bg>
      <p:bgPr>
        <a:solidFill>
          <a:srgbClr val="848E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066801"/>
            <a:ext cx="38862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38862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172200"/>
            <a:ext cx="685800" cy="2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E_Img">
    <p:bg>
      <p:bgPr>
        <a:solidFill>
          <a:srgbClr val="808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429000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76799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5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7676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438400"/>
            <a:ext cx="7772400" cy="1362075"/>
          </a:xfrm>
        </p:spPr>
        <p:txBody>
          <a:bodyPr anchor="b">
            <a:noAutofit/>
          </a:bodyPr>
          <a:lstStyle>
            <a:lvl1pPr algn="ctr">
              <a:defRPr sz="6400" b="0" cap="none" baseline="0"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10000"/>
            <a:ext cx="77724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94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 anchor="b"/>
          <a:lstStyle>
            <a:lvl1pPr algn="l">
              <a:defRPr sz="2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85800"/>
            <a:ext cx="9144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6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74638"/>
            <a:ext cx="22860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2"/>
            <a:ext cx="2286000" cy="1741487"/>
          </a:xfrm>
        </p:spPr>
        <p:txBody>
          <a:bodyPr anchor="b">
            <a:normAutofit/>
          </a:bodyPr>
          <a:lstStyle>
            <a:lvl1pPr marL="0" indent="0">
              <a:buNone/>
              <a:defRPr sz="2500" b="1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3429000"/>
            <a:ext cx="2286000" cy="2697162"/>
          </a:xfrm>
        </p:spPr>
        <p:txBody>
          <a:bodyPr>
            <a:noAutofit/>
          </a:bodyPr>
          <a:lstStyle>
            <a:lvl1pPr marL="174625" indent="-17462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484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657600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588932472"/>
              </p:ext>
            </p:extLst>
          </p:nvPr>
        </p:nvGraphicFramePr>
        <p:xfrm>
          <a:off x="4114800" y="2133600"/>
          <a:ext cx="4724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1535113"/>
            <a:ext cx="4495800" cy="598487"/>
          </a:xfrm>
        </p:spPr>
        <p:txBody>
          <a:bodyPr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15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6400800"/>
            <a:ext cx="685800" cy="284781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2/7/2013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0" r:id="rId2"/>
    <p:sldLayoutId id="2147483911" r:id="rId3"/>
    <p:sldLayoutId id="2147483912" r:id="rId4"/>
    <p:sldLayoutId id="2147483913" r:id="rId5"/>
    <p:sldLayoutId id="2147483903" r:id="rId6"/>
    <p:sldLayoutId id="2147483914" r:id="rId7"/>
    <p:sldLayoutId id="2147483915" r:id="rId8"/>
    <p:sldLayoutId id="2147483916" r:id="rId9"/>
    <p:sldLayoutId id="2147483918" r:id="rId10"/>
    <p:sldLayoutId id="2147483919" r:id="rId11"/>
    <p:sldLayoutId id="2147483917" r:id="rId12"/>
    <p:sldLayoutId id="2147483920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bg1">
              <a:lumMod val="95000"/>
            </a:schemeClr>
          </a:solidFill>
          <a:latin typeface="Lorimer No 2 Condensed Semi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66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Lloyd blocks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Design Advice Request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55494"/>
            <a:ext cx="9144000" cy="5916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27" y="255493"/>
            <a:ext cx="9341427" cy="6044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27" y="255494"/>
            <a:ext cx="9341427" cy="6044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150" y="255494"/>
            <a:ext cx="9341427" cy="60444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919" y="217394"/>
            <a:ext cx="9389919" cy="60758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21" y="228600"/>
            <a:ext cx="93726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331694"/>
            <a:ext cx="9144000" cy="59167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694"/>
            <a:ext cx="9144000" cy="5916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694"/>
            <a:ext cx="9144000" cy="59167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694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11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92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70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Lloyd blocks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Design Advice Request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5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goals / positioning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sets this project apart?</a:t>
            </a:r>
          </a:p>
          <a:p>
            <a:r>
              <a:rPr lang="en-US" dirty="0" smtClean="0"/>
              <a:t>What makes this place memorable?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3554858" cy="54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373" y="990600"/>
            <a:ext cx="120148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892" y="990600"/>
            <a:ext cx="1202802" cy="1427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842" y="990600"/>
            <a:ext cx="1197366" cy="1427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57" y="990600"/>
            <a:ext cx="1212443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725" y="1005193"/>
            <a:ext cx="1202279" cy="1433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46" y="3613304"/>
            <a:ext cx="1193659" cy="1427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73" y="3603052"/>
            <a:ext cx="1204295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9998" y="3594911"/>
            <a:ext cx="1202802" cy="1435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317" y="3590858"/>
            <a:ext cx="1197366" cy="14435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48" y="3581400"/>
            <a:ext cx="1187513" cy="14253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2400181"/>
            <a:ext cx="1295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1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MAKE MOVES FOR REASON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1889" y="2400181"/>
            <a:ext cx="13044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2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MINIMIZE UNIT TYPES.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2451" y="2400181"/>
            <a:ext cx="12877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3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OPTIMIZE STRUCTURAL BAY SPACING.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0496" y="2400181"/>
            <a:ext cx="128018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4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BALCONIES AND TERRACES SHOULD OFFER A SENSE OF ENCLOSURE.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4690" y="2400181"/>
            <a:ext cx="13031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5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BASE OF BUILDINGS SHOULD BE HUMAN SCALED.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5006605"/>
            <a:ext cx="12954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6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OPACITY AND TRANSPARENCY SHOULD WORK TOGETHER.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8260" y="5006605"/>
            <a:ext cx="12981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7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BUILDING GEOMETRY SHOULD BE SIMPLE AND WELL COMPOSED.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48852" y="5006605"/>
            <a:ext cx="13139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8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CREATE ACTIVE COMMON AREAS &amp; LOBBIES THAT ARE MULTI-FUNCTIONAL.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5595" y="5006605"/>
            <a:ext cx="12750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9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DEVELOP STRONG INDDOR / OUTDOOR CONNECTIVITY.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04690" y="5006605"/>
            <a:ext cx="12796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imer No 2 Condensed Semibold" pitchFamily="50" charset="0"/>
                <a:cs typeface="Arial" pitchFamily="34" charset="0"/>
              </a:rPr>
              <a:t>10</a:t>
            </a:r>
          </a:p>
          <a:p>
            <a:r>
              <a:rPr lang="en-US" sz="1100" dirty="0" smtClean="0">
                <a:latin typeface="Lorimer No 2 Condensed Semibold" pitchFamily="50" charset="0"/>
                <a:cs typeface="Arial" pitchFamily="34" charset="0"/>
              </a:rPr>
              <a:t>CREATE OPPORTUNITIES FOR SMALL, ECLECTIC, AND NEIGHBORHOOD-FOCUSED RETAIL..</a:t>
            </a:r>
            <a:endParaRPr lang="en-US" sz="1100" dirty="0">
              <a:latin typeface="Lorimer No 2 Condensed Semibold" pitchFamily="50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LLOYD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ANALYSIS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Metropolitan and Neighborhood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2011\19 AAT-Lloyd District SuperBlock\00  MasterPlanning\800 Images\site images\Aerial - large-BW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138"/>
            <a:ext cx="9144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659514" y="1674222"/>
            <a:ext cx="879138" cy="1145177"/>
            <a:chOff x="4659514" y="1674222"/>
            <a:chExt cx="879138" cy="1145177"/>
          </a:xfrm>
        </p:grpSpPr>
        <p:sp>
          <p:nvSpPr>
            <p:cNvPr id="42" name="Rectangle 41"/>
            <p:cNvSpPr/>
            <p:nvPr/>
          </p:nvSpPr>
          <p:spPr>
            <a:xfrm>
              <a:off x="4704806" y="1674222"/>
              <a:ext cx="762000" cy="1145177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59514" y="1969810"/>
              <a:ext cx="8791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LLOYD CENTER TOWER</a:t>
              </a:r>
            </a:p>
          </p:txBody>
        </p:sp>
      </p:grpSp>
      <p:sp>
        <p:nvSpPr>
          <p:cNvPr id="1031" name="Rectangle 1030"/>
          <p:cNvSpPr/>
          <p:nvPr/>
        </p:nvSpPr>
        <p:spPr>
          <a:xfrm>
            <a:off x="4724400" y="2971800"/>
            <a:ext cx="762000" cy="730432"/>
          </a:xfrm>
          <a:prstGeom prst="rect">
            <a:avLst/>
          </a:prstGeom>
          <a:solidFill>
            <a:srgbClr val="F79646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368039" y="3337016"/>
            <a:ext cx="8817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3733800"/>
            <a:ext cx="5943600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38652" y="457200"/>
            <a:ext cx="0" cy="4191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48200" y="457200"/>
            <a:ext cx="0" cy="4572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70217" y="1648097"/>
            <a:ext cx="485938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103736" y="22103"/>
            <a:ext cx="0" cy="166108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05400" y="2895600"/>
            <a:ext cx="0" cy="914401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105400" y="3810001"/>
            <a:ext cx="0" cy="838199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33800" y="762000"/>
            <a:ext cx="0" cy="6096000"/>
          </a:xfrm>
          <a:prstGeom prst="line">
            <a:avLst/>
          </a:prstGeom>
          <a:ln w="38100">
            <a:solidFill>
              <a:srgbClr val="35B3B3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72000" y="762000"/>
            <a:ext cx="0" cy="3445747"/>
          </a:xfrm>
          <a:prstGeom prst="line">
            <a:avLst/>
          </a:prstGeom>
          <a:ln w="38100">
            <a:solidFill>
              <a:srgbClr val="35B3B3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323909" y="4238353"/>
            <a:ext cx="46309" cy="2467247"/>
          </a:xfrm>
          <a:prstGeom prst="line">
            <a:avLst/>
          </a:prstGeom>
          <a:ln w="38100">
            <a:solidFill>
              <a:srgbClr val="35B3B3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368039" y="4267200"/>
            <a:ext cx="1203961" cy="0"/>
          </a:xfrm>
          <a:prstGeom prst="straightConnector1">
            <a:avLst/>
          </a:prstGeom>
          <a:ln w="28575">
            <a:solidFill>
              <a:srgbClr val="35B3B3"/>
            </a:solidFill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48200" y="3337016"/>
            <a:ext cx="888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5992063" y="802947"/>
            <a:ext cx="1561366" cy="797379"/>
            <a:chOff x="5992063" y="802947"/>
            <a:chExt cx="1561366" cy="797379"/>
          </a:xfrm>
        </p:grpSpPr>
        <p:sp>
          <p:nvSpPr>
            <p:cNvPr id="65" name="Rectangle 64"/>
            <p:cNvSpPr/>
            <p:nvPr/>
          </p:nvSpPr>
          <p:spPr>
            <a:xfrm>
              <a:off x="5992063" y="1235110"/>
              <a:ext cx="756817" cy="36521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96612" y="1235110"/>
              <a:ext cx="756817" cy="36521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992063" y="802947"/>
              <a:ext cx="756817" cy="36521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796612" y="802947"/>
              <a:ext cx="756817" cy="36521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6415612" y="2957169"/>
            <a:ext cx="762000" cy="73043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5107064" y="1648098"/>
            <a:ext cx="3099" cy="1218927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267200" y="3337016"/>
            <a:ext cx="426719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572962" y="1674221"/>
            <a:ext cx="2351837" cy="1145177"/>
            <a:chOff x="5572962" y="1674221"/>
            <a:chExt cx="2351837" cy="1145177"/>
          </a:xfrm>
        </p:grpSpPr>
        <p:sp>
          <p:nvSpPr>
            <p:cNvPr id="61" name="Rectangle 60"/>
            <p:cNvSpPr/>
            <p:nvPr/>
          </p:nvSpPr>
          <p:spPr>
            <a:xfrm>
              <a:off x="5572962" y="1674221"/>
              <a:ext cx="2351837" cy="1145177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26149" y="2134450"/>
              <a:ext cx="1524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LLOYD CENTER MALL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36474" y="2957169"/>
            <a:ext cx="879138" cy="730432"/>
            <a:chOff x="5536474" y="2957169"/>
            <a:chExt cx="879138" cy="730432"/>
          </a:xfrm>
        </p:grpSpPr>
        <p:sp>
          <p:nvSpPr>
            <p:cNvPr id="59" name="Rectangle 58"/>
            <p:cNvSpPr/>
            <p:nvPr/>
          </p:nvSpPr>
          <p:spPr>
            <a:xfrm>
              <a:off x="5572963" y="2957169"/>
              <a:ext cx="762000" cy="730432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6474" y="3199274"/>
              <a:ext cx="8791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HOTEL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415612" y="3199274"/>
            <a:ext cx="8233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PARK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39000" y="2943824"/>
            <a:ext cx="685799" cy="730432"/>
            <a:chOff x="7239000" y="2943824"/>
            <a:chExt cx="685799" cy="730432"/>
          </a:xfrm>
        </p:grpSpPr>
        <p:sp>
          <p:nvSpPr>
            <p:cNvPr id="62" name="Rectangle 61"/>
            <p:cNvSpPr/>
            <p:nvPr/>
          </p:nvSpPr>
          <p:spPr>
            <a:xfrm>
              <a:off x="7239000" y="2943824"/>
              <a:ext cx="685799" cy="730432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239000" y="3124200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CINEMA PARKING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36474" y="3838470"/>
            <a:ext cx="879138" cy="738554"/>
            <a:chOff x="5536474" y="3838470"/>
            <a:chExt cx="879138" cy="738554"/>
          </a:xfrm>
        </p:grpSpPr>
        <p:sp>
          <p:nvSpPr>
            <p:cNvPr id="57" name="Freeform 56"/>
            <p:cNvSpPr/>
            <p:nvPr/>
          </p:nvSpPr>
          <p:spPr>
            <a:xfrm>
              <a:off x="5591908" y="3838470"/>
              <a:ext cx="723481" cy="738554"/>
            </a:xfrm>
            <a:custGeom>
              <a:avLst/>
              <a:gdLst>
                <a:gd name="connsiteX0" fmla="*/ 0 w 723481"/>
                <a:gd name="connsiteY0" fmla="*/ 0 h 738554"/>
                <a:gd name="connsiteX1" fmla="*/ 0 w 723481"/>
                <a:gd name="connsiteY1" fmla="*/ 738554 h 738554"/>
                <a:gd name="connsiteX2" fmla="*/ 236136 w 723481"/>
                <a:gd name="connsiteY2" fmla="*/ 698361 h 738554"/>
                <a:gd name="connsiteX3" fmla="*/ 462224 w 723481"/>
                <a:gd name="connsiteY3" fmla="*/ 617974 h 738554"/>
                <a:gd name="connsiteX4" fmla="*/ 587828 w 723481"/>
                <a:gd name="connsiteY4" fmla="*/ 542611 h 738554"/>
                <a:gd name="connsiteX5" fmla="*/ 698360 w 723481"/>
                <a:gd name="connsiteY5" fmla="*/ 452176 h 738554"/>
                <a:gd name="connsiteX6" fmla="*/ 723481 w 723481"/>
                <a:gd name="connsiteY6" fmla="*/ 341644 h 738554"/>
                <a:gd name="connsiteX7" fmla="*/ 723481 w 723481"/>
                <a:gd name="connsiteY7" fmla="*/ 25121 h 738554"/>
                <a:gd name="connsiteX8" fmla="*/ 0 w 723481"/>
                <a:gd name="connsiteY8" fmla="*/ 0 h 7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481" h="738554">
                  <a:moveTo>
                    <a:pt x="0" y="0"/>
                  </a:moveTo>
                  <a:lnTo>
                    <a:pt x="0" y="738554"/>
                  </a:lnTo>
                  <a:lnTo>
                    <a:pt x="236136" y="698361"/>
                  </a:lnTo>
                  <a:lnTo>
                    <a:pt x="462224" y="617974"/>
                  </a:lnTo>
                  <a:lnTo>
                    <a:pt x="587828" y="542611"/>
                  </a:lnTo>
                  <a:lnTo>
                    <a:pt x="698360" y="452176"/>
                  </a:lnTo>
                  <a:lnTo>
                    <a:pt x="723481" y="341644"/>
                  </a:lnTo>
                  <a:lnTo>
                    <a:pt x="723481" y="25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536474" y="4084636"/>
              <a:ext cx="8791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BPA - OFFICE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199" y="4685211"/>
            <a:ext cx="888275" cy="382089"/>
            <a:chOff x="4648199" y="4685211"/>
            <a:chExt cx="888275" cy="382089"/>
          </a:xfrm>
        </p:grpSpPr>
        <p:sp>
          <p:nvSpPr>
            <p:cNvPr id="1030" name="Oval 1029"/>
            <p:cNvSpPr/>
            <p:nvPr/>
          </p:nvSpPr>
          <p:spPr>
            <a:xfrm>
              <a:off x="4902200" y="4685211"/>
              <a:ext cx="381000" cy="3820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48199" y="4724400"/>
              <a:ext cx="8882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STATE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3131" y="3873137"/>
            <a:ext cx="879138" cy="730432"/>
            <a:chOff x="4653131" y="3873137"/>
            <a:chExt cx="879138" cy="730432"/>
          </a:xfrm>
        </p:grpSpPr>
        <p:sp>
          <p:nvSpPr>
            <p:cNvPr id="43" name="Rectangle 42"/>
            <p:cNvSpPr/>
            <p:nvPr/>
          </p:nvSpPr>
          <p:spPr>
            <a:xfrm>
              <a:off x="4724400" y="3873137"/>
              <a:ext cx="762000" cy="730432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53131" y="4038600"/>
              <a:ext cx="879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OREGON SQUARE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513215" y="1524000"/>
            <a:ext cx="1158241" cy="3200399"/>
          </a:xfrm>
          <a:prstGeom prst="roundRect">
            <a:avLst/>
          </a:prstGeom>
          <a:noFill/>
          <a:ln w="22225">
            <a:solidFill>
              <a:schemeClr val="accent3">
                <a:lumMod val="40000"/>
                <a:lumOff val="6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370217" y="4229100"/>
            <a:ext cx="216843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70217" y="2895600"/>
            <a:ext cx="485938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171158" y="3865615"/>
            <a:ext cx="1152751" cy="1889471"/>
            <a:chOff x="2171158" y="3865615"/>
            <a:chExt cx="1152751" cy="1889471"/>
          </a:xfrm>
        </p:grpSpPr>
        <p:sp>
          <p:nvSpPr>
            <p:cNvPr id="56" name="Freeform 55"/>
            <p:cNvSpPr/>
            <p:nvPr/>
          </p:nvSpPr>
          <p:spPr>
            <a:xfrm>
              <a:off x="2171158" y="3865615"/>
              <a:ext cx="1152751" cy="1889471"/>
            </a:xfrm>
            <a:custGeom>
              <a:avLst/>
              <a:gdLst>
                <a:gd name="connsiteX0" fmla="*/ 0 w 1152751"/>
                <a:gd name="connsiteY0" fmla="*/ 13001 h 1889471"/>
                <a:gd name="connsiteX1" fmla="*/ 0 w 1152751"/>
                <a:gd name="connsiteY1" fmla="*/ 1243758 h 1889471"/>
                <a:gd name="connsiteX2" fmla="*/ 69339 w 1152751"/>
                <a:gd name="connsiteY2" fmla="*/ 1378101 h 1889471"/>
                <a:gd name="connsiteX3" fmla="*/ 156012 w 1152751"/>
                <a:gd name="connsiteY3" fmla="*/ 1594783 h 1889471"/>
                <a:gd name="connsiteX4" fmla="*/ 234017 w 1152751"/>
                <a:gd name="connsiteY4" fmla="*/ 1681456 h 1889471"/>
                <a:gd name="connsiteX5" fmla="*/ 316357 w 1152751"/>
                <a:gd name="connsiteY5" fmla="*/ 1733460 h 1889471"/>
                <a:gd name="connsiteX6" fmla="*/ 546040 w 1152751"/>
                <a:gd name="connsiteY6" fmla="*/ 1763795 h 1889471"/>
                <a:gd name="connsiteX7" fmla="*/ 663049 w 1152751"/>
                <a:gd name="connsiteY7" fmla="*/ 1768129 h 1889471"/>
                <a:gd name="connsiteX8" fmla="*/ 736721 w 1152751"/>
                <a:gd name="connsiteY8" fmla="*/ 1867803 h 1889471"/>
                <a:gd name="connsiteX9" fmla="*/ 814726 w 1152751"/>
                <a:gd name="connsiteY9" fmla="*/ 1880804 h 1889471"/>
                <a:gd name="connsiteX10" fmla="*/ 905733 w 1152751"/>
                <a:gd name="connsiteY10" fmla="*/ 1889471 h 1889471"/>
                <a:gd name="connsiteX11" fmla="*/ 1009741 w 1152751"/>
                <a:gd name="connsiteY11" fmla="*/ 1854802 h 1889471"/>
                <a:gd name="connsiteX12" fmla="*/ 1083413 w 1152751"/>
                <a:gd name="connsiteY12" fmla="*/ 1785464 h 1889471"/>
                <a:gd name="connsiteX13" fmla="*/ 1139750 w 1152751"/>
                <a:gd name="connsiteY13" fmla="*/ 1659788 h 1889471"/>
                <a:gd name="connsiteX14" fmla="*/ 1152751 w 1152751"/>
                <a:gd name="connsiteY14" fmla="*/ 1581782 h 1889471"/>
                <a:gd name="connsiteX15" fmla="*/ 1131083 w 1152751"/>
                <a:gd name="connsiteY15" fmla="*/ 1464774 h 1889471"/>
                <a:gd name="connsiteX16" fmla="*/ 1113748 w 1152751"/>
                <a:gd name="connsiteY16" fmla="*/ 1425771 h 1889471"/>
                <a:gd name="connsiteX17" fmla="*/ 1113748 w 1152751"/>
                <a:gd name="connsiteY17" fmla="*/ 0 h 1889471"/>
                <a:gd name="connsiteX18" fmla="*/ 0 w 1152751"/>
                <a:gd name="connsiteY18" fmla="*/ 13001 h 18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2751" h="1889471">
                  <a:moveTo>
                    <a:pt x="0" y="13001"/>
                  </a:moveTo>
                  <a:lnTo>
                    <a:pt x="0" y="1243758"/>
                  </a:lnTo>
                  <a:lnTo>
                    <a:pt x="69339" y="1378101"/>
                  </a:lnTo>
                  <a:lnTo>
                    <a:pt x="156012" y="1594783"/>
                  </a:lnTo>
                  <a:lnTo>
                    <a:pt x="234017" y="1681456"/>
                  </a:lnTo>
                  <a:lnTo>
                    <a:pt x="316357" y="1733460"/>
                  </a:lnTo>
                  <a:lnTo>
                    <a:pt x="546040" y="1763795"/>
                  </a:lnTo>
                  <a:lnTo>
                    <a:pt x="663049" y="1768129"/>
                  </a:lnTo>
                  <a:lnTo>
                    <a:pt x="736721" y="1867803"/>
                  </a:lnTo>
                  <a:lnTo>
                    <a:pt x="814726" y="1880804"/>
                  </a:lnTo>
                  <a:lnTo>
                    <a:pt x="905733" y="1889471"/>
                  </a:lnTo>
                  <a:lnTo>
                    <a:pt x="1009741" y="1854802"/>
                  </a:lnTo>
                  <a:lnTo>
                    <a:pt x="1083413" y="1785464"/>
                  </a:lnTo>
                  <a:lnTo>
                    <a:pt x="1139750" y="1659788"/>
                  </a:lnTo>
                  <a:lnTo>
                    <a:pt x="1152751" y="1581782"/>
                  </a:lnTo>
                  <a:lnTo>
                    <a:pt x="1131083" y="1464774"/>
                  </a:lnTo>
                  <a:lnTo>
                    <a:pt x="1113748" y="1425771"/>
                  </a:lnTo>
                  <a:lnTo>
                    <a:pt x="1113748" y="0"/>
                  </a:lnTo>
                  <a:lnTo>
                    <a:pt x="0" y="1300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171158" y="4330857"/>
              <a:ext cx="11054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OREGON CONVENTION CENTER</a:t>
              </a:r>
            </a:p>
          </p:txBody>
        </p:sp>
      </p:grpSp>
      <p:sp>
        <p:nvSpPr>
          <p:cNvPr id="9" name="Sun 8"/>
          <p:cNvSpPr/>
          <p:nvPr/>
        </p:nvSpPr>
        <p:spPr>
          <a:xfrm>
            <a:off x="4902200" y="6019800"/>
            <a:ext cx="304800" cy="304800"/>
          </a:xfrm>
          <a:prstGeom prst="sun">
            <a:avLst/>
          </a:prstGeom>
          <a:solidFill>
            <a:srgbClr val="FFFF00">
              <a:alpha val="60000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un 63"/>
          <p:cNvSpPr/>
          <p:nvPr/>
        </p:nvSpPr>
        <p:spPr>
          <a:xfrm>
            <a:off x="8534400" y="3535201"/>
            <a:ext cx="304800" cy="304800"/>
          </a:xfrm>
          <a:prstGeom prst="sun">
            <a:avLst/>
          </a:prstGeom>
          <a:solidFill>
            <a:srgbClr val="FFFF00">
              <a:alpha val="60000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1143000" y="3535201"/>
            <a:ext cx="304800" cy="304800"/>
          </a:xfrm>
          <a:prstGeom prst="sun">
            <a:avLst/>
          </a:prstGeom>
          <a:solidFill>
            <a:srgbClr val="FFFF00">
              <a:alpha val="60000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596441209"/>
              </p:ext>
            </p:extLst>
          </p:nvPr>
        </p:nvGraphicFramePr>
        <p:xfrm>
          <a:off x="6557553" y="3657600"/>
          <a:ext cx="2734492" cy="141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5" name="Diagram 74"/>
          <p:cNvGraphicFramePr/>
          <p:nvPr>
            <p:extLst>
              <p:ext uri="{D42A27DB-BD31-4B8C-83A1-F6EECF244321}">
                <p14:modId xmlns:p14="http://schemas.microsoft.com/office/powerpoint/2010/main" val="3794816367"/>
              </p:ext>
            </p:extLst>
          </p:nvPr>
        </p:nvGraphicFramePr>
        <p:xfrm>
          <a:off x="6557553" y="2552700"/>
          <a:ext cx="2734492" cy="141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6" name="Diagram 75"/>
          <p:cNvGraphicFramePr/>
          <p:nvPr>
            <p:extLst>
              <p:ext uri="{D42A27DB-BD31-4B8C-83A1-F6EECF244321}">
                <p14:modId xmlns:p14="http://schemas.microsoft.com/office/powerpoint/2010/main" val="3794816367"/>
              </p:ext>
            </p:extLst>
          </p:nvPr>
        </p:nvGraphicFramePr>
        <p:xfrm>
          <a:off x="6557553" y="1417718"/>
          <a:ext cx="2734492" cy="141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3" name="Arc 22"/>
          <p:cNvSpPr/>
          <p:nvPr/>
        </p:nvSpPr>
        <p:spPr>
          <a:xfrm flipV="1">
            <a:off x="1295400" y="1235110"/>
            <a:ext cx="7391400" cy="4937090"/>
          </a:xfrm>
          <a:prstGeom prst="arc">
            <a:avLst>
              <a:gd name="adj1" fmla="val 10789334"/>
              <a:gd name="adj2" fmla="val 17418"/>
            </a:avLst>
          </a:prstGeom>
          <a:ln w="12700">
            <a:solidFill>
              <a:srgbClr val="FFFF00"/>
            </a:solidFill>
            <a:prstDash val="solid"/>
            <a:headEnd type="oval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3370217" y="3810000"/>
            <a:ext cx="485938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-10274" y="1232899"/>
            <a:ext cx="1664413" cy="2434975"/>
            <a:chOff x="-10274" y="1232899"/>
            <a:chExt cx="1664413" cy="2434975"/>
          </a:xfrm>
        </p:grpSpPr>
        <p:sp>
          <p:nvSpPr>
            <p:cNvPr id="3" name="Freeform 2"/>
            <p:cNvSpPr/>
            <p:nvPr/>
          </p:nvSpPr>
          <p:spPr>
            <a:xfrm>
              <a:off x="-10274" y="1232899"/>
              <a:ext cx="1664413" cy="2434975"/>
            </a:xfrm>
            <a:custGeom>
              <a:avLst/>
              <a:gdLst>
                <a:gd name="connsiteX0" fmla="*/ 0 w 1664413"/>
                <a:gd name="connsiteY0" fmla="*/ 41097 h 2434975"/>
                <a:gd name="connsiteX1" fmla="*/ 698643 w 1664413"/>
                <a:gd name="connsiteY1" fmla="*/ 41097 h 2434975"/>
                <a:gd name="connsiteX2" fmla="*/ 1243173 w 1664413"/>
                <a:gd name="connsiteY2" fmla="*/ 0 h 2434975"/>
                <a:gd name="connsiteX3" fmla="*/ 1273995 w 1664413"/>
                <a:gd name="connsiteY3" fmla="*/ 883577 h 2434975"/>
                <a:gd name="connsiteX4" fmla="*/ 1489753 w 1664413"/>
                <a:gd name="connsiteY4" fmla="*/ 1119883 h 2434975"/>
                <a:gd name="connsiteX5" fmla="*/ 1664413 w 1664413"/>
                <a:gd name="connsiteY5" fmla="*/ 1592494 h 2434975"/>
                <a:gd name="connsiteX6" fmla="*/ 1654139 w 1664413"/>
                <a:gd name="connsiteY6" fmla="*/ 1993186 h 2434975"/>
                <a:gd name="connsiteX7" fmla="*/ 1582220 w 1664413"/>
                <a:gd name="connsiteY7" fmla="*/ 2332234 h 2434975"/>
                <a:gd name="connsiteX8" fmla="*/ 1500027 w 1664413"/>
                <a:gd name="connsiteY8" fmla="*/ 2434975 h 2434975"/>
                <a:gd name="connsiteX9" fmla="*/ 1058238 w 1664413"/>
                <a:gd name="connsiteY9" fmla="*/ 2116476 h 2434975"/>
                <a:gd name="connsiteX10" fmla="*/ 410966 w 1664413"/>
                <a:gd name="connsiteY10" fmla="*/ 2075380 h 2434975"/>
                <a:gd name="connsiteX11" fmla="*/ 10274 w 1664413"/>
                <a:gd name="connsiteY11" fmla="*/ 1715784 h 2434975"/>
                <a:gd name="connsiteX12" fmla="*/ 0 w 1664413"/>
                <a:gd name="connsiteY12" fmla="*/ 41097 h 24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4413" h="2434975">
                  <a:moveTo>
                    <a:pt x="0" y="41097"/>
                  </a:moveTo>
                  <a:lnTo>
                    <a:pt x="698643" y="41097"/>
                  </a:lnTo>
                  <a:lnTo>
                    <a:pt x="1243173" y="0"/>
                  </a:lnTo>
                  <a:lnTo>
                    <a:pt x="1273995" y="883577"/>
                  </a:lnTo>
                  <a:lnTo>
                    <a:pt x="1489753" y="1119883"/>
                  </a:lnTo>
                  <a:lnTo>
                    <a:pt x="1664413" y="1592494"/>
                  </a:lnTo>
                  <a:lnTo>
                    <a:pt x="1654139" y="1993186"/>
                  </a:lnTo>
                  <a:lnTo>
                    <a:pt x="1582220" y="2332234"/>
                  </a:lnTo>
                  <a:lnTo>
                    <a:pt x="1500027" y="2434975"/>
                  </a:lnTo>
                  <a:lnTo>
                    <a:pt x="1058238" y="2116476"/>
                  </a:lnTo>
                  <a:lnTo>
                    <a:pt x="410966" y="2075380"/>
                  </a:lnTo>
                  <a:lnTo>
                    <a:pt x="10274" y="1715784"/>
                  </a:lnTo>
                  <a:cubicBezTo>
                    <a:pt x="6849" y="1157555"/>
                    <a:pt x="3425" y="599326"/>
                    <a:pt x="0" y="4109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7938" y="2417802"/>
              <a:ext cx="11054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ROSE QUARTER</a:t>
              </a:r>
              <a:endParaRPr lang="en-US" sz="10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087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9302" y="685800"/>
            <a:ext cx="9535702" cy="5447872"/>
          </a:xfrm>
        </p:spPr>
      </p:pic>
    </p:spTree>
    <p:extLst>
      <p:ext uri="{BB962C8B-B14F-4D97-AF65-F5344CB8AC3E}">
        <p14:creationId xmlns:p14="http://schemas.microsoft.com/office/powerpoint/2010/main" val="2195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607" y="373116"/>
            <a:ext cx="9874858" cy="5951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362607" y="373116"/>
            <a:ext cx="9874858" cy="5951484"/>
            <a:chOff x="-362607" y="373116"/>
            <a:chExt cx="9874858" cy="5951484"/>
          </a:xfrm>
        </p:grpSpPr>
        <p:pic>
          <p:nvPicPr>
            <p:cNvPr id="7" name="Picture Placeholder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2607" y="373116"/>
              <a:ext cx="9874858" cy="5951484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76200" y="661080"/>
              <a:ext cx="1676400" cy="566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13104" y="661080"/>
              <a:ext cx="2030896" cy="566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ECO-DISTRICT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9144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ENERGY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7338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AIR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37338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TRANSPORTATION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24384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COMMUNITY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914399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WATER + WASTE</a:t>
            </a:r>
          </a:p>
          <a:p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2438400" y="1883281"/>
            <a:ext cx="6629400" cy="3466346"/>
            <a:chOff x="2438400" y="1883281"/>
            <a:chExt cx="6629400" cy="3466346"/>
          </a:xfrm>
        </p:grpSpPr>
        <p:sp>
          <p:nvSpPr>
            <p:cNvPr id="17" name="Oval 16"/>
            <p:cNvSpPr/>
            <p:nvPr/>
          </p:nvSpPr>
          <p:spPr>
            <a:xfrm>
              <a:off x="8789504" y="2459015"/>
              <a:ext cx="278296" cy="278296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438400" y="1883281"/>
              <a:ext cx="6553200" cy="3466346"/>
              <a:chOff x="2438400" y="1883281"/>
              <a:chExt cx="6553200" cy="346634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934200" y="2761565"/>
                <a:ext cx="2057400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ESSENTIAL SERVICES</a:t>
                </a:r>
              </a:p>
              <a:p>
                <a:r>
                  <a:rPr lang="en-US" sz="1000" dirty="0" smtClean="0"/>
                  <a:t>MULTI-GENERATIONAL LIVING</a:t>
                </a:r>
              </a:p>
              <a:p>
                <a:r>
                  <a:rPr lang="en-US" sz="1000" dirty="0" smtClean="0"/>
                  <a:t>MIX OF HOUSING TYPES</a:t>
                </a:r>
                <a:endParaRPr lang="en-US" dirty="0" smtClean="0"/>
              </a:p>
              <a:p>
                <a:r>
                  <a:rPr lang="en-US" sz="1000" dirty="0" smtClean="0"/>
                  <a:t>EAT/DRINK/SLEEP/WORK/STUDY/</a:t>
                </a:r>
              </a:p>
              <a:p>
                <a:r>
                  <a:rPr lang="en-US" sz="1000" dirty="0" smtClean="0"/>
                  <a:t>PLAY/FLIRT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257800" y="1883281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438400" y="3622235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459015" y="5071331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113867" y="5071331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974719" y="3594652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429000" y="2483269"/>
                <a:ext cx="278296" cy="278296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76200" y="2206338"/>
            <a:ext cx="6145696" cy="2767007"/>
            <a:chOff x="76200" y="2206338"/>
            <a:chExt cx="6145696" cy="2767007"/>
          </a:xfrm>
        </p:grpSpPr>
        <p:sp>
          <p:nvSpPr>
            <p:cNvPr id="27" name="Oval 26"/>
            <p:cNvSpPr/>
            <p:nvPr/>
          </p:nvSpPr>
          <p:spPr>
            <a:xfrm>
              <a:off x="977900" y="3756884"/>
              <a:ext cx="278296" cy="2782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6200" y="2206338"/>
              <a:ext cx="6145696" cy="2767007"/>
              <a:chOff x="76200" y="2206338"/>
              <a:chExt cx="6145696" cy="276700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6200" y="4056965"/>
                <a:ext cx="175260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HEAT RECOVERY FOR COMMON SPACE CONDITIONING</a:t>
                </a:r>
              </a:p>
              <a:p>
                <a:r>
                  <a:rPr lang="en-US" sz="1000" dirty="0" smtClean="0"/>
                  <a:t>FRESH AIR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943600" y="2206338"/>
                <a:ext cx="278296" cy="27829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396948" y="4695049"/>
                <a:ext cx="278296" cy="27829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821393" y="3900531"/>
                <a:ext cx="278296" cy="278296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855304" y="661080"/>
            <a:ext cx="7212496" cy="5103616"/>
            <a:chOff x="1855304" y="661080"/>
            <a:chExt cx="7212496" cy="5103616"/>
          </a:xfrm>
        </p:grpSpPr>
        <p:sp>
          <p:nvSpPr>
            <p:cNvPr id="12" name="TextBox 11"/>
            <p:cNvSpPr txBox="1"/>
            <p:nvPr/>
          </p:nvSpPr>
          <p:spPr>
            <a:xfrm>
              <a:off x="6934200" y="4056965"/>
              <a:ext cx="2057400" cy="12926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POTENTIAL BIKE HUB AT L700</a:t>
              </a:r>
            </a:p>
            <a:p>
              <a:r>
                <a:rPr lang="en-US" sz="1000" dirty="0" smtClean="0"/>
                <a:t>STREETCAR</a:t>
              </a:r>
            </a:p>
            <a:p>
              <a:r>
                <a:rPr lang="en-US" sz="1000" dirty="0" smtClean="0"/>
                <a:t>MAX LINE</a:t>
              </a:r>
            </a:p>
            <a:p>
              <a:r>
                <a:rPr lang="en-US" sz="1000" dirty="0" smtClean="0"/>
                <a:t>ZIP CAR</a:t>
              </a:r>
            </a:p>
            <a:p>
              <a:r>
                <a:rPr lang="en-US" sz="1000" dirty="0" smtClean="0"/>
                <a:t>CHARGING STATION</a:t>
              </a:r>
            </a:p>
            <a:p>
              <a:r>
                <a:rPr lang="en-US" sz="1000" dirty="0" smtClean="0"/>
                <a:t>20 MINUTE LIVING</a:t>
              </a:r>
            </a:p>
            <a:p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8789504" y="3756884"/>
              <a:ext cx="278296" cy="27829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855304" y="3070562"/>
              <a:ext cx="278296" cy="27829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817712" y="1816228"/>
              <a:ext cx="278296" cy="27829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91741" y="661080"/>
              <a:ext cx="278296" cy="27829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78771" y="5486400"/>
              <a:ext cx="278296" cy="27829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0" y="969453"/>
            <a:ext cx="6221896" cy="1824874"/>
            <a:chOff x="0" y="969453"/>
            <a:chExt cx="6221896" cy="1824874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237565"/>
              <a:ext cx="6221896" cy="1556762"/>
              <a:chOff x="0" y="1237565"/>
              <a:chExt cx="6221896" cy="155676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0" y="1237565"/>
                <a:ext cx="1905000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DISTRICT DOMESTIC SOLAR HOT WATER PLANT – BLOCK 100</a:t>
                </a:r>
              </a:p>
              <a:p>
                <a:r>
                  <a:rPr lang="en-US" sz="1000" dirty="0" smtClean="0"/>
                  <a:t>OFFICE BUILDING PLANT CONNECTED TO RETAIL</a:t>
                </a:r>
              </a:p>
              <a:p>
                <a:r>
                  <a:rPr lang="en-US" sz="1000" dirty="0" smtClean="0"/>
                  <a:t>HIGH PERFORMANCE ENVELOPE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943600" y="2516031"/>
                <a:ext cx="278296" cy="278296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150704" y="1543264"/>
                <a:ext cx="278296" cy="278296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977900" y="969453"/>
              <a:ext cx="278296" cy="278296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30066" y="969453"/>
            <a:ext cx="6437734" cy="4282188"/>
            <a:chOff x="2630066" y="969453"/>
            <a:chExt cx="6437734" cy="4282188"/>
          </a:xfrm>
        </p:grpSpPr>
        <p:grpSp>
          <p:nvGrpSpPr>
            <p:cNvPr id="44" name="Group 43"/>
            <p:cNvGrpSpPr/>
            <p:nvPr/>
          </p:nvGrpSpPr>
          <p:grpSpPr>
            <a:xfrm>
              <a:off x="2630066" y="1237565"/>
              <a:ext cx="6361534" cy="4014076"/>
              <a:chOff x="2630066" y="1237565"/>
              <a:chExt cx="6361534" cy="401407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934200" y="1237565"/>
                <a:ext cx="20574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RAINWATER RESERVIOR</a:t>
                </a:r>
              </a:p>
              <a:p>
                <a:r>
                  <a:rPr lang="en-US" sz="1000" dirty="0" smtClean="0"/>
                  <a:t>STORMWATER TREATMENT</a:t>
                </a:r>
              </a:p>
              <a:p>
                <a:r>
                  <a:rPr lang="en-US" sz="1000" dirty="0" smtClean="0"/>
                  <a:t>100% BLACK/GREY WATER TREATMENT AND RE-USE; IRRIGATION, FLUSH, COOLING TOWER – INFILTRATE (DEQ)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496481" y="1403692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570037" y="3917817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30066" y="2516031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426029" y="3637247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411208" y="4343400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59660" y="1883281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152593" y="1877679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521022" y="4973345"/>
                <a:ext cx="278296" cy="278296"/>
              </a:xfrm>
              <a:prstGeom prst="ellipse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8789504" y="969453"/>
              <a:ext cx="278296" cy="278296"/>
            </a:xfrm>
            <a:prstGeom prst="ellipse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7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82527" cy="5943600"/>
          </a:xfrm>
        </p:spPr>
      </p:pic>
    </p:spTree>
    <p:extLst>
      <p:ext uri="{BB962C8B-B14F-4D97-AF65-F5344CB8AC3E}">
        <p14:creationId xmlns:p14="http://schemas.microsoft.com/office/powerpoint/2010/main" val="19164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607" y="373116"/>
            <a:ext cx="9874858" cy="5951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LEVEL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24401" y="969117"/>
            <a:ext cx="4419599" cy="4008299"/>
            <a:chOff x="4724401" y="969117"/>
            <a:chExt cx="4419599" cy="4008299"/>
          </a:xfrm>
        </p:grpSpPr>
        <p:sp>
          <p:nvSpPr>
            <p:cNvPr id="7" name="TextBox 6"/>
            <p:cNvSpPr txBox="1"/>
            <p:nvPr/>
          </p:nvSpPr>
          <p:spPr>
            <a:xfrm>
              <a:off x="7162800" y="1807317"/>
              <a:ext cx="1981200" cy="31700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ENTRY LOCATIONS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LOADING / TRASH</a:t>
              </a:r>
            </a:p>
            <a:p>
              <a:endParaRPr lang="en-US" sz="1000" dirty="0"/>
            </a:p>
            <a:p>
              <a:r>
                <a:rPr lang="en-US" sz="1000" dirty="0" smtClean="0"/>
                <a:t>PARKING</a:t>
              </a:r>
            </a:p>
            <a:p>
              <a:endParaRPr lang="en-US" sz="1000" dirty="0"/>
            </a:p>
            <a:p>
              <a:r>
                <a:rPr lang="en-US" sz="1000" dirty="0" smtClean="0"/>
                <a:t>LOADING</a:t>
              </a:r>
            </a:p>
            <a:p>
              <a:endParaRPr lang="en-US" sz="1000" dirty="0"/>
            </a:p>
            <a:p>
              <a:r>
                <a:rPr lang="en-US" sz="1000" dirty="0" smtClean="0"/>
                <a:t>RESIDENTIAL LOBBY / ENTRY</a:t>
              </a:r>
            </a:p>
            <a:p>
              <a:endParaRPr lang="en-US" sz="1000" dirty="0"/>
            </a:p>
            <a:p>
              <a:r>
                <a:rPr lang="en-US" sz="1000" dirty="0" smtClean="0"/>
                <a:t>COURTYARD / ECO-TERRACE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PARKING</a:t>
              </a:r>
            </a:p>
            <a:p>
              <a:endParaRPr lang="en-US" sz="1000" dirty="0"/>
            </a:p>
            <a:p>
              <a:r>
                <a:rPr lang="en-US" sz="1000" dirty="0" smtClean="0"/>
                <a:t>BIKE PARKING</a:t>
              </a:r>
            </a:p>
            <a:p>
              <a:endParaRPr lang="en-US" sz="1000" dirty="0"/>
            </a:p>
            <a:p>
              <a:r>
                <a:rPr lang="en-US" sz="1000" dirty="0"/>
                <a:t>LOADING</a:t>
              </a:r>
            </a:p>
            <a:p>
              <a:endParaRPr lang="en-US" sz="1000" dirty="0"/>
            </a:p>
            <a:p>
              <a:r>
                <a:rPr lang="en-US" sz="1000" dirty="0"/>
                <a:t>RESIDENTIAL LOBBY / ENTRY</a:t>
              </a:r>
            </a:p>
            <a:p>
              <a:endParaRPr lang="en-US" sz="10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724401" y="969117"/>
              <a:ext cx="1866900" cy="1994054"/>
              <a:chOff x="4791075" y="1524000"/>
              <a:chExt cx="1533525" cy="163797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096000" y="1524000"/>
                <a:ext cx="228600" cy="228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800600" y="1552575"/>
                <a:ext cx="228600" cy="228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91075" y="2933373"/>
                <a:ext cx="228600" cy="2286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 flipH="1" flipV="1">
              <a:off x="6452153" y="1654917"/>
              <a:ext cx="786848" cy="600403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6324600" y="1959717"/>
              <a:ext cx="914400" cy="57796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6452153" y="2392390"/>
              <a:ext cx="786847" cy="431634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6172200" y="2824024"/>
              <a:ext cx="1066802" cy="332123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5486400" y="3496003"/>
              <a:ext cx="1752602" cy="455622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6019800" y="3769861"/>
              <a:ext cx="1219202" cy="38100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6096000" y="4122286"/>
              <a:ext cx="1143002" cy="21868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6313005" y="4398117"/>
              <a:ext cx="914402" cy="15240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5537753" y="4617193"/>
              <a:ext cx="1689654" cy="8096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416654" y="4263494"/>
              <a:ext cx="278296" cy="278296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047275" y="2728984"/>
              <a:ext cx="278296" cy="278296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1121517"/>
            <a:ext cx="4572000" cy="3855899"/>
            <a:chOff x="0" y="1121517"/>
            <a:chExt cx="4572000" cy="3855899"/>
          </a:xfrm>
        </p:grpSpPr>
        <p:sp>
          <p:nvSpPr>
            <p:cNvPr id="5" name="TextBox 4"/>
            <p:cNvSpPr txBox="1"/>
            <p:nvPr/>
          </p:nvSpPr>
          <p:spPr>
            <a:xfrm>
              <a:off x="0" y="1807317"/>
              <a:ext cx="2057400" cy="31700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/>
                <a:t>TRASH</a:t>
              </a:r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 smtClean="0"/>
                <a:t>LOADING</a:t>
              </a:r>
              <a:endParaRPr lang="en-US" sz="1000" dirty="0"/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/>
                <a:t>PLAZA / STORMWATER</a:t>
              </a:r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 smtClean="0"/>
                <a:t>ELEVATOR / STAIR PAVILLION – GLASS W/ GREEN WALL</a:t>
              </a:r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 smtClean="0"/>
                <a:t>WATER STREET; RESERVIOR, LIVING MACHINE, STORMWATER, INTERPRETIVE COMPONENT</a:t>
              </a:r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 smtClean="0"/>
                <a:t>RESIDENTIAL ENTRY</a:t>
              </a:r>
            </a:p>
            <a:p>
              <a:pPr algn="r"/>
              <a:endParaRPr lang="en-US" sz="1000" dirty="0"/>
            </a:p>
            <a:p>
              <a:pPr algn="r"/>
              <a:r>
                <a:rPr lang="en-US" sz="1000" dirty="0"/>
                <a:t>COURTYARD / ECO-TERRACE</a:t>
              </a:r>
            </a:p>
            <a:p>
              <a:pPr algn="r"/>
              <a:endParaRPr lang="en-US" sz="1000" dirty="0" smtClean="0"/>
            </a:p>
            <a:p>
              <a:pPr algn="r"/>
              <a:r>
                <a:rPr lang="en-US" sz="1000" dirty="0" smtClean="0"/>
                <a:t>BIKE PARKING</a:t>
              </a:r>
            </a:p>
            <a:p>
              <a:pPr algn="r"/>
              <a:endParaRPr lang="en-US" sz="1000" dirty="0"/>
            </a:p>
            <a:p>
              <a:pPr algn="r"/>
              <a:endParaRPr lang="en-US" sz="10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057400" y="1959717"/>
              <a:ext cx="533400" cy="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057400" y="2188317"/>
              <a:ext cx="533400" cy="89119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7400" y="2531216"/>
              <a:ext cx="1447800" cy="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057400" y="2734636"/>
              <a:ext cx="1981200" cy="6328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3"/>
            </p:cNvCxnSpPr>
            <p:nvPr/>
          </p:nvCxnSpPr>
          <p:spPr>
            <a:xfrm flipV="1">
              <a:off x="2057400" y="2766276"/>
              <a:ext cx="2514600" cy="62609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057400" y="3636117"/>
              <a:ext cx="914400" cy="305589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057400" y="4483842"/>
              <a:ext cx="723900" cy="295275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057400" y="4207617"/>
              <a:ext cx="1676400" cy="266700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olid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810089" y="3422666"/>
              <a:ext cx="278296" cy="278296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124774" y="1121517"/>
              <a:ext cx="278296" cy="27829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124774" y="1944132"/>
              <a:ext cx="278296" cy="27829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9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607" y="373116"/>
            <a:ext cx="9874858" cy="59514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57450" y="3217018"/>
            <a:ext cx="173355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76800" y="3217018"/>
            <a:ext cx="1600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343400" y="3064617"/>
            <a:ext cx="400050" cy="387350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089650" y="2035917"/>
            <a:ext cx="692150" cy="635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020858" y="4093317"/>
            <a:ext cx="6858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949450" y="2645517"/>
            <a:ext cx="107950" cy="990600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 Arrow 32"/>
          <p:cNvSpPr/>
          <p:nvPr/>
        </p:nvSpPr>
        <p:spPr>
          <a:xfrm rot="16200000">
            <a:off x="2095500" y="2988418"/>
            <a:ext cx="304800" cy="228600"/>
          </a:xfrm>
          <a:prstGeom prst="bentArrow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Bent Arrow 34"/>
          <p:cNvSpPr/>
          <p:nvPr/>
        </p:nvSpPr>
        <p:spPr>
          <a:xfrm>
            <a:off x="2152650" y="3318618"/>
            <a:ext cx="304800" cy="228600"/>
          </a:xfrm>
          <a:prstGeom prst="bentArrow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514600" y="3356718"/>
            <a:ext cx="1600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965700" y="3356718"/>
            <a:ext cx="15875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086600" y="664317"/>
            <a:ext cx="0" cy="480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514600" y="664317"/>
            <a:ext cx="39243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905000" y="1197717"/>
            <a:ext cx="0" cy="487680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76400" y="5737967"/>
            <a:ext cx="5562600" cy="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head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981200" y="5845917"/>
            <a:ext cx="5791200" cy="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934200" y="1045317"/>
            <a:ext cx="0" cy="457200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133600" y="664317"/>
            <a:ext cx="0" cy="4914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752600" y="1197717"/>
            <a:ext cx="0" cy="438150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57500" y="892917"/>
            <a:ext cx="3924300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239000" y="3855184"/>
            <a:ext cx="152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RAMP TO BELOW GRADE PARKING [BL_101</a:t>
            </a:r>
            <a:r>
              <a:rPr lang="en-US" sz="1000" dirty="0" smtClean="0"/>
              <a:t>]</a:t>
            </a:r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7162800" y="1350117"/>
            <a:ext cx="152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RAMP TO BELOW GRADE PARKING [BL_101]</a:t>
            </a:r>
          </a:p>
          <a:p>
            <a:endParaRPr lang="en-US" sz="10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498181" y="3775817"/>
            <a:ext cx="150019" cy="1841500"/>
          </a:xfrm>
          <a:prstGeom prst="straightConnector1">
            <a:avLst/>
          </a:prstGeom>
          <a:ln w="47625">
            <a:solidFill>
              <a:schemeClr val="accent3">
                <a:lumMod val="50000"/>
              </a:schemeClr>
            </a:solidFill>
            <a:prstDash val="sysDot"/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83881" y="1010088"/>
            <a:ext cx="147638" cy="1809312"/>
          </a:xfrm>
          <a:prstGeom prst="straightConnector1">
            <a:avLst/>
          </a:prstGeom>
          <a:ln w="47625">
            <a:solidFill>
              <a:schemeClr val="accent3">
                <a:lumMod val="50000"/>
              </a:schemeClr>
            </a:solidFill>
            <a:prstDash val="sysDot"/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/>
          <a:lstStyle/>
          <a:p>
            <a:r>
              <a:rPr lang="en-US" dirty="0" smtClean="0"/>
              <a:t>TRAFFIC PATTERNS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857500" y="5943600"/>
            <a:ext cx="3924300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607" y="373116"/>
            <a:ext cx="9874858" cy="595148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1905000" y="1197717"/>
            <a:ext cx="0" cy="487680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47800" y="5737967"/>
            <a:ext cx="5791200" cy="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head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81200" y="5845917"/>
            <a:ext cx="5791200" cy="0"/>
          </a:xfrm>
          <a:prstGeom prst="line">
            <a:avLst/>
          </a:prstGeom>
          <a:ln w="38100">
            <a:solidFill>
              <a:schemeClr val="tx2"/>
            </a:solidFill>
            <a:prstDash val="sysDash"/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ZONES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2050" y="2254250"/>
            <a:ext cx="32385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53200" y="1784350"/>
            <a:ext cx="4699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29400" y="4572000"/>
            <a:ext cx="4699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057400" y="4286250"/>
            <a:ext cx="3810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57400" y="2305050"/>
            <a:ext cx="38100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261100" y="4516272"/>
            <a:ext cx="29210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32050" y="4235450"/>
            <a:ext cx="29210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48400" y="1676400"/>
            <a:ext cx="29210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48400" y="1784350"/>
            <a:ext cx="29210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266950" y="1905000"/>
            <a:ext cx="32385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28600" y="1371600"/>
            <a:ext cx="152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MODIFIED L700 BUILDING FOR TRASH COLLECTION.</a:t>
            </a:r>
            <a:endParaRPr lang="en-US" sz="1000" dirty="0"/>
          </a:p>
        </p:txBody>
      </p:sp>
      <p:sp>
        <p:nvSpPr>
          <p:cNvPr id="71" name="TextBox 70"/>
          <p:cNvSpPr txBox="1"/>
          <p:nvPr/>
        </p:nvSpPr>
        <p:spPr>
          <a:xfrm>
            <a:off x="228600" y="2013724"/>
            <a:ext cx="152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MODIFIED L700 OPEN AIR LOADING DOCK - SCREENED.</a:t>
            </a:r>
            <a:endParaRPr lang="en-US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162800" y="1371600"/>
            <a:ext cx="152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LOADING AND TRASH FOR FUTURE GROCER.</a:t>
            </a:r>
            <a:endParaRPr lang="en-US" sz="1000" dirty="0"/>
          </a:p>
        </p:txBody>
      </p:sp>
      <p:sp>
        <p:nvSpPr>
          <p:cNvPr id="73" name="TextBox 72"/>
          <p:cNvSpPr txBox="1"/>
          <p:nvPr/>
        </p:nvSpPr>
        <p:spPr>
          <a:xfrm>
            <a:off x="7239000" y="4329986"/>
            <a:ext cx="1524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LOADING AND TRASH FOR RESIDENTIAL. [BL_101]</a:t>
            </a:r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228600" y="4094202"/>
            <a:ext cx="152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LOADING AND TRASH FOR RESIDENTIAL. [BL_92]</a:t>
            </a:r>
          </a:p>
          <a:p>
            <a:pPr algn="r"/>
            <a:endParaRPr lang="en-US" sz="1000" dirty="0"/>
          </a:p>
          <a:p>
            <a:pPr algn="r"/>
            <a:endParaRPr lang="en-US" sz="1000" dirty="0" smtClean="0"/>
          </a:p>
          <a:p>
            <a:pPr algn="r"/>
            <a:endParaRPr lang="en-US" sz="1000" dirty="0"/>
          </a:p>
          <a:p>
            <a:pPr algn="r"/>
            <a:endParaRPr lang="en-US" sz="1000" dirty="0" smtClean="0"/>
          </a:p>
          <a:p>
            <a:pPr algn="r"/>
            <a:endParaRPr lang="en-US" sz="1000" dirty="0"/>
          </a:p>
        </p:txBody>
      </p:sp>
      <p:sp>
        <p:nvSpPr>
          <p:cNvPr id="79" name="TextBox 78"/>
          <p:cNvSpPr txBox="1"/>
          <p:nvPr/>
        </p:nvSpPr>
        <p:spPr>
          <a:xfrm>
            <a:off x="7162800" y="2013724"/>
            <a:ext cx="152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LOADING AND TRASH FOR RESIDENTIAL – NO CURB CUT. [BL_100]</a:t>
            </a:r>
            <a:endParaRPr lang="en-US" sz="1000" dirty="0"/>
          </a:p>
        </p:txBody>
      </p:sp>
      <p:sp>
        <p:nvSpPr>
          <p:cNvPr id="80" name="Rectangle 79"/>
          <p:cNvSpPr/>
          <p:nvPr/>
        </p:nvSpPr>
        <p:spPr>
          <a:xfrm rot="5400000">
            <a:off x="6689725" y="2378075"/>
            <a:ext cx="292100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949450" y="2645517"/>
            <a:ext cx="107950" cy="990600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8" grpId="0" animBg="1"/>
      <p:bldP spid="7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PODIUM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2480" y="205219"/>
            <a:ext cx="10698480" cy="6195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7240" y="174197"/>
            <a:ext cx="10698480" cy="62266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512251" cy="37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Creating a sense of “place”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Principles &gt; Landscape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/>
          <a:lstStyle/>
          <a:p>
            <a:r>
              <a:rPr lang="en-US" dirty="0" smtClean="0"/>
              <a:t>Opportunities &gt; Improve Site Access</a:t>
            </a:r>
            <a:endParaRPr lang="en-US" dirty="0"/>
          </a:p>
        </p:txBody>
      </p:sp>
      <p:pic>
        <p:nvPicPr>
          <p:cNvPr id="12" name="Picture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87" y="1375872"/>
            <a:ext cx="1563880" cy="897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&gt; Recover City Grid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&gt; Maximize Building Access Points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3" b="1463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VICINITY PLAN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P:\2011\19 AAT-Lloyd District SuperBlock\00  MasterPlanning\800 Images\site images\Aerial - large-BW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431" y="593273"/>
            <a:ext cx="10128862" cy="5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2450068"/>
            <a:ext cx="22098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LLOYD DISTRICT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838200"/>
            <a:ext cx="22098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IRVINGTON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634734"/>
            <a:ext cx="22098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ROSE QUARTER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4038600"/>
            <a:ext cx="2209800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CONVENTION CENTER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669268"/>
            <a:ext cx="27432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SULLIVANS GULCH – I-84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5019425"/>
            <a:ext cx="12192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KERNS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6866" y="838200"/>
            <a:ext cx="1219200" cy="369332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ELIOT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91000" y="1905000"/>
            <a:ext cx="654269" cy="259526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65734" y="3202632"/>
            <a:ext cx="304800" cy="304800"/>
          </a:xfrm>
          <a:prstGeom prst="ellipse">
            <a:avLst/>
          </a:prstGeom>
          <a:solidFill>
            <a:srgbClr val="FFFF00">
              <a:alpha val="68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&gt; Improve Pedestrian Flows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3" b="1463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629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Opportunities &gt; Provide Main Plaza | Pocket Plazas | Place to Pause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3" b="1463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73725" y="685800"/>
            <a:ext cx="2468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Caslon Pro" pitchFamily="18" charset="0"/>
              </a:rPr>
              <a:t>Elements &amp; Furnishings</a:t>
            </a:r>
            <a:endParaRPr lang="en-US" dirty="0">
              <a:solidFill>
                <a:schemeClr val="bg1"/>
              </a:solidFill>
              <a:latin typeface="Adobe Caslon Pro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2" name="Group 31"/>
          <p:cNvGrpSpPr/>
          <p:nvPr/>
        </p:nvGrpSpPr>
        <p:grpSpPr>
          <a:xfrm>
            <a:off x="4572000" y="3897868"/>
            <a:ext cx="4177311" cy="369332"/>
            <a:chOff x="4572000" y="3897868"/>
            <a:chExt cx="4177311" cy="369332"/>
          </a:xfrm>
        </p:grpSpPr>
        <p:sp>
          <p:nvSpPr>
            <p:cNvPr id="15" name="Rectangle 14"/>
            <p:cNvSpPr/>
            <p:nvPr/>
          </p:nvSpPr>
          <p:spPr>
            <a:xfrm>
              <a:off x="5673725" y="3897868"/>
              <a:ext cx="3075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Plaza &amp; NE </a:t>
              </a:r>
              <a:r>
                <a:rPr lang="en-US" dirty="0" err="1" smtClean="0">
                  <a:solidFill>
                    <a:schemeClr val="bg1"/>
                  </a:solidFill>
                  <a:latin typeface="Adobe Caslon Pro" pitchFamily="18" charset="0"/>
                </a:rPr>
                <a:t>Hassalo</a:t>
              </a:r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 St Paving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4572000" y="4038600"/>
              <a:ext cx="1101725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572000" y="3593068"/>
            <a:ext cx="2712230" cy="369332"/>
            <a:chOff x="4572000" y="3593068"/>
            <a:chExt cx="2712230" cy="369332"/>
          </a:xfrm>
        </p:grpSpPr>
        <p:sp>
          <p:nvSpPr>
            <p:cNvPr id="14" name="Rectangle 13"/>
            <p:cNvSpPr/>
            <p:nvPr/>
          </p:nvSpPr>
          <p:spPr>
            <a:xfrm>
              <a:off x="5673725" y="3593068"/>
              <a:ext cx="1610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Shrub Planting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572000" y="3733800"/>
              <a:ext cx="1101725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970463" y="3200400"/>
            <a:ext cx="2823907" cy="369332"/>
            <a:chOff x="4970463" y="3200400"/>
            <a:chExt cx="2823907" cy="369332"/>
          </a:xfrm>
        </p:grpSpPr>
        <p:sp>
          <p:nvSpPr>
            <p:cNvPr id="13" name="Rectangle 12"/>
            <p:cNvSpPr/>
            <p:nvPr/>
          </p:nvSpPr>
          <p:spPr>
            <a:xfrm>
              <a:off x="5673725" y="3200400"/>
              <a:ext cx="21206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Adobe Caslon Pro" pitchFamily="18" charset="0"/>
                </a:rPr>
                <a:t>Stormwater</a:t>
              </a:r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 Gardens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4970463" y="3429000"/>
              <a:ext cx="703263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970463" y="2831068"/>
            <a:ext cx="3218694" cy="369332"/>
            <a:chOff x="4970463" y="2831068"/>
            <a:chExt cx="3218694" cy="369332"/>
          </a:xfrm>
        </p:grpSpPr>
        <p:sp>
          <p:nvSpPr>
            <p:cNvPr id="11" name="Rectangle 10"/>
            <p:cNvSpPr/>
            <p:nvPr/>
          </p:nvSpPr>
          <p:spPr>
            <a:xfrm>
              <a:off x="5673725" y="2831068"/>
              <a:ext cx="2515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Reservoir/ Water Feature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970463" y="3048000"/>
              <a:ext cx="703263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343400" y="2438400"/>
            <a:ext cx="3008990" cy="369332"/>
            <a:chOff x="4343400" y="2438400"/>
            <a:chExt cx="3008990" cy="369332"/>
          </a:xfrm>
        </p:grpSpPr>
        <p:sp>
          <p:nvSpPr>
            <p:cNvPr id="12" name="Rectangle 11"/>
            <p:cNvSpPr/>
            <p:nvPr/>
          </p:nvSpPr>
          <p:spPr>
            <a:xfrm>
              <a:off x="5673725" y="2438400"/>
              <a:ext cx="1678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Living Machine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4343400" y="2624667"/>
              <a:ext cx="1330326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419600" y="2133600"/>
            <a:ext cx="3460435" cy="369332"/>
            <a:chOff x="4419600" y="2133600"/>
            <a:chExt cx="3460435" cy="369332"/>
          </a:xfrm>
        </p:grpSpPr>
        <p:sp>
          <p:nvSpPr>
            <p:cNvPr id="10" name="Rectangle 9"/>
            <p:cNvSpPr/>
            <p:nvPr/>
          </p:nvSpPr>
          <p:spPr>
            <a:xfrm>
              <a:off x="5673725" y="2133600"/>
              <a:ext cx="2206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Water Street Pathway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4419600" y="2362200"/>
              <a:ext cx="1254126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970463" y="1143000"/>
            <a:ext cx="2085179" cy="369332"/>
            <a:chOff x="4970463" y="1143000"/>
            <a:chExt cx="2085179" cy="369332"/>
          </a:xfrm>
        </p:grpSpPr>
        <p:sp>
          <p:nvSpPr>
            <p:cNvPr id="9" name="Rectangle 8"/>
            <p:cNvSpPr/>
            <p:nvPr/>
          </p:nvSpPr>
          <p:spPr>
            <a:xfrm>
              <a:off x="5673725" y="1143000"/>
              <a:ext cx="13819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Tree Canopy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970463" y="1303866"/>
              <a:ext cx="703263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67200" y="849868"/>
            <a:ext cx="3875214" cy="369332"/>
            <a:chOff x="4267200" y="849868"/>
            <a:chExt cx="3875214" cy="369332"/>
          </a:xfrm>
        </p:grpSpPr>
        <p:sp>
          <p:nvSpPr>
            <p:cNvPr id="7" name="Rectangle 6"/>
            <p:cNvSpPr/>
            <p:nvPr/>
          </p:nvSpPr>
          <p:spPr>
            <a:xfrm>
              <a:off x="5673725" y="849868"/>
              <a:ext cx="2468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dobe Caslon Pro" pitchFamily="18" charset="0"/>
                </a:rPr>
                <a:t>Furnishings &amp; Elements</a:t>
              </a:r>
              <a:endParaRPr lang="en-US" dirty="0">
                <a:solidFill>
                  <a:schemeClr val="bg1"/>
                </a:solidFill>
                <a:latin typeface="Adobe Caslon Pro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4267200" y="1032932"/>
              <a:ext cx="1406526" cy="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629400" cy="566738"/>
          </a:xfrm>
        </p:spPr>
        <p:txBody>
          <a:bodyPr>
            <a:normAutofit/>
          </a:bodyPr>
          <a:lstStyle/>
          <a:p>
            <a:r>
              <a:rPr lang="en-US" dirty="0" smtClean="0"/>
              <a:t>Opportunities &gt; Develop Layered Landscape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50555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50555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Street View Looking North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Street View </a:t>
            </a:r>
            <a:r>
              <a:rPr lang="en-US" dirty="0"/>
              <a:t>L</a:t>
            </a:r>
            <a:r>
              <a:rPr lang="en-US" dirty="0" smtClean="0"/>
              <a:t>ooking South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Podium Courtyards &amp; Gardens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3801533" y="2514600"/>
            <a:ext cx="715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4903113"/>
            <a:ext cx="715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5467" y="4903113"/>
            <a:ext cx="6447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Roofscape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49530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5467" y="4953000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01533" y="2514600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100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4903113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101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5467" y="4903113"/>
            <a:ext cx="647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  <a:t>BLK 92</a:t>
            </a:r>
            <a:b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 pitchFamily="18" charset="0"/>
              </a:rPr>
            </a:b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dobe Caslon Pro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Systems Diagram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District / neighborhood analysis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makes Portland unique? </a:t>
            </a:r>
          </a:p>
          <a:p>
            <a:r>
              <a:rPr lang="en-US" dirty="0" smtClean="0"/>
              <a:t>How is this neighborhood special?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Birds-Eye View of Central Plaza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9219"/>
            <a:ext cx="795997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Materials / streetscape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LLOYD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186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38" y="0"/>
            <a:ext cx="9144000" cy="591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38" y="0"/>
            <a:ext cx="9144000" cy="5916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" y="-25479"/>
            <a:ext cx="9144000" cy="5916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" y="0"/>
            <a:ext cx="9144000" cy="5916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" y="-57563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38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ANTICIPATED MODIFICATIONS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DISTRICT DESIGN GUIDELINES; COLOR SHOULD BE BEIGE, BUFF OR WHITE MASONARY MATERIAL.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 FLOOR ACTIVE USE (MAP 510-7) GROUND FLOOR ACTIVE USE ON BLOCK 101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 FLOOR WINDOWS (33.130.230.B.3 / 33.510.220)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BLOCK 100 + 101 –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AVENUE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50% OF LENGTH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25% OF WALL AREA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FORWARD </a:t>
            </a:r>
            <a:r>
              <a:rPr lang="en-US" dirty="0" smtClean="0">
                <a:solidFill>
                  <a:schemeClr val="bg1"/>
                </a:solidFill>
              </a:rPr>
              <a:t>MOTION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1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38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ANTICIPATED MODIFICATIONS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DISTRICT DESIGN GUIDELINES; COLOR SHOULD BE BEIGE, BUFF OR WHITE MASONARY MATERIAL.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 FLOOR ACTIVE USE (MAP 510-7) GROUND FLOOR ACTIVE USE ON BLOCK 101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 FLOOR WINDOWS (33.130.230.B.3 / 33.510.220)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 100 + 101 – 9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AVENUE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50% OF LENGTH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25% OF WALL AREA 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FORWARD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00074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0238" y="0"/>
            <a:ext cx="7723762" cy="6890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2613"/>
            <a:ext cx="8202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38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ANTICIPATED MODIFICATIONS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 DESIGN GUIDELINES; COLOR SHOULD BE BEIGE, BUFF OR WHITE MASONARY MATERIAL.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 FLOOR ACTIVE USE (MAP 510-7) GROUND FLOOR ACTIVE USE ON BLOCK 101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 FLOOR WINDOWS (33.130.230.B.3 / 33.510.220)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 100 + 101 – 9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AVENUE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50% OF LENGTH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25% OF WALL AREA 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FORWARD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38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ANTICIPATED MODIFICATIONS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 DESIGN GUIDELINES; COLOR SHOULD BE BEIGE, BUFF OR WHITE MASONARY MATERIAL.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 FLOOR ACTIVE USE (MAP 510-7) GROUND FLOOR ACTIVE USE ON BLOCK 101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 FLOOR WINDOWS (33.130.230.B.3 / 33.510.220)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BLOCK 100 + 101 –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AVENUE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50% OF LENGTH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25% OF WALL AREA 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FORWARD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0"/>
            <a:ext cx="9144000" cy="591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ELEVATION / NE 9</a:t>
            </a:r>
            <a:r>
              <a:rPr lang="en-US" baseline="30000" dirty="0" smtClean="0"/>
              <a:t>TH</a:t>
            </a:r>
            <a:r>
              <a:rPr lang="en-US" dirty="0" smtClean="0"/>
              <a:t> ELEVATION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4495800"/>
            <a:ext cx="7848600" cy="68580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This is the title of the image.</a:t>
            </a:r>
            <a:endParaRPr lang="en-US" b="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3048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100 – GROUND LEVEL USES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676400"/>
            <a:ext cx="8743838" cy="3800699"/>
          </a:xfrm>
        </p:spPr>
      </p:pic>
    </p:spTree>
    <p:extLst>
      <p:ext uri="{BB962C8B-B14F-4D97-AF65-F5344CB8AC3E}">
        <p14:creationId xmlns:p14="http://schemas.microsoft.com/office/powerpoint/2010/main" val="112903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101 – GROUND LEVEL USES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33600"/>
            <a:ext cx="9144000" cy="3137483"/>
          </a:xfrm>
        </p:spPr>
      </p:pic>
    </p:spTree>
    <p:extLst>
      <p:ext uri="{BB962C8B-B14F-4D97-AF65-F5344CB8AC3E}">
        <p14:creationId xmlns:p14="http://schemas.microsoft.com/office/powerpoint/2010/main" val="39560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0"/>
            <a:ext cx="9144000" cy="591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ELEVATION / NE 9</a:t>
            </a:r>
            <a:r>
              <a:rPr lang="en-US" baseline="30000" dirty="0" smtClean="0"/>
              <a:t>TH</a:t>
            </a:r>
            <a:r>
              <a:rPr lang="en-US" dirty="0" smtClean="0"/>
              <a:t> ELEVATION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8100" y="-3074894"/>
            <a:ext cx="17183100" cy="8991600"/>
            <a:chOff x="-38100" y="-3074894"/>
            <a:chExt cx="17183100" cy="8991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8100" y="-3074894"/>
              <a:ext cx="17183100" cy="8991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86000" y="1752600"/>
              <a:ext cx="5334000" cy="286232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BLOCK 101 - 33.130.230.B.3</a:t>
              </a:r>
            </a:p>
            <a:p>
              <a:r>
                <a:rPr lang="en-US" dirty="0" smtClean="0"/>
                <a:t>LENGTH </a:t>
              </a:r>
              <a:r>
                <a:rPr lang="en-US" dirty="0"/>
                <a:t>AT 50% = 185FT = 93 LF</a:t>
              </a:r>
            </a:p>
            <a:p>
              <a:r>
                <a:rPr lang="en-US" dirty="0"/>
                <a:t>*30+5+25 = 60 FT. AT DESIGN = 32%</a:t>
              </a:r>
            </a:p>
            <a:p>
              <a:r>
                <a:rPr lang="en-US" dirty="0"/>
                <a:t>**TRANSLUCENT OH DOORS = 46 LF</a:t>
              </a:r>
            </a:p>
            <a:p>
              <a:r>
                <a:rPr lang="en-US" dirty="0" smtClean="0"/>
                <a:t>***HIGH </a:t>
              </a:r>
              <a:r>
                <a:rPr lang="en-US" dirty="0"/>
                <a:t>TRANSOM </a:t>
              </a:r>
              <a:r>
                <a:rPr lang="en-US" dirty="0" smtClean="0"/>
                <a:t>(FIRE COMMAND) = </a:t>
              </a:r>
              <a:r>
                <a:rPr lang="en-US" dirty="0"/>
                <a:t>25 LF </a:t>
              </a:r>
            </a:p>
            <a:p>
              <a:endParaRPr lang="en-US" dirty="0"/>
            </a:p>
            <a:p>
              <a:r>
                <a:rPr lang="en-US" dirty="0"/>
                <a:t>AREA AT 25% = 1,672SF = 418 SF</a:t>
              </a:r>
            </a:p>
            <a:p>
              <a:r>
                <a:rPr lang="en-US" dirty="0"/>
                <a:t>*402 SF AT DESIGN = 24%</a:t>
              </a:r>
            </a:p>
            <a:p>
              <a:r>
                <a:rPr lang="en-US" dirty="0"/>
                <a:t>*TRANSLUCENT OH DOORS</a:t>
              </a:r>
            </a:p>
            <a:p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44200" y="2438399"/>
              <a:ext cx="5334000" cy="203132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BLOCK 100 – 33.130.230.B.3</a:t>
              </a:r>
            </a:p>
            <a:p>
              <a:r>
                <a:rPr lang="en-US" dirty="0"/>
                <a:t>LENGTH AT 50% = 190FT = 95 LF</a:t>
              </a:r>
            </a:p>
            <a:p>
              <a:r>
                <a:rPr lang="en-US" dirty="0"/>
                <a:t>*16.5+30 = 46.5LF AT DESIGN = 24%</a:t>
              </a:r>
            </a:p>
            <a:p>
              <a:r>
                <a:rPr lang="en-US" dirty="0"/>
                <a:t>**TRANSLUCENT OH DOOR = 21LF</a:t>
              </a:r>
            </a:p>
            <a:p>
              <a:endParaRPr lang="en-US" dirty="0"/>
            </a:p>
            <a:p>
              <a:r>
                <a:rPr lang="en-US" dirty="0"/>
                <a:t>AREA AT 25% = 1,634SF = 409 SF</a:t>
              </a:r>
            </a:p>
            <a:p>
              <a:r>
                <a:rPr lang="en-US" dirty="0"/>
                <a:t>*125+264=389SF = 24</a:t>
              </a:r>
              <a:r>
                <a:rPr lang="en-US" dirty="0" smtClean="0"/>
                <a:t>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85209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38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ANTICIPATED MODIFICATIONS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DISTRICT DESIGN GUIDELINES; COLOR SHOULD BE BEIGE, BUFF OR WHITE MASONARY MATERIAL.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 FLOOR ACTIVE USE (MAP 510-7) GROUND FLOOR ACTIVE USE ON BLOCK 101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 FLOOR WINDOWS (33.130.230.B.3 / 33.510.220)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BLOCK 100 + 101 – 9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AVENUE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50% OF LENGTH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25% OF WALL AREA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FORWARD </a:t>
            </a:r>
            <a:r>
              <a:rPr lang="en-US" dirty="0" smtClean="0">
                <a:solidFill>
                  <a:schemeClr val="bg1"/>
                </a:solidFill>
              </a:rPr>
              <a:t>MOTION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217"/>
            <a:ext cx="9144000" cy="56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17" y="4038600"/>
            <a:ext cx="157558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167"/>
            <a:ext cx="9144000" cy="591670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1"/>
            <a:ext cx="9144000" cy="591670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34"/>
            <a:ext cx="9144000" cy="591670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34"/>
            <a:ext cx="9144000" cy="591670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7"/>
            <a:ext cx="9144000" cy="591670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" y="0"/>
            <a:ext cx="9144000" cy="591670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8467"/>
            <a:ext cx="9144000" cy="591670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" y="59267"/>
            <a:ext cx="9144000" cy="591670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936" y="-77594"/>
            <a:ext cx="9370136" cy="606303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469" y="-61756"/>
            <a:ext cx="9304867" cy="60207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Vision imagery / resident profile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Who could live in this neighborhood?</a:t>
            </a:r>
          </a:p>
          <a:p>
            <a:r>
              <a:rPr lang="en-US" dirty="0" smtClean="0"/>
              <a:t>What are they looking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445994"/>
            <a:ext cx="9144000" cy="5916706"/>
          </a:xfrm>
          <a:prstGeom prst="rect">
            <a:avLst/>
          </a:prstGeom>
        </p:spPr>
      </p:pic>
      <p:sp>
        <p:nvSpPr>
          <p:cNvPr id="27" name="Picture Placeholder 26"/>
          <p:cNvSpPr>
            <a:spLocks noGrp="1"/>
          </p:cNvSpPr>
          <p:nvPr>
            <p:ph type="pic" idx="1"/>
          </p:nvPr>
        </p:nvSpPr>
        <p:spPr/>
      </p:sp>
      <p:pic>
        <p:nvPicPr>
          <p:cNvPr id="29" name="Picture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65000"/>
              <a:lumOff val="35000"/>
            </a:schemeClr>
          </a:solidFill>
          <a:prstDash val="solid"/>
          <a:tailEnd type="oval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</TotalTime>
  <Words>1005</Words>
  <Application>Microsoft Office PowerPoint</Application>
  <PresentationFormat>On-screen Show (4:3)</PresentationFormat>
  <Paragraphs>284</Paragraphs>
  <Slides>66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Lloyd blocks</vt:lpstr>
      <vt:lpstr>Lloyd blocks</vt:lpstr>
      <vt:lpstr>PowerPoint Presentation</vt:lpstr>
      <vt:lpstr>VICINITY PLAN</vt:lpstr>
      <vt:lpstr>District / neighborhood analysis</vt:lpstr>
      <vt:lpstr>This is the title of the image.</vt:lpstr>
      <vt:lpstr>PowerPoint Presentation</vt:lpstr>
      <vt:lpstr>Vision imagery / resident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goals / positioning</vt:lpstr>
      <vt:lpstr>PowerPoint Presentation</vt:lpstr>
      <vt:lpstr>PowerPoint Presentation</vt:lpstr>
      <vt:lpstr>Project overview</vt:lpstr>
      <vt:lpstr>SITE ANALYSIS</vt:lpstr>
      <vt:lpstr>PowerPoint Presentation</vt:lpstr>
      <vt:lpstr>PowerPoint Presentation</vt:lpstr>
      <vt:lpstr>GROUND LEVEL</vt:lpstr>
      <vt:lpstr>ECO-DISTRICT STRATEGIES</vt:lpstr>
      <vt:lpstr>GROUND LEVEL</vt:lpstr>
      <vt:lpstr>TRAFFIC PATTERNS</vt:lpstr>
      <vt:lpstr>LOADING ZONES</vt:lpstr>
      <vt:lpstr>PODIUM LEVEL</vt:lpstr>
      <vt:lpstr>TYPICAL LEVEL</vt:lpstr>
      <vt:lpstr>LANDSCAPE</vt:lpstr>
      <vt:lpstr>Guiding Principles &gt; Landscape</vt:lpstr>
      <vt:lpstr>Opportunities &gt; Improve Site Access</vt:lpstr>
      <vt:lpstr>Opportunities &gt; Recover City Grid</vt:lpstr>
      <vt:lpstr>Opportunities &gt; Maximize Building Access Points</vt:lpstr>
      <vt:lpstr>Opportunities &gt; Improve Pedestrian Flows</vt:lpstr>
      <vt:lpstr>Opportunities &gt; Provide Main Plaza | Pocket Plazas | Place to Pause</vt:lpstr>
      <vt:lpstr>Opportunities &gt; Develop Layered Landscape</vt:lpstr>
      <vt:lpstr>Site </vt:lpstr>
      <vt:lpstr>Water Street View Looking North</vt:lpstr>
      <vt:lpstr>Water Street View Looking South</vt:lpstr>
      <vt:lpstr>Podium Courtyards &amp; Gardens</vt:lpstr>
      <vt:lpstr>Roofscape</vt:lpstr>
      <vt:lpstr>Composite</vt:lpstr>
      <vt:lpstr>Water Systems Diagram</vt:lpstr>
      <vt:lpstr>Birds-Eye View of Central Plaza</vt:lpstr>
      <vt:lpstr>Materials / streetscape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ELEVATION / NE 9TH ELEVATION</vt:lpstr>
      <vt:lpstr>BLOCK 100 – GROUND LEVEL USES</vt:lpstr>
      <vt:lpstr>BLOCK 101 – GROUND LEVEL USES</vt:lpstr>
      <vt:lpstr>EAST ELEVATION / NE 9TH ELEVATION</vt:lpstr>
      <vt:lpstr>PowerPoint Presentation</vt:lpstr>
      <vt:lpstr>PowerPoint Presentation</vt:lpstr>
      <vt:lpstr>Q&amp;A</vt:lpstr>
      <vt:lpstr>PowerPoint Presentation</vt:lpstr>
    </vt:vector>
  </TitlesOfParts>
  <Company>GBD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Posada</dc:creator>
  <cp:lastModifiedBy>Kyle Andersen</cp:lastModifiedBy>
  <cp:revision>117</cp:revision>
  <cp:lastPrinted>2013-02-07T21:15:08Z</cp:lastPrinted>
  <dcterms:created xsi:type="dcterms:W3CDTF">2013-01-17T23:30:49Z</dcterms:created>
  <dcterms:modified xsi:type="dcterms:W3CDTF">2013-02-07T21:18:47Z</dcterms:modified>
</cp:coreProperties>
</file>