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6" r:id="rId3"/>
    <p:sldId id="286" r:id="rId4"/>
    <p:sldId id="287" r:id="rId5"/>
    <p:sldId id="288" r:id="rId6"/>
    <p:sldId id="260" r:id="rId7"/>
    <p:sldId id="278" r:id="rId8"/>
    <p:sldId id="261" r:id="rId9"/>
    <p:sldId id="262" r:id="rId10"/>
    <p:sldId id="263" r:id="rId11"/>
    <p:sldId id="285" r:id="rId12"/>
    <p:sldId id="265" r:id="rId13"/>
    <p:sldId id="264" r:id="rId14"/>
    <p:sldId id="290" r:id="rId15"/>
    <p:sldId id="289" r:id="rId16"/>
    <p:sldId id="266" r:id="rId17"/>
    <p:sldId id="267" r:id="rId18"/>
    <p:sldId id="268" r:id="rId19"/>
    <p:sldId id="269" r:id="rId20"/>
    <p:sldId id="277" r:id="rId21"/>
    <p:sldId id="28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in" initials="c" lastIdx="24" clrIdx="0"/>
  <p:cmAuthor id="1" name="Erica Ceder" initials="E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2171" autoAdjust="0"/>
  </p:normalViewPr>
  <p:slideViewPr>
    <p:cSldViewPr>
      <p:cViewPr>
        <p:scale>
          <a:sx n="96" d="100"/>
          <a:sy n="96"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5AD0F6-E08D-4504-B810-6D15E5523846}" type="datetimeFigureOut">
              <a:rPr lang="en-US" smtClean="0"/>
              <a:t>11/20/2012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B0646B-EAF7-4175-98F3-9C7160003E6F}" type="slidenum">
              <a:rPr lang="en-US" smtClean="0"/>
              <a:t>‹#›</a:t>
            </a:fld>
            <a:endParaRPr lang="en-US"/>
          </a:p>
        </p:txBody>
      </p:sp>
    </p:spTree>
    <p:extLst>
      <p:ext uri="{BB962C8B-B14F-4D97-AF65-F5344CB8AC3E}">
        <p14:creationId xmlns:p14="http://schemas.microsoft.com/office/powerpoint/2010/main" val="138916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C25A8-6517-4635-A0ED-78E30F800384}" type="datetime1">
              <a:rPr lang="en-US" smtClean="0"/>
              <a:t>11/20/2012</a:t>
            </a:fld>
            <a:endParaRPr lang="en-US"/>
          </a:p>
        </p:txBody>
      </p:sp>
      <p:sp>
        <p:nvSpPr>
          <p:cNvPr id="5" name="Footer Placeholder 4"/>
          <p:cNvSpPr>
            <a:spLocks noGrp="1"/>
          </p:cNvSpPr>
          <p:nvPr>
            <p:ph type="ftr" sz="quarter" idx="11"/>
          </p:nvPr>
        </p:nvSpPr>
        <p:spPr/>
        <p:txBody>
          <a:bodyPr/>
          <a:lstStyle/>
          <a:p>
            <a:r>
              <a:rPr lang="en-US" smtClean="0"/>
              <a:t>THE PORTLAND BUILDING</a:t>
            </a:r>
            <a:endParaRPr lang="en-US"/>
          </a:p>
        </p:txBody>
      </p:sp>
      <p:sp>
        <p:nvSpPr>
          <p:cNvPr id="6" name="Slide Number Placeholder 5"/>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90211-D26B-4F0D-AA5A-473E47F2533D}" type="datetime1">
              <a:rPr lang="en-US" smtClean="0"/>
              <a:t>11/20/2012</a:t>
            </a:fld>
            <a:endParaRPr lang="en-US"/>
          </a:p>
        </p:txBody>
      </p:sp>
      <p:sp>
        <p:nvSpPr>
          <p:cNvPr id="5" name="Footer Placeholder 4"/>
          <p:cNvSpPr>
            <a:spLocks noGrp="1"/>
          </p:cNvSpPr>
          <p:nvPr>
            <p:ph type="ftr" sz="quarter" idx="11"/>
          </p:nvPr>
        </p:nvSpPr>
        <p:spPr/>
        <p:txBody>
          <a:bodyPr/>
          <a:lstStyle/>
          <a:p>
            <a:r>
              <a:rPr lang="en-US" smtClean="0"/>
              <a:t>THE PORTLAND BUILDING</a:t>
            </a:r>
            <a:endParaRPr lang="en-US"/>
          </a:p>
        </p:txBody>
      </p:sp>
      <p:sp>
        <p:nvSpPr>
          <p:cNvPr id="6" name="Slide Number Placeholder 5"/>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61F93-D083-45ED-84EC-0B3910A97ECA}" type="datetime1">
              <a:rPr lang="en-US" smtClean="0"/>
              <a:t>11/20/2012</a:t>
            </a:fld>
            <a:endParaRPr lang="en-US"/>
          </a:p>
        </p:txBody>
      </p:sp>
      <p:sp>
        <p:nvSpPr>
          <p:cNvPr id="5" name="Footer Placeholder 4"/>
          <p:cNvSpPr>
            <a:spLocks noGrp="1"/>
          </p:cNvSpPr>
          <p:nvPr>
            <p:ph type="ftr" sz="quarter" idx="11"/>
          </p:nvPr>
        </p:nvSpPr>
        <p:spPr/>
        <p:txBody>
          <a:bodyPr/>
          <a:lstStyle/>
          <a:p>
            <a:r>
              <a:rPr lang="en-US" smtClean="0"/>
              <a:t>THE PORTLAND BUILDING</a:t>
            </a:r>
            <a:endParaRPr lang="en-US"/>
          </a:p>
        </p:txBody>
      </p:sp>
      <p:sp>
        <p:nvSpPr>
          <p:cNvPr id="6" name="Slide Number Placeholder 5"/>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B2ECD-7941-4559-A3F0-AE17360AA1CC}" type="datetime1">
              <a:rPr lang="en-US" smtClean="0"/>
              <a:t>11/20/2012</a:t>
            </a:fld>
            <a:endParaRPr lang="en-US"/>
          </a:p>
        </p:txBody>
      </p:sp>
      <p:sp>
        <p:nvSpPr>
          <p:cNvPr id="5" name="Footer Placeholder 4"/>
          <p:cNvSpPr>
            <a:spLocks noGrp="1"/>
          </p:cNvSpPr>
          <p:nvPr>
            <p:ph type="ftr" sz="quarter" idx="11"/>
          </p:nvPr>
        </p:nvSpPr>
        <p:spPr/>
        <p:txBody>
          <a:bodyPr/>
          <a:lstStyle/>
          <a:p>
            <a:r>
              <a:rPr lang="en-US" smtClean="0"/>
              <a:t>THE PORTLAND BUILDING</a:t>
            </a:r>
            <a:endParaRPr lang="en-US"/>
          </a:p>
        </p:txBody>
      </p:sp>
      <p:sp>
        <p:nvSpPr>
          <p:cNvPr id="6" name="Slide Number Placeholder 5"/>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B1553-5EDE-4301-9E42-43763C3DF75F}" type="datetime1">
              <a:rPr lang="en-US" smtClean="0"/>
              <a:t>11/20/2012</a:t>
            </a:fld>
            <a:endParaRPr lang="en-US"/>
          </a:p>
        </p:txBody>
      </p:sp>
      <p:sp>
        <p:nvSpPr>
          <p:cNvPr id="5" name="Footer Placeholder 4"/>
          <p:cNvSpPr>
            <a:spLocks noGrp="1"/>
          </p:cNvSpPr>
          <p:nvPr>
            <p:ph type="ftr" sz="quarter" idx="11"/>
          </p:nvPr>
        </p:nvSpPr>
        <p:spPr/>
        <p:txBody>
          <a:bodyPr/>
          <a:lstStyle/>
          <a:p>
            <a:r>
              <a:rPr lang="en-US" smtClean="0"/>
              <a:t>THE PORTLAND BUILDING</a:t>
            </a:r>
            <a:endParaRPr lang="en-US"/>
          </a:p>
        </p:txBody>
      </p:sp>
      <p:sp>
        <p:nvSpPr>
          <p:cNvPr id="6" name="Slide Number Placeholder 5"/>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90369-8628-4634-AB5A-38E150938874}" type="datetime1">
              <a:rPr lang="en-US" smtClean="0"/>
              <a:t>11/20/2012</a:t>
            </a:fld>
            <a:endParaRPr lang="en-US"/>
          </a:p>
        </p:txBody>
      </p:sp>
      <p:sp>
        <p:nvSpPr>
          <p:cNvPr id="6" name="Footer Placeholder 5"/>
          <p:cNvSpPr>
            <a:spLocks noGrp="1"/>
          </p:cNvSpPr>
          <p:nvPr>
            <p:ph type="ftr" sz="quarter" idx="11"/>
          </p:nvPr>
        </p:nvSpPr>
        <p:spPr/>
        <p:txBody>
          <a:bodyPr/>
          <a:lstStyle/>
          <a:p>
            <a:r>
              <a:rPr lang="en-US" smtClean="0"/>
              <a:t>THE PORTLAND BUILDING</a:t>
            </a:r>
            <a:endParaRPr lang="en-US"/>
          </a:p>
        </p:txBody>
      </p:sp>
      <p:sp>
        <p:nvSpPr>
          <p:cNvPr id="7" name="Slide Number Placeholder 6"/>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BD3E5-F13D-4C8F-A7F4-C4184A2098C3}" type="datetime1">
              <a:rPr lang="en-US" smtClean="0"/>
              <a:t>11/20/2012</a:t>
            </a:fld>
            <a:endParaRPr lang="en-US"/>
          </a:p>
        </p:txBody>
      </p:sp>
      <p:sp>
        <p:nvSpPr>
          <p:cNvPr id="8" name="Footer Placeholder 7"/>
          <p:cNvSpPr>
            <a:spLocks noGrp="1"/>
          </p:cNvSpPr>
          <p:nvPr>
            <p:ph type="ftr" sz="quarter" idx="11"/>
          </p:nvPr>
        </p:nvSpPr>
        <p:spPr/>
        <p:txBody>
          <a:bodyPr/>
          <a:lstStyle/>
          <a:p>
            <a:r>
              <a:rPr lang="en-US" smtClean="0"/>
              <a:t>THE PORTLAND BUILDING</a:t>
            </a:r>
            <a:endParaRPr lang="en-US"/>
          </a:p>
        </p:txBody>
      </p:sp>
      <p:sp>
        <p:nvSpPr>
          <p:cNvPr id="9" name="Slide Number Placeholder 8"/>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387E65-CB37-496E-8927-C5922F5079C3}" type="datetime1">
              <a:rPr lang="en-US" smtClean="0"/>
              <a:t>11/20/2012</a:t>
            </a:fld>
            <a:endParaRPr lang="en-US"/>
          </a:p>
        </p:txBody>
      </p:sp>
      <p:sp>
        <p:nvSpPr>
          <p:cNvPr id="4" name="Footer Placeholder 3"/>
          <p:cNvSpPr>
            <a:spLocks noGrp="1"/>
          </p:cNvSpPr>
          <p:nvPr>
            <p:ph type="ftr" sz="quarter" idx="11"/>
          </p:nvPr>
        </p:nvSpPr>
        <p:spPr/>
        <p:txBody>
          <a:bodyPr/>
          <a:lstStyle/>
          <a:p>
            <a:r>
              <a:rPr lang="en-US" smtClean="0"/>
              <a:t>THE PORTLAND BUILDING</a:t>
            </a:r>
            <a:endParaRPr lang="en-US"/>
          </a:p>
        </p:txBody>
      </p:sp>
      <p:sp>
        <p:nvSpPr>
          <p:cNvPr id="5" name="Slide Number Placeholder 4"/>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813E9-747A-497C-AC5D-6CEA9DF3E060}" type="datetime1">
              <a:rPr lang="en-US" smtClean="0"/>
              <a:t>11/20/2012</a:t>
            </a:fld>
            <a:endParaRPr lang="en-US"/>
          </a:p>
        </p:txBody>
      </p:sp>
      <p:sp>
        <p:nvSpPr>
          <p:cNvPr id="3" name="Footer Placeholder 2"/>
          <p:cNvSpPr>
            <a:spLocks noGrp="1"/>
          </p:cNvSpPr>
          <p:nvPr>
            <p:ph type="ftr" sz="quarter" idx="11"/>
          </p:nvPr>
        </p:nvSpPr>
        <p:spPr/>
        <p:txBody>
          <a:bodyPr/>
          <a:lstStyle/>
          <a:p>
            <a:r>
              <a:rPr lang="en-US" smtClean="0"/>
              <a:t>THE PORTLAND BUILDING</a:t>
            </a:r>
            <a:endParaRPr lang="en-US"/>
          </a:p>
        </p:txBody>
      </p:sp>
      <p:sp>
        <p:nvSpPr>
          <p:cNvPr id="4" name="Slide Number Placeholder 3"/>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E919D-4D21-4BE2-AEDF-FA207B6FA9B5}" type="datetime1">
              <a:rPr lang="en-US" smtClean="0"/>
              <a:t>11/20/2012</a:t>
            </a:fld>
            <a:endParaRPr lang="en-US"/>
          </a:p>
        </p:txBody>
      </p:sp>
      <p:sp>
        <p:nvSpPr>
          <p:cNvPr id="6" name="Footer Placeholder 5"/>
          <p:cNvSpPr>
            <a:spLocks noGrp="1"/>
          </p:cNvSpPr>
          <p:nvPr>
            <p:ph type="ftr" sz="quarter" idx="11"/>
          </p:nvPr>
        </p:nvSpPr>
        <p:spPr/>
        <p:txBody>
          <a:bodyPr/>
          <a:lstStyle/>
          <a:p>
            <a:r>
              <a:rPr lang="en-US" smtClean="0"/>
              <a:t>THE PORTLAND BUILDING</a:t>
            </a:r>
            <a:endParaRPr lang="en-US"/>
          </a:p>
        </p:txBody>
      </p:sp>
      <p:sp>
        <p:nvSpPr>
          <p:cNvPr id="7" name="Slide Number Placeholder 6"/>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7438F-A5E4-48A9-9EA6-12E2750B656D}" type="datetime1">
              <a:rPr lang="en-US" smtClean="0"/>
              <a:t>11/20/2012</a:t>
            </a:fld>
            <a:endParaRPr lang="en-US"/>
          </a:p>
        </p:txBody>
      </p:sp>
      <p:sp>
        <p:nvSpPr>
          <p:cNvPr id="6" name="Footer Placeholder 5"/>
          <p:cNvSpPr>
            <a:spLocks noGrp="1"/>
          </p:cNvSpPr>
          <p:nvPr>
            <p:ph type="ftr" sz="quarter" idx="11"/>
          </p:nvPr>
        </p:nvSpPr>
        <p:spPr/>
        <p:txBody>
          <a:bodyPr/>
          <a:lstStyle/>
          <a:p>
            <a:r>
              <a:rPr lang="en-US" smtClean="0"/>
              <a:t>THE PORTLAND BUILDING</a:t>
            </a:r>
            <a:endParaRPr lang="en-US"/>
          </a:p>
        </p:txBody>
      </p:sp>
      <p:sp>
        <p:nvSpPr>
          <p:cNvPr id="7" name="Slide Number Placeholder 6"/>
          <p:cNvSpPr>
            <a:spLocks noGrp="1"/>
          </p:cNvSpPr>
          <p:nvPr>
            <p:ph type="sldNum" sz="quarter" idx="12"/>
          </p:nvPr>
        </p:nvSpPr>
        <p:spPr/>
        <p:txBody>
          <a:bodyPr/>
          <a:lstStyle/>
          <a:p>
            <a:fld id="{BA32E54F-1469-4535-8727-C735EB0394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B5CC8-C957-480F-B540-B63905014F8A}" type="datetime1">
              <a:rPr lang="en-US" smtClean="0"/>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PORTLAND BUILDING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2E54F-1469-4535-8727-C735EB0394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image" Target="../media/image40.jpe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5.jpeg"/><Relationship Id="rId7" Type="http://schemas.openxmlformats.org/officeDocument/2006/relationships/image" Target="../media/image46.jpeg"/><Relationship Id="rId2" Type="http://schemas.openxmlformats.org/officeDocument/2006/relationships/image" Target="../media/image44.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000212 Portland Building Exterior Renovation\Photos\060712 existing photos\P6060110.JPG"/>
          <p:cNvPicPr>
            <a:picLocks noChangeAspect="1" noChangeArrowheads="1"/>
          </p:cNvPicPr>
          <p:nvPr/>
        </p:nvPicPr>
        <p:blipFill rotWithShape="1">
          <a:blip r:embed="rId2">
            <a:extLst>
              <a:ext uri="{28A0092B-C50C-407E-A947-70E740481C1C}">
                <a14:useLocalDpi xmlns:a14="http://schemas.microsoft.com/office/drawing/2010/main" val="0"/>
              </a:ext>
            </a:extLst>
          </a:blip>
          <a:srcRect r="827" b="835"/>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533400" y="381000"/>
            <a:ext cx="7772400" cy="1752600"/>
          </a:xfrm>
          <a:noFill/>
        </p:spPr>
        <p:txBody>
          <a:bodyPr>
            <a:normAutofit/>
          </a:bodyPr>
          <a:lstStyle/>
          <a:p>
            <a:pPr algn="l"/>
            <a:r>
              <a:rPr lang="en-US" sz="3600" b="1" dirty="0" smtClean="0">
                <a:solidFill>
                  <a:schemeClr val="tx1">
                    <a:lumMod val="65000"/>
                    <a:lumOff val="35000"/>
                  </a:schemeClr>
                </a:solidFill>
              </a:rPr>
              <a:t>THE</a:t>
            </a:r>
            <a:br>
              <a:rPr lang="en-US" sz="3600" b="1" dirty="0" smtClean="0">
                <a:solidFill>
                  <a:schemeClr val="tx1">
                    <a:lumMod val="65000"/>
                    <a:lumOff val="35000"/>
                  </a:schemeClr>
                </a:solidFill>
              </a:rPr>
            </a:br>
            <a:r>
              <a:rPr lang="en-US" sz="3600" b="1" dirty="0" smtClean="0">
                <a:solidFill>
                  <a:schemeClr val="tx1">
                    <a:lumMod val="65000"/>
                    <a:lumOff val="35000"/>
                  </a:schemeClr>
                </a:solidFill>
              </a:rPr>
              <a:t>PORTLAND</a:t>
            </a:r>
            <a:br>
              <a:rPr lang="en-US" sz="3600" b="1" dirty="0" smtClean="0">
                <a:solidFill>
                  <a:schemeClr val="tx1">
                    <a:lumMod val="65000"/>
                    <a:lumOff val="35000"/>
                  </a:schemeClr>
                </a:solidFill>
              </a:rPr>
            </a:br>
            <a:r>
              <a:rPr lang="en-US" sz="3600" b="1" dirty="0" smtClean="0">
                <a:solidFill>
                  <a:schemeClr val="tx1">
                    <a:lumMod val="65000"/>
                    <a:lumOff val="35000"/>
                  </a:schemeClr>
                </a:solidFill>
              </a:rPr>
              <a:t>BUILDING</a:t>
            </a:r>
            <a:endParaRPr lang="en-US" sz="3600" b="1" dirty="0">
              <a:solidFill>
                <a:schemeClr val="tx1">
                  <a:lumMod val="65000"/>
                  <a:lumOff val="35000"/>
                </a:schemeClr>
              </a:solidFill>
            </a:endParaRPr>
          </a:p>
        </p:txBody>
      </p:sp>
      <p:sp>
        <p:nvSpPr>
          <p:cNvPr id="7" name="Rectangle 6"/>
          <p:cNvSpPr/>
          <p:nvPr/>
        </p:nvSpPr>
        <p:spPr>
          <a:xfrm>
            <a:off x="0" y="5638800"/>
            <a:ext cx="9144000" cy="1219200"/>
          </a:xfrm>
          <a:prstGeom prst="rect">
            <a:avLst/>
          </a:prstGeom>
          <a:solidFill>
            <a:srgbClr val="C55D3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6553200" y="5780238"/>
            <a:ext cx="844970" cy="849162"/>
          </a:xfrm>
          <a:prstGeom prst="ellipse">
            <a:avLst/>
          </a:prstGeom>
          <a:ln>
            <a:noFill/>
          </a:ln>
          <a:effectLst>
            <a:softEdge rad="12700"/>
          </a:effectLst>
        </p:spPr>
      </p:pic>
      <p:sp>
        <p:nvSpPr>
          <p:cNvPr id="6" name="Subtitle 5"/>
          <p:cNvSpPr>
            <a:spLocks noGrp="1"/>
          </p:cNvSpPr>
          <p:nvPr>
            <p:ph type="subTitle" idx="1"/>
          </p:nvPr>
        </p:nvSpPr>
        <p:spPr>
          <a:xfrm>
            <a:off x="533400" y="5789064"/>
            <a:ext cx="6400800" cy="916536"/>
          </a:xfrm>
        </p:spPr>
        <p:txBody>
          <a:bodyPr/>
          <a:lstStyle/>
          <a:p>
            <a:pPr algn="l"/>
            <a:r>
              <a:rPr lang="en-US" sz="1800" dirty="0" smtClean="0">
                <a:solidFill>
                  <a:schemeClr val="tx1">
                    <a:lumMod val="85000"/>
                    <a:lumOff val="15000"/>
                  </a:schemeClr>
                </a:solidFill>
              </a:rPr>
              <a:t>Portland Historic Landmarks Commission Briefing #1</a:t>
            </a:r>
          </a:p>
          <a:p>
            <a:pPr algn="l"/>
            <a:r>
              <a:rPr lang="en-US" sz="1400" dirty="0" smtClean="0">
                <a:solidFill>
                  <a:schemeClr val="tx1">
                    <a:lumMod val="85000"/>
                    <a:lumOff val="15000"/>
                  </a:schemeClr>
                </a:solidFill>
              </a:rPr>
              <a:t>November 26, 2012</a:t>
            </a:r>
            <a:endParaRPr lang="en-US" sz="1400" dirty="0">
              <a:solidFill>
                <a:schemeClr val="tx1">
                  <a:lumMod val="85000"/>
                  <a:lumOff val="1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smtClean="0"/>
              <a:t/>
            </a:r>
            <a:br>
              <a:rPr lang="en-US" dirty="0" smtClean="0"/>
            </a:br>
            <a:r>
              <a:rPr lang="en-US" dirty="0" smtClean="0"/>
              <a:t>Tile</a:t>
            </a:r>
            <a:endParaRPr lang="en-US" dirty="0"/>
          </a:p>
        </p:txBody>
      </p:sp>
      <p:sp>
        <p:nvSpPr>
          <p:cNvPr id="16" name="Text Placeholder 15"/>
          <p:cNvSpPr>
            <a:spLocks noGrp="1"/>
          </p:cNvSpPr>
          <p:nvPr>
            <p:ph type="body" sz="half" idx="2"/>
          </p:nvPr>
        </p:nvSpPr>
        <p:spPr>
          <a:xfrm>
            <a:off x="457201" y="1435101"/>
            <a:ext cx="2819400" cy="1460498"/>
          </a:xfrm>
        </p:spPr>
        <p:txBody>
          <a:bodyPr/>
          <a:lstStyle/>
          <a:p>
            <a:pPr marL="231775" indent="-231775">
              <a:buFont typeface="Wingdings" pitchFamily="2" charset="2"/>
              <a:buChar char="§"/>
            </a:pPr>
            <a:r>
              <a:rPr lang="en-US" dirty="0" smtClean="0"/>
              <a:t>Direct Adhered Ceramic Tile Veneer System</a:t>
            </a:r>
          </a:p>
          <a:p>
            <a:pPr marL="231775" indent="-231775">
              <a:buFont typeface="Wingdings" pitchFamily="2" charset="2"/>
              <a:buChar char="§"/>
            </a:pPr>
            <a:r>
              <a:rPr lang="en-US" dirty="0" smtClean="0"/>
              <a:t>Important facts</a:t>
            </a:r>
          </a:p>
          <a:p>
            <a:pPr marL="231775" indent="-231775">
              <a:buFont typeface="Wingdings" pitchFamily="2" charset="2"/>
              <a:buChar char="§"/>
            </a:pPr>
            <a:r>
              <a:rPr lang="en-US" dirty="0" smtClean="0"/>
              <a:t>Life expectancy</a:t>
            </a:r>
          </a:p>
          <a:p>
            <a:pPr marL="231775" indent="-231775">
              <a:buFont typeface="Wingdings" pitchFamily="2" charset="2"/>
              <a:buChar char="§"/>
            </a:pPr>
            <a:r>
              <a:rPr lang="en-US" dirty="0" smtClean="0"/>
              <a:t>Design/build inconsistencies</a:t>
            </a:r>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Users\Erica\Desktop\red tile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2" t="6553" r="11695" b="4411"/>
          <a:stretch/>
        </p:blipFill>
        <p:spPr bwMode="auto">
          <a:xfrm>
            <a:off x="263056" y="3075802"/>
            <a:ext cx="2784944" cy="23138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Erica\Desktop\red tile 2.jpg"/>
          <p:cNvPicPr>
            <a:picLocks noChangeAspect="1" noChangeArrowheads="1"/>
          </p:cNvPicPr>
          <p:nvPr/>
        </p:nvPicPr>
        <p:blipFill rotWithShape="1">
          <a:blip r:embed="rId3">
            <a:extLst>
              <a:ext uri="{28A0092B-C50C-407E-A947-70E740481C1C}">
                <a14:useLocalDpi xmlns:a14="http://schemas.microsoft.com/office/drawing/2010/main" val="0"/>
              </a:ext>
            </a:extLst>
          </a:blip>
          <a:srcRect l="5423" t="2667" r="7060" b="294"/>
          <a:stretch/>
        </p:blipFill>
        <p:spPr bwMode="auto">
          <a:xfrm>
            <a:off x="3200400" y="3075801"/>
            <a:ext cx="2727297" cy="231383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Erica\Desktop\red tile 3.jpg"/>
          <p:cNvPicPr>
            <a:picLocks noChangeAspect="1" noChangeArrowheads="1"/>
          </p:cNvPicPr>
          <p:nvPr/>
        </p:nvPicPr>
        <p:blipFill rotWithShape="1">
          <a:blip r:embed="rId4">
            <a:extLst>
              <a:ext uri="{28A0092B-C50C-407E-A947-70E740481C1C}">
                <a14:useLocalDpi xmlns:a14="http://schemas.microsoft.com/office/drawing/2010/main" val="0"/>
              </a:ext>
            </a:extLst>
          </a:blip>
          <a:srcRect l="6272" r="3521" b="725"/>
          <a:stretch/>
        </p:blipFill>
        <p:spPr bwMode="auto">
          <a:xfrm>
            <a:off x="6132444" y="3075802"/>
            <a:ext cx="2782956" cy="2313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08644" y="5361801"/>
            <a:ext cx="2706756" cy="246221"/>
          </a:xfrm>
          <a:prstGeom prst="rect">
            <a:avLst/>
          </a:prstGeom>
          <a:noFill/>
        </p:spPr>
        <p:txBody>
          <a:bodyPr wrap="square" rtlCol="0">
            <a:spAutoFit/>
          </a:bodyPr>
          <a:lstStyle/>
          <a:p>
            <a:pPr algn="r"/>
            <a:r>
              <a:rPr lang="en-US" sz="1000" dirty="0" smtClean="0"/>
              <a:t>Forensic Waterproofing Study 2006</a:t>
            </a:r>
            <a:endParaRPr lang="en-US" sz="1000" dirty="0"/>
          </a:p>
        </p:txBody>
      </p:sp>
      <p:pic>
        <p:nvPicPr>
          <p:cNvPr id="2060" name="Picture 12" descr="C:\Users\Erica\Desktop\original tile 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1296"/>
            <a:ext cx="3124200" cy="2590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4844" y="2819400"/>
            <a:ext cx="2630556" cy="246221"/>
          </a:xfrm>
          <a:prstGeom prst="rect">
            <a:avLst/>
          </a:prstGeom>
          <a:noFill/>
        </p:spPr>
        <p:txBody>
          <a:bodyPr wrap="square" rtlCol="0">
            <a:spAutoFit/>
          </a:bodyPr>
          <a:lstStyle/>
          <a:p>
            <a:pPr algn="r"/>
            <a:r>
              <a:rPr lang="en-US" sz="1000" dirty="0" smtClean="0"/>
              <a:t>Emery Roth and Sons Drawing 1981 </a:t>
            </a:r>
            <a:endParaRPr lang="en-US" sz="1000" dirty="0"/>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4" name="Picture 13"/>
          <p:cNvPicPr>
            <a:picLocks noChangeAspect="1"/>
          </p:cNvPicPr>
          <p:nvPr/>
        </p:nvPicPr>
        <p:blipFill>
          <a:blip r:embed="rId6"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7" name="Picture 2" descr="C:\Users\Erica\Desktop\sl_pdx_07.jpg"/>
          <p:cNvPicPr>
            <a:picLocks noChangeAspect="1" noChangeArrowheads="1"/>
          </p:cNvPicPr>
          <p:nvPr/>
        </p:nvPicPr>
        <p:blipFill rotWithShape="1">
          <a:blip r:embed="rId8">
            <a:extLst>
              <a:ext uri="{28A0092B-C50C-407E-A947-70E740481C1C}">
                <a14:useLocalDpi xmlns:a14="http://schemas.microsoft.com/office/drawing/2010/main" val="0"/>
              </a:ext>
            </a:extLst>
          </a:blip>
          <a:srcRect t="14068" b="7346"/>
          <a:stretch/>
        </p:blipFill>
        <p:spPr bwMode="auto">
          <a:xfrm>
            <a:off x="3458369" y="267495"/>
            <a:ext cx="2227262" cy="262810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3464417" y="1873876"/>
            <a:ext cx="2215166" cy="1010992"/>
          </a:xfrm>
          <a:custGeom>
            <a:avLst/>
            <a:gdLst>
              <a:gd name="connsiteX0" fmla="*/ 19318 w 2215166"/>
              <a:gd name="connsiteY0" fmla="*/ 412124 h 1010992"/>
              <a:gd name="connsiteX1" fmla="*/ 998113 w 2215166"/>
              <a:gd name="connsiteY1" fmla="*/ 0 h 1010992"/>
              <a:gd name="connsiteX2" fmla="*/ 1706451 w 2215166"/>
              <a:gd name="connsiteY2" fmla="*/ 160986 h 1010992"/>
              <a:gd name="connsiteX3" fmla="*/ 1964028 w 2215166"/>
              <a:gd name="connsiteY3" fmla="*/ 122349 h 1010992"/>
              <a:gd name="connsiteX4" fmla="*/ 2086377 w 2215166"/>
              <a:gd name="connsiteY4" fmla="*/ 148107 h 1010992"/>
              <a:gd name="connsiteX5" fmla="*/ 2125014 w 2215166"/>
              <a:gd name="connsiteY5" fmla="*/ 264017 h 1010992"/>
              <a:gd name="connsiteX6" fmla="*/ 2208727 w 2215166"/>
              <a:gd name="connsiteY6" fmla="*/ 296214 h 1010992"/>
              <a:gd name="connsiteX7" fmla="*/ 2215166 w 2215166"/>
              <a:gd name="connsiteY7" fmla="*/ 830687 h 1010992"/>
              <a:gd name="connsiteX8" fmla="*/ 798490 w 2215166"/>
              <a:gd name="connsiteY8" fmla="*/ 1010992 h 1010992"/>
              <a:gd name="connsiteX9" fmla="*/ 0 w 2215166"/>
              <a:gd name="connsiteY9" fmla="*/ 901521 h 1010992"/>
              <a:gd name="connsiteX10" fmla="*/ 19318 w 2215166"/>
              <a:gd name="connsiteY10" fmla="*/ 412124 h 10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166" h="1010992">
                <a:moveTo>
                  <a:pt x="19318" y="412124"/>
                </a:moveTo>
                <a:lnTo>
                  <a:pt x="998113" y="0"/>
                </a:lnTo>
                <a:lnTo>
                  <a:pt x="1706451" y="160986"/>
                </a:lnTo>
                <a:lnTo>
                  <a:pt x="1964028" y="122349"/>
                </a:lnTo>
                <a:lnTo>
                  <a:pt x="2086377" y="148107"/>
                </a:lnTo>
                <a:lnTo>
                  <a:pt x="2125014" y="264017"/>
                </a:lnTo>
                <a:lnTo>
                  <a:pt x="2208727" y="296214"/>
                </a:lnTo>
                <a:cubicBezTo>
                  <a:pt x="2210873" y="474372"/>
                  <a:pt x="2213020" y="652529"/>
                  <a:pt x="2215166" y="830687"/>
                </a:cubicBezTo>
                <a:lnTo>
                  <a:pt x="798490" y="1010992"/>
                </a:lnTo>
                <a:lnTo>
                  <a:pt x="0" y="901521"/>
                </a:lnTo>
                <a:lnTo>
                  <a:pt x="19318" y="412124"/>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655713" y="437882"/>
            <a:ext cx="695459" cy="746974"/>
          </a:xfrm>
          <a:custGeom>
            <a:avLst/>
            <a:gdLst>
              <a:gd name="connsiteX0" fmla="*/ 225380 w 695459"/>
              <a:gd name="connsiteY0" fmla="*/ 553791 h 746974"/>
              <a:gd name="connsiteX1" fmla="*/ 0 w 695459"/>
              <a:gd name="connsiteY1" fmla="*/ 0 h 746974"/>
              <a:gd name="connsiteX2" fmla="*/ 695459 w 695459"/>
              <a:gd name="connsiteY2" fmla="*/ 495836 h 746974"/>
              <a:gd name="connsiteX3" fmla="*/ 663262 w 695459"/>
              <a:gd name="connsiteY3" fmla="*/ 746974 h 746974"/>
              <a:gd name="connsiteX4" fmla="*/ 592428 w 695459"/>
              <a:gd name="connsiteY4" fmla="*/ 714777 h 746974"/>
              <a:gd name="connsiteX5" fmla="*/ 540912 w 695459"/>
              <a:gd name="connsiteY5" fmla="*/ 734095 h 746974"/>
              <a:gd name="connsiteX6" fmla="*/ 425002 w 695459"/>
              <a:gd name="connsiteY6" fmla="*/ 676141 h 746974"/>
              <a:gd name="connsiteX7" fmla="*/ 444321 w 695459"/>
              <a:gd name="connsiteY7" fmla="*/ 624625 h 746974"/>
              <a:gd name="connsiteX8" fmla="*/ 283335 w 695459"/>
              <a:gd name="connsiteY8" fmla="*/ 528033 h 746974"/>
              <a:gd name="connsiteX9" fmla="*/ 225380 w 695459"/>
              <a:gd name="connsiteY9" fmla="*/ 553791 h 74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59" h="746974">
                <a:moveTo>
                  <a:pt x="225380" y="553791"/>
                </a:moveTo>
                <a:lnTo>
                  <a:pt x="0" y="0"/>
                </a:lnTo>
                <a:lnTo>
                  <a:pt x="695459" y="495836"/>
                </a:lnTo>
                <a:lnTo>
                  <a:pt x="663262" y="746974"/>
                </a:lnTo>
                <a:lnTo>
                  <a:pt x="592428" y="714777"/>
                </a:lnTo>
                <a:lnTo>
                  <a:pt x="540912" y="734095"/>
                </a:lnTo>
                <a:lnTo>
                  <a:pt x="425002" y="676141"/>
                </a:lnTo>
                <a:lnTo>
                  <a:pt x="444321" y="624625"/>
                </a:lnTo>
                <a:lnTo>
                  <a:pt x="283335" y="528033"/>
                </a:lnTo>
                <a:lnTo>
                  <a:pt x="225380" y="553791"/>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smtClean="0"/>
              <a:t/>
            </a:r>
            <a:br>
              <a:rPr lang="en-US" dirty="0" smtClean="0"/>
            </a:br>
            <a:r>
              <a:rPr lang="en-US" dirty="0" smtClean="0"/>
              <a:t>Tile</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a:buFont typeface="Wingdings" pitchFamily="2" charset="2"/>
              <a:buChar char="§"/>
            </a:pPr>
            <a:r>
              <a:rPr lang="en-US" dirty="0" smtClean="0"/>
              <a:t>  Overall Condition</a:t>
            </a:r>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Erica\Desktop\resized\images\IMG_0999.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58" r="4630"/>
          <a:stretch/>
        </p:blipFill>
        <p:spPr bwMode="auto">
          <a:xfrm>
            <a:off x="3450264" y="2696123"/>
            <a:ext cx="2950536" cy="2767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rica\Desktop\resized\images\DSCN235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14"/>
          <a:stretch/>
        </p:blipFill>
        <p:spPr bwMode="auto">
          <a:xfrm>
            <a:off x="6489700" y="228600"/>
            <a:ext cx="2371992" cy="218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Erica\Desktop\resized\images\DSCN2184.jpg"/>
          <p:cNvPicPr>
            <a:picLocks noChangeAspect="1" noChangeArrowheads="1"/>
          </p:cNvPicPr>
          <p:nvPr/>
        </p:nvPicPr>
        <p:blipFill rotWithShape="1">
          <a:blip r:embed="rId4">
            <a:extLst>
              <a:ext uri="{28A0092B-C50C-407E-A947-70E740481C1C}">
                <a14:useLocalDpi xmlns:a14="http://schemas.microsoft.com/office/drawing/2010/main" val="0"/>
              </a:ext>
            </a:extLst>
          </a:blip>
          <a:srcRect l="21806" r="14424"/>
          <a:stretch/>
        </p:blipFill>
        <p:spPr bwMode="auto">
          <a:xfrm>
            <a:off x="6489700" y="2696123"/>
            <a:ext cx="2371992" cy="27844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rica\Desktop\Rusting la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884" y="228601"/>
            <a:ext cx="2974916" cy="21844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3" name="Picture 12"/>
          <p:cNvPicPr>
            <a:picLocks noChangeAspect="1"/>
          </p:cNvPicPr>
          <p:nvPr/>
        </p:nvPicPr>
        <p:blipFill>
          <a:blip r:embed="rId6"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026" name="Picture 2" descr="C:\Users\Erica\Desktop\resized\images\IMG_0071.jpg"/>
          <p:cNvPicPr>
            <a:picLocks noChangeAspect="1" noChangeArrowheads="1"/>
          </p:cNvPicPr>
          <p:nvPr/>
        </p:nvPicPr>
        <p:blipFill rotWithShape="1">
          <a:blip r:embed="rId8">
            <a:extLst>
              <a:ext uri="{28A0092B-C50C-407E-A947-70E740481C1C}">
                <a14:useLocalDpi xmlns:a14="http://schemas.microsoft.com/office/drawing/2010/main" val="0"/>
              </a:ext>
            </a:extLst>
          </a:blip>
          <a:srcRect r="14213"/>
          <a:stretch/>
        </p:blipFill>
        <p:spPr bwMode="auto">
          <a:xfrm>
            <a:off x="150191" y="2696123"/>
            <a:ext cx="3159539" cy="27675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94044" y="2362200"/>
            <a:ext cx="2706756" cy="246221"/>
          </a:xfrm>
          <a:prstGeom prst="rect">
            <a:avLst/>
          </a:prstGeom>
          <a:noFill/>
        </p:spPr>
        <p:txBody>
          <a:bodyPr wrap="square" rtlCol="0">
            <a:spAutoFit/>
          </a:bodyPr>
          <a:lstStyle/>
          <a:p>
            <a:pPr algn="r"/>
            <a:r>
              <a:rPr lang="en-US" sz="1000" dirty="0" smtClean="0"/>
              <a:t>Forensic Waterproofing Study 2006</a:t>
            </a:r>
            <a:endParaRPr lang="en-US" sz="1000" dirty="0"/>
          </a:p>
        </p:txBody>
      </p:sp>
    </p:spTree>
    <p:extLst>
      <p:ext uri="{BB962C8B-B14F-4D97-AF65-F5344CB8AC3E}">
        <p14:creationId xmlns:p14="http://schemas.microsoft.com/office/powerpoint/2010/main" val="195104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Ribbon Windows</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a:buFont typeface="Wingdings" pitchFamily="2" charset="2"/>
              <a:buChar char="§"/>
            </a:pPr>
            <a:r>
              <a:rPr lang="en-US" dirty="0" smtClean="0"/>
              <a:t>  Aluminum Storefront Assembly</a:t>
            </a:r>
          </a:p>
          <a:p>
            <a:pPr>
              <a:buFont typeface="Wingdings" pitchFamily="2" charset="2"/>
              <a:buChar char="§"/>
            </a:pPr>
            <a:r>
              <a:rPr lang="en-US" dirty="0" smtClean="0"/>
              <a:t>  Important facts</a:t>
            </a:r>
          </a:p>
          <a:p>
            <a:pPr>
              <a:buFont typeface="Wingdings" pitchFamily="2" charset="2"/>
              <a:buChar char="§"/>
            </a:pPr>
            <a:r>
              <a:rPr lang="en-US" dirty="0" smtClean="0"/>
              <a:t>  Life expectancy</a:t>
            </a:r>
          </a:p>
          <a:p>
            <a:pPr>
              <a:buFont typeface="Wingdings" pitchFamily="2" charset="2"/>
              <a:buChar char="§"/>
            </a:pPr>
            <a:r>
              <a:rPr lang="en-US" dirty="0" smtClean="0"/>
              <a:t>  Design/build inconsistencies</a:t>
            </a:r>
          </a:p>
          <a:p>
            <a:pPr>
              <a:buFont typeface="Wingdings" pitchFamily="2" charset="2"/>
              <a:buChar char="§"/>
            </a:pPr>
            <a:r>
              <a:rPr lang="en-US" dirty="0"/>
              <a:t> </a:t>
            </a:r>
            <a:r>
              <a:rPr lang="en-US" dirty="0" smtClean="0"/>
              <a:t> 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Erica\Desktop\sl_pdx_07.jpg"/>
          <p:cNvPicPr>
            <a:picLocks noChangeAspect="1" noChangeArrowheads="1"/>
          </p:cNvPicPr>
          <p:nvPr/>
        </p:nvPicPr>
        <p:blipFill rotWithShape="1">
          <a:blip r:embed="rId2">
            <a:extLst>
              <a:ext uri="{28A0092B-C50C-407E-A947-70E740481C1C}">
                <a14:useLocalDpi xmlns:a14="http://schemas.microsoft.com/office/drawing/2010/main" val="0"/>
              </a:ext>
            </a:extLst>
          </a:blip>
          <a:srcRect t="14068" b="7346"/>
          <a:stretch/>
        </p:blipFill>
        <p:spPr bwMode="auto">
          <a:xfrm>
            <a:off x="3458369" y="267495"/>
            <a:ext cx="2227262" cy="26281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rica\Desktop\resized\images\DSCN2032.jpg"/>
          <p:cNvPicPr>
            <a:picLocks noChangeAspect="1" noChangeArrowheads="1"/>
          </p:cNvPicPr>
          <p:nvPr/>
        </p:nvPicPr>
        <p:blipFill rotWithShape="1">
          <a:blip r:embed="rId3">
            <a:extLst>
              <a:ext uri="{28A0092B-C50C-407E-A947-70E740481C1C}">
                <a14:useLocalDpi xmlns:a14="http://schemas.microsoft.com/office/drawing/2010/main" val="0"/>
              </a:ext>
            </a:extLst>
          </a:blip>
          <a:srcRect l="9068" r="-8909"/>
          <a:stretch/>
        </p:blipFill>
        <p:spPr bwMode="auto">
          <a:xfrm>
            <a:off x="5791200" y="267496"/>
            <a:ext cx="3505200" cy="26281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Erica\Desktop\resized\images\DSCN2036.jpg"/>
          <p:cNvPicPr>
            <a:picLocks noChangeAspect="1" noChangeArrowheads="1"/>
          </p:cNvPicPr>
          <p:nvPr/>
        </p:nvPicPr>
        <p:blipFill rotWithShape="1">
          <a:blip r:embed="rId4">
            <a:extLst>
              <a:ext uri="{28A0092B-C50C-407E-A947-70E740481C1C}">
                <a14:useLocalDpi xmlns:a14="http://schemas.microsoft.com/office/drawing/2010/main" val="0"/>
              </a:ext>
            </a:extLst>
          </a:blip>
          <a:srcRect l="36144" r="4891"/>
          <a:stretch/>
        </p:blipFill>
        <p:spPr bwMode="auto">
          <a:xfrm rot="5400000">
            <a:off x="561845" y="2725609"/>
            <a:ext cx="2392363" cy="303714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Erica\Desktop\resized\images\IMG_0032.jpg"/>
          <p:cNvPicPr>
            <a:picLocks noChangeAspect="1" noChangeArrowheads="1"/>
          </p:cNvPicPr>
          <p:nvPr/>
        </p:nvPicPr>
        <p:blipFill rotWithShape="1">
          <a:blip r:embed="rId5">
            <a:extLst>
              <a:ext uri="{28A0092B-C50C-407E-A947-70E740481C1C}">
                <a14:useLocalDpi xmlns:a14="http://schemas.microsoft.com/office/drawing/2010/main" val="0"/>
              </a:ext>
            </a:extLst>
          </a:blip>
          <a:srcRect l="22463" r="7580"/>
          <a:stretch/>
        </p:blipFill>
        <p:spPr bwMode="auto">
          <a:xfrm>
            <a:off x="3458369" y="3048000"/>
            <a:ext cx="2227262" cy="239236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2" name="Picture 11"/>
          <p:cNvPicPr>
            <a:picLocks noChangeAspect="1"/>
          </p:cNvPicPr>
          <p:nvPr/>
        </p:nvPicPr>
        <p:blipFill>
          <a:blip r:embed="rId6"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
        <p:nvSpPr>
          <p:cNvPr id="14" name="Freeform 13"/>
          <p:cNvSpPr/>
          <p:nvPr/>
        </p:nvSpPr>
        <p:spPr>
          <a:xfrm>
            <a:off x="4655713" y="437882"/>
            <a:ext cx="695459" cy="746974"/>
          </a:xfrm>
          <a:custGeom>
            <a:avLst/>
            <a:gdLst>
              <a:gd name="connsiteX0" fmla="*/ 225380 w 695459"/>
              <a:gd name="connsiteY0" fmla="*/ 553791 h 746974"/>
              <a:gd name="connsiteX1" fmla="*/ 0 w 695459"/>
              <a:gd name="connsiteY1" fmla="*/ 0 h 746974"/>
              <a:gd name="connsiteX2" fmla="*/ 695459 w 695459"/>
              <a:gd name="connsiteY2" fmla="*/ 495836 h 746974"/>
              <a:gd name="connsiteX3" fmla="*/ 663262 w 695459"/>
              <a:gd name="connsiteY3" fmla="*/ 746974 h 746974"/>
              <a:gd name="connsiteX4" fmla="*/ 592428 w 695459"/>
              <a:gd name="connsiteY4" fmla="*/ 714777 h 746974"/>
              <a:gd name="connsiteX5" fmla="*/ 540912 w 695459"/>
              <a:gd name="connsiteY5" fmla="*/ 734095 h 746974"/>
              <a:gd name="connsiteX6" fmla="*/ 425002 w 695459"/>
              <a:gd name="connsiteY6" fmla="*/ 676141 h 746974"/>
              <a:gd name="connsiteX7" fmla="*/ 444321 w 695459"/>
              <a:gd name="connsiteY7" fmla="*/ 624625 h 746974"/>
              <a:gd name="connsiteX8" fmla="*/ 283335 w 695459"/>
              <a:gd name="connsiteY8" fmla="*/ 528033 h 746974"/>
              <a:gd name="connsiteX9" fmla="*/ 225380 w 695459"/>
              <a:gd name="connsiteY9" fmla="*/ 553791 h 74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59" h="746974">
                <a:moveTo>
                  <a:pt x="225380" y="553791"/>
                </a:moveTo>
                <a:lnTo>
                  <a:pt x="0" y="0"/>
                </a:lnTo>
                <a:lnTo>
                  <a:pt x="695459" y="495836"/>
                </a:lnTo>
                <a:lnTo>
                  <a:pt x="663262" y="746974"/>
                </a:lnTo>
                <a:lnTo>
                  <a:pt x="592428" y="714777"/>
                </a:lnTo>
                <a:lnTo>
                  <a:pt x="540912" y="734095"/>
                </a:lnTo>
                <a:lnTo>
                  <a:pt x="425002" y="676141"/>
                </a:lnTo>
                <a:lnTo>
                  <a:pt x="444321" y="624625"/>
                </a:lnTo>
                <a:lnTo>
                  <a:pt x="283335" y="528033"/>
                </a:lnTo>
                <a:lnTo>
                  <a:pt x="225380" y="553791"/>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Erica\Desktop\IMG_178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3048000"/>
            <a:ext cx="3189161" cy="2392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Curtain Wall</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marL="228600" indent="-228600">
              <a:buFont typeface="Wingdings" pitchFamily="2" charset="2"/>
              <a:buChar char="§"/>
            </a:pPr>
            <a:r>
              <a:rPr lang="en-US" dirty="0" smtClean="0"/>
              <a:t>Stick-Built, Pressure Glazed Aluminum Curtain Wall Assembly</a:t>
            </a:r>
          </a:p>
          <a:p>
            <a:pPr marL="228600" indent="-228600">
              <a:buFont typeface="Wingdings" pitchFamily="2" charset="2"/>
              <a:buChar char="§"/>
            </a:pPr>
            <a:r>
              <a:rPr lang="en-US" dirty="0" smtClean="0"/>
              <a:t>Important facts</a:t>
            </a:r>
          </a:p>
          <a:p>
            <a:pPr marL="228600" indent="-228600">
              <a:buFont typeface="Wingdings" pitchFamily="2" charset="2"/>
              <a:buChar char="§"/>
            </a:pPr>
            <a:r>
              <a:rPr lang="en-US" dirty="0" smtClean="0"/>
              <a:t>Life expectancy</a:t>
            </a:r>
          </a:p>
          <a:p>
            <a:pPr marL="228600" indent="-228600">
              <a:buFont typeface="Wingdings" pitchFamily="2" charset="2"/>
              <a:buChar char="§"/>
            </a:pPr>
            <a:r>
              <a:rPr lang="en-US" dirty="0" smtClean="0"/>
              <a:t>Design/build inconsistencies</a:t>
            </a:r>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2" name="Picture 2" descr="C:\Users\Erica\Desktop\sl_pdx_07.jpg"/>
          <p:cNvPicPr>
            <a:picLocks noChangeAspect="1" noChangeArrowheads="1"/>
          </p:cNvPicPr>
          <p:nvPr/>
        </p:nvPicPr>
        <p:blipFill rotWithShape="1">
          <a:blip r:embed="rId4">
            <a:extLst>
              <a:ext uri="{28A0092B-C50C-407E-A947-70E740481C1C}">
                <a14:useLocalDpi xmlns:a14="http://schemas.microsoft.com/office/drawing/2010/main" val="0"/>
              </a:ext>
            </a:extLst>
          </a:blip>
          <a:srcRect t="14068" b="7346"/>
          <a:stretch/>
        </p:blipFill>
        <p:spPr bwMode="auto">
          <a:xfrm>
            <a:off x="3458369" y="267495"/>
            <a:ext cx="2227262" cy="262810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3605753" y="853126"/>
            <a:ext cx="744717" cy="1381027"/>
          </a:xfrm>
          <a:custGeom>
            <a:avLst/>
            <a:gdLst>
              <a:gd name="connsiteX0" fmla="*/ 0 w 744717"/>
              <a:gd name="connsiteY0" fmla="*/ 1381027 h 1381027"/>
              <a:gd name="connsiteX1" fmla="*/ 113121 w 744717"/>
              <a:gd name="connsiteY1" fmla="*/ 626882 h 1381027"/>
              <a:gd name="connsiteX2" fmla="*/ 744717 w 744717"/>
              <a:gd name="connsiteY2" fmla="*/ 0 h 1381027"/>
              <a:gd name="connsiteX3" fmla="*/ 711723 w 744717"/>
              <a:gd name="connsiteY3" fmla="*/ 1084082 h 1381027"/>
              <a:gd name="connsiteX4" fmla="*/ 0 w 744717"/>
              <a:gd name="connsiteY4" fmla="*/ 1381027 h 138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717" h="1381027">
                <a:moveTo>
                  <a:pt x="0" y="1381027"/>
                </a:moveTo>
                <a:lnTo>
                  <a:pt x="113121" y="626882"/>
                </a:lnTo>
                <a:lnTo>
                  <a:pt x="744717" y="0"/>
                </a:lnTo>
                <a:lnTo>
                  <a:pt x="711723" y="1084082"/>
                </a:lnTo>
                <a:lnTo>
                  <a:pt x="0" y="1381027"/>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774676" y="933254"/>
            <a:ext cx="730578" cy="1164210"/>
          </a:xfrm>
          <a:custGeom>
            <a:avLst/>
            <a:gdLst>
              <a:gd name="connsiteX0" fmla="*/ 75415 w 730578"/>
              <a:gd name="connsiteY0" fmla="*/ 1032235 h 1164210"/>
              <a:gd name="connsiteX1" fmla="*/ 0 w 730578"/>
              <a:gd name="connsiteY1" fmla="*/ 0 h 1164210"/>
              <a:gd name="connsiteX2" fmla="*/ 551468 w 730578"/>
              <a:gd name="connsiteY2" fmla="*/ 320511 h 1164210"/>
              <a:gd name="connsiteX3" fmla="*/ 730578 w 730578"/>
              <a:gd name="connsiteY3" fmla="*/ 1164210 h 1164210"/>
              <a:gd name="connsiteX4" fmla="*/ 75415 w 730578"/>
              <a:gd name="connsiteY4" fmla="*/ 1032235 h 11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78" h="1164210">
                <a:moveTo>
                  <a:pt x="75415" y="1032235"/>
                </a:moveTo>
                <a:lnTo>
                  <a:pt x="0" y="0"/>
                </a:lnTo>
                <a:lnTo>
                  <a:pt x="551468" y="320511"/>
                </a:lnTo>
                <a:lnTo>
                  <a:pt x="730578" y="1164210"/>
                </a:lnTo>
                <a:lnTo>
                  <a:pt x="75415" y="1032235"/>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C:\Users\Erica\Desktop\resized\images\IMG_0364.jpg"/>
          <p:cNvPicPr>
            <a:picLocks noChangeAspect="1" noChangeArrowheads="1"/>
          </p:cNvPicPr>
          <p:nvPr/>
        </p:nvPicPr>
        <p:blipFill rotWithShape="1">
          <a:blip r:embed="rId5">
            <a:extLst>
              <a:ext uri="{28A0092B-C50C-407E-A947-70E740481C1C}">
                <a14:useLocalDpi xmlns:a14="http://schemas.microsoft.com/office/drawing/2010/main" val="0"/>
              </a:ext>
            </a:extLst>
          </a:blip>
          <a:srcRect r="10343"/>
          <a:stretch/>
        </p:blipFill>
        <p:spPr bwMode="auto">
          <a:xfrm>
            <a:off x="2752292" y="3041374"/>
            <a:ext cx="2933339" cy="245846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Erica\Desktop\curtain wall head de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427"/>
          <a:stretch/>
        </p:blipFill>
        <p:spPr bwMode="auto">
          <a:xfrm>
            <a:off x="121070" y="2822713"/>
            <a:ext cx="2514600" cy="26771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5410200"/>
            <a:ext cx="2630556" cy="246221"/>
          </a:xfrm>
          <a:prstGeom prst="rect">
            <a:avLst/>
          </a:prstGeom>
          <a:noFill/>
        </p:spPr>
        <p:txBody>
          <a:bodyPr wrap="square" rtlCol="0">
            <a:spAutoFit/>
          </a:bodyPr>
          <a:lstStyle/>
          <a:p>
            <a:pPr algn="r"/>
            <a:r>
              <a:rPr lang="en-US" sz="1000" dirty="0" smtClean="0"/>
              <a:t>Emery Roth and Sons Drawing 1981 </a:t>
            </a:r>
            <a:endParaRPr lang="en-US" sz="1000" dirty="0"/>
          </a:p>
        </p:txBody>
      </p:sp>
      <p:pic>
        <p:nvPicPr>
          <p:cNvPr id="3077" name="Picture 5" descr="C:\Users\Erica\Desktop\resized\images\IMG_9074.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98" b="6323"/>
          <a:stretch/>
        </p:blipFill>
        <p:spPr bwMode="auto">
          <a:xfrm>
            <a:off x="5867400" y="3029139"/>
            <a:ext cx="3081130" cy="2467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rica\Desktop\resized\images\DSCN1773.jpg"/>
          <p:cNvPicPr>
            <a:picLocks noChangeAspect="1" noChangeArrowheads="1"/>
          </p:cNvPicPr>
          <p:nvPr/>
        </p:nvPicPr>
        <p:blipFill rotWithShape="1">
          <a:blip r:embed="rId8">
            <a:extLst>
              <a:ext uri="{28A0092B-C50C-407E-A947-70E740481C1C}">
                <a14:useLocalDpi xmlns:a14="http://schemas.microsoft.com/office/drawing/2010/main" val="0"/>
              </a:ext>
            </a:extLst>
          </a:blip>
          <a:srcRect t="19154" r="24427"/>
          <a:stretch/>
        </p:blipFill>
        <p:spPr bwMode="auto">
          <a:xfrm>
            <a:off x="5867400" y="259645"/>
            <a:ext cx="3081130" cy="2635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Curtain Wall</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marL="228600" indent="-228600">
              <a:buFont typeface="Wingdings" pitchFamily="2" charset="2"/>
              <a:buChar char="§"/>
            </a:pPr>
            <a:r>
              <a:rPr lang="en-US" dirty="0" smtClean="0"/>
              <a:t>Stick-Built, Pressure Glazed Aluminum Curtain Wall Assembly</a:t>
            </a:r>
          </a:p>
          <a:p>
            <a:pPr marL="228600" indent="-228600">
              <a:buFont typeface="Wingdings" pitchFamily="2" charset="2"/>
              <a:buChar char="§"/>
            </a:pPr>
            <a:r>
              <a:rPr lang="en-US" dirty="0" smtClean="0"/>
              <a:t>Important facts</a:t>
            </a:r>
          </a:p>
          <a:p>
            <a:pPr marL="228600" indent="-228600">
              <a:buFont typeface="Wingdings" pitchFamily="2" charset="2"/>
              <a:buChar char="§"/>
            </a:pPr>
            <a:r>
              <a:rPr lang="en-US" dirty="0" smtClean="0"/>
              <a:t>Life expectancy</a:t>
            </a:r>
          </a:p>
          <a:p>
            <a:pPr marL="228600" indent="-228600">
              <a:buFont typeface="Wingdings" pitchFamily="2" charset="2"/>
              <a:buChar char="§"/>
            </a:pPr>
            <a:r>
              <a:rPr lang="en-US" dirty="0" smtClean="0"/>
              <a:t>Design/build inconsistencies</a:t>
            </a:r>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
        <p:nvSpPr>
          <p:cNvPr id="21" name="TextBox 20"/>
          <p:cNvSpPr txBox="1"/>
          <p:nvPr/>
        </p:nvSpPr>
        <p:spPr>
          <a:xfrm>
            <a:off x="1789044" y="5410200"/>
            <a:ext cx="2630556" cy="246221"/>
          </a:xfrm>
          <a:prstGeom prst="rect">
            <a:avLst/>
          </a:prstGeom>
          <a:noFill/>
        </p:spPr>
        <p:txBody>
          <a:bodyPr wrap="square" rtlCol="0">
            <a:spAutoFit/>
          </a:bodyPr>
          <a:lstStyle/>
          <a:p>
            <a:pPr algn="r"/>
            <a:r>
              <a:rPr lang="en-US" sz="1000" dirty="0" smtClean="0"/>
              <a:t>Emery Roth and Sons Drawing 1981 </a:t>
            </a:r>
            <a:endParaRPr lang="en-US" sz="1000" dirty="0"/>
          </a:p>
        </p:txBody>
      </p:sp>
      <p:pic>
        <p:nvPicPr>
          <p:cNvPr id="8194" name="Picture 2" descr="C:\Users\Erica\Desktop\curtain wall_s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754" y="3041374"/>
            <a:ext cx="4277028" cy="245343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rica\Desktop\resized\images\IMG_9296.jpg"/>
          <p:cNvPicPr>
            <a:picLocks noChangeAspect="1" noChangeArrowheads="1"/>
          </p:cNvPicPr>
          <p:nvPr/>
        </p:nvPicPr>
        <p:blipFill rotWithShape="1">
          <a:blip r:embed="rId5">
            <a:extLst>
              <a:ext uri="{28A0092B-C50C-407E-A947-70E740481C1C}">
                <a14:useLocalDpi xmlns:a14="http://schemas.microsoft.com/office/drawing/2010/main" val="0"/>
              </a:ext>
            </a:extLst>
          </a:blip>
          <a:srcRect t="5894" b="12883"/>
          <a:stretch/>
        </p:blipFill>
        <p:spPr bwMode="auto">
          <a:xfrm>
            <a:off x="4921382" y="2945295"/>
            <a:ext cx="4038600" cy="24649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Erica\Desktop\resized\images\DSCN15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0310"/>
            <a:ext cx="3397382" cy="255289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Erica\Desktop\PortlandBldg_Windows_4thFlr_0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6212" y="190310"/>
            <a:ext cx="1913988" cy="25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6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Curtain Wall</a:t>
            </a:r>
            <a:endParaRPr lang="en-US" dirty="0"/>
          </a:p>
        </p:txBody>
      </p:sp>
      <p:sp>
        <p:nvSpPr>
          <p:cNvPr id="16" name="Text Placeholder 15"/>
          <p:cNvSpPr>
            <a:spLocks noGrp="1"/>
          </p:cNvSpPr>
          <p:nvPr>
            <p:ph type="body" sz="half" idx="2"/>
          </p:nvPr>
        </p:nvSpPr>
        <p:spPr>
          <a:xfrm>
            <a:off x="457200" y="1435101"/>
            <a:ext cx="3008313" cy="546098"/>
          </a:xfrm>
        </p:spPr>
        <p:txBody>
          <a:bodyPr/>
          <a:lstStyle/>
          <a:p>
            <a:pPr marL="228600" indent="-228600">
              <a:buFont typeface="Wingdings" pitchFamily="2" charset="2"/>
              <a:buChar char="§"/>
            </a:pPr>
            <a:r>
              <a:rPr lang="en-US" dirty="0" smtClean="0"/>
              <a:t>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Erica\Desktop\resized\images\IMG_0772.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5" r="5430"/>
          <a:stretch/>
        </p:blipFill>
        <p:spPr bwMode="auto">
          <a:xfrm>
            <a:off x="5824330" y="282045"/>
            <a:ext cx="3130827" cy="261355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Erica\Desktop\resized\images\IMG_0366.jpg"/>
          <p:cNvPicPr>
            <a:picLocks noChangeAspect="1" noChangeArrowheads="1"/>
          </p:cNvPicPr>
          <p:nvPr/>
        </p:nvPicPr>
        <p:blipFill rotWithShape="1">
          <a:blip r:embed="rId3">
            <a:extLst>
              <a:ext uri="{28A0092B-C50C-407E-A947-70E740481C1C}">
                <a14:useLocalDpi xmlns:a14="http://schemas.microsoft.com/office/drawing/2010/main" val="0"/>
              </a:ext>
            </a:extLst>
          </a:blip>
          <a:srcRect l="6621"/>
          <a:stretch/>
        </p:blipFill>
        <p:spPr bwMode="auto">
          <a:xfrm>
            <a:off x="5824329" y="3019567"/>
            <a:ext cx="3130827" cy="251939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4"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4" name="Picture 4" descr="C:\Users\Erica\Desktop\resized\images\IMG_6729.jpg"/>
          <p:cNvPicPr>
            <a:picLocks noChangeAspect="1" noChangeArrowheads="1"/>
          </p:cNvPicPr>
          <p:nvPr/>
        </p:nvPicPr>
        <p:blipFill rotWithShape="1">
          <a:blip r:embed="rId6">
            <a:extLst>
              <a:ext uri="{28A0092B-C50C-407E-A947-70E740481C1C}">
                <a14:useLocalDpi xmlns:a14="http://schemas.microsoft.com/office/drawing/2010/main" val="0"/>
              </a:ext>
            </a:extLst>
          </a:blip>
          <a:srcRect l="11180"/>
          <a:stretch/>
        </p:blipFill>
        <p:spPr bwMode="auto">
          <a:xfrm>
            <a:off x="2667000" y="3000481"/>
            <a:ext cx="3000513" cy="25384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Erica\Desktop\resized\images\IMG_0688.jpg"/>
          <p:cNvPicPr>
            <a:picLocks noChangeAspect="1" noChangeArrowheads="1"/>
          </p:cNvPicPr>
          <p:nvPr/>
        </p:nvPicPr>
        <p:blipFill rotWithShape="1">
          <a:blip r:embed="rId7">
            <a:extLst>
              <a:ext uri="{28A0092B-C50C-407E-A947-70E740481C1C}">
                <a14:useLocalDpi xmlns:a14="http://schemas.microsoft.com/office/drawing/2010/main" val="0"/>
              </a:ext>
            </a:extLst>
          </a:blip>
          <a:srcRect l="9271" r="24654"/>
          <a:stretch/>
        </p:blipFill>
        <p:spPr bwMode="auto">
          <a:xfrm>
            <a:off x="3369365" y="282045"/>
            <a:ext cx="2298148" cy="26135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Erica\Desktop\PortlandBldg_Windows_7thFlr_08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225" t="16806" r="18126" b="5110"/>
          <a:stretch/>
        </p:blipFill>
        <p:spPr bwMode="auto">
          <a:xfrm>
            <a:off x="304922" y="1981199"/>
            <a:ext cx="2209678" cy="355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3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Punched Windows</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marL="228600" indent="-228600">
              <a:buFont typeface="Wingdings" pitchFamily="2" charset="2"/>
              <a:buChar char="§"/>
            </a:pPr>
            <a:r>
              <a:rPr lang="en-US" dirty="0" smtClean="0"/>
              <a:t>Field Assembled, Fixed Aluminum Window Units</a:t>
            </a:r>
          </a:p>
          <a:p>
            <a:pPr marL="228600" indent="-228600">
              <a:buFont typeface="Wingdings" pitchFamily="2" charset="2"/>
              <a:buChar char="§"/>
            </a:pPr>
            <a:r>
              <a:rPr lang="en-US" dirty="0" smtClean="0"/>
              <a:t>Important facts</a:t>
            </a:r>
          </a:p>
          <a:p>
            <a:pPr marL="228600" indent="-228600">
              <a:buFont typeface="Wingdings" pitchFamily="2" charset="2"/>
              <a:buChar char="§"/>
            </a:pPr>
            <a:r>
              <a:rPr lang="en-US" dirty="0" smtClean="0"/>
              <a:t>Life expectancy</a:t>
            </a:r>
          </a:p>
          <a:p>
            <a:pPr marL="228600" indent="-228600">
              <a:buFont typeface="Wingdings" pitchFamily="2" charset="2"/>
              <a:buChar char="§"/>
            </a:pPr>
            <a:r>
              <a:rPr lang="en-US" dirty="0" smtClean="0"/>
              <a:t>Design/build inconsistencies</a:t>
            </a:r>
          </a:p>
          <a:p>
            <a:pPr marL="228600" indent="-228600">
              <a:buFont typeface="Wingdings" pitchFamily="2" charset="2"/>
              <a:buChar char="§"/>
            </a:pPr>
            <a:r>
              <a:rPr lang="en-US" dirty="0" smtClean="0"/>
              <a:t>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descr="C:\Users\Erica\Desktop\resized\images\IMG_0402.jpg"/>
          <p:cNvPicPr>
            <a:picLocks noChangeAspect="1" noChangeArrowheads="1"/>
          </p:cNvPicPr>
          <p:nvPr/>
        </p:nvPicPr>
        <p:blipFill rotWithShape="1">
          <a:blip r:embed="rId2">
            <a:extLst>
              <a:ext uri="{28A0092B-C50C-407E-A947-70E740481C1C}">
                <a14:useLocalDpi xmlns:a14="http://schemas.microsoft.com/office/drawing/2010/main" val="0"/>
              </a:ext>
            </a:extLst>
          </a:blip>
          <a:srcRect r="11999" b="6776"/>
          <a:stretch/>
        </p:blipFill>
        <p:spPr bwMode="auto">
          <a:xfrm>
            <a:off x="5867400" y="3045399"/>
            <a:ext cx="3077817" cy="245003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3"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2" name="Picture 2" descr="C:\Users\Erica\Desktop\sl_pdx_07.jpg"/>
          <p:cNvPicPr>
            <a:picLocks noChangeAspect="1" noChangeArrowheads="1"/>
          </p:cNvPicPr>
          <p:nvPr/>
        </p:nvPicPr>
        <p:blipFill rotWithShape="1">
          <a:blip r:embed="rId5">
            <a:extLst>
              <a:ext uri="{28A0092B-C50C-407E-A947-70E740481C1C}">
                <a14:useLocalDpi xmlns:a14="http://schemas.microsoft.com/office/drawing/2010/main" val="0"/>
              </a:ext>
            </a:extLst>
          </a:blip>
          <a:srcRect t="14068" b="7346"/>
          <a:stretch/>
        </p:blipFill>
        <p:spPr bwMode="auto">
          <a:xfrm>
            <a:off x="3458369" y="267495"/>
            <a:ext cx="2227262" cy="2628104"/>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8772138">
            <a:off x="4085833" y="580633"/>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700000">
            <a:off x="4585474" y="571388"/>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772138">
            <a:off x="3933433" y="2010167"/>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2700000">
            <a:off x="4695544" y="2010055"/>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Erica\Desktop\PortlandBldg_Windows_12thFlr_0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18054"/>
          <a:stretch/>
        </p:blipFill>
        <p:spPr bwMode="auto">
          <a:xfrm>
            <a:off x="3009141" y="3045399"/>
            <a:ext cx="2676490" cy="245003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Erica\Desktop\resized\images\IMG_9425.jpg"/>
          <p:cNvPicPr>
            <a:picLocks noChangeAspect="1" noChangeArrowheads="1"/>
          </p:cNvPicPr>
          <p:nvPr/>
        </p:nvPicPr>
        <p:blipFill rotWithShape="1">
          <a:blip r:embed="rId7">
            <a:extLst>
              <a:ext uri="{28A0092B-C50C-407E-A947-70E740481C1C}">
                <a14:useLocalDpi xmlns:a14="http://schemas.microsoft.com/office/drawing/2010/main" val="0"/>
              </a:ext>
            </a:extLst>
          </a:blip>
          <a:srcRect l="11999"/>
          <a:stretch/>
        </p:blipFill>
        <p:spPr bwMode="auto">
          <a:xfrm>
            <a:off x="5867400" y="267495"/>
            <a:ext cx="3077817" cy="26281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Erica\Desktop\punched_det.jpg"/>
          <p:cNvPicPr>
            <a:picLocks noChangeAspect="1" noChangeArrowheads="1"/>
          </p:cNvPicPr>
          <p:nvPr/>
        </p:nvPicPr>
        <p:blipFill rotWithShape="1">
          <a:blip r:embed="rId8">
            <a:extLst>
              <a:ext uri="{28A0092B-C50C-407E-A947-70E740481C1C}">
                <a14:useLocalDpi xmlns:a14="http://schemas.microsoft.com/office/drawing/2010/main" val="0"/>
              </a:ext>
            </a:extLst>
          </a:blip>
          <a:srcRect t="61878"/>
          <a:stretch/>
        </p:blipFill>
        <p:spPr bwMode="auto">
          <a:xfrm>
            <a:off x="331304" y="4164496"/>
            <a:ext cx="2484438" cy="134419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Erica\Desktop\punched_det.jpg"/>
          <p:cNvPicPr>
            <a:picLocks noChangeAspect="1" noChangeArrowheads="1"/>
          </p:cNvPicPr>
          <p:nvPr/>
        </p:nvPicPr>
        <p:blipFill rotWithShape="1">
          <a:blip r:embed="rId8">
            <a:extLst>
              <a:ext uri="{28A0092B-C50C-407E-A947-70E740481C1C}">
                <a14:useLocalDpi xmlns:a14="http://schemas.microsoft.com/office/drawing/2010/main" val="0"/>
              </a:ext>
            </a:extLst>
          </a:blip>
          <a:srcRect b="69087"/>
          <a:stretch/>
        </p:blipFill>
        <p:spPr bwMode="auto">
          <a:xfrm>
            <a:off x="331304" y="3048000"/>
            <a:ext cx="2484438" cy="108999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88844" y="5410200"/>
            <a:ext cx="2630556" cy="246221"/>
          </a:xfrm>
          <a:prstGeom prst="rect">
            <a:avLst/>
          </a:prstGeom>
          <a:noFill/>
        </p:spPr>
        <p:txBody>
          <a:bodyPr wrap="square" rtlCol="0">
            <a:spAutoFit/>
          </a:bodyPr>
          <a:lstStyle/>
          <a:p>
            <a:pPr algn="r"/>
            <a:r>
              <a:rPr lang="en-US" sz="1000" dirty="0" smtClean="0"/>
              <a:t>Emery Roth and Sons Drawing 1981 </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Storefront</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marL="228600" indent="-228600">
              <a:buFont typeface="Wingdings" pitchFamily="2" charset="2"/>
              <a:buChar char="§"/>
            </a:pPr>
            <a:r>
              <a:rPr lang="en-US" dirty="0" smtClean="0"/>
              <a:t>Aluminum Storefront Assembly at Ground Level Retail Spaces</a:t>
            </a:r>
          </a:p>
          <a:p>
            <a:pPr marL="228600" indent="-228600">
              <a:buFont typeface="Wingdings" pitchFamily="2" charset="2"/>
              <a:buChar char="§"/>
            </a:pPr>
            <a:r>
              <a:rPr lang="en-US" dirty="0" smtClean="0"/>
              <a:t>Important facts</a:t>
            </a:r>
          </a:p>
          <a:p>
            <a:pPr marL="228600" indent="-228600">
              <a:buFont typeface="Wingdings" pitchFamily="2" charset="2"/>
              <a:buChar char="§"/>
            </a:pPr>
            <a:r>
              <a:rPr lang="en-US" dirty="0" smtClean="0"/>
              <a:t>Life expectancy</a:t>
            </a:r>
          </a:p>
          <a:p>
            <a:pPr marL="228600" indent="-228600">
              <a:buFont typeface="Wingdings" pitchFamily="2" charset="2"/>
              <a:buChar char="§"/>
            </a:pPr>
            <a:r>
              <a:rPr lang="en-US" dirty="0" smtClean="0"/>
              <a:t>Design/build inconsistencies</a:t>
            </a:r>
          </a:p>
          <a:p>
            <a:pPr marL="228600" indent="-228600">
              <a:buFont typeface="Wingdings" pitchFamily="2" charset="2"/>
              <a:buChar char="§"/>
            </a:pPr>
            <a:r>
              <a:rPr lang="en-US" dirty="0" smtClean="0"/>
              <a:t>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C:\Users\Erica\Desktop\PortlandBldg_Windows_1stFlr_1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96"/>
          <a:stretch/>
        </p:blipFill>
        <p:spPr bwMode="auto">
          <a:xfrm>
            <a:off x="304800" y="3028506"/>
            <a:ext cx="2670544" cy="24578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000212 Portland Building Exterior Renovation\17_IMG\17_01_Photos\Phase1_Survey\1st Floor\PortlandBldg_Windows_1stFlr_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926" b="15943"/>
          <a:stretch/>
        </p:blipFill>
        <p:spPr bwMode="auto">
          <a:xfrm>
            <a:off x="3505200" y="344881"/>
            <a:ext cx="5486400" cy="247451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J:\000212 Portland Building Exterior Renovation\17_IMG\17_01_Photos\Phase1_Survey\1st Floor\PortlandBldg_Windows_1stFlr_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698" y="3028506"/>
            <a:ext cx="3276902" cy="245789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J:\000212 Portland Building Exterior Renovation\17_IMG\17_01_Photos\Phase1_Survey\1st Floor\PortlandBldg_Windows_1stFlr_02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130" t="3274" r="5979" b="7901"/>
          <a:stretch/>
        </p:blipFill>
        <p:spPr bwMode="auto">
          <a:xfrm rot="5400000">
            <a:off x="3126468" y="3102438"/>
            <a:ext cx="2457895" cy="2310031"/>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1" name="Picture 10"/>
          <p:cNvPicPr>
            <a:picLocks noChangeAspect="1"/>
          </p:cNvPicPr>
          <p:nvPr/>
        </p:nvPicPr>
        <p:blipFill>
          <a:blip r:embed="rId6"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Concrete</a:t>
            </a:r>
            <a:endParaRPr lang="en-US" dirty="0"/>
          </a:p>
        </p:txBody>
      </p:sp>
      <p:sp>
        <p:nvSpPr>
          <p:cNvPr id="16" name="Text Placeholder 15"/>
          <p:cNvSpPr>
            <a:spLocks noGrp="1"/>
          </p:cNvSpPr>
          <p:nvPr>
            <p:ph type="body" sz="half" idx="2"/>
          </p:nvPr>
        </p:nvSpPr>
        <p:spPr>
          <a:xfrm>
            <a:off x="457200" y="1435101"/>
            <a:ext cx="3008313" cy="4051300"/>
          </a:xfrm>
        </p:spPr>
        <p:txBody>
          <a:bodyPr/>
          <a:lstStyle/>
          <a:p>
            <a:pPr marL="234950" indent="-234950">
              <a:buFont typeface="Wingdings" pitchFamily="2" charset="2"/>
              <a:buChar char="§"/>
            </a:pPr>
            <a:r>
              <a:rPr lang="en-US" dirty="0" smtClean="0"/>
              <a:t>Poured-in-place Concrete w/ Elastomeric Coating at Exposed Concrete Surfaces</a:t>
            </a:r>
          </a:p>
          <a:p>
            <a:pPr marL="234950" indent="-234950">
              <a:buFont typeface="Wingdings" pitchFamily="2" charset="2"/>
              <a:buChar char="§"/>
            </a:pPr>
            <a:r>
              <a:rPr lang="en-US" dirty="0" smtClean="0"/>
              <a:t>Important facts</a:t>
            </a:r>
          </a:p>
          <a:p>
            <a:pPr marL="234950" indent="-234950">
              <a:buFont typeface="Wingdings" pitchFamily="2" charset="2"/>
              <a:buChar char="§"/>
            </a:pPr>
            <a:r>
              <a:rPr lang="en-US" dirty="0" smtClean="0"/>
              <a:t>Life expectancy</a:t>
            </a:r>
          </a:p>
          <a:p>
            <a:pPr marL="234950" indent="-234950">
              <a:buFont typeface="Wingdings" pitchFamily="2" charset="2"/>
              <a:buChar char="§"/>
            </a:pPr>
            <a:r>
              <a:rPr lang="en-US" dirty="0" smtClean="0"/>
              <a:t>Design/build inconsistencies</a:t>
            </a:r>
          </a:p>
          <a:p>
            <a:pPr marL="234950" indent="-234950">
              <a:buFont typeface="Wingdings" pitchFamily="2" charset="2"/>
              <a:buChar char="§"/>
            </a:pPr>
            <a:r>
              <a:rPr lang="en-US" dirty="0" smtClean="0"/>
              <a:t>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Erica\Desktop\resized\images\IMG_0098.jpg"/>
          <p:cNvPicPr>
            <a:picLocks noChangeAspect="1" noChangeArrowheads="1"/>
          </p:cNvPicPr>
          <p:nvPr/>
        </p:nvPicPr>
        <p:blipFill rotWithShape="1">
          <a:blip r:embed="rId2">
            <a:extLst>
              <a:ext uri="{28A0092B-C50C-407E-A947-70E740481C1C}">
                <a14:useLocalDpi xmlns:a14="http://schemas.microsoft.com/office/drawing/2010/main" val="0"/>
              </a:ext>
            </a:extLst>
          </a:blip>
          <a:srcRect l="24262" t="20451" b="6554"/>
          <a:stretch/>
        </p:blipFill>
        <p:spPr bwMode="auto">
          <a:xfrm>
            <a:off x="228600" y="3255861"/>
            <a:ext cx="3001060" cy="222445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3"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3" name="Picture 2" descr="C:\Users\Erica\Desktop\sl_pdx_07.jpg"/>
          <p:cNvPicPr>
            <a:picLocks noChangeAspect="1" noChangeArrowheads="1"/>
          </p:cNvPicPr>
          <p:nvPr/>
        </p:nvPicPr>
        <p:blipFill rotWithShape="1">
          <a:blip r:embed="rId5">
            <a:extLst>
              <a:ext uri="{28A0092B-C50C-407E-A947-70E740481C1C}">
                <a14:useLocalDpi xmlns:a14="http://schemas.microsoft.com/office/drawing/2010/main" val="0"/>
              </a:ext>
            </a:extLst>
          </a:blip>
          <a:srcRect t="14068" b="7346"/>
          <a:stretch/>
        </p:blipFill>
        <p:spPr bwMode="auto">
          <a:xfrm>
            <a:off x="3458369" y="494868"/>
            <a:ext cx="2227262" cy="262810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3559834" y="520671"/>
            <a:ext cx="1311215" cy="1961072"/>
          </a:xfrm>
          <a:custGeom>
            <a:avLst/>
            <a:gdLst>
              <a:gd name="connsiteX0" fmla="*/ 46008 w 1311215"/>
              <a:gd name="connsiteY0" fmla="*/ 1926566 h 1961072"/>
              <a:gd name="connsiteX1" fmla="*/ 0 w 1311215"/>
              <a:gd name="connsiteY1" fmla="*/ 1961072 h 1961072"/>
              <a:gd name="connsiteX2" fmla="*/ 178279 w 1311215"/>
              <a:gd name="connsiteY2" fmla="*/ 828136 h 1961072"/>
              <a:gd name="connsiteX3" fmla="*/ 879894 w 1311215"/>
              <a:gd name="connsiteY3" fmla="*/ 0 h 1961072"/>
              <a:gd name="connsiteX4" fmla="*/ 1092679 w 1311215"/>
              <a:gd name="connsiteY4" fmla="*/ 138023 h 1961072"/>
              <a:gd name="connsiteX5" fmla="*/ 1311215 w 1311215"/>
              <a:gd name="connsiteY5" fmla="*/ 690113 h 1961072"/>
              <a:gd name="connsiteX6" fmla="*/ 1219200 w 1311215"/>
              <a:gd name="connsiteY6" fmla="*/ 649857 h 1961072"/>
              <a:gd name="connsiteX7" fmla="*/ 1311215 w 1311215"/>
              <a:gd name="connsiteY7" fmla="*/ 1679276 h 1961072"/>
              <a:gd name="connsiteX8" fmla="*/ 897147 w 1311215"/>
              <a:gd name="connsiteY8" fmla="*/ 1570008 h 1961072"/>
              <a:gd name="connsiteX9" fmla="*/ 764875 w 1311215"/>
              <a:gd name="connsiteY9" fmla="*/ 1633268 h 1961072"/>
              <a:gd name="connsiteX10" fmla="*/ 787879 w 1311215"/>
              <a:gd name="connsiteY10" fmla="*/ 546340 h 1961072"/>
              <a:gd name="connsiteX11" fmla="*/ 161026 w 1311215"/>
              <a:gd name="connsiteY11" fmla="*/ 1201947 h 1961072"/>
              <a:gd name="connsiteX12" fmla="*/ 46008 w 1311215"/>
              <a:gd name="connsiteY12" fmla="*/ 1926566 h 19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215" h="1961072">
                <a:moveTo>
                  <a:pt x="46008" y="1926566"/>
                </a:moveTo>
                <a:lnTo>
                  <a:pt x="0" y="1961072"/>
                </a:lnTo>
                <a:lnTo>
                  <a:pt x="178279" y="828136"/>
                </a:lnTo>
                <a:lnTo>
                  <a:pt x="879894" y="0"/>
                </a:lnTo>
                <a:lnTo>
                  <a:pt x="1092679" y="138023"/>
                </a:lnTo>
                <a:lnTo>
                  <a:pt x="1311215" y="690113"/>
                </a:lnTo>
                <a:lnTo>
                  <a:pt x="1219200" y="649857"/>
                </a:lnTo>
                <a:lnTo>
                  <a:pt x="1311215" y="1679276"/>
                </a:lnTo>
                <a:lnTo>
                  <a:pt x="897147" y="1570008"/>
                </a:lnTo>
                <a:lnTo>
                  <a:pt x="764875" y="1633268"/>
                </a:lnTo>
                <a:lnTo>
                  <a:pt x="787879" y="546340"/>
                </a:lnTo>
                <a:lnTo>
                  <a:pt x="161026" y="1201947"/>
                </a:lnTo>
                <a:lnTo>
                  <a:pt x="46008" y="1926566"/>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308121" y="1176279"/>
            <a:ext cx="379562" cy="1207698"/>
          </a:xfrm>
          <a:custGeom>
            <a:avLst/>
            <a:gdLst>
              <a:gd name="connsiteX0" fmla="*/ 0 w 379562"/>
              <a:gd name="connsiteY0" fmla="*/ 224286 h 1207698"/>
              <a:gd name="connsiteX1" fmla="*/ 34505 w 379562"/>
              <a:gd name="connsiteY1" fmla="*/ 0 h 1207698"/>
              <a:gd name="connsiteX2" fmla="*/ 149524 w 379562"/>
              <a:gd name="connsiteY2" fmla="*/ 74762 h 1207698"/>
              <a:gd name="connsiteX3" fmla="*/ 379562 w 379562"/>
              <a:gd name="connsiteY3" fmla="*/ 925902 h 1207698"/>
              <a:gd name="connsiteX4" fmla="*/ 373811 w 379562"/>
              <a:gd name="connsiteY4" fmla="*/ 1207698 h 1207698"/>
              <a:gd name="connsiteX5" fmla="*/ 195532 w 379562"/>
              <a:gd name="connsiteY5" fmla="*/ 1161690 h 1207698"/>
              <a:gd name="connsiteX6" fmla="*/ 57509 w 379562"/>
              <a:gd name="connsiteY6" fmla="*/ 442822 h 1207698"/>
              <a:gd name="connsiteX7" fmla="*/ 69011 w 379562"/>
              <a:gd name="connsiteY7" fmla="*/ 264543 h 1207698"/>
              <a:gd name="connsiteX8" fmla="*/ 0 w 379562"/>
              <a:gd name="connsiteY8" fmla="*/ 224286 h 120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562" h="1207698">
                <a:moveTo>
                  <a:pt x="0" y="224286"/>
                </a:moveTo>
                <a:lnTo>
                  <a:pt x="34505" y="0"/>
                </a:lnTo>
                <a:lnTo>
                  <a:pt x="149524" y="74762"/>
                </a:lnTo>
                <a:lnTo>
                  <a:pt x="379562" y="925902"/>
                </a:lnTo>
                <a:lnTo>
                  <a:pt x="373811" y="1207698"/>
                </a:lnTo>
                <a:lnTo>
                  <a:pt x="195532" y="1161690"/>
                </a:lnTo>
                <a:lnTo>
                  <a:pt x="57509" y="442822"/>
                </a:lnTo>
                <a:lnTo>
                  <a:pt x="69011" y="264543"/>
                </a:lnTo>
                <a:lnTo>
                  <a:pt x="0" y="224286"/>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700000">
            <a:off x="4009745" y="1556468"/>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9800000">
            <a:off x="4842436" y="1476921"/>
            <a:ext cx="228600" cy="22860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Erica\Desktop\resized\images\IMG_6843.jpg"/>
          <p:cNvPicPr>
            <a:picLocks noChangeAspect="1" noChangeArrowheads="1"/>
          </p:cNvPicPr>
          <p:nvPr/>
        </p:nvPicPr>
        <p:blipFill rotWithShape="1">
          <a:blip r:embed="rId6">
            <a:extLst>
              <a:ext uri="{28A0092B-C50C-407E-A947-70E740481C1C}">
                <a14:useLocalDpi xmlns:a14="http://schemas.microsoft.com/office/drawing/2010/main" val="0"/>
              </a:ext>
            </a:extLst>
          </a:blip>
          <a:srcRect l="24089"/>
          <a:stretch/>
        </p:blipFill>
        <p:spPr bwMode="auto">
          <a:xfrm>
            <a:off x="3458369" y="3255861"/>
            <a:ext cx="2247190" cy="222445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rica\Desktop\resized\images\IMG_6586.jpg"/>
          <p:cNvPicPr>
            <a:picLocks noChangeAspect="1" noChangeArrowheads="1"/>
          </p:cNvPicPr>
          <p:nvPr/>
        </p:nvPicPr>
        <p:blipFill rotWithShape="1">
          <a:blip r:embed="rId7">
            <a:extLst>
              <a:ext uri="{28A0092B-C50C-407E-A947-70E740481C1C}">
                <a14:useLocalDpi xmlns:a14="http://schemas.microsoft.com/office/drawing/2010/main" val="0"/>
              </a:ext>
            </a:extLst>
          </a:blip>
          <a:srcRect r="10293"/>
          <a:stretch/>
        </p:blipFill>
        <p:spPr bwMode="auto">
          <a:xfrm>
            <a:off x="5854139" y="494869"/>
            <a:ext cx="3137461" cy="26281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Erica\Desktop\resized\images\IMG_1496.jpg"/>
          <p:cNvPicPr>
            <a:picLocks noChangeAspect="1" noChangeArrowheads="1"/>
          </p:cNvPicPr>
          <p:nvPr/>
        </p:nvPicPr>
        <p:blipFill rotWithShape="1">
          <a:blip r:embed="rId8">
            <a:extLst>
              <a:ext uri="{28A0092B-C50C-407E-A947-70E740481C1C}">
                <a14:useLocalDpi xmlns:a14="http://schemas.microsoft.com/office/drawing/2010/main" val="0"/>
              </a:ext>
            </a:extLst>
          </a:blip>
          <a:srcRect r="6949" b="9658"/>
          <a:stretch/>
        </p:blipFill>
        <p:spPr bwMode="auto">
          <a:xfrm>
            <a:off x="5854700" y="3255861"/>
            <a:ext cx="3060700" cy="2224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400" dirty="0" smtClean="0"/>
              <a:t>Assemblies &amp; Materials</a:t>
            </a:r>
            <a:r>
              <a:rPr lang="en-US" dirty="0" smtClean="0"/>
              <a:t/>
            </a:r>
            <a:br>
              <a:rPr lang="en-US" dirty="0" smtClean="0"/>
            </a:br>
            <a:r>
              <a:rPr lang="en-US" dirty="0"/>
              <a:t/>
            </a:r>
            <a:br>
              <a:rPr lang="en-US" dirty="0"/>
            </a:br>
            <a:r>
              <a:rPr lang="en-US" dirty="0" smtClean="0"/>
              <a:t>Stucco</a:t>
            </a:r>
            <a:endParaRPr lang="en-US" dirty="0"/>
          </a:p>
        </p:txBody>
      </p:sp>
      <p:sp>
        <p:nvSpPr>
          <p:cNvPr id="16" name="Text Placeholder 15"/>
          <p:cNvSpPr>
            <a:spLocks noGrp="1"/>
          </p:cNvSpPr>
          <p:nvPr>
            <p:ph type="body" sz="half" idx="2"/>
          </p:nvPr>
        </p:nvSpPr>
        <p:spPr>
          <a:xfrm>
            <a:off x="457200" y="1435101"/>
            <a:ext cx="3008313" cy="1844317"/>
          </a:xfrm>
        </p:spPr>
        <p:txBody>
          <a:bodyPr/>
          <a:lstStyle/>
          <a:p>
            <a:pPr marL="234950" indent="-234950">
              <a:buFont typeface="Wingdings" pitchFamily="2" charset="2"/>
              <a:buChar char="§"/>
            </a:pPr>
            <a:r>
              <a:rPr lang="en-US" dirty="0" smtClean="0"/>
              <a:t>Stucco Finish System over Lightweight Metal Framing</a:t>
            </a:r>
          </a:p>
          <a:p>
            <a:pPr marL="234950" indent="-234950">
              <a:buFont typeface="Wingdings" pitchFamily="2" charset="2"/>
              <a:buChar char="§"/>
            </a:pPr>
            <a:r>
              <a:rPr lang="en-US" dirty="0" smtClean="0"/>
              <a:t>Important facts</a:t>
            </a:r>
          </a:p>
          <a:p>
            <a:pPr marL="234950" indent="-234950">
              <a:buFont typeface="Wingdings" pitchFamily="2" charset="2"/>
              <a:buChar char="§"/>
            </a:pPr>
            <a:r>
              <a:rPr lang="en-US" dirty="0" smtClean="0"/>
              <a:t>Life expectancy</a:t>
            </a:r>
          </a:p>
          <a:p>
            <a:pPr marL="234950" indent="-234950">
              <a:buFont typeface="Wingdings" pitchFamily="2" charset="2"/>
              <a:buChar char="§"/>
            </a:pPr>
            <a:r>
              <a:rPr lang="en-US" dirty="0" smtClean="0"/>
              <a:t>Design/build inconsistencies</a:t>
            </a:r>
          </a:p>
          <a:p>
            <a:pPr marL="234950" indent="-234950">
              <a:buFont typeface="Wingdings" pitchFamily="2" charset="2"/>
              <a:buChar char="§"/>
            </a:pPr>
            <a:r>
              <a:rPr lang="en-US" dirty="0" smtClean="0"/>
              <a:t>Overall Condition</a:t>
            </a:r>
            <a:endParaRPr lang="en-US"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Erica\Desktop\resized\images\DSCN17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622" y="494868"/>
            <a:ext cx="3086826" cy="26281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rica\Desktop\resized\images\IMG_0082.jpg"/>
          <p:cNvPicPr>
            <a:picLocks noChangeAspect="1" noChangeArrowheads="1"/>
          </p:cNvPicPr>
          <p:nvPr/>
        </p:nvPicPr>
        <p:blipFill rotWithShape="1">
          <a:blip r:embed="rId3">
            <a:extLst>
              <a:ext uri="{28A0092B-C50C-407E-A947-70E740481C1C}">
                <a14:useLocalDpi xmlns:a14="http://schemas.microsoft.com/office/drawing/2010/main" val="0"/>
              </a:ext>
            </a:extLst>
          </a:blip>
          <a:srcRect t="24322"/>
          <a:stretch/>
        </p:blipFill>
        <p:spPr bwMode="auto">
          <a:xfrm>
            <a:off x="3458369" y="3279912"/>
            <a:ext cx="2227261" cy="224312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4"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pic>
        <p:nvPicPr>
          <p:cNvPr id="12" name="Picture 2" descr="C:\Users\Erica\Desktop\sl_pdx_07.jpg"/>
          <p:cNvPicPr>
            <a:picLocks noChangeAspect="1" noChangeArrowheads="1"/>
          </p:cNvPicPr>
          <p:nvPr/>
        </p:nvPicPr>
        <p:blipFill rotWithShape="1">
          <a:blip r:embed="rId6">
            <a:extLst>
              <a:ext uri="{28A0092B-C50C-407E-A947-70E740481C1C}">
                <a14:useLocalDpi xmlns:a14="http://schemas.microsoft.com/office/drawing/2010/main" val="0"/>
              </a:ext>
            </a:extLst>
          </a:blip>
          <a:srcRect t="14068" b="7346"/>
          <a:stretch/>
        </p:blipFill>
        <p:spPr bwMode="auto">
          <a:xfrm>
            <a:off x="3458369" y="494868"/>
            <a:ext cx="2227262" cy="262810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3681351" y="1074717"/>
            <a:ext cx="670955" cy="736270"/>
          </a:xfrm>
          <a:custGeom>
            <a:avLst/>
            <a:gdLst>
              <a:gd name="connsiteX0" fmla="*/ 29688 w 670955"/>
              <a:gd name="connsiteY0" fmla="*/ 611579 h 736270"/>
              <a:gd name="connsiteX1" fmla="*/ 0 w 670955"/>
              <a:gd name="connsiteY1" fmla="*/ 736270 h 736270"/>
              <a:gd name="connsiteX2" fmla="*/ 670955 w 670955"/>
              <a:gd name="connsiteY2" fmla="*/ 154379 h 736270"/>
              <a:gd name="connsiteX3" fmla="*/ 665018 w 670955"/>
              <a:gd name="connsiteY3" fmla="*/ 0 h 736270"/>
              <a:gd name="connsiteX4" fmla="*/ 29688 w 670955"/>
              <a:gd name="connsiteY4" fmla="*/ 611579 h 73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55" h="736270">
                <a:moveTo>
                  <a:pt x="29688" y="611579"/>
                </a:moveTo>
                <a:lnTo>
                  <a:pt x="0" y="736270"/>
                </a:lnTo>
                <a:lnTo>
                  <a:pt x="670955" y="154379"/>
                </a:lnTo>
                <a:lnTo>
                  <a:pt x="665018" y="0"/>
                </a:lnTo>
                <a:lnTo>
                  <a:pt x="29688" y="611579"/>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874821" y="1181595"/>
            <a:ext cx="225631" cy="279070"/>
          </a:xfrm>
          <a:custGeom>
            <a:avLst/>
            <a:gdLst>
              <a:gd name="connsiteX0" fmla="*/ 17813 w 225631"/>
              <a:gd name="connsiteY0" fmla="*/ 219693 h 279070"/>
              <a:gd name="connsiteX1" fmla="*/ 0 w 225631"/>
              <a:gd name="connsiteY1" fmla="*/ 47501 h 279070"/>
              <a:gd name="connsiteX2" fmla="*/ 59376 w 225631"/>
              <a:gd name="connsiteY2" fmla="*/ 0 h 279070"/>
              <a:gd name="connsiteX3" fmla="*/ 225631 w 225631"/>
              <a:gd name="connsiteY3" fmla="*/ 106878 h 279070"/>
              <a:gd name="connsiteX4" fmla="*/ 178130 w 225631"/>
              <a:gd name="connsiteY4" fmla="*/ 279070 h 279070"/>
              <a:gd name="connsiteX5" fmla="*/ 17813 w 225631"/>
              <a:gd name="connsiteY5" fmla="*/ 219693 h 2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631" h="279070">
                <a:moveTo>
                  <a:pt x="17813" y="219693"/>
                </a:moveTo>
                <a:lnTo>
                  <a:pt x="0" y="47501"/>
                </a:lnTo>
                <a:lnTo>
                  <a:pt x="59376" y="0"/>
                </a:lnTo>
                <a:lnTo>
                  <a:pt x="225631" y="106878"/>
                </a:lnTo>
                <a:lnTo>
                  <a:pt x="178130" y="279070"/>
                </a:lnTo>
                <a:lnTo>
                  <a:pt x="17813" y="219693"/>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177642" y="1371600"/>
            <a:ext cx="195942" cy="261257"/>
          </a:xfrm>
          <a:custGeom>
            <a:avLst/>
            <a:gdLst>
              <a:gd name="connsiteX0" fmla="*/ 0 w 195942"/>
              <a:gd name="connsiteY0" fmla="*/ 41564 h 261257"/>
              <a:gd name="connsiteX1" fmla="*/ 77189 w 195942"/>
              <a:gd name="connsiteY1" fmla="*/ 0 h 261257"/>
              <a:gd name="connsiteX2" fmla="*/ 195942 w 195942"/>
              <a:gd name="connsiteY2" fmla="*/ 71252 h 261257"/>
              <a:gd name="connsiteX3" fmla="*/ 184067 w 195942"/>
              <a:gd name="connsiteY3" fmla="*/ 261257 h 261257"/>
              <a:gd name="connsiteX4" fmla="*/ 53439 w 195942"/>
              <a:gd name="connsiteY4" fmla="*/ 195943 h 261257"/>
              <a:gd name="connsiteX5" fmla="*/ 0 w 195942"/>
              <a:gd name="connsiteY5" fmla="*/ 41564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 h="261257">
                <a:moveTo>
                  <a:pt x="0" y="41564"/>
                </a:moveTo>
                <a:lnTo>
                  <a:pt x="77189" y="0"/>
                </a:lnTo>
                <a:lnTo>
                  <a:pt x="195942" y="71252"/>
                </a:lnTo>
                <a:lnTo>
                  <a:pt x="184067" y="261257"/>
                </a:lnTo>
                <a:lnTo>
                  <a:pt x="53439" y="195943"/>
                </a:lnTo>
                <a:lnTo>
                  <a:pt x="0" y="41564"/>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Erica\Desktop\resized\images\IMG_149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279418"/>
            <a:ext cx="2997200" cy="22436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rica\Desktop\resized\images\IMG_0909.jpg"/>
          <p:cNvPicPr>
            <a:picLocks noChangeAspect="1" noChangeArrowheads="1"/>
          </p:cNvPicPr>
          <p:nvPr/>
        </p:nvPicPr>
        <p:blipFill rotWithShape="1">
          <a:blip r:embed="rId8">
            <a:extLst>
              <a:ext uri="{28A0092B-C50C-407E-A947-70E740481C1C}">
                <a14:useLocalDpi xmlns:a14="http://schemas.microsoft.com/office/drawing/2010/main" val="0"/>
              </a:ext>
            </a:extLst>
          </a:blip>
          <a:srcRect t="3294"/>
          <a:stretch/>
        </p:blipFill>
        <p:spPr bwMode="auto">
          <a:xfrm>
            <a:off x="5863622" y="3279912"/>
            <a:ext cx="3086826" cy="2243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Background</a:t>
            </a:r>
            <a:endParaRPr lang="en-US" dirty="0"/>
          </a:p>
        </p:txBody>
      </p:sp>
      <p:sp>
        <p:nvSpPr>
          <p:cNvPr id="7" name="Content Placeholder 6"/>
          <p:cNvSpPr>
            <a:spLocks noGrp="1"/>
          </p:cNvSpPr>
          <p:nvPr>
            <p:ph sz="half" idx="1"/>
          </p:nvPr>
        </p:nvSpPr>
        <p:spPr>
          <a:xfrm>
            <a:off x="457200" y="1600201"/>
            <a:ext cx="4038600" cy="3886200"/>
          </a:xfrm>
        </p:spPr>
        <p:txBody>
          <a:bodyPr>
            <a:normAutofit fontScale="55000" lnSpcReduction="20000"/>
          </a:bodyPr>
          <a:lstStyle/>
          <a:p>
            <a:pPr>
              <a:spcAft>
                <a:spcPts val="600"/>
              </a:spcAft>
              <a:buFont typeface="Wingdings" pitchFamily="2" charset="2"/>
              <a:buChar char="§"/>
            </a:pPr>
            <a:r>
              <a:rPr lang="en-US" dirty="0" smtClean="0"/>
              <a:t>The City of Portland held a design competition in 1979 chaired by Philip Johnson.</a:t>
            </a:r>
          </a:p>
          <a:p>
            <a:pPr>
              <a:spcAft>
                <a:spcPts val="600"/>
              </a:spcAft>
              <a:buFont typeface="Wingdings" pitchFamily="2" charset="2"/>
              <a:buChar char="§"/>
            </a:pPr>
            <a:r>
              <a:rPr lang="en-US" dirty="0" smtClean="0"/>
              <a:t>The project was awarded to up and coming architect Michael Graves.</a:t>
            </a:r>
          </a:p>
          <a:p>
            <a:pPr>
              <a:spcAft>
                <a:spcPts val="600"/>
              </a:spcAft>
              <a:buFont typeface="Wingdings" pitchFamily="2" charset="2"/>
              <a:buChar char="§"/>
            </a:pPr>
            <a:r>
              <a:rPr lang="en-US" dirty="0" smtClean="0"/>
              <a:t>Graves final design was based on his conceptual ideas, energy codes of the time, and the City’s relatively low budget.</a:t>
            </a:r>
          </a:p>
          <a:p>
            <a:pPr>
              <a:spcAft>
                <a:spcPts val="600"/>
              </a:spcAft>
              <a:buFont typeface="Wingdings" pitchFamily="2" charset="2"/>
              <a:buChar char="§"/>
            </a:pPr>
            <a:r>
              <a:rPr lang="en-US" dirty="0" smtClean="0"/>
              <a:t>The project proceeded as an early example of a design build partnership between a project management firm, 2 architects, 2 contractors, and an engineer.</a:t>
            </a:r>
          </a:p>
          <a:p>
            <a:pPr>
              <a:spcAft>
                <a:spcPts val="600"/>
              </a:spcAft>
              <a:buFont typeface="Wingdings" pitchFamily="2" charset="2"/>
              <a:buChar char="§"/>
            </a:pPr>
            <a:r>
              <a:rPr lang="en-US" dirty="0" smtClean="0"/>
              <a:t>Changes to the design and construction occurred, some documented at the time and others discovered during various investigations over the past 30 years.</a:t>
            </a:r>
          </a:p>
        </p:txBody>
      </p:sp>
      <p:sp>
        <p:nvSpPr>
          <p:cNvPr id="8" name="Content Placeholder 7"/>
          <p:cNvSpPr>
            <a:spLocks noGrp="1"/>
          </p:cNvSpPr>
          <p:nvPr>
            <p:ph sz="half" idx="2"/>
          </p:nvPr>
        </p:nvSpPr>
        <p:spPr>
          <a:xfrm>
            <a:off x="4648200" y="1600201"/>
            <a:ext cx="4038600" cy="3886200"/>
          </a:xfrm>
        </p:spPr>
        <p:txBody>
          <a:bodyPr>
            <a:normAutofit fontScale="55000" lnSpcReduction="20000"/>
          </a:bodyPr>
          <a:lstStyle/>
          <a:p>
            <a:pPr>
              <a:spcAft>
                <a:spcPts val="600"/>
              </a:spcAft>
              <a:buFont typeface="Wingdings" pitchFamily="2" charset="2"/>
              <a:buChar char="§"/>
            </a:pPr>
            <a:r>
              <a:rPr lang="en-US" dirty="0"/>
              <a:t>The building was officially listed on the National Register of Historic Places in </a:t>
            </a:r>
            <a:r>
              <a:rPr lang="en-US" dirty="0" smtClean="0"/>
              <a:t>2011.</a:t>
            </a:r>
          </a:p>
          <a:p>
            <a:pPr>
              <a:spcAft>
                <a:spcPts val="600"/>
              </a:spcAft>
              <a:buFont typeface="Wingdings" pitchFamily="2" charset="2"/>
              <a:buChar char="§"/>
            </a:pPr>
            <a:r>
              <a:rPr lang="en-US" dirty="0" smtClean="0"/>
              <a:t>It </a:t>
            </a:r>
            <a:r>
              <a:rPr lang="en-US" dirty="0"/>
              <a:t>is cited as nationally significant as a notable work by master architect Michael Graves and as an early and influential work of Post-Modern </a:t>
            </a:r>
            <a:r>
              <a:rPr lang="en-US" dirty="0" smtClean="0"/>
              <a:t>Classicism.</a:t>
            </a:r>
          </a:p>
          <a:p>
            <a:pPr>
              <a:spcAft>
                <a:spcPts val="600"/>
              </a:spcAft>
              <a:buFont typeface="Wingdings" pitchFamily="2" charset="2"/>
              <a:buChar char="§"/>
            </a:pPr>
            <a:r>
              <a:rPr lang="en-US" dirty="0" smtClean="0"/>
              <a:t>It is identified </a:t>
            </a:r>
            <a:r>
              <a:rPr lang="en-US" dirty="0"/>
              <a:t>as “one of the first large-scale manifestations of a new architectural style coming on the heels of the Modern </a:t>
            </a:r>
            <a:r>
              <a:rPr lang="en-US" dirty="0" smtClean="0"/>
              <a:t>movement” qualifying  for listing under </a:t>
            </a:r>
            <a:r>
              <a:rPr lang="en-US" dirty="0"/>
              <a:t>special consideration for properties that have achieved significance in the past 50 </a:t>
            </a:r>
            <a:r>
              <a:rPr lang="en-US" dirty="0" smtClean="0"/>
              <a:t>years.</a:t>
            </a:r>
          </a:p>
          <a:p>
            <a:pPr>
              <a:spcAft>
                <a:spcPts val="600"/>
              </a:spcAft>
              <a:buFont typeface="Wingdings" pitchFamily="2" charset="2"/>
              <a:buChar char="§"/>
            </a:pPr>
            <a:r>
              <a:rPr lang="en-US" dirty="0" smtClean="0"/>
              <a:t>The Portland Building has suffered from chronic systemic water infiltration since shortly after its completion and been the subject of many studies and repair efforts over the past 30 years.</a:t>
            </a:r>
            <a:endParaRPr lang="en-US" dirty="0"/>
          </a:p>
          <a:p>
            <a:pPr>
              <a:buFont typeface="Wingdings" pitchFamily="2" charset="2"/>
              <a:buChar char="§"/>
            </a:pPr>
            <a:endParaRPr lang="en-US" dirty="0"/>
          </a:p>
        </p:txBody>
      </p:sp>
      <p:sp>
        <p:nvSpPr>
          <p:cNvPr id="4"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9" name="Picture 8"/>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Treatment Approaches</a:t>
            </a:r>
            <a:endParaRPr lang="en-US" dirty="0"/>
          </a:p>
        </p:txBody>
      </p:sp>
      <p:sp>
        <p:nvSpPr>
          <p:cNvPr id="7" name="Content Placeholder 6"/>
          <p:cNvSpPr>
            <a:spLocks noGrp="1"/>
          </p:cNvSpPr>
          <p:nvPr>
            <p:ph sz="half" idx="1"/>
          </p:nvPr>
        </p:nvSpPr>
        <p:spPr>
          <a:xfrm>
            <a:off x="457200" y="1600201"/>
            <a:ext cx="8229600" cy="3886200"/>
          </a:xfrm>
        </p:spPr>
        <p:txBody>
          <a:bodyPr>
            <a:normAutofit fontScale="92500" lnSpcReduction="10000"/>
          </a:bodyPr>
          <a:lstStyle/>
          <a:p>
            <a:pPr>
              <a:buFont typeface="Wingdings" pitchFamily="2" charset="2"/>
              <a:buChar char="§"/>
            </a:pPr>
            <a:r>
              <a:rPr lang="en-US" sz="2400" dirty="0" smtClean="0"/>
              <a:t>Approach A – Required</a:t>
            </a:r>
          </a:p>
          <a:p>
            <a:pPr marL="457200" lvl="1" indent="0">
              <a:buNone/>
            </a:pPr>
            <a:r>
              <a:rPr lang="en-US" sz="2000" dirty="0" smtClean="0"/>
              <a:t>Stabilization and repairs to arrest current water infiltration and/or correct current deficiencies.  Does not address the root causes or represent a long-term solution.</a:t>
            </a:r>
          </a:p>
          <a:p>
            <a:pPr>
              <a:buFont typeface="Wingdings" pitchFamily="2" charset="2"/>
              <a:buChar char="§"/>
            </a:pPr>
            <a:r>
              <a:rPr lang="en-US" sz="2400" dirty="0" smtClean="0"/>
              <a:t>Approach B – Preferred</a:t>
            </a:r>
          </a:p>
          <a:p>
            <a:pPr marL="457200" lvl="1" indent="0">
              <a:buNone/>
            </a:pPr>
            <a:r>
              <a:rPr lang="en-US" sz="2000" dirty="0" smtClean="0"/>
              <a:t>Holistic approach to address systemic deficiencies and failures that have led to chronic water infiltration and deterioration with the intent of addressing root causes and providing long-term results.</a:t>
            </a:r>
          </a:p>
          <a:p>
            <a:pPr>
              <a:buFont typeface="Wingdings" pitchFamily="2" charset="2"/>
              <a:buChar char="§"/>
            </a:pPr>
            <a:r>
              <a:rPr lang="en-US" sz="2400" dirty="0" smtClean="0"/>
              <a:t>Approach C – Improvements</a:t>
            </a:r>
          </a:p>
          <a:p>
            <a:pPr marL="457200" lvl="1" indent="0">
              <a:buNone/>
            </a:pPr>
            <a:r>
              <a:rPr lang="en-US" sz="2000" dirty="0" smtClean="0"/>
              <a:t>Upgrades that can be incorporated in addition to Option B with the intent of further improving the quality of the interior environment and/or building efficiency and maintenance.</a:t>
            </a:r>
            <a:endParaRPr lang="en-US" sz="2000" dirty="0"/>
          </a:p>
        </p:txBody>
      </p:sp>
      <p:sp>
        <p:nvSpPr>
          <p:cNvPr id="8" name="Rectangle 7"/>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1" name="Picture 10"/>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11" name="Text Placeholder 10"/>
          <p:cNvSpPr>
            <a:spLocks noGrp="1"/>
          </p:cNvSpPr>
          <p:nvPr>
            <p:ph sz="half" idx="1"/>
          </p:nvPr>
        </p:nvSpPr>
        <p:spPr>
          <a:xfrm>
            <a:off x="457200" y="1600201"/>
            <a:ext cx="4038600" cy="3733800"/>
          </a:xfrm>
        </p:spPr>
        <p:txBody>
          <a:bodyPr>
            <a:normAutofit/>
          </a:bodyPr>
          <a:lstStyle/>
          <a:p>
            <a:pPr>
              <a:buFont typeface="Wingdings" pitchFamily="2" charset="2"/>
              <a:buChar char="§"/>
            </a:pPr>
            <a:r>
              <a:rPr lang="en-US" sz="2400" b="1" dirty="0" smtClean="0"/>
              <a:t>Collect feedback from Landmarks Commission</a:t>
            </a:r>
          </a:p>
          <a:p>
            <a:pPr>
              <a:buFont typeface="Wingdings" pitchFamily="2" charset="2"/>
              <a:buChar char="§"/>
            </a:pPr>
            <a:r>
              <a:rPr lang="en-US" sz="2400" dirty="0" smtClean="0"/>
              <a:t>Complete destructive envelope investigation at interior</a:t>
            </a:r>
          </a:p>
          <a:p>
            <a:pPr>
              <a:buFont typeface="Wingdings" pitchFamily="2" charset="2"/>
              <a:buChar char="§"/>
            </a:pPr>
            <a:r>
              <a:rPr lang="en-US" sz="2400" dirty="0" smtClean="0"/>
              <a:t>Analyze conditions and formulate  potential recommendations for treatment in draft report</a:t>
            </a:r>
            <a:endParaRPr lang="en-US" sz="2400" dirty="0"/>
          </a:p>
        </p:txBody>
      </p:sp>
      <p:sp>
        <p:nvSpPr>
          <p:cNvPr id="14" name="Content Placeholder 13"/>
          <p:cNvSpPr>
            <a:spLocks noGrp="1"/>
          </p:cNvSpPr>
          <p:nvPr>
            <p:ph sz="half" idx="2"/>
          </p:nvPr>
        </p:nvSpPr>
        <p:spPr>
          <a:xfrm>
            <a:off x="4648200" y="1600201"/>
            <a:ext cx="4038600" cy="3733800"/>
          </a:xfrm>
        </p:spPr>
        <p:txBody>
          <a:bodyPr>
            <a:normAutofit/>
          </a:bodyPr>
          <a:lstStyle/>
          <a:p>
            <a:pPr>
              <a:buFont typeface="Wingdings" pitchFamily="2" charset="2"/>
              <a:buChar char="§"/>
            </a:pPr>
            <a:r>
              <a:rPr lang="en-US" sz="2400" dirty="0" smtClean="0"/>
              <a:t>Complete structural analysis</a:t>
            </a:r>
          </a:p>
          <a:p>
            <a:pPr>
              <a:buFont typeface="Wingdings" pitchFamily="2" charset="2"/>
              <a:buChar char="§"/>
            </a:pPr>
            <a:r>
              <a:rPr lang="en-US" sz="2400" dirty="0" smtClean="0"/>
              <a:t>Return to Landmarks Commission for follow-up briefing with analysis of findings, structural strategies and preliminary recommendations</a:t>
            </a:r>
          </a:p>
          <a:p>
            <a:pPr>
              <a:buFont typeface="Wingdings" pitchFamily="2" charset="2"/>
              <a:buChar char="§"/>
            </a:pPr>
            <a:r>
              <a:rPr lang="en-US" sz="2400" dirty="0" smtClean="0"/>
              <a:t>Submit finalized report to City of Portland</a:t>
            </a:r>
            <a:endParaRPr lang="en-US" sz="2400"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0" name="Picture 9"/>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Modern / Post-Modern Era Construction</a:t>
            </a:r>
            <a:endParaRPr lang="en-US" sz="3200" dirty="0"/>
          </a:p>
        </p:txBody>
      </p:sp>
      <p:sp>
        <p:nvSpPr>
          <p:cNvPr id="10" name="Content Placeholder 9"/>
          <p:cNvSpPr>
            <a:spLocks noGrp="1"/>
          </p:cNvSpPr>
          <p:nvPr>
            <p:ph sz="half" idx="2"/>
          </p:nvPr>
        </p:nvSpPr>
        <p:spPr>
          <a:xfrm>
            <a:off x="457200" y="1676400"/>
            <a:ext cx="4040188" cy="3779838"/>
          </a:xfrm>
        </p:spPr>
        <p:txBody>
          <a:bodyPr>
            <a:noAutofit/>
          </a:bodyPr>
          <a:lstStyle/>
          <a:p>
            <a:pPr marL="457200" indent="-457200">
              <a:buFont typeface="+mj-lt"/>
              <a:buAutoNum type="arabicPeriod"/>
            </a:pPr>
            <a:r>
              <a:rPr lang="en-US" sz="1300" u="sng" dirty="0" smtClean="0"/>
              <a:t>Historic </a:t>
            </a:r>
            <a:r>
              <a:rPr lang="en-US" sz="1300" u="sng" dirty="0"/>
              <a:t>character</a:t>
            </a:r>
            <a:r>
              <a:rPr lang="en-US" sz="1300" dirty="0"/>
              <a:t>. The historic character of the property will be retained </a:t>
            </a:r>
            <a:r>
              <a:rPr lang="en-US" sz="1300" dirty="0" smtClean="0"/>
              <a:t>and preserved</a:t>
            </a:r>
            <a:r>
              <a:rPr lang="en-US" sz="1300" dirty="0"/>
              <a:t>. Removal of historic materials or alteration of features and </a:t>
            </a:r>
            <a:r>
              <a:rPr lang="en-US" sz="1300" dirty="0" smtClean="0"/>
              <a:t>spaces that </a:t>
            </a:r>
            <a:r>
              <a:rPr lang="en-US" sz="1300" dirty="0"/>
              <a:t>contribute to the property's historic significance will be avoided;</a:t>
            </a:r>
          </a:p>
          <a:p>
            <a:pPr marL="457200" indent="-457200">
              <a:buFont typeface="+mj-lt"/>
              <a:buAutoNum type="arabicPeriod"/>
            </a:pPr>
            <a:r>
              <a:rPr lang="en-US" sz="1300" u="sng" dirty="0" smtClean="0"/>
              <a:t>Record </a:t>
            </a:r>
            <a:r>
              <a:rPr lang="en-US" sz="1300" u="sng" dirty="0"/>
              <a:t>of its time</a:t>
            </a:r>
            <a:r>
              <a:rPr lang="en-US" sz="1300" dirty="0"/>
              <a:t>. The historic resource will remain a physical record of its time, place, and use. Changes that create a false sense of historic development, such as adding conjectural features or architectural elements from other buildings will be avoided;</a:t>
            </a:r>
            <a:endParaRPr lang="en-US" sz="1300" dirty="0" smtClean="0"/>
          </a:p>
          <a:p>
            <a:pPr marL="457200" indent="-457200">
              <a:buFont typeface="+mj-lt"/>
              <a:buAutoNum type="arabicPeriod"/>
            </a:pPr>
            <a:r>
              <a:rPr lang="en-US" sz="1300" u="sng" dirty="0" smtClean="0"/>
              <a:t>Historic </a:t>
            </a:r>
            <a:r>
              <a:rPr lang="en-US" sz="1300" u="sng" dirty="0"/>
              <a:t>changes</a:t>
            </a:r>
            <a:r>
              <a:rPr lang="en-US" sz="1300" dirty="0"/>
              <a:t>. Most properties change over time. Those changes that have acquired historic significance will be preserved;</a:t>
            </a:r>
            <a:endParaRPr lang="en-US" sz="1300" dirty="0" smtClean="0"/>
          </a:p>
        </p:txBody>
      </p:sp>
      <p:sp>
        <p:nvSpPr>
          <p:cNvPr id="12" name="Content Placeholder 11"/>
          <p:cNvSpPr>
            <a:spLocks noGrp="1"/>
          </p:cNvSpPr>
          <p:nvPr>
            <p:ph sz="quarter" idx="4"/>
          </p:nvPr>
        </p:nvSpPr>
        <p:spPr>
          <a:xfrm>
            <a:off x="4648200" y="1676400"/>
            <a:ext cx="4041775" cy="3779838"/>
          </a:xfrm>
        </p:spPr>
        <p:txBody>
          <a:bodyPr>
            <a:normAutofit/>
          </a:bodyPr>
          <a:lstStyle/>
          <a:p>
            <a:pPr marL="457200" indent="-457200">
              <a:buFont typeface="+mj-lt"/>
              <a:buAutoNum type="arabicPeriod"/>
            </a:pPr>
            <a:r>
              <a:rPr lang="en-US" sz="1300" dirty="0" smtClean="0"/>
              <a:t>The primary character-defining feature of Modern / Post-Modern architecture is often conceptual – the idea.</a:t>
            </a:r>
            <a:endParaRPr lang="en-US" sz="1300" dirty="0"/>
          </a:p>
          <a:p>
            <a:pPr marL="457200" indent="-457200">
              <a:spcBef>
                <a:spcPts val="0"/>
              </a:spcBef>
              <a:buFont typeface="+mj-lt"/>
              <a:buAutoNum type="arabicPeriod"/>
            </a:pPr>
            <a:endParaRPr lang="en-US" sz="1300" dirty="0" smtClean="0"/>
          </a:p>
          <a:p>
            <a:pPr marL="457200" indent="-457200">
              <a:spcBef>
                <a:spcPts val="0"/>
              </a:spcBef>
              <a:buFont typeface="+mj-lt"/>
              <a:buAutoNum type="arabicPeriod"/>
            </a:pPr>
            <a:endParaRPr lang="en-US" sz="1300" dirty="0"/>
          </a:p>
          <a:p>
            <a:pPr marL="457200" indent="-457200">
              <a:buFont typeface="+mj-lt"/>
              <a:buAutoNum type="arabicPeriod"/>
            </a:pPr>
            <a:r>
              <a:rPr lang="en-US" sz="1300" dirty="0" smtClean="0"/>
              <a:t>Same as traditional.</a:t>
            </a:r>
          </a:p>
          <a:p>
            <a:pPr marL="457200" indent="-457200">
              <a:spcBef>
                <a:spcPts val="0"/>
              </a:spcBef>
              <a:buFont typeface="+mj-lt"/>
              <a:buAutoNum type="arabicPeriod"/>
            </a:pPr>
            <a:endParaRPr lang="en-US" sz="1300" dirty="0"/>
          </a:p>
          <a:p>
            <a:pPr marL="457200" indent="-457200">
              <a:spcBef>
                <a:spcPts val="0"/>
              </a:spcBef>
              <a:buFont typeface="+mj-lt"/>
              <a:buAutoNum type="arabicPeriod"/>
            </a:pPr>
            <a:endParaRPr lang="en-US" sz="1300" dirty="0" smtClean="0"/>
          </a:p>
          <a:p>
            <a:pPr marL="457200" indent="-457200">
              <a:spcBef>
                <a:spcPts val="0"/>
              </a:spcBef>
              <a:buFont typeface="+mj-lt"/>
              <a:buAutoNum type="arabicPeriod"/>
            </a:pPr>
            <a:endParaRPr lang="en-US" sz="1300" dirty="0"/>
          </a:p>
          <a:p>
            <a:pPr marL="457200" indent="-457200">
              <a:spcBef>
                <a:spcPts val="0"/>
              </a:spcBef>
              <a:buFont typeface="+mj-lt"/>
              <a:buAutoNum type="arabicPeriod"/>
            </a:pPr>
            <a:endParaRPr lang="en-US" sz="1300" dirty="0" smtClean="0"/>
          </a:p>
          <a:p>
            <a:pPr marL="457200" indent="-457200">
              <a:spcBef>
                <a:spcPts val="0"/>
              </a:spcBef>
              <a:buFont typeface="+mj-lt"/>
              <a:buAutoNum type="arabicPeriod"/>
            </a:pPr>
            <a:endParaRPr lang="en-US" sz="1300" dirty="0" smtClean="0"/>
          </a:p>
          <a:p>
            <a:pPr marL="457200" indent="-457200">
              <a:buFont typeface="+mj-lt"/>
              <a:buAutoNum type="arabicPeriod"/>
            </a:pPr>
            <a:r>
              <a:rPr lang="en-US" sz="1300" dirty="0" smtClean="0"/>
              <a:t>Same as traditional.</a:t>
            </a:r>
          </a:p>
        </p:txBody>
      </p:sp>
      <p:sp>
        <p:nvSpPr>
          <p:cNvPr id="14" name="Rectangle 13"/>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6" name="Picture 15"/>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
        <p:nvSpPr>
          <p:cNvPr id="18" name="Text Placeholder 8"/>
          <p:cNvSpPr>
            <a:spLocks noGrp="1"/>
          </p:cNvSpPr>
          <p:nvPr>
            <p:ph type="body" idx="1"/>
          </p:nvPr>
        </p:nvSpPr>
        <p:spPr>
          <a:xfrm>
            <a:off x="457200" y="1036638"/>
            <a:ext cx="4040188" cy="639762"/>
          </a:xfrm>
        </p:spPr>
        <p:txBody>
          <a:bodyPr>
            <a:normAutofit/>
          </a:bodyPr>
          <a:lstStyle/>
          <a:p>
            <a:r>
              <a:rPr lang="en-US" sz="2000" dirty="0" smtClean="0"/>
              <a:t>Approval Criteria</a:t>
            </a:r>
            <a:endParaRPr lang="en-US" sz="2000" dirty="0"/>
          </a:p>
        </p:txBody>
      </p:sp>
      <p:sp>
        <p:nvSpPr>
          <p:cNvPr id="19" name="Text Placeholder 10"/>
          <p:cNvSpPr>
            <a:spLocks noGrp="1"/>
          </p:cNvSpPr>
          <p:nvPr>
            <p:ph type="body" sz="quarter" idx="3"/>
          </p:nvPr>
        </p:nvSpPr>
        <p:spPr>
          <a:xfrm>
            <a:off x="4645025" y="1036638"/>
            <a:ext cx="4041775" cy="639762"/>
          </a:xfrm>
        </p:spPr>
        <p:txBody>
          <a:bodyPr/>
          <a:lstStyle/>
          <a:p>
            <a:r>
              <a:rPr lang="en-US" sz="2000" dirty="0" smtClean="0"/>
              <a:t>Consideration</a:t>
            </a:r>
            <a:endParaRPr lang="en-US" sz="2000" dirty="0"/>
          </a:p>
        </p:txBody>
      </p:sp>
    </p:spTree>
    <p:extLst>
      <p:ext uri="{BB962C8B-B14F-4D97-AF65-F5344CB8AC3E}">
        <p14:creationId xmlns:p14="http://schemas.microsoft.com/office/powerpoint/2010/main" val="116985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Modern / Post-Modern Era Construction</a:t>
            </a:r>
            <a:endParaRPr lang="en-US" sz="3200" dirty="0"/>
          </a:p>
        </p:txBody>
      </p:sp>
      <p:sp>
        <p:nvSpPr>
          <p:cNvPr id="9" name="Text Placeholder 8"/>
          <p:cNvSpPr>
            <a:spLocks noGrp="1"/>
          </p:cNvSpPr>
          <p:nvPr>
            <p:ph type="body" idx="1"/>
          </p:nvPr>
        </p:nvSpPr>
        <p:spPr>
          <a:xfrm>
            <a:off x="457200" y="1036638"/>
            <a:ext cx="4040188" cy="639762"/>
          </a:xfrm>
        </p:spPr>
        <p:txBody>
          <a:bodyPr>
            <a:normAutofit/>
          </a:bodyPr>
          <a:lstStyle/>
          <a:p>
            <a:r>
              <a:rPr lang="en-US" sz="2000" dirty="0" smtClean="0"/>
              <a:t>Approval Criteria</a:t>
            </a:r>
            <a:endParaRPr lang="en-US" sz="2000" dirty="0"/>
          </a:p>
        </p:txBody>
      </p:sp>
      <p:sp>
        <p:nvSpPr>
          <p:cNvPr id="10" name="Content Placeholder 9"/>
          <p:cNvSpPr>
            <a:spLocks noGrp="1"/>
          </p:cNvSpPr>
          <p:nvPr>
            <p:ph sz="half" idx="2"/>
          </p:nvPr>
        </p:nvSpPr>
        <p:spPr>
          <a:xfrm>
            <a:off x="457200" y="1676400"/>
            <a:ext cx="4040188" cy="4345857"/>
          </a:xfrm>
        </p:spPr>
        <p:txBody>
          <a:bodyPr>
            <a:noAutofit/>
          </a:bodyPr>
          <a:lstStyle/>
          <a:p>
            <a:pPr>
              <a:buFont typeface="+mj-lt"/>
              <a:buAutoNum type="arabicPeriod" startAt="4"/>
            </a:pPr>
            <a:r>
              <a:rPr lang="en-US" sz="1300" u="sng" dirty="0"/>
              <a:t>Historic features</a:t>
            </a:r>
            <a:r>
              <a:rPr lang="en-US" sz="1300" dirty="0"/>
              <a:t>. Generally, deteriorated historic features will be repaired rather than replaced. Where the severity of deterioration requires replacement, the new feature will match the old in design, color, texture, and other visual qualities and, where practical, in materials. Replacement of missing features must be substantiated by documentary, physical, or pictorial evidence;</a:t>
            </a:r>
          </a:p>
          <a:p>
            <a:pPr>
              <a:buFont typeface="+mj-lt"/>
              <a:buAutoNum type="arabicPeriod" startAt="4"/>
            </a:pPr>
            <a:r>
              <a:rPr lang="en-US" sz="1300" u="sng" dirty="0" smtClean="0"/>
              <a:t>Historic Materials.</a:t>
            </a:r>
            <a:r>
              <a:rPr lang="en-US" sz="1300" dirty="0" smtClean="0"/>
              <a:t> </a:t>
            </a:r>
            <a:r>
              <a:rPr lang="en-US" sz="1300" dirty="0"/>
              <a:t>Historic materials will be protected. Chemical or physical treatments, such as sandblasting, that cause damage to historic materials will not be used;</a:t>
            </a:r>
            <a:endParaRPr lang="en-US" sz="1300" u="sng" dirty="0" smtClean="0"/>
          </a:p>
          <a:p>
            <a:pPr>
              <a:buFont typeface="+mj-lt"/>
              <a:buAutoNum type="arabicPeriod" startAt="4"/>
            </a:pPr>
            <a:r>
              <a:rPr lang="en-US" sz="1300" u="sng" dirty="0" smtClean="0"/>
              <a:t>Archaeological </a:t>
            </a:r>
            <a:r>
              <a:rPr lang="en-US" sz="1300" u="sng" dirty="0"/>
              <a:t>resources</a:t>
            </a:r>
            <a:r>
              <a:rPr lang="en-US" sz="1300" dirty="0"/>
              <a:t>. </a:t>
            </a:r>
            <a:endParaRPr lang="en-US" sz="1300" dirty="0" smtClean="0"/>
          </a:p>
          <a:p>
            <a:pPr>
              <a:buFont typeface="+mj-lt"/>
              <a:buAutoNum type="arabicPeriod" startAt="4"/>
            </a:pPr>
            <a:r>
              <a:rPr lang="en-US" sz="1300" u="sng" dirty="0" smtClean="0"/>
              <a:t>Differentiate </a:t>
            </a:r>
            <a:r>
              <a:rPr lang="en-US" sz="1300" u="sng" dirty="0"/>
              <a:t>new from old</a:t>
            </a:r>
            <a:r>
              <a:rPr lang="en-US" sz="1300" dirty="0"/>
              <a:t>. New additions, exterior alterations, or related new construction will not destroy historic materials that characterize a property. New work will be differentiated from the old</a:t>
            </a:r>
            <a:r>
              <a:rPr lang="en-US" sz="1300" dirty="0" smtClean="0"/>
              <a:t>;</a:t>
            </a:r>
          </a:p>
          <a:p>
            <a:pPr>
              <a:buFont typeface="+mj-lt"/>
              <a:buAutoNum type="arabicPeriod" startAt="4"/>
            </a:pPr>
            <a:endParaRPr lang="en-US" sz="1300" dirty="0" smtClean="0"/>
          </a:p>
        </p:txBody>
      </p:sp>
      <p:sp>
        <p:nvSpPr>
          <p:cNvPr id="11" name="Text Placeholder 10"/>
          <p:cNvSpPr>
            <a:spLocks noGrp="1"/>
          </p:cNvSpPr>
          <p:nvPr>
            <p:ph type="body" sz="quarter" idx="3"/>
          </p:nvPr>
        </p:nvSpPr>
        <p:spPr>
          <a:xfrm>
            <a:off x="4645025" y="1036638"/>
            <a:ext cx="4041775" cy="639762"/>
          </a:xfrm>
        </p:spPr>
        <p:txBody>
          <a:bodyPr/>
          <a:lstStyle/>
          <a:p>
            <a:r>
              <a:rPr lang="en-US" sz="2000" dirty="0" smtClean="0"/>
              <a:t>Consideration</a:t>
            </a:r>
            <a:endParaRPr lang="en-US" sz="2000" dirty="0"/>
          </a:p>
        </p:txBody>
      </p:sp>
      <p:sp>
        <p:nvSpPr>
          <p:cNvPr id="12" name="Content Placeholder 11"/>
          <p:cNvSpPr>
            <a:spLocks noGrp="1"/>
          </p:cNvSpPr>
          <p:nvPr>
            <p:ph sz="quarter" idx="4"/>
          </p:nvPr>
        </p:nvSpPr>
        <p:spPr>
          <a:xfrm>
            <a:off x="4648200" y="1676400"/>
            <a:ext cx="4041775" cy="3779838"/>
          </a:xfrm>
        </p:spPr>
        <p:txBody>
          <a:bodyPr>
            <a:normAutofit/>
          </a:bodyPr>
          <a:lstStyle/>
          <a:p>
            <a:pPr marL="457200" indent="-457200">
              <a:buFont typeface="+mj-lt"/>
              <a:buAutoNum type="arabicPeriod" startAt="4"/>
            </a:pPr>
            <a:r>
              <a:rPr lang="en-US" sz="1300" dirty="0"/>
              <a:t>Predominant modern era materials are glass, metals, and mass-produced assemblies. A majority of these materials and assemblies have far shorter life expectancies than traditional materials and are not repairable in the traditional sense, especially complex assemblies. Many assemblies were in their infancy, often employing </a:t>
            </a:r>
            <a:r>
              <a:rPr lang="en-US" sz="1300" dirty="0" smtClean="0"/>
              <a:t>methods </a:t>
            </a:r>
            <a:r>
              <a:rPr lang="en-US" sz="1300" dirty="0"/>
              <a:t>that were later improved or abandoned. </a:t>
            </a:r>
          </a:p>
          <a:p>
            <a:pPr marL="457200" indent="-457200">
              <a:buFont typeface="+mj-lt"/>
              <a:buAutoNum type="arabicPeriod" startAt="4"/>
            </a:pPr>
            <a:r>
              <a:rPr lang="en-US" sz="1300" dirty="0" smtClean="0"/>
              <a:t>See Criteria 4 considerations. Same as traditional for chemical and physical treatments.</a:t>
            </a:r>
            <a:endParaRPr lang="en-US" sz="1300" dirty="0"/>
          </a:p>
          <a:p>
            <a:pPr marL="457200" indent="-457200">
              <a:spcBef>
                <a:spcPts val="0"/>
              </a:spcBef>
              <a:buFont typeface="+mj-lt"/>
              <a:buAutoNum type="arabicPeriod" startAt="4"/>
            </a:pPr>
            <a:endParaRPr lang="en-US" sz="1300" dirty="0" smtClean="0"/>
          </a:p>
          <a:p>
            <a:pPr marL="457200" indent="-457200">
              <a:spcBef>
                <a:spcPts val="0"/>
              </a:spcBef>
              <a:buFont typeface="+mj-lt"/>
              <a:buAutoNum type="arabicPeriod" startAt="4"/>
            </a:pPr>
            <a:endParaRPr lang="en-US" sz="1300" dirty="0" smtClean="0"/>
          </a:p>
          <a:p>
            <a:pPr marL="457200" indent="-457200">
              <a:buFont typeface="+mj-lt"/>
              <a:buAutoNum type="arabicPeriod" startAt="4"/>
            </a:pPr>
            <a:r>
              <a:rPr lang="en-US" sz="1300" dirty="0" smtClean="0"/>
              <a:t>Same as traditional.</a:t>
            </a:r>
          </a:p>
          <a:p>
            <a:pPr marL="457200" indent="-457200">
              <a:buFont typeface="+mj-lt"/>
              <a:buAutoNum type="arabicPeriod" startAt="4"/>
            </a:pPr>
            <a:r>
              <a:rPr lang="en-US" sz="1300" dirty="0" smtClean="0"/>
              <a:t>The primary </a:t>
            </a:r>
            <a:r>
              <a:rPr lang="en-US" sz="1300" dirty="0"/>
              <a:t>CDF of Modern / Post-Modern architecture is often conceptual – the idea</a:t>
            </a:r>
            <a:r>
              <a:rPr lang="en-US" sz="1300" dirty="0" smtClean="0"/>
              <a:t>. See Criteria  8 considerations.</a:t>
            </a:r>
          </a:p>
          <a:p>
            <a:pPr marL="457200" indent="-457200">
              <a:spcBef>
                <a:spcPts val="0"/>
              </a:spcBef>
              <a:buFont typeface="+mj-lt"/>
              <a:buAutoNum type="arabicPeriod" startAt="4"/>
            </a:pPr>
            <a:endParaRPr lang="en-US" sz="1300" dirty="0"/>
          </a:p>
          <a:p>
            <a:pPr marL="457200" indent="-457200">
              <a:spcBef>
                <a:spcPts val="0"/>
              </a:spcBef>
              <a:buFont typeface="+mj-lt"/>
              <a:buAutoNum type="arabicPeriod" startAt="4"/>
            </a:pPr>
            <a:endParaRPr lang="en-US" sz="1300" dirty="0" smtClean="0"/>
          </a:p>
          <a:p>
            <a:pPr marL="457200" indent="-457200">
              <a:spcBef>
                <a:spcPts val="0"/>
              </a:spcBef>
              <a:buFont typeface="+mj-lt"/>
              <a:buAutoNum type="arabicPeriod" startAt="4"/>
            </a:pPr>
            <a:endParaRPr lang="en-US" sz="1300" dirty="0"/>
          </a:p>
          <a:p>
            <a:pPr marL="457200" indent="-457200">
              <a:lnSpc>
                <a:spcPct val="120000"/>
              </a:lnSpc>
              <a:buFont typeface="+mj-lt"/>
              <a:buAutoNum type="arabicPeriod" startAt="4"/>
            </a:pPr>
            <a:endParaRPr lang="en-US" sz="1300" dirty="0"/>
          </a:p>
          <a:p>
            <a:pPr marL="457200" indent="-457200">
              <a:lnSpc>
                <a:spcPct val="120000"/>
              </a:lnSpc>
              <a:buFont typeface="+mj-lt"/>
              <a:buAutoNum type="arabicPeriod" startAt="4"/>
            </a:pPr>
            <a:endParaRPr lang="en-US" sz="1300" dirty="0" smtClean="0"/>
          </a:p>
          <a:p>
            <a:pPr marL="457200" indent="-457200">
              <a:lnSpc>
                <a:spcPct val="120000"/>
              </a:lnSpc>
              <a:buFont typeface="+mj-lt"/>
              <a:buAutoNum type="arabicPeriod" startAt="4"/>
            </a:pPr>
            <a:endParaRPr lang="en-US" sz="1300" dirty="0" smtClean="0"/>
          </a:p>
          <a:p>
            <a:pPr marL="457200" indent="-457200">
              <a:buFont typeface="+mj-lt"/>
              <a:buAutoNum type="arabicPeriod" startAt="4"/>
            </a:pPr>
            <a:endParaRPr lang="en-US" sz="1300" dirty="0" smtClean="0"/>
          </a:p>
          <a:p>
            <a:pPr marL="0" indent="0">
              <a:buNone/>
            </a:pPr>
            <a:endParaRPr lang="en-US" sz="1300" dirty="0" smtClean="0"/>
          </a:p>
          <a:p>
            <a:pPr marL="457200" indent="-457200">
              <a:buFont typeface="+mj-lt"/>
              <a:buAutoNum type="arabicPeriod" startAt="6"/>
            </a:pPr>
            <a:endParaRPr lang="en-US" sz="1300" dirty="0"/>
          </a:p>
        </p:txBody>
      </p:sp>
      <p:sp>
        <p:nvSpPr>
          <p:cNvPr id="14" name="Rectangle 13"/>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6" name="Picture 15"/>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extLst>
      <p:ext uri="{BB962C8B-B14F-4D97-AF65-F5344CB8AC3E}">
        <p14:creationId xmlns:p14="http://schemas.microsoft.com/office/powerpoint/2010/main" val="1718569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Modern / Post-Modern Era Construction</a:t>
            </a:r>
            <a:endParaRPr lang="en-US" sz="3200" dirty="0"/>
          </a:p>
        </p:txBody>
      </p:sp>
      <p:sp>
        <p:nvSpPr>
          <p:cNvPr id="10" name="Content Placeholder 9"/>
          <p:cNvSpPr>
            <a:spLocks noGrp="1"/>
          </p:cNvSpPr>
          <p:nvPr>
            <p:ph sz="half" idx="2"/>
          </p:nvPr>
        </p:nvSpPr>
        <p:spPr>
          <a:xfrm>
            <a:off x="457200" y="1676400"/>
            <a:ext cx="4040188" cy="3779838"/>
          </a:xfrm>
        </p:spPr>
        <p:txBody>
          <a:bodyPr>
            <a:noAutofit/>
          </a:bodyPr>
          <a:lstStyle/>
          <a:p>
            <a:pPr>
              <a:buFont typeface="+mj-lt"/>
              <a:buAutoNum type="arabicPeriod" startAt="8"/>
            </a:pPr>
            <a:r>
              <a:rPr lang="en-US" sz="1200" u="sng" dirty="0"/>
              <a:t>Architectural compatibility</a:t>
            </a:r>
            <a:r>
              <a:rPr lang="en-US" sz="1200" dirty="0"/>
              <a:t>. New additions, exterior alterations, or related new construction will be compatible with the resource's massing, size, scale, and architectural features. When retrofitting buildings or sites to improve accessibility for persons with disabilities, design solutions will not compromise the architectural integrity of the historic resource</a:t>
            </a:r>
            <a:r>
              <a:rPr lang="en-US" sz="1200" dirty="0" smtClean="0"/>
              <a:t>;</a:t>
            </a:r>
            <a:endParaRPr lang="en-US" sz="1200" u="sng" dirty="0" smtClean="0"/>
          </a:p>
          <a:p>
            <a:pPr>
              <a:buFont typeface="+mj-lt"/>
              <a:buAutoNum type="arabicPeriod" startAt="9"/>
            </a:pPr>
            <a:r>
              <a:rPr lang="en-US" sz="1200" u="sng" dirty="0" smtClean="0"/>
              <a:t>Preserve </a:t>
            </a:r>
            <a:r>
              <a:rPr lang="en-US" sz="1200" u="sng" dirty="0"/>
              <a:t>the form and </a:t>
            </a:r>
            <a:r>
              <a:rPr lang="en-US" sz="1200" u="sng" dirty="0" smtClean="0"/>
              <a:t>integrity</a:t>
            </a:r>
            <a:r>
              <a:rPr lang="en-US" sz="1200" u="sng" dirty="0"/>
              <a:t> </a:t>
            </a:r>
            <a:r>
              <a:rPr lang="en-US" sz="1200" u="sng" dirty="0" smtClean="0"/>
              <a:t>of </a:t>
            </a:r>
            <a:r>
              <a:rPr lang="en-US" sz="1200" u="sng" dirty="0"/>
              <a:t>historic resources</a:t>
            </a:r>
            <a:r>
              <a:rPr lang="en-US" sz="1200" dirty="0"/>
              <a:t>. New additions and adjacent or related new construction will be undertaken in such a manner that if removed in the future, the essential form and integrity of the historic resource and its environment would be unimpaired; </a:t>
            </a:r>
          </a:p>
          <a:p>
            <a:pPr>
              <a:buFont typeface="+mj-lt"/>
              <a:buAutoNum type="arabicPeriod" startAt="9"/>
            </a:pPr>
            <a:r>
              <a:rPr lang="en-US" sz="1200" u="sng" dirty="0"/>
              <a:t>Hierarchy of compatibility</a:t>
            </a:r>
            <a:r>
              <a:rPr lang="en-US" sz="1200" dirty="0"/>
              <a:t>. Exterior alterations and additions will be designed to be compatible primarily with the original resource, secondarily with adjacent properties, and finally, if located within a Historic or Conservation District, with the rest of the district. Where practical, compatibility will be pursued on all three levels.</a:t>
            </a:r>
          </a:p>
          <a:p>
            <a:pPr>
              <a:buFont typeface="+mj-lt"/>
              <a:buAutoNum type="arabicPeriod" startAt="5"/>
            </a:pPr>
            <a:endParaRPr lang="en-US" sz="1200" dirty="0"/>
          </a:p>
          <a:p>
            <a:pPr>
              <a:buFont typeface="+mj-lt"/>
              <a:buAutoNum type="arabicPeriod" startAt="5"/>
            </a:pPr>
            <a:endParaRPr lang="en-US" sz="1200" dirty="0" smtClean="0"/>
          </a:p>
        </p:txBody>
      </p:sp>
      <p:sp>
        <p:nvSpPr>
          <p:cNvPr id="12" name="Content Placeholder 11"/>
          <p:cNvSpPr>
            <a:spLocks noGrp="1"/>
          </p:cNvSpPr>
          <p:nvPr>
            <p:ph sz="quarter" idx="4"/>
          </p:nvPr>
        </p:nvSpPr>
        <p:spPr>
          <a:xfrm>
            <a:off x="4648200" y="1676400"/>
            <a:ext cx="4041775" cy="3779838"/>
          </a:xfrm>
        </p:spPr>
        <p:txBody>
          <a:bodyPr>
            <a:normAutofit/>
          </a:bodyPr>
          <a:lstStyle/>
          <a:p>
            <a:pPr marL="457200" indent="-457200">
              <a:buFont typeface="+mj-lt"/>
              <a:buAutoNum type="arabicPeriod" startAt="8"/>
            </a:pPr>
            <a:r>
              <a:rPr lang="en-US" sz="1200" dirty="0"/>
              <a:t>The original architect is most likely still practicing, as is the case with the Portland Building. </a:t>
            </a:r>
            <a:r>
              <a:rPr lang="en-US" sz="1200" dirty="0" smtClean="0"/>
              <a:t>Should the </a:t>
            </a:r>
            <a:r>
              <a:rPr lang="en-US" sz="1200" dirty="0"/>
              <a:t>ability to consult the original designer </a:t>
            </a:r>
            <a:r>
              <a:rPr lang="en-US" sz="1200" dirty="0" smtClean="0"/>
              <a:t>on decisions </a:t>
            </a:r>
            <a:r>
              <a:rPr lang="en-US" sz="1200" dirty="0"/>
              <a:t>about compatibility of alterations </a:t>
            </a:r>
            <a:r>
              <a:rPr lang="en-US" sz="1200" dirty="0" smtClean="0"/>
              <a:t>and/or design of additions be a consideration?</a:t>
            </a:r>
            <a:endParaRPr lang="en-US" sz="1200" dirty="0"/>
          </a:p>
          <a:p>
            <a:pPr marL="457200" indent="-457200">
              <a:spcBef>
                <a:spcPts val="0"/>
              </a:spcBef>
              <a:buFont typeface="+mj-lt"/>
              <a:buAutoNum type="arabicPeriod" startAt="8"/>
            </a:pPr>
            <a:endParaRPr lang="en-US" sz="1200" dirty="0"/>
          </a:p>
          <a:p>
            <a:pPr marL="457200" indent="-457200">
              <a:spcBef>
                <a:spcPts val="0"/>
              </a:spcBef>
              <a:buFont typeface="+mj-lt"/>
              <a:buAutoNum type="arabicPeriod" startAt="8"/>
            </a:pPr>
            <a:endParaRPr lang="en-US" sz="1200" dirty="0" smtClean="0"/>
          </a:p>
          <a:p>
            <a:pPr marL="457200" indent="-457200">
              <a:buFont typeface="+mj-lt"/>
              <a:buAutoNum type="arabicPeriod" startAt="8"/>
            </a:pPr>
            <a:r>
              <a:rPr lang="en-US" sz="1200" dirty="0" smtClean="0"/>
              <a:t>Same as traditional.</a:t>
            </a:r>
          </a:p>
          <a:p>
            <a:pPr marL="457200" indent="-457200">
              <a:spcBef>
                <a:spcPts val="0"/>
              </a:spcBef>
              <a:buFont typeface="+mj-lt"/>
              <a:buAutoNum type="arabicPeriod" startAt="8"/>
            </a:pPr>
            <a:endParaRPr lang="en-US" sz="1200" dirty="0"/>
          </a:p>
          <a:p>
            <a:pPr marL="457200" indent="-457200">
              <a:spcBef>
                <a:spcPts val="0"/>
              </a:spcBef>
              <a:buFont typeface="+mj-lt"/>
              <a:buAutoNum type="arabicPeriod" startAt="8"/>
            </a:pPr>
            <a:endParaRPr lang="en-US" sz="1200" dirty="0" smtClean="0"/>
          </a:p>
          <a:p>
            <a:pPr marL="457200" indent="-457200">
              <a:spcBef>
                <a:spcPts val="0"/>
              </a:spcBef>
              <a:buFont typeface="+mj-lt"/>
              <a:buAutoNum type="arabicPeriod" startAt="8"/>
            </a:pPr>
            <a:endParaRPr lang="en-US" sz="1200" dirty="0"/>
          </a:p>
          <a:p>
            <a:pPr marL="457200" indent="-457200">
              <a:spcBef>
                <a:spcPts val="0"/>
              </a:spcBef>
              <a:buFont typeface="+mj-lt"/>
              <a:buAutoNum type="arabicPeriod" startAt="8"/>
            </a:pPr>
            <a:endParaRPr lang="en-US" sz="1200" dirty="0" smtClean="0"/>
          </a:p>
          <a:p>
            <a:pPr marL="457200" indent="-457200">
              <a:spcBef>
                <a:spcPts val="0"/>
              </a:spcBef>
              <a:buFont typeface="+mj-lt"/>
              <a:buAutoNum type="arabicPeriod" startAt="8"/>
            </a:pPr>
            <a:endParaRPr lang="en-US" sz="1200" dirty="0" smtClean="0"/>
          </a:p>
          <a:p>
            <a:pPr marL="457200" indent="-457200">
              <a:buFont typeface="+mj-lt"/>
              <a:buAutoNum type="arabicPeriod" startAt="8"/>
            </a:pPr>
            <a:r>
              <a:rPr lang="en-US" sz="1200" dirty="0" smtClean="0"/>
              <a:t>Same as traditional.</a:t>
            </a:r>
            <a:endParaRPr lang="en-US" sz="1200" dirty="0"/>
          </a:p>
          <a:p>
            <a:pPr marL="457200" indent="-457200">
              <a:buFont typeface="+mj-lt"/>
              <a:buAutoNum type="arabicPeriod" startAt="8"/>
            </a:pPr>
            <a:endParaRPr lang="en-US" sz="1200" dirty="0" smtClean="0"/>
          </a:p>
          <a:p>
            <a:pPr marL="0" indent="0">
              <a:buNone/>
            </a:pPr>
            <a:endParaRPr lang="en-US" sz="1200" dirty="0" smtClean="0"/>
          </a:p>
          <a:p>
            <a:pPr marL="457200" indent="-457200">
              <a:buFont typeface="+mj-lt"/>
              <a:buAutoNum type="arabicPeriod" startAt="6"/>
            </a:pPr>
            <a:endParaRPr lang="en-US" sz="1200" dirty="0"/>
          </a:p>
        </p:txBody>
      </p:sp>
      <p:sp>
        <p:nvSpPr>
          <p:cNvPr id="14" name="Rectangle 13"/>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6" name="Picture 15"/>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
        <p:nvSpPr>
          <p:cNvPr id="15" name="Text Placeholder 8"/>
          <p:cNvSpPr>
            <a:spLocks noGrp="1"/>
          </p:cNvSpPr>
          <p:nvPr>
            <p:ph type="body" idx="1"/>
          </p:nvPr>
        </p:nvSpPr>
        <p:spPr>
          <a:xfrm>
            <a:off x="457200" y="1036638"/>
            <a:ext cx="4040188" cy="639762"/>
          </a:xfrm>
        </p:spPr>
        <p:txBody>
          <a:bodyPr>
            <a:normAutofit/>
          </a:bodyPr>
          <a:lstStyle/>
          <a:p>
            <a:r>
              <a:rPr lang="en-US" sz="2000" dirty="0" smtClean="0"/>
              <a:t>Approval Criteria</a:t>
            </a:r>
            <a:endParaRPr lang="en-US" sz="2000" dirty="0"/>
          </a:p>
        </p:txBody>
      </p:sp>
      <p:sp>
        <p:nvSpPr>
          <p:cNvPr id="18" name="Text Placeholder 10"/>
          <p:cNvSpPr>
            <a:spLocks noGrp="1"/>
          </p:cNvSpPr>
          <p:nvPr>
            <p:ph type="body" sz="quarter" idx="3"/>
          </p:nvPr>
        </p:nvSpPr>
        <p:spPr>
          <a:xfrm>
            <a:off x="4645025" y="1036638"/>
            <a:ext cx="4041775" cy="639762"/>
          </a:xfrm>
        </p:spPr>
        <p:txBody>
          <a:bodyPr/>
          <a:lstStyle/>
          <a:p>
            <a:r>
              <a:rPr lang="en-US" sz="2000" dirty="0" smtClean="0"/>
              <a:t>Consideration</a:t>
            </a:r>
            <a:endParaRPr lang="en-US" sz="2000" dirty="0"/>
          </a:p>
        </p:txBody>
      </p:sp>
    </p:spTree>
    <p:extLst>
      <p:ext uri="{BB962C8B-B14F-4D97-AF65-F5344CB8AC3E}">
        <p14:creationId xmlns:p14="http://schemas.microsoft.com/office/powerpoint/2010/main" val="2603156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History of Repairs</a:t>
            </a:r>
            <a:endParaRPr lang="en-US" dirty="0"/>
          </a:p>
        </p:txBody>
      </p:sp>
      <p:sp>
        <p:nvSpPr>
          <p:cNvPr id="9" name="Text Placeholder 8"/>
          <p:cNvSpPr>
            <a:spLocks noGrp="1"/>
          </p:cNvSpPr>
          <p:nvPr>
            <p:ph type="body" idx="1"/>
          </p:nvPr>
        </p:nvSpPr>
        <p:spPr>
          <a:xfrm>
            <a:off x="457200" y="1219200"/>
            <a:ext cx="4040188" cy="639762"/>
          </a:xfrm>
        </p:spPr>
        <p:txBody>
          <a:bodyPr/>
          <a:lstStyle/>
          <a:p>
            <a:r>
              <a:rPr lang="en-US" dirty="0" smtClean="0"/>
              <a:t>Deficiencies</a:t>
            </a:r>
            <a:endParaRPr lang="en-US" dirty="0"/>
          </a:p>
        </p:txBody>
      </p:sp>
      <p:sp>
        <p:nvSpPr>
          <p:cNvPr id="10" name="Content Placeholder 9"/>
          <p:cNvSpPr>
            <a:spLocks noGrp="1"/>
          </p:cNvSpPr>
          <p:nvPr>
            <p:ph sz="half" idx="2"/>
          </p:nvPr>
        </p:nvSpPr>
        <p:spPr>
          <a:xfrm>
            <a:off x="457200" y="1858962"/>
            <a:ext cx="4040188" cy="3627438"/>
          </a:xfrm>
        </p:spPr>
        <p:txBody>
          <a:bodyPr>
            <a:normAutofit/>
          </a:bodyPr>
          <a:lstStyle/>
          <a:p>
            <a:pPr>
              <a:buFont typeface="Wingdings" pitchFamily="2" charset="2"/>
              <a:buChar char="§"/>
            </a:pPr>
            <a:r>
              <a:rPr lang="en-US" sz="2200" dirty="0" smtClean="0"/>
              <a:t>Efflorescence at tile (ongoing since mid-1980’s)</a:t>
            </a:r>
          </a:p>
          <a:p>
            <a:pPr>
              <a:buFont typeface="Wingdings" pitchFamily="2" charset="2"/>
              <a:buChar char="§"/>
            </a:pPr>
            <a:r>
              <a:rPr lang="en-US" sz="2200" dirty="0" smtClean="0"/>
              <a:t>Water leaks all types of window assemblies (ongoing since mid-1980’s)</a:t>
            </a:r>
          </a:p>
          <a:p>
            <a:pPr>
              <a:buFont typeface="Wingdings" pitchFamily="2" charset="2"/>
              <a:buChar char="§"/>
            </a:pPr>
            <a:r>
              <a:rPr lang="en-US" sz="2200" dirty="0" smtClean="0"/>
              <a:t>Water leaks from various roofs</a:t>
            </a:r>
          </a:p>
          <a:p>
            <a:pPr>
              <a:buFont typeface="Wingdings" pitchFamily="2" charset="2"/>
              <a:buChar char="§"/>
            </a:pPr>
            <a:endParaRPr lang="en-US" sz="2200" dirty="0"/>
          </a:p>
        </p:txBody>
      </p:sp>
      <p:sp>
        <p:nvSpPr>
          <p:cNvPr id="11" name="Text Placeholder 10"/>
          <p:cNvSpPr>
            <a:spLocks noGrp="1"/>
          </p:cNvSpPr>
          <p:nvPr>
            <p:ph type="body" sz="quarter" idx="3"/>
          </p:nvPr>
        </p:nvSpPr>
        <p:spPr>
          <a:xfrm>
            <a:off x="4645025" y="1219200"/>
            <a:ext cx="4041775" cy="639762"/>
          </a:xfrm>
        </p:spPr>
        <p:txBody>
          <a:bodyPr/>
          <a:lstStyle/>
          <a:p>
            <a:r>
              <a:rPr lang="en-US" dirty="0" smtClean="0"/>
              <a:t>Repairs</a:t>
            </a:r>
            <a:endParaRPr lang="en-US" dirty="0"/>
          </a:p>
        </p:txBody>
      </p:sp>
      <p:sp>
        <p:nvSpPr>
          <p:cNvPr id="12" name="Content Placeholder 11"/>
          <p:cNvSpPr>
            <a:spLocks noGrp="1"/>
          </p:cNvSpPr>
          <p:nvPr>
            <p:ph sz="quarter" idx="4"/>
          </p:nvPr>
        </p:nvSpPr>
        <p:spPr>
          <a:xfrm>
            <a:off x="4645025" y="1858962"/>
            <a:ext cx="4041775" cy="3627438"/>
          </a:xfrm>
        </p:spPr>
        <p:txBody>
          <a:bodyPr>
            <a:normAutofit/>
          </a:bodyPr>
          <a:lstStyle/>
          <a:p>
            <a:pPr>
              <a:buFont typeface="Wingdings" pitchFamily="2" charset="2"/>
              <a:buChar char="§"/>
            </a:pPr>
            <a:r>
              <a:rPr lang="en-US" sz="2200" dirty="0" smtClean="0"/>
              <a:t>At tile: cleaning, mass re-grouting, parapet caps, repointing, select tile replacement, topical sealant</a:t>
            </a:r>
          </a:p>
          <a:p>
            <a:pPr>
              <a:buFont typeface="Wingdings" pitchFamily="2" charset="2"/>
              <a:buChar char="§"/>
            </a:pPr>
            <a:r>
              <a:rPr lang="en-US" sz="2200" dirty="0" smtClean="0"/>
              <a:t>Gasket replacement, sealant reapplication, caulking, additional flashings</a:t>
            </a:r>
          </a:p>
          <a:p>
            <a:pPr>
              <a:buFont typeface="Wingdings" pitchFamily="2" charset="2"/>
              <a:buChar char="§"/>
            </a:pPr>
            <a:r>
              <a:rPr lang="en-US" sz="2200" dirty="0" smtClean="0"/>
              <a:t>Replacement of roof assemblies including adding flashing and parapet caps</a:t>
            </a:r>
            <a:endParaRPr lang="en-US" sz="2200" dirty="0"/>
          </a:p>
        </p:txBody>
      </p:sp>
      <p:sp>
        <p:nvSpPr>
          <p:cNvPr id="14" name="Rectangle 13"/>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6" name="Picture 15"/>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088"/>
          <a:stretch/>
        </p:blipFill>
        <p:spPr>
          <a:xfrm>
            <a:off x="838200" y="248478"/>
            <a:ext cx="7514783" cy="5221064"/>
          </a:xfrm>
          <a:prstGeom prst="rect">
            <a:avLst/>
          </a:prstGeom>
        </p:spPr>
      </p:pic>
      <p:sp>
        <p:nvSpPr>
          <p:cNvPr id="6"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9" name="Picture 8"/>
          <p:cNvPicPr>
            <a:picLocks noChangeAspect="1"/>
          </p:cNvPicPr>
          <p:nvPr/>
        </p:nvPicPr>
        <p:blipFill>
          <a:blip r:embed="rId3"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
        <p:nvSpPr>
          <p:cNvPr id="11" name="TextBox 10"/>
          <p:cNvSpPr txBox="1"/>
          <p:nvPr/>
        </p:nvSpPr>
        <p:spPr>
          <a:xfrm>
            <a:off x="381000" y="1828800"/>
            <a:ext cx="990600" cy="338554"/>
          </a:xfrm>
          <a:prstGeom prst="rect">
            <a:avLst/>
          </a:prstGeom>
          <a:noFill/>
        </p:spPr>
        <p:txBody>
          <a:bodyPr wrap="square" rtlCol="0">
            <a:spAutoFit/>
          </a:bodyPr>
          <a:lstStyle/>
          <a:p>
            <a:r>
              <a:rPr lang="en-US" sz="1600" b="1" dirty="0" smtClean="0">
                <a:solidFill>
                  <a:srgbClr val="C55D30"/>
                </a:solidFill>
              </a:rPr>
              <a:t>Studies</a:t>
            </a:r>
            <a:endParaRPr lang="en-US" sz="1600" b="1" dirty="0">
              <a:solidFill>
                <a:srgbClr val="C55D30"/>
              </a:solidFill>
            </a:endParaRPr>
          </a:p>
        </p:txBody>
      </p:sp>
      <p:sp>
        <p:nvSpPr>
          <p:cNvPr id="13" name="TextBox 12"/>
          <p:cNvSpPr txBox="1"/>
          <p:nvPr/>
        </p:nvSpPr>
        <p:spPr>
          <a:xfrm>
            <a:off x="381000" y="3212068"/>
            <a:ext cx="990600" cy="338554"/>
          </a:xfrm>
          <a:prstGeom prst="rect">
            <a:avLst/>
          </a:prstGeom>
          <a:noFill/>
        </p:spPr>
        <p:txBody>
          <a:bodyPr wrap="square" rtlCol="0">
            <a:spAutoFit/>
          </a:bodyPr>
          <a:lstStyle/>
          <a:p>
            <a:r>
              <a:rPr lang="en-US" sz="1600" b="1" dirty="0" smtClean="0">
                <a:solidFill>
                  <a:srgbClr val="C55D30"/>
                </a:solidFill>
              </a:rPr>
              <a:t>Repairs</a:t>
            </a:r>
            <a:endParaRPr lang="en-US" sz="1600" b="1" dirty="0">
              <a:solidFill>
                <a:srgbClr val="C55D3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Project</a:t>
            </a:r>
            <a:endParaRPr lang="en-US" dirty="0"/>
          </a:p>
        </p:txBody>
      </p:sp>
      <p:sp>
        <p:nvSpPr>
          <p:cNvPr id="9" name="Text Placeholder 8"/>
          <p:cNvSpPr>
            <a:spLocks noGrp="1"/>
          </p:cNvSpPr>
          <p:nvPr>
            <p:ph type="body" idx="1"/>
          </p:nvPr>
        </p:nvSpPr>
        <p:spPr>
          <a:xfrm>
            <a:off x="457200" y="1219200"/>
            <a:ext cx="4040188" cy="639762"/>
          </a:xfrm>
        </p:spPr>
        <p:txBody>
          <a:bodyPr/>
          <a:lstStyle/>
          <a:p>
            <a:r>
              <a:rPr lang="en-US" dirty="0" smtClean="0"/>
              <a:t>Goals</a:t>
            </a:r>
            <a:endParaRPr lang="en-US" dirty="0"/>
          </a:p>
        </p:txBody>
      </p:sp>
      <p:sp>
        <p:nvSpPr>
          <p:cNvPr id="10" name="Content Placeholder 9"/>
          <p:cNvSpPr>
            <a:spLocks noGrp="1"/>
          </p:cNvSpPr>
          <p:nvPr>
            <p:ph sz="half" idx="2"/>
          </p:nvPr>
        </p:nvSpPr>
        <p:spPr>
          <a:xfrm>
            <a:off x="457200" y="1858962"/>
            <a:ext cx="4040188" cy="3627438"/>
          </a:xfrm>
        </p:spPr>
        <p:txBody>
          <a:bodyPr>
            <a:normAutofit fontScale="92500" lnSpcReduction="10000"/>
          </a:bodyPr>
          <a:lstStyle/>
          <a:p>
            <a:pPr>
              <a:buFont typeface="Wingdings" pitchFamily="2" charset="2"/>
              <a:buChar char="§"/>
            </a:pPr>
            <a:r>
              <a:rPr lang="en-US" dirty="0" smtClean="0"/>
              <a:t>Address </a:t>
            </a:r>
            <a:r>
              <a:rPr lang="en-US" dirty="0"/>
              <a:t>water intrusion </a:t>
            </a:r>
            <a:r>
              <a:rPr lang="en-US" dirty="0" smtClean="0"/>
              <a:t>issues throughout envelope</a:t>
            </a:r>
          </a:p>
          <a:p>
            <a:pPr>
              <a:buFont typeface="Wingdings" pitchFamily="2" charset="2"/>
              <a:buChar char="§"/>
            </a:pPr>
            <a:r>
              <a:rPr lang="en-US" dirty="0" smtClean="0"/>
              <a:t>Reduce </a:t>
            </a:r>
            <a:r>
              <a:rPr lang="en-US" dirty="0"/>
              <a:t>air infiltration and </a:t>
            </a:r>
            <a:r>
              <a:rPr lang="en-US" dirty="0" smtClean="0"/>
              <a:t>increase </a:t>
            </a:r>
            <a:r>
              <a:rPr lang="en-US" dirty="0"/>
              <a:t>energy efficiency at glazing </a:t>
            </a:r>
            <a:r>
              <a:rPr lang="en-US" dirty="0" smtClean="0"/>
              <a:t>assemblies</a:t>
            </a:r>
          </a:p>
          <a:p>
            <a:pPr>
              <a:buFont typeface="Wingdings" pitchFamily="2" charset="2"/>
              <a:buChar char="§"/>
            </a:pPr>
            <a:r>
              <a:rPr lang="en-US" dirty="0" smtClean="0"/>
              <a:t>Address efflorescence in tile grout joints</a:t>
            </a:r>
          </a:p>
          <a:p>
            <a:pPr>
              <a:buFont typeface="Wingdings" pitchFamily="2" charset="2"/>
              <a:buChar char="§"/>
            </a:pPr>
            <a:r>
              <a:rPr lang="en-US" dirty="0" smtClean="0"/>
              <a:t>Repair </a:t>
            </a:r>
            <a:r>
              <a:rPr lang="en-US" dirty="0"/>
              <a:t>damaged interior </a:t>
            </a:r>
            <a:r>
              <a:rPr lang="en-US" dirty="0" smtClean="0"/>
              <a:t>finishes</a:t>
            </a:r>
          </a:p>
          <a:p>
            <a:pPr>
              <a:buFont typeface="Wingdings" pitchFamily="2" charset="2"/>
              <a:buChar char="§"/>
            </a:pPr>
            <a:r>
              <a:rPr lang="en-US" dirty="0" smtClean="0"/>
              <a:t>Full structural evaluation</a:t>
            </a:r>
            <a:endParaRPr lang="en-US" dirty="0"/>
          </a:p>
        </p:txBody>
      </p:sp>
      <p:sp>
        <p:nvSpPr>
          <p:cNvPr id="11" name="Text Placeholder 10"/>
          <p:cNvSpPr>
            <a:spLocks noGrp="1"/>
          </p:cNvSpPr>
          <p:nvPr>
            <p:ph type="body" sz="quarter" idx="3"/>
          </p:nvPr>
        </p:nvSpPr>
        <p:spPr>
          <a:xfrm>
            <a:off x="4645025" y="1219200"/>
            <a:ext cx="4041775" cy="639762"/>
          </a:xfrm>
        </p:spPr>
        <p:txBody>
          <a:bodyPr/>
          <a:lstStyle/>
          <a:p>
            <a:r>
              <a:rPr lang="en-US" dirty="0" smtClean="0"/>
              <a:t>Status</a:t>
            </a:r>
            <a:endParaRPr lang="en-US" dirty="0"/>
          </a:p>
        </p:txBody>
      </p:sp>
      <p:sp>
        <p:nvSpPr>
          <p:cNvPr id="12" name="Content Placeholder 11"/>
          <p:cNvSpPr>
            <a:spLocks noGrp="1"/>
          </p:cNvSpPr>
          <p:nvPr>
            <p:ph sz="quarter" idx="4"/>
          </p:nvPr>
        </p:nvSpPr>
        <p:spPr>
          <a:xfrm>
            <a:off x="4645025" y="1858962"/>
            <a:ext cx="4041775" cy="3627438"/>
          </a:xfrm>
        </p:spPr>
        <p:txBody>
          <a:bodyPr/>
          <a:lstStyle/>
          <a:p>
            <a:pPr>
              <a:buFont typeface="Wingdings" pitchFamily="2" charset="2"/>
              <a:buChar char="§"/>
            </a:pPr>
            <a:r>
              <a:rPr lang="en-US" sz="2200" dirty="0"/>
              <a:t>Preliminary investigations of the building envelope  completed</a:t>
            </a:r>
          </a:p>
          <a:p>
            <a:pPr>
              <a:buFont typeface="Wingdings" pitchFamily="2" charset="2"/>
              <a:buChar char="§"/>
            </a:pPr>
            <a:r>
              <a:rPr lang="en-US" sz="2200" dirty="0"/>
              <a:t>Analysis of data collected in </a:t>
            </a:r>
            <a:r>
              <a:rPr lang="en-US" sz="2200" dirty="0" smtClean="0"/>
              <a:t>progress</a:t>
            </a:r>
            <a:endParaRPr lang="en-US" sz="2200" dirty="0"/>
          </a:p>
          <a:p>
            <a:pPr>
              <a:buFont typeface="Wingdings" pitchFamily="2" charset="2"/>
              <a:buChar char="§"/>
            </a:pPr>
            <a:r>
              <a:rPr lang="en-US" sz="2200" dirty="0"/>
              <a:t>Formulation of possible solutions in </a:t>
            </a:r>
            <a:r>
              <a:rPr lang="en-US" sz="2200" dirty="0" smtClean="0"/>
              <a:t>progress</a:t>
            </a:r>
            <a:endParaRPr lang="en-US" sz="2200" dirty="0"/>
          </a:p>
          <a:p>
            <a:pPr>
              <a:buFont typeface="Wingdings" pitchFamily="2" charset="2"/>
              <a:buChar char="§"/>
            </a:pPr>
            <a:r>
              <a:rPr lang="en-US" sz="2200" dirty="0"/>
              <a:t>Structural evaluation in </a:t>
            </a:r>
            <a:r>
              <a:rPr lang="en-US" sz="2200" dirty="0" smtClean="0"/>
              <a:t>progress</a:t>
            </a:r>
            <a:endParaRPr lang="en-US" sz="2200" dirty="0"/>
          </a:p>
          <a:p>
            <a:pPr>
              <a:buFont typeface="Wingdings" pitchFamily="2" charset="2"/>
              <a:buChar char="§"/>
            </a:pPr>
            <a:endParaRPr lang="en-US" dirty="0"/>
          </a:p>
        </p:txBody>
      </p:sp>
      <p:sp>
        <p:nvSpPr>
          <p:cNvPr id="14" name="Rectangle 13"/>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6" name="Picture 15"/>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Findings To Date</a:t>
            </a:r>
            <a:endParaRPr lang="en-US" dirty="0"/>
          </a:p>
        </p:txBody>
      </p:sp>
      <p:sp>
        <p:nvSpPr>
          <p:cNvPr id="9" name="Text Placeholder 8"/>
          <p:cNvSpPr>
            <a:spLocks noGrp="1"/>
          </p:cNvSpPr>
          <p:nvPr>
            <p:ph sz="half" idx="1"/>
          </p:nvPr>
        </p:nvSpPr>
        <p:spPr>
          <a:xfrm>
            <a:off x="457200" y="1600200"/>
            <a:ext cx="8382000" cy="4525963"/>
          </a:xfrm>
        </p:spPr>
        <p:txBody>
          <a:bodyPr>
            <a:normAutofit/>
          </a:bodyPr>
          <a:lstStyle/>
          <a:p>
            <a:pPr>
              <a:buFont typeface="Wingdings" pitchFamily="2" charset="2"/>
              <a:buChar char="§"/>
            </a:pPr>
            <a:r>
              <a:rPr lang="en-US" sz="2200" dirty="0" smtClean="0"/>
              <a:t>Condition Assessment of Assemblies &amp; Materials</a:t>
            </a:r>
          </a:p>
          <a:p>
            <a:pPr lvl="1"/>
            <a:r>
              <a:rPr lang="en-US" sz="2200" dirty="0" smtClean="0"/>
              <a:t>Tile</a:t>
            </a:r>
          </a:p>
          <a:p>
            <a:pPr lvl="1"/>
            <a:r>
              <a:rPr lang="en-US" sz="2200" dirty="0"/>
              <a:t>Ribbon </a:t>
            </a:r>
            <a:r>
              <a:rPr lang="en-US" sz="2200" dirty="0" smtClean="0"/>
              <a:t>Windows</a:t>
            </a:r>
          </a:p>
          <a:p>
            <a:pPr lvl="1"/>
            <a:r>
              <a:rPr lang="en-US" sz="2200" dirty="0" smtClean="0"/>
              <a:t>Curtain Wall</a:t>
            </a:r>
            <a:endParaRPr lang="en-US" sz="2200" dirty="0"/>
          </a:p>
          <a:p>
            <a:pPr lvl="1"/>
            <a:r>
              <a:rPr lang="en-US" sz="2200" dirty="0" smtClean="0"/>
              <a:t>Punched Windows</a:t>
            </a:r>
          </a:p>
          <a:p>
            <a:pPr lvl="1"/>
            <a:r>
              <a:rPr lang="en-US" sz="2200" dirty="0" smtClean="0"/>
              <a:t>Storefront</a:t>
            </a:r>
          </a:p>
          <a:p>
            <a:pPr lvl="1"/>
            <a:r>
              <a:rPr lang="en-US" sz="2200" dirty="0" smtClean="0"/>
              <a:t>Concrete</a:t>
            </a:r>
          </a:p>
          <a:p>
            <a:pPr lvl="1"/>
            <a:r>
              <a:rPr lang="en-US" sz="2200" dirty="0" smtClean="0"/>
              <a:t>Stucco</a:t>
            </a:r>
          </a:p>
          <a:p>
            <a:pPr lvl="1"/>
            <a:endParaRPr lang="en-US" sz="2200" dirty="0" smtClean="0"/>
          </a:p>
          <a:p>
            <a:pPr>
              <a:buNone/>
            </a:pPr>
            <a:endParaRPr lang="en-US" sz="2200" dirty="0" smtClean="0"/>
          </a:p>
          <a:p>
            <a:endParaRPr lang="en-US" sz="2200" dirty="0"/>
          </a:p>
        </p:txBody>
      </p:sp>
      <p:sp>
        <p:nvSpPr>
          <p:cNvPr id="7" name="Rectangle 6"/>
          <p:cNvSpPr/>
          <p:nvPr/>
        </p:nvSpPr>
        <p:spPr>
          <a:xfrm>
            <a:off x="0" y="5638800"/>
            <a:ext cx="9144000" cy="1219200"/>
          </a:xfrm>
          <a:prstGeom prst="rect">
            <a:avLst/>
          </a:prstGeom>
          <a:solidFill>
            <a:srgbClr val="C55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nvPr>
        </p:nvSpPr>
        <p:spPr>
          <a:xfrm>
            <a:off x="2286000" y="5638800"/>
            <a:ext cx="4572000" cy="1219200"/>
          </a:xfrm>
        </p:spPr>
        <p:txBody>
          <a:bodyPr/>
          <a:lstStyle/>
          <a:p>
            <a:r>
              <a:rPr lang="en-US" sz="2400" dirty="0" smtClean="0">
                <a:solidFill>
                  <a:schemeClr val="bg1">
                    <a:lumMod val="95000"/>
                  </a:schemeClr>
                </a:solidFill>
              </a:rPr>
              <a:t>THE PORTLAND BUILDING</a:t>
            </a:r>
          </a:p>
          <a:p>
            <a:r>
              <a:rPr lang="en-US" sz="1400" dirty="0" smtClean="0">
                <a:solidFill>
                  <a:schemeClr val="bg1">
                    <a:lumMod val="95000"/>
                  </a:schemeClr>
                </a:solidFill>
              </a:rPr>
              <a:t>Portland Historic Landmarks Commission Briefing #1</a:t>
            </a:r>
          </a:p>
          <a:p>
            <a:r>
              <a:rPr lang="en-US" dirty="0" smtClean="0">
                <a:solidFill>
                  <a:schemeClr val="bg1">
                    <a:lumMod val="95000"/>
                  </a:schemeClr>
                </a:solidFill>
              </a:rPr>
              <a:t>November 26, 2012</a:t>
            </a:r>
            <a:endParaRPr lang="en-US" dirty="0">
              <a:solidFill>
                <a:schemeClr val="bg1">
                  <a:lumMod val="95000"/>
                </a:schemeClr>
              </a:solidFill>
            </a:endParaRPr>
          </a:p>
        </p:txBody>
      </p:sp>
      <p:pic>
        <p:nvPicPr>
          <p:cNvPr id="11" name="Picture 10"/>
          <p:cNvPicPr>
            <a:picLocks noChangeAspect="1"/>
          </p:cNvPicPr>
          <p:nvPr/>
        </p:nvPicPr>
        <p:blipFill>
          <a:blip r:embed="rId2" cstate="print">
            <a:clrChange>
              <a:clrFrom>
                <a:srgbClr val="6A4C4E"/>
              </a:clrFrom>
              <a:clrTo>
                <a:srgbClr val="6A4C4E">
                  <a:alpha val="0"/>
                </a:srgbClr>
              </a:clrTo>
            </a:clrChange>
            <a:extLst>
              <a:ext uri="{28A0092B-C50C-407E-A947-70E740481C1C}">
                <a14:useLocalDpi xmlns:a14="http://schemas.microsoft.com/office/drawing/2010/main" val="0"/>
              </a:ext>
            </a:extLst>
          </a:blip>
          <a:stretch>
            <a:fillRect/>
          </a:stretch>
        </p:blipFill>
        <p:spPr>
          <a:xfrm>
            <a:off x="533400" y="5780238"/>
            <a:ext cx="844970" cy="849162"/>
          </a:xfrm>
          <a:prstGeom prst="ellipse">
            <a:avLst/>
          </a:prstGeom>
          <a:ln>
            <a:noFill/>
          </a:ln>
          <a:effectLst>
            <a:softEdge rad="12700"/>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791200"/>
            <a:ext cx="1066800" cy="86339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1575</Words>
  <Application>Microsoft Office PowerPoint</Application>
  <PresentationFormat>On-screen Show (4:3)</PresentationFormat>
  <Paragraphs>228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PORTLAND BUILDING</vt:lpstr>
      <vt:lpstr>Background</vt:lpstr>
      <vt:lpstr>Modern / Post-Modern Era Construction</vt:lpstr>
      <vt:lpstr>Modern / Post-Modern Era Construction</vt:lpstr>
      <vt:lpstr>Modern / Post-Modern Era Construction</vt:lpstr>
      <vt:lpstr>History of Repairs</vt:lpstr>
      <vt:lpstr>PowerPoint Presentation</vt:lpstr>
      <vt:lpstr>Current Project</vt:lpstr>
      <vt:lpstr>Findings To Date</vt:lpstr>
      <vt:lpstr>Assemblies &amp; Materials  Tile</vt:lpstr>
      <vt:lpstr>Assemblies &amp; Materials  Tile</vt:lpstr>
      <vt:lpstr>Assemblies &amp; Materials  Ribbon Windows</vt:lpstr>
      <vt:lpstr>Assemblies &amp; Materials  Curtain Wall</vt:lpstr>
      <vt:lpstr>Assemblies &amp; Materials  Curtain Wall</vt:lpstr>
      <vt:lpstr>Assemblies &amp; Materials  Curtain Wall</vt:lpstr>
      <vt:lpstr>Assemblies &amp; Materials  Punched Windows</vt:lpstr>
      <vt:lpstr>Assemblies &amp; Materials  Storefront</vt:lpstr>
      <vt:lpstr>Assemblies &amp; Materials  Concrete</vt:lpstr>
      <vt:lpstr>Assemblies &amp; Materials  Stucco</vt:lpstr>
      <vt:lpstr>Treatment Approaches</vt:lpstr>
      <vt:lpstr>Next Steps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carin</dc:creator>
  <cp:lastModifiedBy>Erica Ceder</cp:lastModifiedBy>
  <cp:revision>106</cp:revision>
  <cp:lastPrinted>2012-11-20T01:16:56Z</cp:lastPrinted>
  <dcterms:created xsi:type="dcterms:W3CDTF">2012-11-11T20:17:25Z</dcterms:created>
  <dcterms:modified xsi:type="dcterms:W3CDTF">2012-11-20T21:16:23Z</dcterms:modified>
</cp:coreProperties>
</file>