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4"/>
  </p:notesMasterIdLst>
  <p:sldIdLst>
    <p:sldId id="269" r:id="rId2"/>
    <p:sldId id="272" r:id="rId3"/>
    <p:sldId id="275" r:id="rId4"/>
    <p:sldId id="279" r:id="rId5"/>
    <p:sldId id="276" r:id="rId6"/>
    <p:sldId id="277" r:id="rId7"/>
    <p:sldId id="278" r:id="rId8"/>
    <p:sldId id="297" r:id="rId9"/>
    <p:sldId id="273" r:id="rId10"/>
    <p:sldId id="283" r:id="rId11"/>
    <p:sldId id="285" r:id="rId12"/>
    <p:sldId id="286" r:id="rId13"/>
    <p:sldId id="287" r:id="rId14"/>
    <p:sldId id="262" r:id="rId15"/>
    <p:sldId id="282" r:id="rId16"/>
    <p:sldId id="291" r:id="rId17"/>
    <p:sldId id="292" r:id="rId18"/>
    <p:sldId id="293" r:id="rId19"/>
    <p:sldId id="300" r:id="rId20"/>
    <p:sldId id="296" r:id="rId21"/>
    <p:sldId id="298" r:id="rId22"/>
    <p:sldId id="299"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507" autoAdjust="0"/>
  </p:normalViewPr>
  <p:slideViewPr>
    <p:cSldViewPr>
      <p:cViewPr varScale="1">
        <p:scale>
          <a:sx n="82" d="100"/>
          <a:sy n="82" d="100"/>
        </p:scale>
        <p:origin x="-8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Work\AppData\Local\Microsoft\Windows\Temporary%20Internet%20Files\Content.Outlook\CGWJMQ8V\2011CGF%20Revis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Work\Documents\Current%20Consulting%20Projects\10YP%20Reset\Data%20for%20Analysis\Charts%20for%20May%20PowerPoint%20revised%20for%20v.%20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Work\Documents\Current%20Consulting%20Projects\10YP%20Reset\Data%20for%20Analysis\Charts%20for%20May%20PowerPoint%20revised%20for%20v.%20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ork\AppData\Local\Microsoft\Windows\Temporary%20Internet%20Files\Content.Outlook\CGWJMQ8V\2011CGF%20Revis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ork\AppData\Local\Microsoft\Windows\Temporary%20Internet%20Files\Content.Outlook\CGWJMQ8V\2011CGF%20Revis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ork\Documents\Current%20Consulting%20Projects\10YP%20Reset\Data%20for%20Analysis\Charts%20for%20May%20PowerPoin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Work\Documents\Current%20Consulting%20Projects\10YP%20Reset\Data%20for%20Analysis\Charts%20for%20May%20PowerPoint.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Work\Documents\Current%20Consulting%20Projects\10YP%20Reset\Data%20for%20Analysis\Charts%20for%20May%20PowerPoint.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Work\Documents\Current%20Consulting%20Projects\10YP%20Reset\Data%20for%20Analysis\Charts%20for%20May%20PowerPoint.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Work\Documents\Current%20Consulting%20Projects\10YP%20Reset\Data%20for%20Analysis\Charts%20for%20May%20PowerPoint%20revised%20for%20v.%205.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Work\Documents\Current%20Consulting%20Projects\10YP%20Reset\Data%20for%20Analysis\Charts%20for%20May%20PowerPoint.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0"/>
  <c:pivotSource>
    <c:name>[2011CGF Revised.xlsx]Base Tables!PivotTable4</c:name>
    <c:fmtId val="13"/>
  </c:pivotSource>
  <c:chart>
    <c:autoTitleDeleted val="1"/>
    <c:pivotFmts>
      <c:pivotFmt>
        <c:idx val="0"/>
        <c:spPr>
          <a:solidFill>
            <a:srgbClr val="9999FF"/>
          </a:solidFill>
          <a:ln w="12700">
            <a:solidFill>
              <a:srgbClr val="000000"/>
            </a:solidFill>
            <a:prstDash val="solid"/>
          </a:ln>
        </c:spPr>
        <c:marker>
          <c:symbol val="none"/>
        </c:marker>
        <c:dLbl>
          <c:idx val="0"/>
          <c:numFmt formatCode="0%" sourceLinked="0"/>
          <c:spPr>
            <a:solidFill>
              <a:srgbClr val="FFFFFF"/>
            </a:solidFill>
            <a:ln w="25400">
              <a:noFill/>
            </a:ln>
          </c:spPr>
          <c:txPr>
            <a:bodyPr/>
            <a:lstStyle/>
            <a:p>
              <a:pPr>
                <a:defRPr sz="1400" b="0" i="0" u="none" strike="noStrike" baseline="0">
                  <a:solidFill>
                    <a:srgbClr val="000000"/>
                  </a:solidFill>
                  <a:latin typeface="Arial"/>
                  <a:ea typeface="Arial"/>
                  <a:cs typeface="Arial"/>
                </a:defRPr>
              </a:pPr>
              <a:endParaRPr lang="en-US"/>
            </a:p>
          </c:txPr>
          <c:showVal val="1"/>
          <c:showCatName val="1"/>
          <c:showPercent val="1"/>
        </c:dLbl>
      </c:pivotFmt>
      <c:pivotFmt>
        <c:idx val="1"/>
        <c:spPr>
          <a:solidFill>
            <a:srgbClr val="FF9900"/>
          </a:solidFill>
          <a:ln w="12700">
            <a:solidFill>
              <a:srgbClr val="000000"/>
            </a:solidFill>
            <a:prstDash val="solid"/>
          </a:ln>
        </c:spPr>
      </c:pivotFmt>
      <c:pivotFmt>
        <c:idx val="2"/>
        <c:spPr>
          <a:solidFill>
            <a:srgbClr val="FFFFCC"/>
          </a:solidFill>
          <a:ln w="12700">
            <a:solidFill>
              <a:srgbClr val="000000"/>
            </a:solidFill>
            <a:prstDash val="solid"/>
          </a:ln>
        </c:spPr>
      </c:pivotFmt>
      <c:pivotFmt>
        <c:idx val="3"/>
        <c:spPr>
          <a:solidFill>
            <a:srgbClr val="99CC00"/>
          </a:solidFill>
          <a:ln w="12700">
            <a:solidFill>
              <a:srgbClr val="000000"/>
            </a:solidFill>
            <a:prstDash val="solid"/>
          </a:ln>
        </c:spPr>
      </c:pivotFmt>
      <c:pivotFmt>
        <c:idx val="4"/>
        <c:spPr>
          <a:solidFill>
            <a:srgbClr val="FFCC00"/>
          </a:solidFill>
          <a:ln w="12700">
            <a:solidFill>
              <a:srgbClr val="000000"/>
            </a:solidFill>
            <a:prstDash val="solid"/>
          </a:ln>
        </c:spPr>
      </c:pivotFmt>
      <c:pivotFmt>
        <c:idx val="5"/>
        <c:spPr>
          <a:solidFill>
            <a:srgbClr val="9999FF"/>
          </a:solidFill>
          <a:ln w="12700">
            <a:solidFill>
              <a:srgbClr val="000000"/>
            </a:solidFill>
            <a:prstDash val="solid"/>
          </a:ln>
        </c:spPr>
        <c:marker>
          <c:symbol val="none"/>
        </c:marker>
        <c:dLbl>
          <c:idx val="0"/>
          <c:numFmt formatCode="0%" sourceLinked="0"/>
          <c:spPr>
            <a:solidFill>
              <a:srgbClr val="FFFFFF"/>
            </a:solidFill>
            <a:ln w="25400">
              <a:noFill/>
            </a:ln>
          </c:spPr>
          <c:txPr>
            <a:bodyPr/>
            <a:lstStyle/>
            <a:p>
              <a:pPr>
                <a:defRPr sz="1400" b="0" i="0" u="none" strike="noStrike" baseline="0">
                  <a:solidFill>
                    <a:srgbClr val="000000"/>
                  </a:solidFill>
                  <a:latin typeface="Arial"/>
                  <a:ea typeface="Arial"/>
                  <a:cs typeface="Arial"/>
                </a:defRPr>
              </a:pPr>
              <a:endParaRPr lang="en-US"/>
            </a:p>
          </c:txPr>
          <c:showVal val="1"/>
          <c:showCatName val="1"/>
          <c:showPercent val="1"/>
        </c:dLbl>
      </c:pivotFmt>
      <c:pivotFmt>
        <c:idx val="6"/>
        <c:spPr>
          <a:solidFill>
            <a:srgbClr val="FF9900"/>
          </a:solidFill>
          <a:ln w="12700">
            <a:solidFill>
              <a:srgbClr val="000000"/>
            </a:solidFill>
            <a:prstDash val="solid"/>
          </a:ln>
        </c:spPr>
      </c:pivotFmt>
      <c:pivotFmt>
        <c:idx val="7"/>
        <c:spPr>
          <a:solidFill>
            <a:srgbClr val="FFFFCC"/>
          </a:solidFill>
          <a:ln w="12700">
            <a:solidFill>
              <a:srgbClr val="000000"/>
            </a:solidFill>
            <a:prstDash val="solid"/>
          </a:ln>
        </c:spPr>
      </c:pivotFmt>
      <c:pivotFmt>
        <c:idx val="8"/>
        <c:spPr>
          <a:solidFill>
            <a:srgbClr val="99CC00"/>
          </a:solidFill>
          <a:ln w="12700">
            <a:solidFill>
              <a:srgbClr val="000000"/>
            </a:solidFill>
            <a:prstDash val="solid"/>
          </a:ln>
        </c:spPr>
      </c:pivotFmt>
      <c:pivotFmt>
        <c:idx val="9"/>
        <c:spPr>
          <a:solidFill>
            <a:srgbClr val="FFCC00"/>
          </a:solidFill>
          <a:ln w="12700">
            <a:solidFill>
              <a:srgbClr val="000000"/>
            </a:solidFill>
            <a:prstDash val="solid"/>
          </a:ln>
        </c:spPr>
      </c:pivotFmt>
    </c:pivotFmts>
    <c:plotArea>
      <c:layout>
        <c:manualLayout>
          <c:layoutTarget val="inner"/>
          <c:xMode val="edge"/>
          <c:yMode val="edge"/>
          <c:x val="0.2664476159230097"/>
          <c:y val="2.777777777777779E-2"/>
          <c:w val="0.50555555555555554"/>
          <c:h val="0.84259259259259278"/>
        </c:manualLayout>
      </c:layout>
      <c:pieChart>
        <c:varyColors val="1"/>
        <c:ser>
          <c:idx val="0"/>
          <c:order val="0"/>
          <c:tx>
            <c:strRef>
              <c:f>'Base Tables'!$I$19:$I$20</c:f>
              <c:strCache>
                <c:ptCount val="1"/>
                <c:pt idx="0">
                  <c:v>Total</c:v>
                </c:pt>
              </c:strCache>
            </c:strRef>
          </c:tx>
          <c:dLbls>
            <c:dLbl>
              <c:idx val="0"/>
              <c:layout>
                <c:manualLayout>
                  <c:x val="-0.12601224846894141"/>
                  <c:y val="0.15393518518518526"/>
                </c:manualLayout>
              </c:layout>
              <c:tx>
                <c:rich>
                  <a:bodyPr/>
                  <a:lstStyle/>
                  <a:p>
                    <a:r>
                      <a:rPr lang="en-US" sz="1800" b="1" dirty="0" smtClean="0">
                        <a:solidFill>
                          <a:schemeClr val="bg1"/>
                        </a:solidFill>
                        <a:latin typeface="Calibri" pitchFamily="34" charset="0"/>
                        <a:cs typeface="Calibri" pitchFamily="34" charset="0"/>
                      </a:rPr>
                      <a:t>Multnomah County</a:t>
                    </a:r>
                    <a:endParaRPr lang="en-US" sz="1800" dirty="0" smtClean="0"/>
                  </a:p>
                  <a:p>
                    <a:r>
                      <a:rPr lang="en-US" dirty="0" smtClean="0"/>
                      <a:t>$8,761,275</a:t>
                    </a:r>
                  </a:p>
                  <a:p>
                    <a:r>
                      <a:rPr lang="en-US" dirty="0" smtClean="0"/>
                      <a:t>19</a:t>
                    </a:r>
                    <a:r>
                      <a:rPr lang="en-US" dirty="0"/>
                      <a:t>%</a:t>
                    </a:r>
                  </a:p>
                </c:rich>
              </c:tx>
              <c:showVal val="1"/>
              <c:showCatName val="1"/>
              <c:showPercent val="1"/>
            </c:dLbl>
            <c:dLbl>
              <c:idx val="1"/>
              <c:layout>
                <c:manualLayout>
                  <c:x val="-0.20322580645161289"/>
                  <c:y val="-4.4769794400700051E-2"/>
                </c:manualLayout>
              </c:layout>
              <c:tx>
                <c:rich>
                  <a:bodyPr/>
                  <a:lstStyle/>
                  <a:p>
                    <a:r>
                      <a:rPr lang="en-US" sz="1800" b="1" dirty="0" smtClean="0">
                        <a:solidFill>
                          <a:schemeClr val="bg1"/>
                        </a:solidFill>
                        <a:latin typeface="Calibri" pitchFamily="34" charset="0"/>
                        <a:cs typeface="Calibri" pitchFamily="34" charset="0"/>
                      </a:rPr>
                      <a:t>H</a:t>
                    </a:r>
                    <a:r>
                      <a:rPr lang="en-US" dirty="0" smtClean="0"/>
                      <a:t>UD McKinney </a:t>
                    </a:r>
                    <a:r>
                      <a:rPr lang="en-US" dirty="0"/>
                      <a:t>$</a:t>
                    </a:r>
                    <a:r>
                      <a:rPr lang="en-US" dirty="0" smtClean="0"/>
                      <a:t>8,349,793</a:t>
                    </a:r>
                  </a:p>
                  <a:p>
                    <a:r>
                      <a:rPr lang="en-US" dirty="0" smtClean="0"/>
                      <a:t>8</a:t>
                    </a:r>
                    <a:r>
                      <a:rPr lang="en-US" dirty="0"/>
                      <a:t>%</a:t>
                    </a:r>
                  </a:p>
                </c:rich>
              </c:tx>
              <c:showVal val="1"/>
              <c:showCatName val="1"/>
              <c:showPercent val="1"/>
            </c:dLbl>
            <c:dLbl>
              <c:idx val="2"/>
              <c:layout>
                <c:manualLayout>
                  <c:x val="0.11463790463692045"/>
                  <c:y val="-0.22731499708369782"/>
                </c:manualLayout>
              </c:layout>
              <c:tx>
                <c:rich>
                  <a:bodyPr/>
                  <a:lstStyle/>
                  <a:p>
                    <a:r>
                      <a:rPr lang="en-US" dirty="0" smtClean="0"/>
                      <a:t>Portland</a:t>
                    </a:r>
                  </a:p>
                  <a:p>
                    <a:r>
                      <a:rPr lang="en-US" dirty="0" smtClean="0"/>
                      <a:t> </a:t>
                    </a:r>
                    <a:r>
                      <a:rPr lang="en-US" dirty="0"/>
                      <a:t>$</a:t>
                    </a:r>
                    <a:r>
                      <a:rPr lang="en-US" dirty="0" smtClean="0"/>
                      <a:t>15,863,254</a:t>
                    </a:r>
                  </a:p>
                  <a:p>
                    <a:r>
                      <a:rPr lang="en-US" dirty="0" smtClean="0"/>
                      <a:t>35</a:t>
                    </a:r>
                    <a:r>
                      <a:rPr lang="en-US" dirty="0"/>
                      <a:t>%</a:t>
                    </a:r>
                  </a:p>
                </c:rich>
              </c:tx>
              <c:showVal val="1"/>
              <c:showCatName val="1"/>
              <c:showPercent val="1"/>
            </c:dLbl>
            <c:dLbl>
              <c:idx val="3"/>
              <c:layout>
                <c:manualLayout>
                  <c:x val="0.18226826334208227"/>
                  <c:y val="0.16396963400408288"/>
                </c:manualLayout>
              </c:layout>
              <c:tx>
                <c:rich>
                  <a:bodyPr/>
                  <a:lstStyle/>
                  <a:p>
                    <a:r>
                      <a:rPr lang="en-US" sz="1800" b="1" dirty="0" smtClean="0">
                        <a:solidFill>
                          <a:schemeClr val="bg1"/>
                        </a:solidFill>
                        <a:latin typeface="Calibri" pitchFamily="34" charset="0"/>
                        <a:cs typeface="Calibri" pitchFamily="34" charset="0"/>
                      </a:rPr>
                      <a:t>H</a:t>
                    </a:r>
                    <a:r>
                      <a:rPr lang="en-US" dirty="0" smtClean="0"/>
                      <a:t>ome</a:t>
                    </a:r>
                    <a:r>
                      <a:rPr lang="en-US" baseline="0" dirty="0" smtClean="0"/>
                      <a:t> Forward</a:t>
                    </a:r>
                    <a:r>
                      <a:rPr lang="en-US" dirty="0" smtClean="0"/>
                      <a:t> </a:t>
                    </a:r>
                  </a:p>
                  <a:p>
                    <a:r>
                      <a:rPr lang="en-US" dirty="0" smtClean="0"/>
                      <a:t>$12,854,368</a:t>
                    </a:r>
                  </a:p>
                  <a:p>
                    <a:r>
                      <a:rPr lang="en-US" dirty="0" smtClean="0"/>
                      <a:t>28</a:t>
                    </a:r>
                    <a:r>
                      <a:rPr lang="en-US" dirty="0"/>
                      <a:t>%</a:t>
                    </a:r>
                  </a:p>
                </c:rich>
              </c:tx>
              <c:showVal val="1"/>
              <c:showCatName val="1"/>
              <c:showPercent val="1"/>
            </c:dLbl>
            <c:numFmt formatCode="0%" sourceLinked="0"/>
            <c:txPr>
              <a:bodyPr/>
              <a:lstStyle/>
              <a:p>
                <a:pPr>
                  <a:defRPr b="1">
                    <a:solidFill>
                      <a:schemeClr val="bg1"/>
                    </a:solidFill>
                    <a:latin typeface="Calibri" pitchFamily="34" charset="0"/>
                    <a:cs typeface="Calibri" pitchFamily="34" charset="0"/>
                  </a:defRPr>
                </a:pPr>
                <a:endParaRPr lang="en-US"/>
              </a:p>
            </c:txPr>
            <c:showVal val="1"/>
            <c:showCatName val="1"/>
            <c:showPercent val="1"/>
            <c:showLeaderLines val="1"/>
          </c:dLbls>
          <c:cat>
            <c:strRef>
              <c:f>'Base Tables'!$H$21:$H$25</c:f>
              <c:strCache>
                <c:ptCount val="4"/>
                <c:pt idx="0">
                  <c:v>CGF</c:v>
                </c:pt>
                <c:pt idx="1">
                  <c:v>McKinney</c:v>
                </c:pt>
                <c:pt idx="2">
                  <c:v>PDX</c:v>
                </c:pt>
                <c:pt idx="3">
                  <c:v>HF</c:v>
                </c:pt>
              </c:strCache>
            </c:strRef>
          </c:cat>
          <c:val>
            <c:numRef>
              <c:f>'Base Tables'!$I$21:$I$25</c:f>
              <c:numCache>
                <c:formatCode>"$"#,##0</c:formatCode>
                <c:ptCount val="4"/>
                <c:pt idx="0">
                  <c:v>8761274.5399999823</c:v>
                </c:pt>
                <c:pt idx="1">
                  <c:v>8349793</c:v>
                </c:pt>
                <c:pt idx="2">
                  <c:v>15863254</c:v>
                </c:pt>
                <c:pt idx="3">
                  <c:v>12854368</c:v>
                </c:pt>
              </c:numCache>
            </c:numRef>
          </c:val>
        </c:ser>
        <c:dLbls>
          <c:showVal val="1"/>
          <c:showCatName val="1"/>
          <c:showPercent val="1"/>
        </c:dLbls>
        <c:firstSliceAng val="0"/>
      </c:pieChart>
    </c:plotArea>
    <c:plotVisOnly val="1"/>
    <c:dispBlanksAs val="zero"/>
  </c:chart>
  <c:txPr>
    <a:bodyPr/>
    <a:lstStyle/>
    <a:p>
      <a:pPr>
        <a:defRPr sz="1800"/>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'LOS Families'!$B$4</c:f>
              <c:strCache>
                <c:ptCount val="1"/>
                <c:pt idx="0">
                  <c:v>Transitional Housing</c:v>
                </c:pt>
              </c:strCache>
            </c:strRef>
          </c:tx>
          <c:cat>
            <c:strRef>
              <c:f>'LOS Families'!$A$5:$A$10</c:f>
              <c:strCache>
                <c:ptCount val="6"/>
                <c:pt idx="0">
                  <c:v>&lt; 1 week</c:v>
                </c:pt>
                <c:pt idx="1">
                  <c:v>1 week-1 month</c:v>
                </c:pt>
                <c:pt idx="2">
                  <c:v>1-3 months</c:v>
                </c:pt>
                <c:pt idx="3">
                  <c:v>3-6 months</c:v>
                </c:pt>
                <c:pt idx="4">
                  <c:v>6-9 months</c:v>
                </c:pt>
                <c:pt idx="5">
                  <c:v>9-12+ months</c:v>
                </c:pt>
              </c:strCache>
            </c:strRef>
          </c:cat>
          <c:val>
            <c:numRef>
              <c:f>'LOS Families'!$B$5:$B$10</c:f>
              <c:numCache>
                <c:formatCode>0%</c:formatCode>
                <c:ptCount val="6"/>
                <c:pt idx="0">
                  <c:v>2.0000000000000011E-2</c:v>
                </c:pt>
                <c:pt idx="1">
                  <c:v>9.0000000000000024E-2</c:v>
                </c:pt>
                <c:pt idx="2">
                  <c:v>0.12000000000000002</c:v>
                </c:pt>
                <c:pt idx="3">
                  <c:v>0.32000000000000017</c:v>
                </c:pt>
                <c:pt idx="4">
                  <c:v>0.18000000000000008</c:v>
                </c:pt>
                <c:pt idx="5">
                  <c:v>0.27</c:v>
                </c:pt>
              </c:numCache>
            </c:numRef>
          </c:val>
        </c:ser>
        <c:ser>
          <c:idx val="1"/>
          <c:order val="1"/>
          <c:tx>
            <c:strRef>
              <c:f>'LOS Families'!$C$4</c:f>
              <c:strCache>
                <c:ptCount val="1"/>
                <c:pt idx="0">
                  <c:v>PSH</c:v>
                </c:pt>
              </c:strCache>
            </c:strRef>
          </c:tx>
          <c:cat>
            <c:strRef>
              <c:f>'LOS Families'!$A$5:$A$10</c:f>
              <c:strCache>
                <c:ptCount val="6"/>
                <c:pt idx="0">
                  <c:v>&lt; 1 week</c:v>
                </c:pt>
                <c:pt idx="1">
                  <c:v>1 week-1 month</c:v>
                </c:pt>
                <c:pt idx="2">
                  <c:v>1-3 months</c:v>
                </c:pt>
                <c:pt idx="3">
                  <c:v>3-6 months</c:v>
                </c:pt>
                <c:pt idx="4">
                  <c:v>6-9 months</c:v>
                </c:pt>
                <c:pt idx="5">
                  <c:v>9-12+ months</c:v>
                </c:pt>
              </c:strCache>
            </c:strRef>
          </c:cat>
          <c:val>
            <c:numRef>
              <c:f>'LOS Families'!$C$5:$C$10</c:f>
              <c:numCache>
                <c:formatCode>0%</c:formatCode>
                <c:ptCount val="6"/>
                <c:pt idx="0">
                  <c:v>0</c:v>
                </c:pt>
                <c:pt idx="1">
                  <c:v>2.0000000000000011E-2</c:v>
                </c:pt>
                <c:pt idx="2">
                  <c:v>9.0000000000000024E-2</c:v>
                </c:pt>
                <c:pt idx="3">
                  <c:v>8.0000000000000043E-2</c:v>
                </c:pt>
                <c:pt idx="4">
                  <c:v>0.1</c:v>
                </c:pt>
                <c:pt idx="5">
                  <c:v>0.7100000000000003</c:v>
                </c:pt>
              </c:numCache>
            </c:numRef>
          </c:val>
        </c:ser>
        <c:axId val="67283968"/>
        <c:axId val="67285760"/>
      </c:barChart>
      <c:catAx>
        <c:axId val="67283968"/>
        <c:scaling>
          <c:orientation val="minMax"/>
        </c:scaling>
        <c:axPos val="b"/>
        <c:tickLblPos val="nextTo"/>
        <c:txPr>
          <a:bodyPr/>
          <a:lstStyle/>
          <a:p>
            <a:pPr>
              <a:defRPr sz="1600" b="1"/>
            </a:pPr>
            <a:endParaRPr lang="en-US"/>
          </a:p>
        </c:txPr>
        <c:crossAx val="67285760"/>
        <c:crosses val="autoZero"/>
        <c:auto val="1"/>
        <c:lblAlgn val="ctr"/>
        <c:lblOffset val="100"/>
      </c:catAx>
      <c:valAx>
        <c:axId val="67285760"/>
        <c:scaling>
          <c:orientation val="minMax"/>
        </c:scaling>
        <c:axPos val="l"/>
        <c:majorGridlines/>
        <c:numFmt formatCode="0%" sourceLinked="1"/>
        <c:tickLblPos val="nextTo"/>
        <c:crossAx val="67283968"/>
        <c:crosses val="autoZero"/>
        <c:crossBetween val="between"/>
      </c:valAx>
    </c:plotArea>
    <c:legend>
      <c:legendPos val="r"/>
      <c:txPr>
        <a:bodyPr/>
        <a:lstStyle/>
        <a:p>
          <a:pPr>
            <a:defRPr sz="1800"/>
          </a:pPr>
          <a:endParaRPr lang="en-US"/>
        </a:p>
      </c:tx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'LOS Individs'!$B$3</c:f>
              <c:strCache>
                <c:ptCount val="1"/>
                <c:pt idx="0">
                  <c:v>Emergency Shelter</c:v>
                </c:pt>
              </c:strCache>
            </c:strRef>
          </c:tx>
          <c:spPr>
            <a:solidFill>
              <a:srgbClr val="92D050"/>
            </a:solidFill>
          </c:spPr>
          <c:cat>
            <c:strRef>
              <c:f>'LOS Individs'!$A$4:$A$9</c:f>
              <c:strCache>
                <c:ptCount val="6"/>
                <c:pt idx="0">
                  <c:v>&lt; 1 week</c:v>
                </c:pt>
                <c:pt idx="1">
                  <c:v>1 week-1 month</c:v>
                </c:pt>
                <c:pt idx="2">
                  <c:v>1-3 months</c:v>
                </c:pt>
                <c:pt idx="3">
                  <c:v>3-6 months</c:v>
                </c:pt>
                <c:pt idx="4">
                  <c:v>6-9 months</c:v>
                </c:pt>
                <c:pt idx="5">
                  <c:v>9-12+ months</c:v>
                </c:pt>
              </c:strCache>
            </c:strRef>
          </c:cat>
          <c:val>
            <c:numRef>
              <c:f>'LOS Individs'!$B$4:$B$9</c:f>
              <c:numCache>
                <c:formatCode>0%</c:formatCode>
                <c:ptCount val="6"/>
                <c:pt idx="0">
                  <c:v>0.33000000000000024</c:v>
                </c:pt>
                <c:pt idx="1">
                  <c:v>0.27</c:v>
                </c:pt>
                <c:pt idx="2">
                  <c:v>0.27</c:v>
                </c:pt>
                <c:pt idx="3">
                  <c:v>0.12000000000000002</c:v>
                </c:pt>
                <c:pt idx="4">
                  <c:v>1.0000000000000005E-2</c:v>
                </c:pt>
                <c:pt idx="5">
                  <c:v>0</c:v>
                </c:pt>
              </c:numCache>
            </c:numRef>
          </c:val>
        </c:ser>
        <c:ser>
          <c:idx val="1"/>
          <c:order val="1"/>
          <c:tx>
            <c:strRef>
              <c:f>'LOS Individs'!$C$3</c:f>
              <c:strCache>
                <c:ptCount val="1"/>
                <c:pt idx="0">
                  <c:v>Transitional Housing</c:v>
                </c:pt>
              </c:strCache>
            </c:strRef>
          </c:tx>
          <c:spPr>
            <a:solidFill>
              <a:schemeClr val="accent1"/>
            </a:solidFill>
          </c:spPr>
          <c:cat>
            <c:strRef>
              <c:f>'LOS Individs'!$A$4:$A$9</c:f>
              <c:strCache>
                <c:ptCount val="6"/>
                <c:pt idx="0">
                  <c:v>&lt; 1 week</c:v>
                </c:pt>
                <c:pt idx="1">
                  <c:v>1 week-1 month</c:v>
                </c:pt>
                <c:pt idx="2">
                  <c:v>1-3 months</c:v>
                </c:pt>
                <c:pt idx="3">
                  <c:v>3-6 months</c:v>
                </c:pt>
                <c:pt idx="4">
                  <c:v>6-9 months</c:v>
                </c:pt>
                <c:pt idx="5">
                  <c:v>9-12+ months</c:v>
                </c:pt>
              </c:strCache>
            </c:strRef>
          </c:cat>
          <c:val>
            <c:numRef>
              <c:f>'LOS Individs'!$C$4:$C$9</c:f>
              <c:numCache>
                <c:formatCode>0%</c:formatCode>
                <c:ptCount val="6"/>
                <c:pt idx="0">
                  <c:v>9.0000000000000024E-2</c:v>
                </c:pt>
                <c:pt idx="1">
                  <c:v>0.19</c:v>
                </c:pt>
                <c:pt idx="2">
                  <c:v>0.24000000000000007</c:v>
                </c:pt>
                <c:pt idx="3">
                  <c:v>0.18000000000000008</c:v>
                </c:pt>
                <c:pt idx="4">
                  <c:v>0.14000000000000001</c:v>
                </c:pt>
                <c:pt idx="5">
                  <c:v>0.15000000000000008</c:v>
                </c:pt>
              </c:numCache>
            </c:numRef>
          </c:val>
        </c:ser>
        <c:ser>
          <c:idx val="2"/>
          <c:order val="2"/>
          <c:tx>
            <c:strRef>
              <c:f>'LOS Individs'!$D$3</c:f>
              <c:strCache>
                <c:ptCount val="1"/>
                <c:pt idx="0">
                  <c:v>PSH</c:v>
                </c:pt>
              </c:strCache>
            </c:strRef>
          </c:tx>
          <c:spPr>
            <a:solidFill>
              <a:srgbClr val="FFC000"/>
            </a:solidFill>
          </c:spPr>
          <c:cat>
            <c:strRef>
              <c:f>'LOS Individs'!$A$4:$A$9</c:f>
              <c:strCache>
                <c:ptCount val="6"/>
                <c:pt idx="0">
                  <c:v>&lt; 1 week</c:v>
                </c:pt>
                <c:pt idx="1">
                  <c:v>1 week-1 month</c:v>
                </c:pt>
                <c:pt idx="2">
                  <c:v>1-3 months</c:v>
                </c:pt>
                <c:pt idx="3">
                  <c:v>3-6 months</c:v>
                </c:pt>
                <c:pt idx="4">
                  <c:v>6-9 months</c:v>
                </c:pt>
                <c:pt idx="5">
                  <c:v>9-12+ months</c:v>
                </c:pt>
              </c:strCache>
            </c:strRef>
          </c:cat>
          <c:val>
            <c:numRef>
              <c:f>'LOS Individs'!$D$4:$D$9</c:f>
              <c:numCache>
                <c:formatCode>0%</c:formatCode>
                <c:ptCount val="6"/>
                <c:pt idx="0">
                  <c:v>1.0000000000000005E-2</c:v>
                </c:pt>
                <c:pt idx="1">
                  <c:v>2.0000000000000011E-2</c:v>
                </c:pt>
                <c:pt idx="2">
                  <c:v>7.0000000000000021E-2</c:v>
                </c:pt>
                <c:pt idx="3">
                  <c:v>0.12000000000000002</c:v>
                </c:pt>
                <c:pt idx="4">
                  <c:v>9.0000000000000024E-2</c:v>
                </c:pt>
                <c:pt idx="5">
                  <c:v>0.69000000000000028</c:v>
                </c:pt>
              </c:numCache>
            </c:numRef>
          </c:val>
        </c:ser>
        <c:axId val="66873216"/>
        <c:axId val="66874752"/>
      </c:barChart>
      <c:catAx>
        <c:axId val="66873216"/>
        <c:scaling>
          <c:orientation val="minMax"/>
        </c:scaling>
        <c:axPos val="b"/>
        <c:tickLblPos val="nextTo"/>
        <c:txPr>
          <a:bodyPr/>
          <a:lstStyle/>
          <a:p>
            <a:pPr>
              <a:defRPr sz="1600" b="1"/>
            </a:pPr>
            <a:endParaRPr lang="en-US"/>
          </a:p>
        </c:txPr>
        <c:crossAx val="66874752"/>
        <c:crosses val="autoZero"/>
        <c:auto val="1"/>
        <c:lblAlgn val="ctr"/>
        <c:lblOffset val="100"/>
      </c:catAx>
      <c:valAx>
        <c:axId val="66874752"/>
        <c:scaling>
          <c:orientation val="minMax"/>
        </c:scaling>
        <c:axPos val="l"/>
        <c:majorGridlines/>
        <c:numFmt formatCode="0%" sourceLinked="1"/>
        <c:tickLblPos val="nextTo"/>
        <c:crossAx val="66873216"/>
        <c:crosses val="autoZero"/>
        <c:crossBetween val="between"/>
      </c:valAx>
    </c:plotArea>
    <c:legend>
      <c:legendPos val="r"/>
      <c:layout>
        <c:manualLayout>
          <c:xMode val="edge"/>
          <c:yMode val="edge"/>
          <c:x val="0.755193678915136"/>
          <c:y val="0.38583727034120752"/>
          <c:w val="0.22813965441819772"/>
          <c:h val="0.21165879265091864"/>
        </c:manualLayout>
      </c:layout>
      <c:txPr>
        <a:bodyPr/>
        <a:lstStyle/>
        <a:p>
          <a:pPr>
            <a:defRPr sz="18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0"/>
  <c:pivotSource>
    <c:name>[2011CGF Revised.xlsx]Base Tables!PivotTable5</c:name>
    <c:fmtId val="2"/>
  </c:pivotSource>
  <c:chart>
    <c:autoTitleDeleted val="1"/>
    <c:pivotFmts>
      <c:pivotFmt>
        <c:idx val="0"/>
        <c:spPr>
          <a:solidFill>
            <a:srgbClr val="9999FF"/>
          </a:solidFill>
          <a:ln w="12700">
            <a:solidFill>
              <a:srgbClr val="000000"/>
            </a:solidFill>
            <a:prstDash val="solid"/>
          </a:ln>
        </c:spPr>
        <c:marker>
          <c:symbol val="none"/>
        </c:marker>
        <c:dLbl>
          <c:idx val="0"/>
          <c:numFmt formatCode="0%" sourceLinked="0"/>
          <c:spPr>
            <a:solidFill>
              <a:srgbClr val="FFFFFF"/>
            </a:solidFill>
            <a:ln w="25400">
              <a:noFill/>
            </a:ln>
          </c:spPr>
          <c:txPr>
            <a:bodyPr/>
            <a:lstStyle/>
            <a:p>
              <a:pPr>
                <a:defRPr sz="1400" b="0" i="0" u="none" strike="noStrike" baseline="0">
                  <a:solidFill>
                    <a:srgbClr val="000000"/>
                  </a:solidFill>
                  <a:latin typeface="Arial"/>
                  <a:ea typeface="Arial"/>
                  <a:cs typeface="Arial"/>
                </a:defRPr>
              </a:pPr>
              <a:endParaRPr lang="en-US"/>
            </a:p>
          </c:txPr>
          <c:showVal val="1"/>
          <c:showCatName val="1"/>
          <c:showPercent val="1"/>
        </c:dLbl>
      </c:pivotFmt>
      <c:pivotFmt>
        <c:idx val="1"/>
        <c:spPr>
          <a:solidFill>
            <a:srgbClr val="99CC00"/>
          </a:solidFill>
          <a:ln w="12700">
            <a:solidFill>
              <a:srgbClr val="000000"/>
            </a:solidFill>
            <a:prstDash val="solid"/>
          </a:ln>
        </c:spPr>
      </c:pivotFmt>
      <c:pivotFmt>
        <c:idx val="2"/>
        <c:spPr>
          <a:solidFill>
            <a:srgbClr val="FFFFCC"/>
          </a:solidFill>
          <a:ln w="12700">
            <a:solidFill>
              <a:srgbClr val="000000"/>
            </a:solidFill>
            <a:prstDash val="solid"/>
          </a:ln>
        </c:spPr>
      </c:pivotFmt>
      <c:pivotFmt>
        <c:idx val="3"/>
        <c:spPr>
          <a:solidFill>
            <a:srgbClr val="FFCC00"/>
          </a:solidFill>
          <a:ln w="12700">
            <a:solidFill>
              <a:srgbClr val="000000"/>
            </a:solidFill>
            <a:prstDash val="solid"/>
          </a:ln>
        </c:spPr>
      </c:pivotFmt>
      <c:pivotFmt>
        <c:idx val="4"/>
        <c:spPr>
          <a:solidFill>
            <a:srgbClr val="9999FF"/>
          </a:solidFill>
          <a:ln w="12700">
            <a:solidFill>
              <a:srgbClr val="000000"/>
            </a:solidFill>
            <a:prstDash val="solid"/>
          </a:ln>
        </c:spPr>
        <c:marker>
          <c:symbol val="none"/>
        </c:marker>
        <c:dLbl>
          <c:idx val="0"/>
          <c:numFmt formatCode="0%" sourceLinked="0"/>
          <c:spPr>
            <a:solidFill>
              <a:srgbClr val="FFFFFF"/>
            </a:solidFill>
            <a:ln w="25400">
              <a:noFill/>
            </a:ln>
          </c:spPr>
          <c:txPr>
            <a:bodyPr/>
            <a:lstStyle/>
            <a:p>
              <a:pPr>
                <a:defRPr sz="1400" b="0" i="0" u="none" strike="noStrike" baseline="0">
                  <a:solidFill>
                    <a:srgbClr val="000000"/>
                  </a:solidFill>
                  <a:latin typeface="Arial"/>
                  <a:ea typeface="Arial"/>
                  <a:cs typeface="Arial"/>
                </a:defRPr>
              </a:pPr>
              <a:endParaRPr lang="en-US"/>
            </a:p>
          </c:txPr>
          <c:showVal val="1"/>
          <c:showCatName val="1"/>
          <c:showPercent val="1"/>
        </c:dLbl>
      </c:pivotFmt>
      <c:pivotFmt>
        <c:idx val="5"/>
        <c:spPr>
          <a:solidFill>
            <a:srgbClr val="99CC00"/>
          </a:solidFill>
          <a:ln w="12700">
            <a:solidFill>
              <a:srgbClr val="000000"/>
            </a:solidFill>
            <a:prstDash val="solid"/>
          </a:ln>
        </c:spPr>
      </c:pivotFmt>
      <c:pivotFmt>
        <c:idx val="6"/>
        <c:spPr>
          <a:solidFill>
            <a:srgbClr val="FFFFCC"/>
          </a:solidFill>
          <a:ln w="12700">
            <a:solidFill>
              <a:srgbClr val="000000"/>
            </a:solidFill>
            <a:prstDash val="solid"/>
          </a:ln>
        </c:spPr>
      </c:pivotFmt>
      <c:pivotFmt>
        <c:idx val="7"/>
        <c:spPr>
          <a:solidFill>
            <a:srgbClr val="FFCC00"/>
          </a:solidFill>
          <a:ln w="12700">
            <a:solidFill>
              <a:srgbClr val="000000"/>
            </a:solidFill>
            <a:prstDash val="solid"/>
          </a:ln>
        </c:spPr>
      </c:pivotFmt>
    </c:pivotFmts>
    <c:plotArea>
      <c:layout/>
      <c:pieChart>
        <c:varyColors val="1"/>
        <c:ser>
          <c:idx val="0"/>
          <c:order val="0"/>
          <c:tx>
            <c:strRef>
              <c:f>'Base Tables'!$F$33:$F$34</c:f>
              <c:strCache>
                <c:ptCount val="1"/>
                <c:pt idx="0">
                  <c:v>Total</c:v>
                </c:pt>
              </c:strCache>
            </c:strRef>
          </c:tx>
          <c:dLbls>
            <c:dLbl>
              <c:idx val="0"/>
              <c:layout>
                <c:manualLayout>
                  <c:x val="-0.19921172740575568"/>
                  <c:y val="-0.1805436252286646"/>
                </c:manualLayout>
              </c:layout>
              <c:tx>
                <c:rich>
                  <a:bodyPr/>
                  <a:lstStyle/>
                  <a:p>
                    <a:r>
                      <a:rPr lang="en-US" dirty="0" smtClean="0"/>
                      <a:t>Adults </a:t>
                    </a:r>
                    <a:r>
                      <a:rPr lang="en-US" dirty="0"/>
                      <a:t>$</a:t>
                    </a:r>
                    <a:r>
                      <a:rPr lang="en-US" dirty="0" smtClean="0"/>
                      <a:t>30,225,811</a:t>
                    </a:r>
                  </a:p>
                  <a:p>
                    <a:r>
                      <a:rPr lang="en-US" dirty="0" smtClean="0"/>
                      <a:t> </a:t>
                    </a:r>
                    <a:r>
                      <a:rPr lang="en-US" dirty="0"/>
                      <a:t>66%</a:t>
                    </a:r>
                  </a:p>
                </c:rich>
              </c:tx>
              <c:showVal val="1"/>
              <c:showCatName val="1"/>
              <c:showPercent val="1"/>
            </c:dLbl>
            <c:dLbl>
              <c:idx val="1"/>
              <c:layout>
                <c:manualLayout>
                  <c:x val="0.19492096950270596"/>
                  <c:y val="5.8196731090432045E-2"/>
                </c:manualLayout>
              </c:layout>
              <c:tx>
                <c:rich>
                  <a:bodyPr/>
                  <a:lstStyle/>
                  <a:p>
                    <a:r>
                      <a:rPr lang="en-US" dirty="0" smtClean="0"/>
                      <a:t>Families </a:t>
                    </a:r>
                    <a:r>
                      <a:rPr lang="en-US" dirty="0"/>
                      <a:t>$</a:t>
                    </a:r>
                    <a:r>
                      <a:rPr lang="en-US" dirty="0" smtClean="0"/>
                      <a:t>12,214,567</a:t>
                    </a:r>
                  </a:p>
                  <a:p>
                    <a:r>
                      <a:rPr lang="en-US" dirty="0" smtClean="0"/>
                      <a:t> </a:t>
                    </a:r>
                    <a:r>
                      <a:rPr lang="en-US" dirty="0"/>
                      <a:t>27%</a:t>
                    </a:r>
                  </a:p>
                </c:rich>
              </c:tx>
              <c:showVal val="1"/>
              <c:showCatName val="1"/>
              <c:showPercent val="1"/>
            </c:dLbl>
            <c:dLbl>
              <c:idx val="2"/>
              <c:layout>
                <c:manualLayout>
                  <c:x val="-9.982446054862662E-2"/>
                  <c:y val="1.5151515151515173E-2"/>
                </c:manualLayout>
              </c:layout>
              <c:tx>
                <c:rich>
                  <a:bodyPr/>
                  <a:lstStyle/>
                  <a:p>
                    <a:pPr>
                      <a:defRPr b="1">
                        <a:solidFill>
                          <a:schemeClr val="tx1"/>
                        </a:solidFill>
                        <a:latin typeface="Calibri" pitchFamily="34" charset="0"/>
                        <a:cs typeface="Calibri" pitchFamily="34" charset="0"/>
                      </a:defRPr>
                    </a:pPr>
                    <a:r>
                      <a:rPr lang="en-US" dirty="0" smtClean="0"/>
                      <a:t>Youth</a:t>
                    </a:r>
                  </a:p>
                  <a:p>
                    <a:pPr>
                      <a:defRPr b="1">
                        <a:solidFill>
                          <a:schemeClr val="tx1"/>
                        </a:solidFill>
                        <a:latin typeface="Calibri" pitchFamily="34" charset="0"/>
                        <a:cs typeface="Calibri" pitchFamily="34" charset="0"/>
                      </a:defRPr>
                    </a:pPr>
                    <a:r>
                      <a:rPr lang="en-US" dirty="0" smtClean="0"/>
                      <a:t> </a:t>
                    </a:r>
                    <a:r>
                      <a:rPr lang="en-US" dirty="0"/>
                      <a:t>$</a:t>
                    </a:r>
                    <a:r>
                      <a:rPr lang="en-US" dirty="0" smtClean="0"/>
                      <a:t>3,388,312</a:t>
                    </a:r>
                  </a:p>
                  <a:p>
                    <a:pPr>
                      <a:defRPr b="1">
                        <a:solidFill>
                          <a:schemeClr val="tx1"/>
                        </a:solidFill>
                        <a:latin typeface="Calibri" pitchFamily="34" charset="0"/>
                        <a:cs typeface="Calibri" pitchFamily="34" charset="0"/>
                      </a:defRPr>
                    </a:pPr>
                    <a:r>
                      <a:rPr lang="en-US" dirty="0" smtClean="0"/>
                      <a:t>7</a:t>
                    </a:r>
                    <a:r>
                      <a:rPr lang="en-US" dirty="0"/>
                      <a:t>%</a:t>
                    </a:r>
                  </a:p>
                </c:rich>
              </c:tx>
              <c:numFmt formatCode="0%" sourceLinked="0"/>
              <c:spPr/>
              <c:showVal val="1"/>
              <c:showCatName val="1"/>
              <c:showPercent val="1"/>
            </c:dLbl>
            <c:numFmt formatCode="0%" sourceLinked="0"/>
            <c:txPr>
              <a:bodyPr/>
              <a:lstStyle/>
              <a:p>
                <a:pPr>
                  <a:defRPr b="1">
                    <a:solidFill>
                      <a:schemeClr val="bg1"/>
                    </a:solidFill>
                    <a:latin typeface="Calibri" pitchFamily="34" charset="0"/>
                    <a:cs typeface="Calibri" pitchFamily="34" charset="0"/>
                  </a:defRPr>
                </a:pPr>
                <a:endParaRPr lang="en-US"/>
              </a:p>
            </c:txPr>
            <c:showVal val="1"/>
            <c:showCatName val="1"/>
            <c:showPercent val="1"/>
            <c:showLeaderLines val="1"/>
          </c:dLbls>
          <c:cat>
            <c:strRef>
              <c:f>'Base Tables'!$E$35:$E$38</c:f>
              <c:strCache>
                <c:ptCount val="3"/>
                <c:pt idx="0">
                  <c:v>Adults</c:v>
                </c:pt>
                <c:pt idx="1">
                  <c:v>Families</c:v>
                </c:pt>
                <c:pt idx="2">
                  <c:v>Youth</c:v>
                </c:pt>
              </c:strCache>
            </c:strRef>
          </c:cat>
          <c:val>
            <c:numRef>
              <c:f>'Base Tables'!$F$35:$F$38</c:f>
              <c:numCache>
                <c:formatCode>"$"#,##0</c:formatCode>
                <c:ptCount val="3"/>
                <c:pt idx="0">
                  <c:v>30225810.539999999</c:v>
                </c:pt>
                <c:pt idx="1">
                  <c:v>12214567</c:v>
                </c:pt>
                <c:pt idx="2">
                  <c:v>3388312</c:v>
                </c:pt>
              </c:numCache>
            </c:numRef>
          </c:val>
        </c:ser>
        <c:dLbls>
          <c:showVal val="1"/>
          <c:showCatName val="1"/>
          <c:showPercent val="1"/>
        </c:dLbls>
        <c:firstSliceAng val="0"/>
      </c:pieChart>
    </c:plotArea>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0"/>
  <c:pivotSource>
    <c:name>[2011CGF Revised.xlsx]Base Tables!PivotTable7</c:name>
    <c:fmtId val="2"/>
  </c:pivotSource>
  <c:chart>
    <c:autoTitleDeleted val="1"/>
    <c:pivotFmts>
      <c:pivotFmt>
        <c:idx val="0"/>
        <c:spPr>
          <a:solidFill>
            <a:srgbClr val="FFFF99"/>
          </a:solidFill>
          <a:ln w="12700">
            <a:solidFill>
              <a:srgbClr val="000000"/>
            </a:solidFill>
            <a:prstDash val="solid"/>
          </a:ln>
        </c:spPr>
        <c:marker>
          <c:symbol val="none"/>
        </c:marker>
        <c:dLbl>
          <c:idx val="0"/>
          <c:numFmt formatCode="0%" sourceLinked="0"/>
          <c:spPr>
            <a:solidFill>
              <a:srgbClr val="FFFFFF"/>
            </a:solidFill>
            <a:ln w="25400">
              <a:noFill/>
            </a:ln>
          </c:spPr>
          <c:txPr>
            <a:bodyPr/>
            <a:lstStyle/>
            <a:p>
              <a:pPr>
                <a:defRPr sz="1400" b="0" i="0" u="none" strike="noStrike" baseline="0">
                  <a:solidFill>
                    <a:srgbClr val="000000"/>
                  </a:solidFill>
                  <a:latin typeface="Arial"/>
                  <a:ea typeface="Arial"/>
                  <a:cs typeface="Arial"/>
                </a:defRPr>
              </a:pPr>
              <a:endParaRPr lang="en-US"/>
            </a:p>
          </c:txPr>
          <c:showVal val="1"/>
          <c:showCatName val="1"/>
          <c:showPercent val="1"/>
        </c:dLbl>
      </c:pivotFmt>
      <c:pivotFmt>
        <c:idx val="1"/>
        <c:spPr>
          <a:solidFill>
            <a:srgbClr val="99CC00"/>
          </a:solidFill>
          <a:ln w="12700">
            <a:solidFill>
              <a:srgbClr val="000000"/>
            </a:solidFill>
            <a:prstDash val="solid"/>
          </a:ln>
        </c:spPr>
      </c:pivotFmt>
      <c:pivotFmt>
        <c:idx val="2"/>
      </c:pivotFmt>
      <c:pivotFmt>
        <c:idx val="3"/>
        <c:spPr>
          <a:solidFill>
            <a:srgbClr val="FFCC00"/>
          </a:solidFill>
          <a:ln w="12700">
            <a:solidFill>
              <a:srgbClr val="000000"/>
            </a:solidFill>
            <a:prstDash val="solid"/>
          </a:ln>
        </c:spPr>
      </c:pivotFmt>
      <c:pivotFmt>
        <c:idx val="4"/>
        <c:spPr>
          <a:solidFill>
            <a:srgbClr val="FFFF99"/>
          </a:solidFill>
          <a:ln w="12700">
            <a:solidFill>
              <a:srgbClr val="000000"/>
            </a:solidFill>
            <a:prstDash val="solid"/>
          </a:ln>
        </c:spPr>
        <c:marker>
          <c:symbol val="none"/>
        </c:marker>
        <c:dLbl>
          <c:idx val="0"/>
          <c:numFmt formatCode="0%" sourceLinked="0"/>
          <c:spPr>
            <a:solidFill>
              <a:srgbClr val="FFFFFF"/>
            </a:solidFill>
            <a:ln w="25400">
              <a:noFill/>
            </a:ln>
          </c:spPr>
          <c:txPr>
            <a:bodyPr/>
            <a:lstStyle/>
            <a:p>
              <a:pPr>
                <a:defRPr sz="1400" b="0" i="0" u="none" strike="noStrike" baseline="0">
                  <a:solidFill>
                    <a:srgbClr val="000000"/>
                  </a:solidFill>
                  <a:latin typeface="Arial"/>
                  <a:ea typeface="Arial"/>
                  <a:cs typeface="Arial"/>
                </a:defRPr>
              </a:pPr>
              <a:endParaRPr lang="en-US"/>
            </a:p>
          </c:txPr>
          <c:showVal val="1"/>
          <c:showCatName val="1"/>
          <c:showPercent val="1"/>
        </c:dLbl>
      </c:pivotFmt>
      <c:pivotFmt>
        <c:idx val="5"/>
        <c:spPr>
          <a:solidFill>
            <a:srgbClr val="99CC00"/>
          </a:solidFill>
          <a:ln w="12700">
            <a:solidFill>
              <a:srgbClr val="000000"/>
            </a:solidFill>
            <a:prstDash val="solid"/>
          </a:ln>
        </c:spPr>
      </c:pivotFmt>
      <c:pivotFmt>
        <c:idx val="6"/>
        <c:spPr>
          <a:solidFill>
            <a:srgbClr val="FFCC00"/>
          </a:solidFill>
          <a:ln w="12700">
            <a:solidFill>
              <a:srgbClr val="000000"/>
            </a:solidFill>
            <a:prstDash val="solid"/>
          </a:ln>
        </c:spPr>
      </c:pivotFmt>
    </c:pivotFmts>
    <c:plotArea>
      <c:layout/>
      <c:pieChart>
        <c:varyColors val="1"/>
        <c:ser>
          <c:idx val="0"/>
          <c:order val="0"/>
          <c:tx>
            <c:strRef>
              <c:f>'Base Tables'!$I$27:$I$28</c:f>
              <c:strCache>
                <c:ptCount val="1"/>
                <c:pt idx="0">
                  <c:v>Total</c:v>
                </c:pt>
              </c:strCache>
            </c:strRef>
          </c:tx>
          <c:dLbls>
            <c:dLbl>
              <c:idx val="0"/>
              <c:layout>
                <c:manualLayout>
                  <c:x val="-0.20980146046100698"/>
                  <c:y val="-0.20220413679633381"/>
                </c:manualLayout>
              </c:layout>
              <c:tx>
                <c:rich>
                  <a:bodyPr/>
                  <a:lstStyle/>
                  <a:p>
                    <a:r>
                      <a:rPr lang="en-US" dirty="0" smtClean="0">
                        <a:solidFill>
                          <a:schemeClr val="bg1"/>
                        </a:solidFill>
                      </a:rPr>
                      <a:t>Housing </a:t>
                    </a:r>
                    <a:r>
                      <a:rPr lang="en-US" dirty="0">
                        <a:solidFill>
                          <a:schemeClr val="bg1"/>
                        </a:solidFill>
                      </a:rPr>
                      <a:t>$</a:t>
                    </a:r>
                    <a:r>
                      <a:rPr lang="en-US" dirty="0" smtClean="0">
                        <a:solidFill>
                          <a:schemeClr val="bg1"/>
                        </a:solidFill>
                      </a:rPr>
                      <a:t>31,916,887</a:t>
                    </a:r>
                  </a:p>
                  <a:p>
                    <a:r>
                      <a:rPr lang="en-US" dirty="0" smtClean="0">
                        <a:solidFill>
                          <a:schemeClr val="bg1"/>
                        </a:solidFill>
                      </a:rPr>
                      <a:t> </a:t>
                    </a:r>
                    <a:r>
                      <a:rPr lang="en-US" dirty="0">
                        <a:solidFill>
                          <a:schemeClr val="bg1"/>
                        </a:solidFill>
                      </a:rPr>
                      <a:t>70%</a:t>
                    </a:r>
                  </a:p>
                </c:rich>
              </c:tx>
              <c:showVal val="1"/>
              <c:showCatName val="1"/>
              <c:showPercent val="1"/>
            </c:dLbl>
            <c:dLbl>
              <c:idx val="1"/>
              <c:layout>
                <c:manualLayout>
                  <c:x val="0.2043748863075284"/>
                  <c:y val="1.6262192972147139E-2"/>
                </c:manualLayout>
              </c:layout>
              <c:tx>
                <c:rich>
                  <a:bodyPr/>
                  <a:lstStyle/>
                  <a:p>
                    <a:r>
                      <a:rPr lang="en-US">
                        <a:solidFill>
                          <a:schemeClr val="bg1"/>
                        </a:solidFill>
                      </a:rPr>
                      <a:t>Related </a:t>
                    </a:r>
                    <a:r>
                      <a:rPr lang="en-US" smtClean="0">
                        <a:solidFill>
                          <a:schemeClr val="bg1"/>
                        </a:solidFill>
                      </a:rPr>
                      <a:t>Services </a:t>
                    </a:r>
                    <a:r>
                      <a:rPr lang="en-US">
                        <a:solidFill>
                          <a:schemeClr val="bg1"/>
                        </a:solidFill>
                      </a:rPr>
                      <a:t>$</a:t>
                    </a:r>
                    <a:r>
                      <a:rPr lang="en-US" smtClean="0">
                        <a:solidFill>
                          <a:schemeClr val="bg1"/>
                        </a:solidFill>
                      </a:rPr>
                      <a:t>4,710,367</a:t>
                    </a:r>
                  </a:p>
                  <a:p>
                    <a:r>
                      <a:rPr lang="en-US" smtClean="0">
                        <a:solidFill>
                          <a:schemeClr val="bg1"/>
                        </a:solidFill>
                      </a:rPr>
                      <a:t>10</a:t>
                    </a:r>
                    <a:r>
                      <a:rPr lang="en-US">
                        <a:solidFill>
                          <a:schemeClr val="bg1"/>
                        </a:solidFill>
                      </a:rPr>
                      <a:t>%</a:t>
                    </a:r>
                  </a:p>
                </c:rich>
              </c:tx>
              <c:showVal val="1"/>
              <c:showCatName val="1"/>
              <c:showPercent val="1"/>
            </c:dLbl>
            <c:dLbl>
              <c:idx val="2"/>
              <c:layout>
                <c:manualLayout>
                  <c:x val="0.14691880408513336"/>
                  <c:y val="0.22031143495122849"/>
                </c:manualLayout>
              </c:layout>
              <c:tx>
                <c:rich>
                  <a:bodyPr/>
                  <a:lstStyle/>
                  <a:p>
                    <a:pPr>
                      <a:defRPr sz="1600" b="1">
                        <a:solidFill>
                          <a:schemeClr val="bg1"/>
                        </a:solidFill>
                        <a:latin typeface="Calibri" pitchFamily="34" charset="0"/>
                        <a:cs typeface="Calibri" pitchFamily="34" charset="0"/>
                      </a:defRPr>
                    </a:pPr>
                    <a:r>
                      <a:rPr lang="en-US" smtClean="0">
                        <a:solidFill>
                          <a:schemeClr val="bg1"/>
                        </a:solidFill>
                      </a:rPr>
                      <a:t>Shelter/TH</a:t>
                    </a:r>
                  </a:p>
                  <a:p>
                    <a:pPr>
                      <a:defRPr sz="1600" b="1">
                        <a:solidFill>
                          <a:schemeClr val="bg1"/>
                        </a:solidFill>
                        <a:latin typeface="Calibri" pitchFamily="34" charset="0"/>
                        <a:cs typeface="Calibri" pitchFamily="34" charset="0"/>
                      </a:defRPr>
                    </a:pPr>
                    <a:r>
                      <a:rPr lang="en-US" smtClean="0">
                        <a:solidFill>
                          <a:schemeClr val="bg1"/>
                        </a:solidFill>
                      </a:rPr>
                      <a:t>$9,201,436</a:t>
                    </a:r>
                  </a:p>
                  <a:p>
                    <a:pPr>
                      <a:defRPr sz="1600" b="1">
                        <a:solidFill>
                          <a:schemeClr val="bg1"/>
                        </a:solidFill>
                        <a:latin typeface="Calibri" pitchFamily="34" charset="0"/>
                        <a:cs typeface="Calibri" pitchFamily="34" charset="0"/>
                      </a:defRPr>
                    </a:pPr>
                    <a:r>
                      <a:rPr lang="en-US" smtClean="0">
                        <a:solidFill>
                          <a:schemeClr val="bg1"/>
                        </a:solidFill>
                      </a:rPr>
                      <a:t>20</a:t>
                    </a:r>
                    <a:r>
                      <a:rPr lang="en-US" dirty="0">
                        <a:solidFill>
                          <a:schemeClr val="bg1"/>
                        </a:solidFill>
                      </a:rPr>
                      <a:t>%</a:t>
                    </a:r>
                  </a:p>
                </c:rich>
              </c:tx>
              <c:numFmt formatCode="0%" sourceLinked="0"/>
              <c:spPr/>
              <c:showVal val="1"/>
              <c:showCatName val="1"/>
              <c:showPercent val="1"/>
            </c:dLbl>
            <c:numFmt formatCode="0%" sourceLinked="0"/>
            <c:txPr>
              <a:bodyPr/>
              <a:lstStyle/>
              <a:p>
                <a:pPr>
                  <a:defRPr sz="1600" b="1">
                    <a:latin typeface="Calibri" pitchFamily="34" charset="0"/>
                    <a:cs typeface="Calibri" pitchFamily="34" charset="0"/>
                  </a:defRPr>
                </a:pPr>
                <a:endParaRPr lang="en-US"/>
              </a:p>
            </c:txPr>
            <c:showVal val="1"/>
            <c:showCatName val="1"/>
            <c:showPercent val="1"/>
            <c:showLeaderLines val="1"/>
          </c:dLbls>
          <c:cat>
            <c:strRef>
              <c:f>'Base Tables'!$H$29:$H$32</c:f>
              <c:strCache>
                <c:ptCount val="3"/>
                <c:pt idx="0">
                  <c:v>Housing</c:v>
                </c:pt>
                <c:pt idx="1">
                  <c:v>Related Services</c:v>
                </c:pt>
                <c:pt idx="2">
                  <c:v>Shelter/Transitional Housing</c:v>
                </c:pt>
              </c:strCache>
            </c:strRef>
          </c:cat>
          <c:val>
            <c:numRef>
              <c:f>'Base Tables'!$I$29:$I$32</c:f>
              <c:numCache>
                <c:formatCode>"$"#,##0</c:formatCode>
                <c:ptCount val="3"/>
                <c:pt idx="0">
                  <c:v>31916886.539999999</c:v>
                </c:pt>
                <c:pt idx="1">
                  <c:v>4710367</c:v>
                </c:pt>
                <c:pt idx="2">
                  <c:v>9201436</c:v>
                </c:pt>
              </c:numCache>
            </c:numRef>
          </c:val>
        </c:ser>
        <c:dLbls>
          <c:showVal val="1"/>
          <c:showCatName val="1"/>
          <c:showPercent val="1"/>
        </c:dLbls>
        <c:firstSliceAng val="0"/>
      </c:pieChart>
    </c:plotArea>
    <c:plotVisOnly val="1"/>
    <c:dispBlanksAs val="zero"/>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630259285771095E-2"/>
          <c:y val="3.4913583915218142E-2"/>
          <c:w val="0.63951409034397122"/>
          <c:h val="0.85129178428168173"/>
        </c:manualLayout>
      </c:layout>
      <c:barChart>
        <c:barDir val="col"/>
        <c:grouping val="stacked"/>
        <c:ser>
          <c:idx val="0"/>
          <c:order val="0"/>
          <c:tx>
            <c:strRef>
              <c:f>'households by services'!$B$2</c:f>
              <c:strCache>
                <c:ptCount val="1"/>
                <c:pt idx="0">
                  <c:v>Adults</c:v>
                </c:pt>
              </c:strCache>
            </c:strRef>
          </c:tx>
          <c:cat>
            <c:strRef>
              <c:f>'households by services'!$A$3:$A$5</c:f>
              <c:strCache>
                <c:ptCount val="3"/>
                <c:pt idx="0">
                  <c:v>Housing</c:v>
                </c:pt>
                <c:pt idx="1">
                  <c:v>Related Services</c:v>
                </c:pt>
                <c:pt idx="2">
                  <c:v>Shelter+TH</c:v>
                </c:pt>
              </c:strCache>
            </c:strRef>
          </c:cat>
          <c:val>
            <c:numRef>
              <c:f>'households by services'!$B$3:$B$5</c:f>
              <c:numCache>
                <c:formatCode>0%</c:formatCode>
                <c:ptCount val="3"/>
                <c:pt idx="0">
                  <c:v>0.64148752978321366</c:v>
                </c:pt>
                <c:pt idx="1">
                  <c:v>0.66761252361015722</c:v>
                </c:pt>
                <c:pt idx="2">
                  <c:v>0.71802118712774832</c:v>
                </c:pt>
              </c:numCache>
            </c:numRef>
          </c:val>
        </c:ser>
        <c:ser>
          <c:idx val="1"/>
          <c:order val="1"/>
          <c:tx>
            <c:strRef>
              <c:f>'households by services'!$C$2</c:f>
              <c:strCache>
                <c:ptCount val="1"/>
                <c:pt idx="0">
                  <c:v>Families</c:v>
                </c:pt>
              </c:strCache>
            </c:strRef>
          </c:tx>
          <c:cat>
            <c:strRef>
              <c:f>'households by services'!$A$3:$A$5</c:f>
              <c:strCache>
                <c:ptCount val="3"/>
                <c:pt idx="0">
                  <c:v>Housing</c:v>
                </c:pt>
                <c:pt idx="1">
                  <c:v>Related Services</c:v>
                </c:pt>
                <c:pt idx="2">
                  <c:v>Shelter+TH</c:v>
                </c:pt>
              </c:strCache>
            </c:strRef>
          </c:cat>
          <c:val>
            <c:numRef>
              <c:f>'households by services'!$C$3:$C$5</c:f>
              <c:numCache>
                <c:formatCode>0%</c:formatCode>
                <c:ptCount val="3"/>
                <c:pt idx="0">
                  <c:v>0.32693413991157738</c:v>
                </c:pt>
                <c:pt idx="1">
                  <c:v>2.1178604554592029E-2</c:v>
                </c:pt>
                <c:pt idx="2">
                  <c:v>0.1825897609894804</c:v>
                </c:pt>
              </c:numCache>
            </c:numRef>
          </c:val>
        </c:ser>
        <c:ser>
          <c:idx val="2"/>
          <c:order val="2"/>
          <c:tx>
            <c:strRef>
              <c:f>'households by services'!$D$2</c:f>
              <c:strCache>
                <c:ptCount val="1"/>
                <c:pt idx="0">
                  <c:v>Youth</c:v>
                </c:pt>
              </c:strCache>
            </c:strRef>
          </c:tx>
          <c:cat>
            <c:strRef>
              <c:f>'households by services'!$A$3:$A$5</c:f>
              <c:strCache>
                <c:ptCount val="3"/>
                <c:pt idx="0">
                  <c:v>Housing</c:v>
                </c:pt>
                <c:pt idx="1">
                  <c:v>Related Services</c:v>
                </c:pt>
                <c:pt idx="2">
                  <c:v>Shelter+TH</c:v>
                </c:pt>
              </c:strCache>
            </c:strRef>
          </c:cat>
          <c:val>
            <c:numRef>
              <c:f>'households by services'!$D$3:$D$5</c:f>
              <c:numCache>
                <c:formatCode>0%</c:formatCode>
                <c:ptCount val="3"/>
                <c:pt idx="0">
                  <c:v>3.157833030520802E-2</c:v>
                </c:pt>
                <c:pt idx="1">
                  <c:v>0.31120887183525336</c:v>
                </c:pt>
                <c:pt idx="2">
                  <c:v>9.9389051882771182E-2</c:v>
                </c:pt>
              </c:numCache>
            </c:numRef>
          </c:val>
        </c:ser>
        <c:overlap val="100"/>
        <c:axId val="62565760"/>
        <c:axId val="66659456"/>
      </c:barChart>
      <c:catAx>
        <c:axId val="62565760"/>
        <c:scaling>
          <c:orientation val="minMax"/>
        </c:scaling>
        <c:axPos val="b"/>
        <c:tickLblPos val="nextTo"/>
        <c:txPr>
          <a:bodyPr/>
          <a:lstStyle/>
          <a:p>
            <a:pPr>
              <a:defRPr sz="1800"/>
            </a:pPr>
            <a:endParaRPr lang="en-US"/>
          </a:p>
        </c:txPr>
        <c:crossAx val="66659456"/>
        <c:crosses val="autoZero"/>
        <c:auto val="1"/>
        <c:lblAlgn val="ctr"/>
        <c:lblOffset val="100"/>
      </c:catAx>
      <c:valAx>
        <c:axId val="66659456"/>
        <c:scaling>
          <c:orientation val="minMax"/>
          <c:max val="1"/>
        </c:scaling>
        <c:axPos val="l"/>
        <c:numFmt formatCode="0%" sourceLinked="1"/>
        <c:tickLblPos val="nextTo"/>
        <c:txPr>
          <a:bodyPr/>
          <a:lstStyle/>
          <a:p>
            <a:pPr>
              <a:defRPr sz="1400"/>
            </a:pPr>
            <a:endParaRPr lang="en-US"/>
          </a:p>
        </c:txPr>
        <c:crossAx val="62565760"/>
        <c:crosses val="autoZero"/>
        <c:crossBetween val="between"/>
      </c:valAx>
    </c:plotArea>
    <c:legend>
      <c:legendPos val="r"/>
      <c:layout>
        <c:manualLayout>
          <c:xMode val="edge"/>
          <c:yMode val="edge"/>
          <c:x val="0.79982452193475828"/>
          <c:y val="0.25635295588051499"/>
          <c:w val="0.12715960504936882"/>
          <c:h val="0.33120943215431409"/>
        </c:manualLayout>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0"/>
  <c:chart>
    <c:plotArea>
      <c:layout>
        <c:manualLayout>
          <c:layoutTarget val="inner"/>
          <c:xMode val="edge"/>
          <c:yMode val="edge"/>
          <c:x val="0.22094733327416269"/>
          <c:y val="0"/>
          <c:w val="0.66724306511609477"/>
          <c:h val="1"/>
        </c:manualLayout>
      </c:layout>
      <c:pieChart>
        <c:varyColors val="1"/>
        <c:ser>
          <c:idx val="0"/>
          <c:order val="0"/>
          <c:dLbls>
            <c:dLbl>
              <c:idx val="0"/>
              <c:tx>
                <c:rich>
                  <a:bodyPr/>
                  <a:lstStyle/>
                  <a:p>
                    <a:r>
                      <a:rPr lang="en-US" smtClean="0"/>
                      <a:t>Unsheltered </a:t>
                    </a:r>
                    <a:r>
                      <a:rPr lang="en-US"/>
                      <a:t>17%</a:t>
                    </a:r>
                  </a:p>
                </c:rich>
              </c:tx>
              <c:showVal val="1"/>
              <c:showCatName val="1"/>
            </c:dLbl>
            <c:dLbl>
              <c:idx val="1"/>
              <c:tx>
                <c:rich>
                  <a:bodyPr/>
                  <a:lstStyle/>
                  <a:p>
                    <a:r>
                      <a:rPr lang="en-US"/>
                      <a:t>Emergency </a:t>
                    </a:r>
                    <a:r>
                      <a:rPr lang="en-US" smtClean="0"/>
                      <a:t>Shelter</a:t>
                    </a:r>
                  </a:p>
                  <a:p>
                    <a:r>
                      <a:rPr lang="en-US" smtClean="0"/>
                      <a:t>16</a:t>
                    </a:r>
                    <a:r>
                      <a:rPr lang="en-US"/>
                      <a:t>%</a:t>
                    </a:r>
                  </a:p>
                </c:rich>
              </c:tx>
              <c:showVal val="1"/>
              <c:showCatName val="1"/>
            </c:dLbl>
            <c:dLbl>
              <c:idx val="2"/>
              <c:layout>
                <c:manualLayout>
                  <c:x val="-3.5964025139058331E-3"/>
                  <c:y val="-7.5650016404199471E-3"/>
                </c:manualLayout>
              </c:layout>
              <c:tx>
                <c:rich>
                  <a:bodyPr/>
                  <a:lstStyle/>
                  <a:p>
                    <a:pPr>
                      <a:defRPr sz="1800" b="1">
                        <a:solidFill>
                          <a:schemeClr val="tx1"/>
                        </a:solidFill>
                      </a:defRPr>
                    </a:pPr>
                    <a:r>
                      <a:rPr lang="en-US"/>
                      <a:t>Transitional </a:t>
                    </a:r>
                    <a:r>
                      <a:rPr lang="en-US" smtClean="0"/>
                      <a:t>Housing </a:t>
                    </a:r>
                    <a:r>
                      <a:rPr lang="en-US"/>
                      <a:t>6%</a:t>
                    </a:r>
                  </a:p>
                </c:rich>
              </c:tx>
              <c:spPr/>
              <c:showVal val="1"/>
              <c:showCatName val="1"/>
            </c:dLbl>
            <c:dLbl>
              <c:idx val="3"/>
              <c:tx>
                <c:rich>
                  <a:bodyPr/>
                  <a:lstStyle/>
                  <a:p>
                    <a:pPr>
                      <a:defRPr sz="1800" b="1">
                        <a:solidFill>
                          <a:schemeClr val="tx1"/>
                        </a:solidFill>
                      </a:defRPr>
                    </a:pPr>
                    <a:r>
                      <a:rPr lang="en-US" smtClean="0"/>
                      <a:t>Institution </a:t>
                    </a:r>
                    <a:r>
                      <a:rPr lang="en-US"/>
                      <a:t>5%</a:t>
                    </a:r>
                  </a:p>
                </c:rich>
              </c:tx>
              <c:spPr/>
              <c:showVal val="1"/>
              <c:showCatName val="1"/>
            </c:dLbl>
            <c:dLbl>
              <c:idx val="4"/>
              <c:layout>
                <c:manualLayout>
                  <c:x val="-0.16364140419947557"/>
                  <c:y val="-0.20683324584426996"/>
                </c:manualLayout>
              </c:layout>
              <c:tx>
                <c:rich>
                  <a:bodyPr/>
                  <a:lstStyle/>
                  <a:p>
                    <a:r>
                      <a:rPr lang="en-US" dirty="0"/>
                      <a:t>Doubled Up </a:t>
                    </a:r>
                    <a:r>
                      <a:rPr lang="en-US" dirty="0" smtClean="0"/>
                      <a:t>20</a:t>
                    </a:r>
                    <a:r>
                      <a:rPr lang="en-US" dirty="0"/>
                      <a:t>%</a:t>
                    </a:r>
                  </a:p>
                </c:rich>
              </c:tx>
              <c:showVal val="1"/>
              <c:showCatName val="1"/>
            </c:dLbl>
            <c:dLbl>
              <c:idx val="5"/>
              <c:layout>
                <c:manualLayout>
                  <c:x val="0.17671959755030697"/>
                  <c:y val="-0.24122222222222262"/>
                </c:manualLayout>
              </c:layout>
              <c:tx>
                <c:rich>
                  <a:bodyPr/>
                  <a:lstStyle/>
                  <a:p>
                    <a:r>
                      <a:rPr lang="en-US" dirty="0"/>
                      <a:t>Housing </a:t>
                    </a:r>
                    <a:endParaRPr lang="en-US" dirty="0" smtClean="0"/>
                  </a:p>
                  <a:p>
                    <a:r>
                      <a:rPr lang="en-US" dirty="0" smtClean="0"/>
                      <a:t>42</a:t>
                    </a:r>
                    <a:r>
                      <a:rPr lang="en-US" dirty="0"/>
                      <a:t>%</a:t>
                    </a:r>
                  </a:p>
                </c:rich>
              </c:tx>
              <c:showVal val="1"/>
              <c:showCatName val="1"/>
            </c:dLbl>
            <c:dLbl>
              <c:idx val="6"/>
              <c:layout>
                <c:manualLayout>
                  <c:x val="0.19508267716535432"/>
                  <c:y val="0.17281872265966755"/>
                </c:manualLayout>
              </c:layout>
              <c:tx>
                <c:rich>
                  <a:bodyPr/>
                  <a:lstStyle/>
                  <a:p>
                    <a:r>
                      <a:rPr lang="en-US" dirty="0" smtClean="0"/>
                      <a:t>Unknown</a:t>
                    </a:r>
                  </a:p>
                  <a:p>
                    <a:r>
                      <a:rPr lang="en-US" dirty="0" smtClean="0"/>
                      <a:t> </a:t>
                    </a:r>
                    <a:r>
                      <a:rPr lang="en-US" dirty="0"/>
                      <a:t>38%</a:t>
                    </a:r>
                  </a:p>
                </c:rich>
              </c:tx>
              <c:showVal val="1"/>
              <c:showCatName val="1"/>
            </c:dLbl>
            <c:txPr>
              <a:bodyPr/>
              <a:lstStyle/>
              <a:p>
                <a:pPr>
                  <a:defRPr sz="1800" b="1">
                    <a:solidFill>
                      <a:schemeClr val="bg1"/>
                    </a:solidFill>
                  </a:defRPr>
                </a:pPr>
                <a:endParaRPr lang="en-US"/>
              </a:p>
            </c:txPr>
            <c:showVal val="1"/>
            <c:showCatName val="1"/>
            <c:showLeaderLines val="1"/>
          </c:dLbls>
          <c:cat>
            <c:strRef>
              <c:f>'HMIS Ann Prior Living Situation'!$A$1:$A$7</c:f>
              <c:strCache>
                <c:ptCount val="7"/>
                <c:pt idx="0">
                  <c:v>Unsheltered</c:v>
                </c:pt>
                <c:pt idx="1">
                  <c:v>Emergency Shelter</c:v>
                </c:pt>
                <c:pt idx="2">
                  <c:v>Transitional Housing</c:v>
                </c:pt>
                <c:pt idx="3">
                  <c:v>Institution</c:v>
                </c:pt>
                <c:pt idx="4">
                  <c:v>Doubled Up (Family or Friends)</c:v>
                </c:pt>
                <c:pt idx="5">
                  <c:v>Housing (rental or owned)</c:v>
                </c:pt>
                <c:pt idx="6">
                  <c:v>Unknown</c:v>
                </c:pt>
              </c:strCache>
            </c:strRef>
          </c:cat>
          <c:val>
            <c:numRef>
              <c:f>'HMIS Ann Prior Living Situation'!$B$1:$B$7</c:f>
              <c:numCache>
                <c:formatCode>0%</c:formatCode>
                <c:ptCount val="7"/>
                <c:pt idx="0">
                  <c:v>0.17</c:v>
                </c:pt>
                <c:pt idx="1">
                  <c:v>0.16</c:v>
                </c:pt>
                <c:pt idx="2">
                  <c:v>6.0000000000000032E-2</c:v>
                </c:pt>
                <c:pt idx="3">
                  <c:v>0.05</c:v>
                </c:pt>
                <c:pt idx="4">
                  <c:v>0.2</c:v>
                </c:pt>
                <c:pt idx="5">
                  <c:v>0.42000000000000032</c:v>
                </c:pt>
                <c:pt idx="6">
                  <c:v>0.38000000000000084</c:v>
                </c:pt>
              </c:numCache>
            </c:numRef>
          </c:val>
        </c:ser>
        <c:firstSliceAng val="0"/>
      </c:pie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0"/>
  <c:chart>
    <c:plotArea>
      <c:layout>
        <c:manualLayout>
          <c:layoutTarget val="inner"/>
          <c:xMode val="edge"/>
          <c:yMode val="edge"/>
          <c:x val="0.20441267405133717"/>
          <c:y val="1.7093175853018382E-4"/>
          <c:w val="0.61843398282841766"/>
          <c:h val="0.91219012467191596"/>
        </c:manualLayout>
      </c:layout>
      <c:pieChart>
        <c:varyColors val="1"/>
        <c:ser>
          <c:idx val="0"/>
          <c:order val="0"/>
          <c:dLbls>
            <c:dLbl>
              <c:idx val="1"/>
              <c:layout>
                <c:manualLayout>
                  <c:x val="-0.22365310077519379"/>
                  <c:y val="5.7585461878240971E-2"/>
                </c:manualLayout>
              </c:layout>
              <c:tx>
                <c:rich>
                  <a:bodyPr/>
                  <a:lstStyle/>
                  <a:p>
                    <a:pPr>
                      <a:defRPr>
                        <a:solidFill>
                          <a:schemeClr val="bg1"/>
                        </a:solidFill>
                      </a:defRPr>
                    </a:pPr>
                    <a:r>
                      <a:rPr lang="en-US" dirty="0" smtClean="0">
                        <a:solidFill>
                          <a:schemeClr val="bg1"/>
                        </a:solidFill>
                      </a:rPr>
                      <a:t>Rental, </a:t>
                    </a:r>
                    <a:r>
                      <a:rPr lang="en-US" dirty="0">
                        <a:solidFill>
                          <a:schemeClr val="bg1"/>
                        </a:solidFill>
                      </a:rPr>
                      <a:t>no subsidy, 35%</a:t>
                    </a:r>
                  </a:p>
                </c:rich>
              </c:tx>
              <c:spPr/>
              <c:showVal val="1"/>
              <c:showCatName val="1"/>
            </c:dLbl>
            <c:dLbl>
              <c:idx val="2"/>
              <c:layout>
                <c:manualLayout>
                  <c:x val="-0.10546494188226484"/>
                  <c:y val="-0.17776902887139157"/>
                </c:manualLayout>
              </c:layout>
              <c:tx>
                <c:rich>
                  <a:bodyPr/>
                  <a:lstStyle/>
                  <a:p>
                    <a:r>
                      <a:rPr lang="en-US" dirty="0">
                        <a:solidFill>
                          <a:schemeClr val="bg1"/>
                        </a:solidFill>
                      </a:rPr>
                      <a:t>Rental </a:t>
                    </a:r>
                    <a:endParaRPr lang="en-US" dirty="0" smtClean="0">
                      <a:solidFill>
                        <a:schemeClr val="bg1"/>
                      </a:solidFill>
                    </a:endParaRPr>
                  </a:p>
                  <a:p>
                    <a:r>
                      <a:rPr lang="en-US" dirty="0" smtClean="0">
                        <a:solidFill>
                          <a:schemeClr val="bg1"/>
                        </a:solidFill>
                      </a:rPr>
                      <a:t>with </a:t>
                    </a:r>
                    <a:r>
                      <a:rPr lang="en-US" dirty="0">
                        <a:solidFill>
                          <a:schemeClr val="bg1"/>
                        </a:solidFill>
                      </a:rPr>
                      <a:t>subsidy, </a:t>
                    </a:r>
                    <a:endParaRPr lang="en-US" dirty="0" smtClean="0">
                      <a:solidFill>
                        <a:schemeClr val="bg1"/>
                      </a:solidFill>
                    </a:endParaRPr>
                  </a:p>
                  <a:p>
                    <a:r>
                      <a:rPr lang="en-US" dirty="0" smtClean="0">
                        <a:solidFill>
                          <a:schemeClr val="bg1"/>
                        </a:solidFill>
                      </a:rPr>
                      <a:t>10</a:t>
                    </a:r>
                    <a:r>
                      <a:rPr lang="en-US" dirty="0">
                        <a:solidFill>
                          <a:schemeClr val="bg1"/>
                        </a:solidFill>
                      </a:rPr>
                      <a:t>%</a:t>
                    </a:r>
                  </a:p>
                </c:rich>
              </c:tx>
              <c:showVal val="1"/>
              <c:showCatName val="1"/>
            </c:dLbl>
            <c:dLbl>
              <c:idx val="3"/>
              <c:layout>
                <c:manualLayout>
                  <c:x val="0.23534376529205039"/>
                  <c:y val="-1.6327504516480955E-3"/>
                </c:manualLayout>
              </c:layout>
              <c:tx>
                <c:rich>
                  <a:bodyPr/>
                  <a:lstStyle/>
                  <a:p>
                    <a:r>
                      <a:rPr lang="en-US" dirty="0"/>
                      <a:t>Family or </a:t>
                    </a:r>
                    <a:endParaRPr lang="en-US" dirty="0" smtClean="0"/>
                  </a:p>
                  <a:p>
                    <a:r>
                      <a:rPr lang="en-US" dirty="0" smtClean="0"/>
                      <a:t>friends, </a:t>
                    </a:r>
                    <a:r>
                      <a:rPr lang="en-US" dirty="0"/>
                      <a:t>6%</a:t>
                    </a:r>
                  </a:p>
                </c:rich>
              </c:tx>
              <c:showVal val="1"/>
              <c:showCatName val="1"/>
            </c:dLbl>
            <c:dLbl>
              <c:idx val="4"/>
              <c:layout>
                <c:manualLayout>
                  <c:x val="3.5171715823657749E-3"/>
                  <c:y val="2.5856086171046799E-2"/>
                </c:manualLayout>
              </c:layout>
              <c:tx>
                <c:rich>
                  <a:bodyPr/>
                  <a:lstStyle/>
                  <a:p>
                    <a:r>
                      <a:rPr lang="en-US" smtClean="0"/>
                      <a:t>PSH, </a:t>
                    </a:r>
                    <a:r>
                      <a:rPr lang="en-US" dirty="0"/>
                      <a:t>2%</a:t>
                    </a:r>
                  </a:p>
                </c:rich>
              </c:tx>
              <c:showVal val="1"/>
              <c:showCatName val="1"/>
            </c:dLbl>
            <c:dLbl>
              <c:idx val="5"/>
              <c:layout>
                <c:manualLayout>
                  <c:x val="-0.13322083945015348"/>
                  <c:y val="5.3023485700651064E-3"/>
                </c:manualLayout>
              </c:layout>
              <c:showVal val="1"/>
              <c:showCatName val="1"/>
            </c:dLbl>
            <c:dLbl>
              <c:idx val="6"/>
              <c:layout>
                <c:manualLayout>
                  <c:x val="-0.1354967414030874"/>
                  <c:y val="-3.4269693561032141E-2"/>
                </c:manualLayout>
              </c:layout>
              <c:showVal val="1"/>
              <c:showCatName val="1"/>
            </c:dLbl>
            <c:dLbl>
              <c:idx val="7"/>
              <c:layout>
                <c:manualLayout>
                  <c:x val="-0.14211964500200194"/>
                  <c:y val="-8.6767222279033621E-2"/>
                </c:manualLayout>
              </c:layout>
              <c:tx>
                <c:rich>
                  <a:bodyPr/>
                  <a:lstStyle/>
                  <a:p>
                    <a:r>
                      <a:rPr lang="en-US" dirty="0" smtClean="0"/>
                      <a:t>Shelter</a:t>
                    </a:r>
                    <a:r>
                      <a:rPr lang="en-US" dirty="0"/>
                      <a:t>, 2%</a:t>
                    </a:r>
                  </a:p>
                </c:rich>
              </c:tx>
              <c:showVal val="1"/>
              <c:showCatName val="1"/>
            </c:dLbl>
            <c:dLbl>
              <c:idx val="8"/>
              <c:layout>
                <c:manualLayout>
                  <c:x val="-0.10288091107255661"/>
                  <c:y val="-0.12376095033575366"/>
                </c:manualLayout>
              </c:layout>
              <c:showVal val="1"/>
              <c:showCatName val="1"/>
            </c:dLbl>
            <c:dLbl>
              <c:idx val="9"/>
              <c:layout>
                <c:manualLayout>
                  <c:x val="-0.10975265803638989"/>
                  <c:y val="-0.16639192828169205"/>
                </c:manualLayout>
              </c:layout>
              <c:showVal val="1"/>
              <c:showCatName val="1"/>
            </c:dLbl>
            <c:dLbl>
              <c:idx val="10"/>
              <c:layout>
                <c:manualLayout>
                  <c:x val="0.18574612403100824"/>
                  <c:y val="7.7901222713014528E-2"/>
                </c:manualLayout>
              </c:layout>
              <c:spPr/>
              <c:txPr>
                <a:bodyPr/>
                <a:lstStyle/>
                <a:p>
                  <a:pPr>
                    <a:defRPr>
                      <a:solidFill>
                        <a:schemeClr val="bg1"/>
                      </a:solidFill>
                    </a:defRPr>
                  </a:pPr>
                  <a:endParaRPr lang="en-US"/>
                </a:p>
              </c:txPr>
              <c:showVal val="1"/>
              <c:showCatName val="1"/>
            </c:dLbl>
            <c:showVal val="1"/>
            <c:showCatName val="1"/>
            <c:showLeaderLines val="1"/>
          </c:dLbls>
          <c:cat>
            <c:strRef>
              <c:f>'HMIS Exits all shelter types'!$A$2:$A$12</c:f>
              <c:strCache>
                <c:ptCount val="11"/>
                <c:pt idx="0">
                  <c:v>Home owned by client</c:v>
                </c:pt>
                <c:pt idx="1">
                  <c:v>Rental by client, no subsidy</c:v>
                </c:pt>
                <c:pt idx="2">
                  <c:v>Rental by client with subsidy</c:v>
                </c:pt>
                <c:pt idx="3">
                  <c:v>Family or friends (permanent or temporary)</c:v>
                </c:pt>
                <c:pt idx="4">
                  <c:v>Permanent supportive housing</c:v>
                </c:pt>
                <c:pt idx="5">
                  <c:v>Transitional housing</c:v>
                </c:pt>
                <c:pt idx="6">
                  <c:v>Institution</c:v>
                </c:pt>
                <c:pt idx="7">
                  <c:v>Emergency shelter</c:v>
                </c:pt>
                <c:pt idx="8">
                  <c:v>Unsheltered</c:v>
                </c:pt>
                <c:pt idx="9">
                  <c:v>Other</c:v>
                </c:pt>
                <c:pt idx="10">
                  <c:v>Unknown</c:v>
                </c:pt>
              </c:strCache>
            </c:strRef>
          </c:cat>
          <c:val>
            <c:numRef>
              <c:f>'HMIS Exits all shelter types'!$B$2:$B$12</c:f>
              <c:numCache>
                <c:formatCode>0%</c:formatCode>
                <c:ptCount val="11"/>
                <c:pt idx="0">
                  <c:v>2.0000000000000011E-2</c:v>
                </c:pt>
                <c:pt idx="1">
                  <c:v>0.35000000000000031</c:v>
                </c:pt>
                <c:pt idx="2">
                  <c:v>0.1</c:v>
                </c:pt>
                <c:pt idx="3">
                  <c:v>6.0000000000000032E-2</c:v>
                </c:pt>
                <c:pt idx="4">
                  <c:v>2.0000000000000011E-2</c:v>
                </c:pt>
                <c:pt idx="5">
                  <c:v>2.0000000000000011E-2</c:v>
                </c:pt>
                <c:pt idx="6">
                  <c:v>2.0000000000000011E-2</c:v>
                </c:pt>
                <c:pt idx="7">
                  <c:v>2.0000000000000011E-2</c:v>
                </c:pt>
                <c:pt idx="8">
                  <c:v>1.0000000000000005E-2</c:v>
                </c:pt>
                <c:pt idx="9">
                  <c:v>2.0000000000000011E-2</c:v>
                </c:pt>
                <c:pt idx="10">
                  <c:v>0.36000000000000032</c:v>
                </c:pt>
              </c:numCache>
            </c:numRef>
          </c:val>
        </c:ser>
        <c:firstSliceAng val="0"/>
      </c:pieChart>
    </c:plotArea>
    <c:plotVisOnly val="1"/>
  </c:chart>
  <c:txPr>
    <a:bodyPr/>
    <a:lstStyle/>
    <a:p>
      <a:pPr>
        <a:defRPr sz="1800"/>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0"/>
  <c:chart>
    <c:plotArea>
      <c:layout>
        <c:manualLayout>
          <c:layoutTarget val="inner"/>
          <c:xMode val="edge"/>
          <c:yMode val="edge"/>
          <c:x val="0.23273273273273318"/>
          <c:y val="0.10112083851360699"/>
          <c:w val="0.61411411411411465"/>
          <c:h val="0.89692982456140502"/>
        </c:manualLayout>
      </c:layout>
      <c:pieChart>
        <c:varyColors val="1"/>
        <c:ser>
          <c:idx val="0"/>
          <c:order val="0"/>
          <c:dLbls>
            <c:dLbl>
              <c:idx val="1"/>
              <c:tx>
                <c:rich>
                  <a:bodyPr/>
                  <a:lstStyle/>
                  <a:p>
                    <a:pPr>
                      <a:defRPr sz="1600">
                        <a:solidFill>
                          <a:schemeClr val="bg1"/>
                        </a:solidFill>
                      </a:defRPr>
                    </a:pPr>
                    <a:r>
                      <a:rPr lang="en-US" smtClean="0"/>
                      <a:t>Unknown, </a:t>
                    </a:r>
                    <a:r>
                      <a:rPr lang="en-US" dirty="0"/>
                      <a:t>10%</a:t>
                    </a:r>
                  </a:p>
                </c:rich>
              </c:tx>
              <c:spPr/>
              <c:showVal val="1"/>
              <c:showCatName val="1"/>
            </c:dLbl>
            <c:dLbl>
              <c:idx val="2"/>
              <c:layout>
                <c:manualLayout>
                  <c:x val="-0.19487662859710103"/>
                  <c:y val="-0.24004265091863516"/>
                </c:manualLayout>
              </c:layout>
              <c:spPr/>
              <c:txPr>
                <a:bodyPr/>
                <a:lstStyle/>
                <a:p>
                  <a:pPr>
                    <a:defRPr sz="1600">
                      <a:solidFill>
                        <a:schemeClr val="bg1"/>
                      </a:solidFill>
                    </a:defRPr>
                  </a:pPr>
                  <a:endParaRPr lang="en-US"/>
                </a:p>
              </c:txPr>
              <c:showVal val="1"/>
              <c:showCatName val="1"/>
            </c:dLbl>
            <c:dLbl>
              <c:idx val="3"/>
              <c:layout>
                <c:manualLayout>
                  <c:x val="0.18001105436144854"/>
                  <c:y val="-0.1060850946263296"/>
                </c:manualLayout>
              </c:layout>
              <c:spPr/>
              <c:txPr>
                <a:bodyPr/>
                <a:lstStyle/>
                <a:p>
                  <a:pPr>
                    <a:defRPr sz="1600">
                      <a:solidFill>
                        <a:schemeClr val="bg1"/>
                      </a:solidFill>
                    </a:defRPr>
                  </a:pPr>
                  <a:endParaRPr lang="en-US"/>
                </a:p>
              </c:txPr>
              <c:showVal val="1"/>
              <c:showCatName val="1"/>
            </c:dLbl>
            <c:dLbl>
              <c:idx val="4"/>
              <c:spPr/>
              <c:txPr>
                <a:bodyPr/>
                <a:lstStyle/>
                <a:p>
                  <a:pPr>
                    <a:defRPr sz="1600">
                      <a:solidFill>
                        <a:schemeClr val="bg1"/>
                      </a:solidFill>
                    </a:defRPr>
                  </a:pPr>
                  <a:endParaRPr lang="en-US"/>
                </a:p>
              </c:txPr>
            </c:dLbl>
            <c:dLbl>
              <c:idx val="5"/>
              <c:layout>
                <c:manualLayout>
                  <c:x val="0.10893996358563307"/>
                  <c:y val="0.10262225445503562"/>
                </c:manualLayout>
              </c:layout>
              <c:spPr/>
              <c:txPr>
                <a:bodyPr/>
                <a:lstStyle/>
                <a:p>
                  <a:pPr>
                    <a:defRPr sz="1600">
                      <a:solidFill>
                        <a:schemeClr val="bg1"/>
                      </a:solidFill>
                    </a:defRPr>
                  </a:pPr>
                  <a:endParaRPr lang="en-US"/>
                </a:p>
              </c:txPr>
              <c:showVal val="1"/>
              <c:showCatName val="1"/>
            </c:dLbl>
            <c:txPr>
              <a:bodyPr/>
              <a:lstStyle/>
              <a:p>
                <a:pPr>
                  <a:defRPr sz="1600"/>
                </a:pPr>
                <a:endParaRPr lang="en-US"/>
              </a:p>
            </c:txPr>
            <c:showVal val="1"/>
            <c:showCatName val="1"/>
            <c:showLeaderLines val="1"/>
          </c:dLbls>
          <c:cat>
            <c:strRef>
              <c:f>'HMIS Exits TH'!$A$15:$A$24</c:f>
              <c:strCache>
                <c:ptCount val="10"/>
                <c:pt idx="0">
                  <c:v>Other</c:v>
                </c:pt>
                <c:pt idx="1">
                  <c:v>Unknown</c:v>
                </c:pt>
                <c:pt idx="2">
                  <c:v>Rental, no subsidy</c:v>
                </c:pt>
                <c:pt idx="3">
                  <c:v>Rental with subsidy</c:v>
                </c:pt>
                <c:pt idx="4">
                  <c:v>Family or friends</c:v>
                </c:pt>
                <c:pt idx="5">
                  <c:v>PSH</c:v>
                </c:pt>
                <c:pt idx="6">
                  <c:v>Transitional housing</c:v>
                </c:pt>
                <c:pt idx="7">
                  <c:v>Shelter</c:v>
                </c:pt>
                <c:pt idx="8">
                  <c:v>Unsheltered</c:v>
                </c:pt>
                <c:pt idx="9">
                  <c:v>Institution</c:v>
                </c:pt>
              </c:strCache>
            </c:strRef>
          </c:cat>
          <c:val>
            <c:numRef>
              <c:f>'HMIS Exits TH'!$B$15:$B$24</c:f>
              <c:numCache>
                <c:formatCode>0%</c:formatCode>
                <c:ptCount val="10"/>
                <c:pt idx="0">
                  <c:v>7.7448747152619717E-3</c:v>
                </c:pt>
                <c:pt idx="1">
                  <c:v>9.7949886104783584E-2</c:v>
                </c:pt>
                <c:pt idx="2">
                  <c:v>0.49293849658314348</c:v>
                </c:pt>
                <c:pt idx="3">
                  <c:v>0.15170842824601374</c:v>
                </c:pt>
                <c:pt idx="4">
                  <c:v>7.5170842824601361E-2</c:v>
                </c:pt>
                <c:pt idx="5">
                  <c:v>7.1526195899772216E-2</c:v>
                </c:pt>
                <c:pt idx="6">
                  <c:v>2.9157175398633259E-2</c:v>
                </c:pt>
                <c:pt idx="7">
                  <c:v>1.4123006833712985E-2</c:v>
                </c:pt>
                <c:pt idx="8">
                  <c:v>1.3667425968109378E-2</c:v>
                </c:pt>
                <c:pt idx="9">
                  <c:v>4.4191343963553516E-2</c:v>
                </c:pt>
              </c:numCache>
            </c:numRef>
          </c:val>
        </c:ser>
        <c:firstSliceAng val="0"/>
      </c:pieChart>
    </c:plotArea>
    <c:plotVisOnly val="1"/>
  </c:chart>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lang val="en-US"/>
  <c:style val="10"/>
  <c:chart>
    <c:plotArea>
      <c:layout>
        <c:manualLayout>
          <c:layoutTarget val="inner"/>
          <c:xMode val="edge"/>
          <c:yMode val="edge"/>
          <c:x val="0.13031054411467793"/>
          <c:y val="9.7131880254098689E-4"/>
          <c:w val="0.66286694932364221"/>
          <c:h val="0.99902868119745891"/>
        </c:manualLayout>
      </c:layout>
      <c:pieChart>
        <c:varyColors val="1"/>
        <c:ser>
          <c:idx val="0"/>
          <c:order val="0"/>
          <c:dLbls>
            <c:dLbl>
              <c:idx val="0"/>
              <c:layout>
                <c:manualLayout>
                  <c:x val="-3.4855264486170011E-2"/>
                  <c:y val="6.6425120772946863E-2"/>
                </c:manualLayout>
              </c:layout>
              <c:tx>
                <c:rich>
                  <a:bodyPr/>
                  <a:lstStyle/>
                  <a:p>
                    <a:r>
                      <a:rPr lang="en-US" b="1" smtClean="0"/>
                      <a:t>O</a:t>
                    </a:r>
                    <a:r>
                      <a:rPr lang="en-US" smtClean="0"/>
                      <a:t>ther</a:t>
                    </a:r>
                  </a:p>
                  <a:p>
                    <a:r>
                      <a:rPr lang="en-US" smtClean="0"/>
                      <a:t>6</a:t>
                    </a:r>
                    <a:r>
                      <a:rPr lang="en-US"/>
                      <a:t>%</a:t>
                    </a:r>
                  </a:p>
                </c:rich>
              </c:tx>
              <c:showVal val="1"/>
              <c:showCatName val="1"/>
            </c:dLbl>
            <c:dLbl>
              <c:idx val="1"/>
              <c:tx>
                <c:rich>
                  <a:bodyPr/>
                  <a:lstStyle/>
                  <a:p>
                    <a:r>
                      <a:rPr lang="en-US" b="1" smtClean="0"/>
                      <a:t>U</a:t>
                    </a:r>
                    <a:r>
                      <a:rPr lang="en-US" smtClean="0"/>
                      <a:t>nknown</a:t>
                    </a:r>
                  </a:p>
                  <a:p>
                    <a:r>
                      <a:rPr lang="en-US" smtClean="0"/>
                      <a:t>11</a:t>
                    </a:r>
                    <a:r>
                      <a:rPr lang="en-US"/>
                      <a:t>%</a:t>
                    </a:r>
                  </a:p>
                </c:rich>
              </c:tx>
              <c:showVal val="1"/>
              <c:showCatName val="1"/>
            </c:dLbl>
            <c:dLbl>
              <c:idx val="2"/>
              <c:layout>
                <c:manualLayout>
                  <c:x val="0.18715244969378828"/>
                  <c:y val="-0.19403907844852727"/>
                </c:manualLayout>
              </c:layout>
              <c:spPr/>
              <c:txPr>
                <a:bodyPr/>
                <a:lstStyle/>
                <a:p>
                  <a:pPr>
                    <a:defRPr sz="1600" b="1">
                      <a:solidFill>
                        <a:schemeClr val="tx1"/>
                      </a:solidFill>
                    </a:defRPr>
                  </a:pPr>
                  <a:endParaRPr lang="en-US"/>
                </a:p>
              </c:txPr>
              <c:showVal val="1"/>
              <c:showCatName val="1"/>
            </c:dLbl>
            <c:dLbl>
              <c:idx val="3"/>
              <c:layout>
                <c:manualLayout>
                  <c:x val="-0.22426181102362205"/>
                  <c:y val="-0.15616569667921945"/>
                </c:manualLayout>
              </c:layout>
              <c:tx>
                <c:rich>
                  <a:bodyPr/>
                  <a:lstStyle/>
                  <a:p>
                    <a:r>
                      <a:rPr lang="en-US" b="1" dirty="0"/>
                      <a:t>R</a:t>
                    </a:r>
                    <a:r>
                      <a:rPr lang="en-US" dirty="0"/>
                      <a:t>ental, </a:t>
                    </a:r>
                    <a:r>
                      <a:rPr lang="en-US"/>
                      <a:t>no </a:t>
                    </a:r>
                    <a:r>
                      <a:rPr lang="en-US" smtClean="0"/>
                      <a:t>subsidy </a:t>
                    </a:r>
                    <a:r>
                      <a:rPr lang="en-US" dirty="0"/>
                      <a:t>30%</a:t>
                    </a:r>
                  </a:p>
                </c:rich>
              </c:tx>
              <c:showVal val="1"/>
              <c:showCatName val="1"/>
            </c:dLbl>
            <c:dLbl>
              <c:idx val="4"/>
              <c:layout>
                <c:manualLayout>
                  <c:x val="0.1522144407429841"/>
                  <c:y val="-0.18758454106280195"/>
                </c:manualLayout>
              </c:layout>
              <c:tx>
                <c:rich>
                  <a:bodyPr/>
                  <a:lstStyle/>
                  <a:p>
                    <a:r>
                      <a:rPr lang="en-US" b="1" dirty="0"/>
                      <a:t>R</a:t>
                    </a:r>
                    <a:r>
                      <a:rPr lang="en-US" dirty="0"/>
                      <a:t>ental with </a:t>
                    </a:r>
                    <a:r>
                      <a:rPr lang="en-US" dirty="0" smtClean="0"/>
                      <a:t>subsidy</a:t>
                    </a:r>
                  </a:p>
                  <a:p>
                    <a:r>
                      <a:rPr lang="en-US" dirty="0" smtClean="0"/>
                      <a:t>22</a:t>
                    </a:r>
                    <a:r>
                      <a:rPr lang="en-US" dirty="0"/>
                      <a:t>%</a:t>
                    </a:r>
                  </a:p>
                </c:rich>
              </c:tx>
              <c:showVal val="1"/>
              <c:showCatName val="1"/>
            </c:dLbl>
            <c:dLbl>
              <c:idx val="5"/>
              <c:layout>
                <c:manualLayout>
                  <c:x val="0.16280852513628105"/>
                  <c:y val="1.30552702651299E-2"/>
                </c:manualLayout>
              </c:layout>
              <c:tx>
                <c:rich>
                  <a:bodyPr/>
                  <a:lstStyle/>
                  <a:p>
                    <a:r>
                      <a:rPr lang="en-US" b="1" dirty="0" smtClean="0"/>
                      <a:t>F</a:t>
                    </a:r>
                    <a:r>
                      <a:rPr lang="en-US" dirty="0" smtClean="0"/>
                      <a:t>amily </a:t>
                    </a:r>
                    <a:r>
                      <a:rPr lang="en-US" dirty="0"/>
                      <a:t>or </a:t>
                    </a:r>
                    <a:r>
                      <a:rPr lang="en-US" dirty="0" smtClean="0"/>
                      <a:t>friends </a:t>
                    </a:r>
                    <a:r>
                      <a:rPr lang="en-US" dirty="0"/>
                      <a:t>15%</a:t>
                    </a:r>
                  </a:p>
                </c:rich>
              </c:tx>
              <c:showVal val="1"/>
              <c:showCatName val="1"/>
            </c:dLbl>
            <c:dLbl>
              <c:idx val="6"/>
              <c:layout>
                <c:manualLayout>
                  <c:x val="0.11934711286089238"/>
                  <c:y val="0.16062801932367143"/>
                </c:manualLayout>
              </c:layout>
              <c:tx>
                <c:rich>
                  <a:bodyPr/>
                  <a:lstStyle/>
                  <a:p>
                    <a:r>
                      <a:rPr lang="en-US" b="1" dirty="0"/>
                      <a:t>P</a:t>
                    </a:r>
                    <a:r>
                      <a:rPr lang="en-US" dirty="0"/>
                      <a:t>SH/ TH/ </a:t>
                    </a:r>
                    <a:endParaRPr lang="en-US" dirty="0" smtClean="0"/>
                  </a:p>
                  <a:p>
                    <a:r>
                      <a:rPr lang="en-US" dirty="0" smtClean="0"/>
                      <a:t>Shelter</a:t>
                    </a:r>
                  </a:p>
                  <a:p>
                    <a:r>
                      <a:rPr lang="en-US" dirty="0" smtClean="0"/>
                      <a:t>9</a:t>
                    </a:r>
                    <a:r>
                      <a:rPr lang="en-US" dirty="0"/>
                      <a:t>%</a:t>
                    </a:r>
                  </a:p>
                </c:rich>
              </c:tx>
              <c:showVal val="1"/>
              <c:showCatName val="1"/>
            </c:dLbl>
            <c:dLbl>
              <c:idx val="7"/>
              <c:layout>
                <c:manualLayout>
                  <c:x val="-5.8735614778921891E-2"/>
                  <c:y val="1.3888888888888892E-2"/>
                </c:manualLayout>
              </c:layout>
              <c:spPr/>
              <c:txPr>
                <a:bodyPr/>
                <a:lstStyle/>
                <a:p>
                  <a:pPr>
                    <a:defRPr sz="1600" b="1">
                      <a:solidFill>
                        <a:schemeClr val="tx1"/>
                      </a:solidFill>
                    </a:defRPr>
                  </a:pPr>
                  <a:endParaRPr lang="en-US"/>
                </a:p>
              </c:txPr>
              <c:showVal val="1"/>
              <c:showCatName val="1"/>
            </c:dLbl>
            <c:dLbl>
              <c:idx val="8"/>
              <c:layout>
                <c:manualLayout>
                  <c:x val="4.102135069654754E-2"/>
                  <c:y val="4.3478260869565223E-2"/>
                </c:manualLayout>
              </c:layout>
              <c:tx>
                <c:rich>
                  <a:bodyPr/>
                  <a:lstStyle/>
                  <a:p>
                    <a:r>
                      <a:rPr lang="en-US" b="1" dirty="0" smtClean="0">
                        <a:solidFill>
                          <a:schemeClr val="bg1"/>
                        </a:solidFill>
                      </a:rPr>
                      <a:t>I</a:t>
                    </a:r>
                    <a:r>
                      <a:rPr lang="en-US" dirty="0" smtClean="0">
                        <a:solidFill>
                          <a:schemeClr val="bg1"/>
                        </a:solidFill>
                      </a:rPr>
                      <a:t>nstitution</a:t>
                    </a:r>
                  </a:p>
                  <a:p>
                    <a:r>
                      <a:rPr lang="en-US" dirty="0" smtClean="0">
                        <a:solidFill>
                          <a:schemeClr val="bg1"/>
                        </a:solidFill>
                      </a:rPr>
                      <a:t>5</a:t>
                    </a:r>
                    <a:r>
                      <a:rPr lang="en-US" dirty="0">
                        <a:solidFill>
                          <a:schemeClr val="bg1"/>
                        </a:solidFill>
                      </a:rPr>
                      <a:t>%</a:t>
                    </a:r>
                  </a:p>
                </c:rich>
              </c:tx>
              <c:showVal val="1"/>
              <c:showCatName val="1"/>
            </c:dLbl>
            <c:txPr>
              <a:bodyPr/>
              <a:lstStyle/>
              <a:p>
                <a:pPr>
                  <a:defRPr sz="1600" b="1">
                    <a:solidFill>
                      <a:schemeClr val="bg1"/>
                    </a:solidFill>
                  </a:defRPr>
                </a:pPr>
                <a:endParaRPr lang="en-US"/>
              </a:p>
            </c:txPr>
            <c:showVal val="1"/>
            <c:showCatName val="1"/>
            <c:showLeaderLines val="1"/>
          </c:dLbls>
          <c:cat>
            <c:strRef>
              <c:f>'HMIS Exits PSH'!$A$14:$A$22</c:f>
              <c:strCache>
                <c:ptCount val="9"/>
                <c:pt idx="0">
                  <c:v>Other</c:v>
                </c:pt>
                <c:pt idx="1">
                  <c:v>Unknown</c:v>
                </c:pt>
                <c:pt idx="2">
                  <c:v>Housing owned by client</c:v>
                </c:pt>
                <c:pt idx="3">
                  <c:v>Rental, no subsidy</c:v>
                </c:pt>
                <c:pt idx="4">
                  <c:v>Rental with subsidy</c:v>
                </c:pt>
                <c:pt idx="5">
                  <c:v>Family or friends</c:v>
                </c:pt>
                <c:pt idx="6">
                  <c:v>PSH/ TH/ Shelter</c:v>
                </c:pt>
                <c:pt idx="7">
                  <c:v>Unsheltered</c:v>
                </c:pt>
                <c:pt idx="8">
                  <c:v>Institution</c:v>
                </c:pt>
              </c:strCache>
            </c:strRef>
          </c:cat>
          <c:val>
            <c:numRef>
              <c:f>'HMIS Exits PSH'!$B$14:$B$22</c:f>
              <c:numCache>
                <c:formatCode>0%</c:formatCode>
                <c:ptCount val="9"/>
                <c:pt idx="0">
                  <c:v>6.0000000000000005E-2</c:v>
                </c:pt>
                <c:pt idx="1">
                  <c:v>0.11</c:v>
                </c:pt>
                <c:pt idx="2">
                  <c:v>1.0000000000000002E-2</c:v>
                </c:pt>
                <c:pt idx="3">
                  <c:v>0.30000000000000004</c:v>
                </c:pt>
                <c:pt idx="4">
                  <c:v>0.22</c:v>
                </c:pt>
                <c:pt idx="5">
                  <c:v>0.15000000000000002</c:v>
                </c:pt>
                <c:pt idx="6">
                  <c:v>9.0000000000000011E-2</c:v>
                </c:pt>
                <c:pt idx="7">
                  <c:v>2.0000000000000004E-2</c:v>
                </c:pt>
                <c:pt idx="8">
                  <c:v>0.05</c:v>
                </c:pt>
              </c:numCache>
            </c:numRef>
          </c:val>
        </c:ser>
        <c:firstSliceAng val="0"/>
      </c:pieChart>
    </c:plotArea>
    <c:plotVisOnly val="1"/>
  </c:chart>
  <c:txPr>
    <a:bodyPr/>
    <a:lstStyle/>
    <a:p>
      <a:pPr>
        <a:defRPr sz="1800"/>
      </a:pPr>
      <a:endParaRPr lang="en-US"/>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0"/>
  <c:clrMapOvr bg1="lt1" tx1="dk1" bg2="lt2" tx2="dk2" accent1="accent1" accent2="accent2" accent3="accent3" accent4="accent4" accent5="accent5" accent6="accent6" hlink="hlink" folHlink="folHlink"/>
  <c:chart>
    <c:plotArea>
      <c:layout>
        <c:manualLayout>
          <c:layoutTarget val="inner"/>
          <c:xMode val="edge"/>
          <c:yMode val="edge"/>
          <c:x val="0.25628122327405767"/>
          <c:y val="0.10681003243174664"/>
          <c:w val="0.62394493473550872"/>
          <c:h val="0.89319005099548665"/>
        </c:manualLayout>
      </c:layout>
      <c:pieChart>
        <c:varyColors val="1"/>
        <c:ser>
          <c:idx val="0"/>
          <c:order val="0"/>
          <c:dLbls>
            <c:dLbl>
              <c:idx val="2"/>
              <c:layout>
                <c:manualLayout>
                  <c:x val="0.18715244969378828"/>
                  <c:y val="-0.19403907844852727"/>
                </c:manualLayout>
              </c:layout>
              <c:showVal val="1"/>
              <c:showCatName val="1"/>
            </c:dLbl>
            <c:dLbl>
              <c:idx val="3"/>
              <c:layout>
                <c:manualLayout>
                  <c:x val="-0.14234670330638199"/>
                  <c:y val="-0.25664185277088503"/>
                </c:manualLayout>
              </c:layout>
              <c:spPr/>
              <c:txPr>
                <a:bodyPr/>
                <a:lstStyle/>
                <a:p>
                  <a:pPr>
                    <a:defRPr sz="1400" b="1">
                      <a:solidFill>
                        <a:schemeClr val="bg1"/>
                      </a:solidFill>
                    </a:defRPr>
                  </a:pPr>
                  <a:endParaRPr lang="en-US"/>
                </a:p>
              </c:txPr>
              <c:showVal val="1"/>
              <c:showCatName val="1"/>
            </c:dLbl>
            <c:dLbl>
              <c:idx val="4"/>
              <c:layout>
                <c:manualLayout>
                  <c:x val="0.11484130205373808"/>
                  <c:y val="0.2127765847450887"/>
                </c:manualLayout>
              </c:layout>
              <c:tx>
                <c:rich>
                  <a:bodyPr/>
                  <a:lstStyle/>
                  <a:p>
                    <a:pPr>
                      <a:defRPr sz="1400" b="1">
                        <a:solidFill>
                          <a:schemeClr val="bg1"/>
                        </a:solidFill>
                      </a:defRPr>
                    </a:pPr>
                    <a:r>
                      <a:rPr lang="en-US" dirty="0">
                        <a:solidFill>
                          <a:schemeClr val="bg1"/>
                        </a:solidFill>
                      </a:rPr>
                      <a:t>Rental </a:t>
                    </a:r>
                    <a:r>
                      <a:rPr lang="en-US" dirty="0" smtClean="0">
                        <a:solidFill>
                          <a:schemeClr val="bg1"/>
                        </a:solidFill>
                      </a:rPr>
                      <a:t>with</a:t>
                    </a:r>
                  </a:p>
                  <a:p>
                    <a:pPr>
                      <a:defRPr sz="1400" b="1">
                        <a:solidFill>
                          <a:schemeClr val="bg1"/>
                        </a:solidFill>
                      </a:defRPr>
                    </a:pPr>
                    <a:r>
                      <a:rPr lang="en-US" dirty="0" smtClean="0">
                        <a:solidFill>
                          <a:schemeClr val="bg1"/>
                        </a:solidFill>
                      </a:rPr>
                      <a:t>subsidy</a:t>
                    </a:r>
                    <a:endParaRPr lang="en-US" dirty="0">
                      <a:solidFill>
                        <a:schemeClr val="bg1"/>
                      </a:solidFill>
                    </a:endParaRPr>
                  </a:p>
                  <a:p>
                    <a:pPr>
                      <a:defRPr sz="1400" b="1">
                        <a:solidFill>
                          <a:schemeClr val="bg1"/>
                        </a:solidFill>
                      </a:defRPr>
                    </a:pPr>
                    <a:r>
                      <a:rPr lang="en-US" dirty="0">
                        <a:solidFill>
                          <a:schemeClr val="bg1"/>
                        </a:solidFill>
                      </a:rPr>
                      <a:t>10%</a:t>
                    </a:r>
                  </a:p>
                </c:rich>
              </c:tx>
              <c:spPr/>
              <c:showVal val="1"/>
              <c:showCatName val="1"/>
            </c:dLbl>
            <c:txPr>
              <a:bodyPr/>
              <a:lstStyle/>
              <a:p>
                <a:pPr>
                  <a:defRPr sz="1400" b="1">
                    <a:solidFill>
                      <a:schemeClr val="tx1"/>
                    </a:solidFill>
                  </a:defRPr>
                </a:pPr>
                <a:endParaRPr lang="en-US"/>
              </a:p>
            </c:txPr>
            <c:showVal val="1"/>
            <c:showCatName val="1"/>
            <c:showLeaderLines val="1"/>
          </c:dLbls>
          <c:cat>
            <c:strRef>
              <c:f>'HMIS Exits HPRP'!$A$14:$A$20</c:f>
              <c:strCache>
                <c:ptCount val="7"/>
                <c:pt idx="0">
                  <c:v>Other</c:v>
                </c:pt>
                <c:pt idx="1">
                  <c:v>Unknown</c:v>
                </c:pt>
                <c:pt idx="2">
                  <c:v>Housing owned by client</c:v>
                </c:pt>
                <c:pt idx="3">
                  <c:v>Rental, no subsidy</c:v>
                </c:pt>
                <c:pt idx="4">
                  <c:v>Rental with subsidy</c:v>
                </c:pt>
                <c:pt idx="5">
                  <c:v>Family or friends</c:v>
                </c:pt>
                <c:pt idx="6">
                  <c:v>PSH/ TH/ Shelter</c:v>
                </c:pt>
              </c:strCache>
            </c:strRef>
          </c:cat>
          <c:val>
            <c:numRef>
              <c:f>'HMIS Exits HPRP'!$B$14:$B$20</c:f>
              <c:numCache>
                <c:formatCode>0%</c:formatCode>
                <c:ptCount val="7"/>
                <c:pt idx="0">
                  <c:v>2.0000000000000011E-2</c:v>
                </c:pt>
                <c:pt idx="1">
                  <c:v>1.4634146341463415E-2</c:v>
                </c:pt>
                <c:pt idx="2">
                  <c:v>9.7560975609756306E-3</c:v>
                </c:pt>
                <c:pt idx="3">
                  <c:v>0.81768292682926758</c:v>
                </c:pt>
                <c:pt idx="4">
                  <c:v>9.9593495934959655E-2</c:v>
                </c:pt>
                <c:pt idx="5">
                  <c:v>1.3617886178861786E-2</c:v>
                </c:pt>
                <c:pt idx="6">
                  <c:v>3.0000000000000002E-2</c:v>
                </c:pt>
              </c:numCache>
            </c:numRef>
          </c:val>
        </c:ser>
        <c:firstSliceAng val="0"/>
      </c:pieChart>
    </c:plotArea>
    <c:plotVisOnly val="1"/>
  </c:chart>
  <c:externalData r:id="rId2"/>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18EDB5-0C3E-4293-903A-F71D87BA22A6}" type="doc">
      <dgm:prSet loTypeId="urn:microsoft.com/office/officeart/2005/8/layout/venn2" loCatId="relationship" qsTypeId="urn:microsoft.com/office/officeart/2005/8/quickstyle/simple1" qsCatId="simple" csTypeId="urn:microsoft.com/office/officeart/2005/8/colors/accent0_1" csCatId="mainScheme" phldr="1"/>
      <dgm:spPr/>
      <dgm:t>
        <a:bodyPr/>
        <a:lstStyle/>
        <a:p>
          <a:endParaRPr lang="en-US"/>
        </a:p>
      </dgm:t>
    </dgm:pt>
    <dgm:pt modelId="{70509741-474D-44FC-A73A-4CEFCE873041}">
      <dgm:prSet phldrT="[Text]" custT="1"/>
      <dgm:spPr>
        <a:ln>
          <a:solidFill>
            <a:schemeClr val="accent1">
              <a:lumMod val="50000"/>
            </a:schemeClr>
          </a:solidFill>
        </a:ln>
      </dgm:spPr>
      <dgm:t>
        <a:bodyPr/>
        <a:lstStyle/>
        <a:p>
          <a:endParaRPr lang="en-US" sz="1200" dirty="0"/>
        </a:p>
        <a:p>
          <a:endParaRPr lang="en-US" sz="1200" dirty="0"/>
        </a:p>
        <a:p>
          <a:endParaRPr lang="en-US" sz="1800" dirty="0" smtClean="0"/>
        </a:p>
        <a:p>
          <a:r>
            <a:rPr lang="en-US" sz="2000" dirty="0" smtClean="0"/>
            <a:t>Low-income </a:t>
          </a:r>
          <a:r>
            <a:rPr lang="en-US" sz="2000" dirty="0"/>
            <a:t>services</a:t>
          </a:r>
        </a:p>
        <a:p>
          <a:r>
            <a:rPr lang="en-US" sz="1600" dirty="0"/>
            <a:t>(e.g. affordable housing, mainstream services)</a:t>
          </a:r>
        </a:p>
      </dgm:t>
    </dgm:pt>
    <dgm:pt modelId="{B46F2F9F-642E-456C-900E-A80EC4D83E72}" type="parTrans" cxnId="{BFC0DF68-0F20-4407-B4BF-029C80634D5F}">
      <dgm:prSet/>
      <dgm:spPr/>
      <dgm:t>
        <a:bodyPr/>
        <a:lstStyle/>
        <a:p>
          <a:endParaRPr lang="en-US"/>
        </a:p>
      </dgm:t>
    </dgm:pt>
    <dgm:pt modelId="{46B5DA17-DC7F-4853-BDB5-870718CBE142}" type="sibTrans" cxnId="{BFC0DF68-0F20-4407-B4BF-029C80634D5F}">
      <dgm:prSet/>
      <dgm:spPr/>
      <dgm:t>
        <a:bodyPr/>
        <a:lstStyle/>
        <a:p>
          <a:endParaRPr lang="en-US"/>
        </a:p>
      </dgm:t>
    </dgm:pt>
    <dgm:pt modelId="{203EDBEC-0DF1-4F7D-B3BB-4DAEC800E969}">
      <dgm:prSet phldrT="[Text]" custT="1"/>
      <dgm:spPr>
        <a:solidFill>
          <a:schemeClr val="accent1">
            <a:lumMod val="40000"/>
            <a:lumOff val="60000"/>
          </a:schemeClr>
        </a:solidFill>
      </dgm:spPr>
      <dgm:t>
        <a:bodyPr/>
        <a:lstStyle/>
        <a:p>
          <a:r>
            <a:rPr lang="en-US" sz="2000" dirty="0"/>
            <a:t>Homeless services</a:t>
          </a:r>
        </a:p>
      </dgm:t>
    </dgm:pt>
    <dgm:pt modelId="{AD9C94D0-6314-4117-9698-B6C7C526214E}" type="parTrans" cxnId="{4D4A773B-7041-4B46-80E6-2B667B8EB19C}">
      <dgm:prSet/>
      <dgm:spPr/>
      <dgm:t>
        <a:bodyPr/>
        <a:lstStyle/>
        <a:p>
          <a:endParaRPr lang="en-US"/>
        </a:p>
      </dgm:t>
    </dgm:pt>
    <dgm:pt modelId="{5C026451-A057-48E4-88EF-B90EE2464BFE}" type="sibTrans" cxnId="{4D4A773B-7041-4B46-80E6-2B667B8EB19C}">
      <dgm:prSet/>
      <dgm:spPr/>
      <dgm:t>
        <a:bodyPr/>
        <a:lstStyle/>
        <a:p>
          <a:endParaRPr lang="en-US"/>
        </a:p>
      </dgm:t>
    </dgm:pt>
    <dgm:pt modelId="{62CB3842-FA1F-4987-AD68-35D5161B3A1E}" type="pres">
      <dgm:prSet presAssocID="{3418EDB5-0C3E-4293-903A-F71D87BA22A6}" presName="Name0" presStyleCnt="0">
        <dgm:presLayoutVars>
          <dgm:chMax val="7"/>
          <dgm:resizeHandles val="exact"/>
        </dgm:presLayoutVars>
      </dgm:prSet>
      <dgm:spPr/>
      <dgm:t>
        <a:bodyPr/>
        <a:lstStyle/>
        <a:p>
          <a:endParaRPr lang="en-US"/>
        </a:p>
      </dgm:t>
    </dgm:pt>
    <dgm:pt modelId="{0A577063-8BD7-4072-A65F-64C91E558049}" type="pres">
      <dgm:prSet presAssocID="{3418EDB5-0C3E-4293-903A-F71D87BA22A6}" presName="comp1" presStyleCnt="0"/>
      <dgm:spPr/>
    </dgm:pt>
    <dgm:pt modelId="{597E12E9-420D-455E-8089-0426519554B2}" type="pres">
      <dgm:prSet presAssocID="{3418EDB5-0C3E-4293-903A-F71D87BA22A6}" presName="circle1" presStyleLbl="node1" presStyleIdx="0" presStyleCnt="2"/>
      <dgm:spPr/>
      <dgm:t>
        <a:bodyPr/>
        <a:lstStyle/>
        <a:p>
          <a:endParaRPr lang="en-US"/>
        </a:p>
      </dgm:t>
    </dgm:pt>
    <dgm:pt modelId="{26C56F16-DE41-4DC8-9D4A-1354DB3EEBD4}" type="pres">
      <dgm:prSet presAssocID="{3418EDB5-0C3E-4293-903A-F71D87BA22A6}" presName="c1text" presStyleLbl="node1" presStyleIdx="0" presStyleCnt="2">
        <dgm:presLayoutVars>
          <dgm:bulletEnabled val="1"/>
        </dgm:presLayoutVars>
      </dgm:prSet>
      <dgm:spPr/>
      <dgm:t>
        <a:bodyPr/>
        <a:lstStyle/>
        <a:p>
          <a:endParaRPr lang="en-US"/>
        </a:p>
      </dgm:t>
    </dgm:pt>
    <dgm:pt modelId="{A20DAB9D-7F65-4CDD-9E34-0843C7CEF7A2}" type="pres">
      <dgm:prSet presAssocID="{3418EDB5-0C3E-4293-903A-F71D87BA22A6}" presName="comp2" presStyleCnt="0"/>
      <dgm:spPr/>
    </dgm:pt>
    <dgm:pt modelId="{13DB58B5-CC0D-41DE-956E-260D2E2609DD}" type="pres">
      <dgm:prSet presAssocID="{3418EDB5-0C3E-4293-903A-F71D87BA22A6}" presName="circle2" presStyleLbl="node1" presStyleIdx="1" presStyleCnt="2" custScaleX="65079" custScaleY="62698" custLinFactNeighborX="1438" custLinFactNeighborY="12523"/>
      <dgm:spPr/>
      <dgm:t>
        <a:bodyPr/>
        <a:lstStyle/>
        <a:p>
          <a:endParaRPr lang="en-US"/>
        </a:p>
      </dgm:t>
    </dgm:pt>
    <dgm:pt modelId="{1EEFD642-F8D7-4246-9F6B-AAEFC8D43C0B}" type="pres">
      <dgm:prSet presAssocID="{3418EDB5-0C3E-4293-903A-F71D87BA22A6}" presName="c2text" presStyleLbl="node1" presStyleIdx="1" presStyleCnt="2">
        <dgm:presLayoutVars>
          <dgm:bulletEnabled val="1"/>
        </dgm:presLayoutVars>
      </dgm:prSet>
      <dgm:spPr/>
      <dgm:t>
        <a:bodyPr/>
        <a:lstStyle/>
        <a:p>
          <a:endParaRPr lang="en-US"/>
        </a:p>
      </dgm:t>
    </dgm:pt>
  </dgm:ptLst>
  <dgm:cxnLst>
    <dgm:cxn modelId="{BB571A07-5D77-499E-94AE-5A0C178540A4}" type="presOf" srcId="{3418EDB5-0C3E-4293-903A-F71D87BA22A6}" destId="{62CB3842-FA1F-4987-AD68-35D5161B3A1E}" srcOrd="0" destOrd="0" presId="urn:microsoft.com/office/officeart/2005/8/layout/venn2"/>
    <dgm:cxn modelId="{72B80B19-EE50-4EDB-9568-74E640467E94}" type="presOf" srcId="{203EDBEC-0DF1-4F7D-B3BB-4DAEC800E969}" destId="{13DB58B5-CC0D-41DE-956E-260D2E2609DD}" srcOrd="0" destOrd="0" presId="urn:microsoft.com/office/officeart/2005/8/layout/venn2"/>
    <dgm:cxn modelId="{4D4A773B-7041-4B46-80E6-2B667B8EB19C}" srcId="{3418EDB5-0C3E-4293-903A-F71D87BA22A6}" destId="{203EDBEC-0DF1-4F7D-B3BB-4DAEC800E969}" srcOrd="1" destOrd="0" parTransId="{AD9C94D0-6314-4117-9698-B6C7C526214E}" sibTransId="{5C026451-A057-48E4-88EF-B90EE2464BFE}"/>
    <dgm:cxn modelId="{C3B02D9D-392D-4907-858A-951DA0F158D4}" type="presOf" srcId="{203EDBEC-0DF1-4F7D-B3BB-4DAEC800E969}" destId="{1EEFD642-F8D7-4246-9F6B-AAEFC8D43C0B}" srcOrd="1" destOrd="0" presId="urn:microsoft.com/office/officeart/2005/8/layout/venn2"/>
    <dgm:cxn modelId="{0A25C7F1-120E-412F-AAA9-0E20FB4AD705}" type="presOf" srcId="{70509741-474D-44FC-A73A-4CEFCE873041}" destId="{597E12E9-420D-455E-8089-0426519554B2}" srcOrd="0" destOrd="0" presId="urn:microsoft.com/office/officeart/2005/8/layout/venn2"/>
    <dgm:cxn modelId="{F30D7815-18A7-43AE-9689-3419BF098DB9}" type="presOf" srcId="{70509741-474D-44FC-A73A-4CEFCE873041}" destId="{26C56F16-DE41-4DC8-9D4A-1354DB3EEBD4}" srcOrd="1" destOrd="0" presId="urn:microsoft.com/office/officeart/2005/8/layout/venn2"/>
    <dgm:cxn modelId="{BFC0DF68-0F20-4407-B4BF-029C80634D5F}" srcId="{3418EDB5-0C3E-4293-903A-F71D87BA22A6}" destId="{70509741-474D-44FC-A73A-4CEFCE873041}" srcOrd="0" destOrd="0" parTransId="{B46F2F9F-642E-456C-900E-A80EC4D83E72}" sibTransId="{46B5DA17-DC7F-4853-BDB5-870718CBE142}"/>
    <dgm:cxn modelId="{417C3A5A-0558-4ECF-B2EC-E8531838AF50}" type="presParOf" srcId="{62CB3842-FA1F-4987-AD68-35D5161B3A1E}" destId="{0A577063-8BD7-4072-A65F-64C91E558049}" srcOrd="0" destOrd="0" presId="urn:microsoft.com/office/officeart/2005/8/layout/venn2"/>
    <dgm:cxn modelId="{A982BBA1-508D-4463-9C5A-E72E7B9572D8}" type="presParOf" srcId="{0A577063-8BD7-4072-A65F-64C91E558049}" destId="{597E12E9-420D-455E-8089-0426519554B2}" srcOrd="0" destOrd="0" presId="urn:microsoft.com/office/officeart/2005/8/layout/venn2"/>
    <dgm:cxn modelId="{A9B3E0EC-584F-4B0C-B361-91656220D745}" type="presParOf" srcId="{0A577063-8BD7-4072-A65F-64C91E558049}" destId="{26C56F16-DE41-4DC8-9D4A-1354DB3EEBD4}" srcOrd="1" destOrd="0" presId="urn:microsoft.com/office/officeart/2005/8/layout/venn2"/>
    <dgm:cxn modelId="{8CBB3203-8D2A-4A3D-8A01-269898DA0369}" type="presParOf" srcId="{62CB3842-FA1F-4987-AD68-35D5161B3A1E}" destId="{A20DAB9D-7F65-4CDD-9E34-0843C7CEF7A2}" srcOrd="1" destOrd="0" presId="urn:microsoft.com/office/officeart/2005/8/layout/venn2"/>
    <dgm:cxn modelId="{5FF7CCCF-2A8D-4DA8-A67C-4DC92EA373BA}" type="presParOf" srcId="{A20DAB9D-7F65-4CDD-9E34-0843C7CEF7A2}" destId="{13DB58B5-CC0D-41DE-956E-260D2E2609DD}" srcOrd="0" destOrd="0" presId="urn:microsoft.com/office/officeart/2005/8/layout/venn2"/>
    <dgm:cxn modelId="{97D7E140-DB14-4A84-BAA1-C11B63080C82}" type="presParOf" srcId="{A20DAB9D-7F65-4CDD-9E34-0843C7CEF7A2}" destId="{1EEFD642-F8D7-4246-9F6B-AAEFC8D43C0B}"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7E12E9-420D-455E-8089-0426519554B2}">
      <dsp:nvSpPr>
        <dsp:cNvPr id="0" name=""/>
        <dsp:cNvSpPr/>
      </dsp:nvSpPr>
      <dsp:spPr>
        <a:xfrm>
          <a:off x="1719262" y="0"/>
          <a:ext cx="4410075" cy="4410075"/>
        </a:xfrm>
        <a:prstGeom prst="ellipse">
          <a:avLst/>
        </a:prstGeom>
        <a:solidFill>
          <a:schemeClr val="lt1">
            <a:hueOff val="0"/>
            <a:satOff val="0"/>
            <a:lumOff val="0"/>
            <a:alphaOff val="0"/>
          </a:schemeClr>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US" sz="1200" kern="1200" dirty="0"/>
        </a:p>
        <a:p>
          <a:pPr lvl="0" algn="ctr" defTabSz="533400">
            <a:lnSpc>
              <a:spcPct val="90000"/>
            </a:lnSpc>
            <a:spcBef>
              <a:spcPct val="0"/>
            </a:spcBef>
            <a:spcAft>
              <a:spcPct val="35000"/>
            </a:spcAft>
          </a:pPr>
          <a:endParaRPr lang="en-US" sz="1200" kern="1200" dirty="0"/>
        </a:p>
        <a:p>
          <a:pPr lvl="0" algn="ctr" defTabSz="533400">
            <a:lnSpc>
              <a:spcPct val="90000"/>
            </a:lnSpc>
            <a:spcBef>
              <a:spcPct val="0"/>
            </a:spcBef>
            <a:spcAft>
              <a:spcPct val="35000"/>
            </a:spcAft>
          </a:pPr>
          <a:endParaRPr lang="en-US" sz="1800" kern="1200" dirty="0" smtClean="0"/>
        </a:p>
        <a:p>
          <a:pPr lvl="0" algn="ctr" defTabSz="533400">
            <a:lnSpc>
              <a:spcPct val="90000"/>
            </a:lnSpc>
            <a:spcBef>
              <a:spcPct val="0"/>
            </a:spcBef>
            <a:spcAft>
              <a:spcPct val="35000"/>
            </a:spcAft>
          </a:pPr>
          <a:r>
            <a:rPr lang="en-US" sz="2000" kern="1200" dirty="0" smtClean="0"/>
            <a:t>Low-income </a:t>
          </a:r>
          <a:r>
            <a:rPr lang="en-US" sz="2000" kern="1200" dirty="0"/>
            <a:t>services</a:t>
          </a:r>
        </a:p>
        <a:p>
          <a:pPr lvl="0" algn="ctr" defTabSz="533400">
            <a:lnSpc>
              <a:spcPct val="90000"/>
            </a:lnSpc>
            <a:spcBef>
              <a:spcPct val="0"/>
            </a:spcBef>
            <a:spcAft>
              <a:spcPct val="35000"/>
            </a:spcAft>
          </a:pPr>
          <a:r>
            <a:rPr lang="en-US" sz="1600" kern="1200" dirty="0"/>
            <a:t>(e.g. affordable housing, mainstream services)</a:t>
          </a:r>
        </a:p>
      </dsp:txBody>
      <dsp:txXfrm>
        <a:off x="2766655" y="330755"/>
        <a:ext cx="2315289" cy="749712"/>
      </dsp:txXfrm>
    </dsp:sp>
    <dsp:sp modelId="{13DB58B5-CC0D-41DE-956E-260D2E2609DD}">
      <dsp:nvSpPr>
        <dsp:cNvPr id="0" name=""/>
        <dsp:cNvSpPr/>
      </dsp:nvSpPr>
      <dsp:spPr>
        <a:xfrm>
          <a:off x="2895600" y="2133616"/>
          <a:ext cx="2152524" cy="2073771"/>
        </a:xfrm>
        <a:prstGeom prst="ellipse">
          <a:avLst/>
        </a:prstGeom>
        <a:solidFill>
          <a:schemeClr val="accent1">
            <a:lumMod val="40000"/>
            <a:lumOff val="6000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t>Homeless services</a:t>
          </a:r>
        </a:p>
      </dsp:txBody>
      <dsp:txXfrm>
        <a:off x="3210830" y="2652059"/>
        <a:ext cx="1522064" cy="103688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0.12425</cdr:x>
      <cdr:y>0.83333</cdr:y>
    </cdr:from>
    <cdr:to>
      <cdr:x>0.23895</cdr:x>
      <cdr:y>1</cdr:y>
    </cdr:to>
    <cdr:sp macro="" textlink="">
      <cdr:nvSpPr>
        <cdr:cNvPr id="3" name="TextBox 2"/>
        <cdr:cNvSpPr txBox="1"/>
      </cdr:nvSpPr>
      <cdr:spPr>
        <a:xfrm xmlns:a="http://schemas.openxmlformats.org/drawingml/2006/main">
          <a:off x="990600" y="5181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0.06667</cdr:x>
      <cdr:y>0.86111</cdr:y>
    </cdr:from>
    <cdr:to>
      <cdr:x>1</cdr:x>
      <cdr:y>1</cdr:y>
    </cdr:to>
    <cdr:sp macro="" textlink="">
      <cdr:nvSpPr>
        <cdr:cNvPr id="5" name="TextBox 4"/>
        <cdr:cNvSpPr txBox="1"/>
      </cdr:nvSpPr>
      <cdr:spPr>
        <a:xfrm xmlns:a="http://schemas.openxmlformats.org/drawingml/2006/main">
          <a:off x="609600" y="4724400"/>
          <a:ext cx="853440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smtClean="0"/>
            <a:t>Note: Multnomah County budget  numbers  in this presentation do not include federal and state pass-through dollars. Portland and Home Forward numbers do.</a:t>
          </a:r>
          <a:endParaRPr lang="en-US" sz="2000" dirty="0"/>
        </a:p>
      </cdr:txBody>
    </cdr:sp>
  </cdr:relSizeAnchor>
</c:userShapes>
</file>

<file path=ppt/drawings/drawing2.xml><?xml version="1.0" encoding="utf-8"?>
<c:userShapes xmlns:c="http://schemas.openxmlformats.org/drawingml/2006/chart">
  <cdr:relSizeAnchor xmlns:cdr="http://schemas.openxmlformats.org/drawingml/2006/chartDrawing">
    <cdr:from>
      <cdr:x>0.83036</cdr:x>
      <cdr:y>0.36364</cdr:y>
    </cdr:from>
    <cdr:to>
      <cdr:x>0.98214</cdr:x>
      <cdr:y>0.45455</cdr:y>
    </cdr:to>
    <cdr:sp macro="" textlink="">
      <cdr:nvSpPr>
        <cdr:cNvPr id="2" name="TextBox 1"/>
        <cdr:cNvSpPr txBox="1"/>
      </cdr:nvSpPr>
      <cdr:spPr>
        <a:xfrm xmlns:a="http://schemas.openxmlformats.org/drawingml/2006/main">
          <a:off x="7086600" y="1828800"/>
          <a:ext cx="1295400" cy="4572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w Cen MT"/>
            </a:defRPr>
          </a:lvl1pPr>
          <a:lvl2pPr marL="457200" indent="0">
            <a:defRPr sz="1100">
              <a:latin typeface="Tw Cen MT"/>
            </a:defRPr>
          </a:lvl2pPr>
          <a:lvl3pPr marL="914400" indent="0">
            <a:defRPr sz="1100">
              <a:latin typeface="Tw Cen MT"/>
            </a:defRPr>
          </a:lvl3pPr>
          <a:lvl4pPr marL="1371600" indent="0">
            <a:defRPr sz="1100">
              <a:latin typeface="Tw Cen MT"/>
            </a:defRPr>
          </a:lvl4pPr>
          <a:lvl5pPr marL="1828800" indent="0">
            <a:defRPr sz="1100">
              <a:latin typeface="Tw Cen MT"/>
            </a:defRPr>
          </a:lvl5pPr>
          <a:lvl6pPr marL="2286000" indent="0">
            <a:defRPr sz="1100">
              <a:latin typeface="Tw Cen MT"/>
            </a:defRPr>
          </a:lvl6pPr>
          <a:lvl7pPr marL="2743200" indent="0">
            <a:defRPr sz="1100">
              <a:latin typeface="Tw Cen MT"/>
            </a:defRPr>
          </a:lvl7pPr>
          <a:lvl8pPr marL="3200400" indent="0">
            <a:defRPr sz="1100">
              <a:latin typeface="Tw Cen MT"/>
            </a:defRPr>
          </a:lvl8pPr>
          <a:lvl9pPr marL="3657600" indent="0">
            <a:defRPr sz="1100">
              <a:latin typeface="Tw Cen MT"/>
            </a:defRPr>
          </a:lvl9pPr>
        </a:lstStyle>
        <a:p xmlns:a="http://schemas.openxmlformats.org/drawingml/2006/main">
          <a:r>
            <a:rPr lang="en-US" sz="2400" dirty="0" smtClean="0">
              <a:latin typeface="Calibri" pitchFamily="34" charset="0"/>
              <a:cs typeface="Calibri" pitchFamily="34" charset="0"/>
            </a:rPr>
            <a:t>N=31,925</a:t>
          </a:r>
          <a:endParaRPr lang="en-US" sz="2400" dirty="0">
            <a:latin typeface="Calibri" pitchFamily="34" charset="0"/>
            <a:cs typeface="Calibri"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0.8835</cdr:x>
      <cdr:y>0.28358</cdr:y>
    </cdr:from>
    <cdr:to>
      <cdr:x>1</cdr:x>
      <cdr:y>0.46269</cdr:y>
    </cdr:to>
    <cdr:sp macro="" textlink="">
      <cdr:nvSpPr>
        <cdr:cNvPr id="2" name="TextBox 1"/>
        <cdr:cNvSpPr txBox="1"/>
      </cdr:nvSpPr>
      <cdr:spPr>
        <a:xfrm xmlns:a="http://schemas.openxmlformats.org/drawingml/2006/main">
          <a:off x="7162800" y="1447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dirty="0" smtClean="0">
              <a:latin typeface="Calibri" pitchFamily="34" charset="0"/>
              <a:cs typeface="Calibri" pitchFamily="34" charset="0"/>
            </a:rPr>
            <a:t>N=2,195</a:t>
          </a:r>
          <a:endParaRPr lang="en-US" sz="2400" dirty="0">
            <a:latin typeface="Calibri" pitchFamily="34" charset="0"/>
            <a:cs typeface="Calibri"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0.85577</cdr:x>
      <cdr:y>0.37681</cdr:y>
    </cdr:from>
    <cdr:to>
      <cdr:x>0.97115</cdr:x>
      <cdr:y>0.55073</cdr:y>
    </cdr:to>
    <cdr:sp macro="" textlink="">
      <cdr:nvSpPr>
        <cdr:cNvPr id="2" name="TextBox 1"/>
        <cdr:cNvSpPr txBox="1"/>
      </cdr:nvSpPr>
      <cdr:spPr>
        <a:xfrm xmlns:a="http://schemas.openxmlformats.org/drawingml/2006/main">
          <a:off x="6781800" y="1981200"/>
          <a:ext cx="914362" cy="91442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Tw Cen MT"/>
            </a:defRPr>
          </a:lvl1pPr>
          <a:lvl2pPr marL="457200" indent="0">
            <a:defRPr sz="1100">
              <a:latin typeface="Tw Cen MT"/>
            </a:defRPr>
          </a:lvl2pPr>
          <a:lvl3pPr marL="914400" indent="0">
            <a:defRPr sz="1100">
              <a:latin typeface="Tw Cen MT"/>
            </a:defRPr>
          </a:lvl3pPr>
          <a:lvl4pPr marL="1371600" indent="0">
            <a:defRPr sz="1100">
              <a:latin typeface="Tw Cen MT"/>
            </a:defRPr>
          </a:lvl4pPr>
          <a:lvl5pPr marL="1828800" indent="0">
            <a:defRPr sz="1100">
              <a:latin typeface="Tw Cen MT"/>
            </a:defRPr>
          </a:lvl5pPr>
          <a:lvl6pPr marL="2286000" indent="0">
            <a:defRPr sz="1100">
              <a:latin typeface="Tw Cen MT"/>
            </a:defRPr>
          </a:lvl6pPr>
          <a:lvl7pPr marL="2743200" indent="0">
            <a:defRPr sz="1100">
              <a:latin typeface="Tw Cen MT"/>
            </a:defRPr>
          </a:lvl7pPr>
          <a:lvl8pPr marL="3200400" indent="0">
            <a:defRPr sz="1100">
              <a:latin typeface="Tw Cen MT"/>
            </a:defRPr>
          </a:lvl8pPr>
          <a:lvl9pPr marL="3657600" indent="0">
            <a:defRPr sz="1100">
              <a:latin typeface="Tw Cen MT"/>
            </a:defRPr>
          </a:lvl9pPr>
        </a:lstStyle>
        <a:p xmlns:a="http://schemas.openxmlformats.org/drawingml/2006/main">
          <a:r>
            <a:rPr lang="en-US" sz="2400" dirty="0" smtClean="0">
              <a:latin typeface="Calibri" pitchFamily="34" charset="0"/>
              <a:cs typeface="Calibri" pitchFamily="34" charset="0"/>
            </a:rPr>
            <a:t>N=458</a:t>
          </a:r>
          <a:endParaRPr lang="en-US" sz="2400" dirty="0">
            <a:latin typeface="Calibri" pitchFamily="34" charset="0"/>
            <a:cs typeface="Calibri"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85F633A-70F5-4DB2-91F4-BD7D759707D6}" type="datetimeFigureOut">
              <a:rPr lang="en-US" smtClean="0"/>
              <a:pPr/>
              <a:t>6/25/2012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F4717D1-5A3A-471F-8C2F-4AC6C9750E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budget analysis focuses specifically</a:t>
            </a:r>
            <a:r>
              <a:rPr lang="en-US" baseline="0" dirty="0" smtClean="0"/>
              <a:t> on homeless services. So, for example, when we talk about housing dollars in this analysis, the focus is on permanent supportive housing and rent assistance for households experiencing homelessness, not affordable housing more generally.</a:t>
            </a:r>
          </a:p>
          <a:p>
            <a:endParaRPr lang="en-US" baseline="0" dirty="0" smtClean="0"/>
          </a:p>
          <a:p>
            <a:r>
              <a:rPr lang="en-US" baseline="0" dirty="0" smtClean="0"/>
              <a:t>The total amount spent in fiscal year 2011-2012 across the three jurisdictions plus federal McKinney funds for homeless services was $45.8 million.</a:t>
            </a:r>
          </a:p>
          <a:p>
            <a:endParaRPr lang="en-US" baseline="0" dirty="0" smtClean="0"/>
          </a:p>
          <a:p>
            <a:r>
              <a:rPr lang="en-US" baseline="0" dirty="0" smtClean="0"/>
              <a:t>There are many other resources that help to fund homeless services that are not included in this analysis. These include private foundations and individual donors. They also include the wide range of government-funded programs such as SNAP, TANF, mental health services, addiction services, SSI, and other benefit programs</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slides shows the amount spent by each jurisdiction</a:t>
            </a:r>
            <a:r>
              <a:rPr lang="en-US" baseline="0" dirty="0" smtClean="0"/>
              <a:t> in fiscal year 2011-2012 on homeless services</a:t>
            </a:r>
            <a:r>
              <a:rPr lang="en-US" dirty="0" smtClean="0"/>
              <a:t>, and what</a:t>
            </a:r>
            <a:r>
              <a:rPr lang="en-US" baseline="0" dirty="0" smtClean="0"/>
              <a:t> portion each jurisdiction’s funding represents of the total $45.8 million.</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the amount and percentage of funding</a:t>
            </a:r>
            <a:r>
              <a:rPr lang="en-US" baseline="0" dirty="0" smtClean="0"/>
              <a:t> </a:t>
            </a:r>
            <a:r>
              <a:rPr lang="en-US" dirty="0" smtClean="0"/>
              <a:t>spent</a:t>
            </a:r>
            <a:r>
              <a:rPr lang="en-US" baseline="0" dirty="0" smtClean="0"/>
              <a:t> on adults, families, and youth across the different funding sources.</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this slides shows</a:t>
            </a:r>
            <a:r>
              <a:rPr lang="en-US" baseline="0" dirty="0" smtClean="0"/>
              <a:t> the amount and percentage of the funds spent on shelter or transitional housing, housing (including rent assistance and PSH) or related services (which includes outreach, benefits advocacy, information and referral, etc.)</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bar chart shows the relative</a:t>
            </a:r>
            <a:r>
              <a:rPr lang="en-US" baseline="0" dirty="0" smtClean="0"/>
              <a:t> portion of the budget for each of the three service types that’s allocated to youth (in red), families (in yellow) and adults (in blue).</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1F4717D1-5A3A-471F-8C2F-4AC6C9750EB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Jennifer’s presentation gives</a:t>
            </a:r>
            <a:r>
              <a:rPr lang="en-US" baseline="0" dirty="0" smtClean="0"/>
              <a:t> an indication of the outcomes of these investments. The next few slides provide some additional insights into outcomes from the past fiscal year, based on HMIS data.</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to provide</a:t>
            </a:r>
            <a:r>
              <a:rPr lang="en-US" baseline="0" dirty="0" smtClean="0"/>
              <a:t> context, this slide shows the prior living situation for everyone receiving homeless services in the previous fiscal year. It indicates that while 42% were in housing, a significant portion were homeless or in unstable living situations.</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the living situation after exit from all programs in HMIS. </a:t>
            </a:r>
          </a:p>
          <a:p>
            <a:pPr>
              <a:buFontTx/>
              <a:buChar char="-"/>
            </a:pPr>
            <a:r>
              <a:rPr lang="en-US" dirty="0" smtClean="0"/>
              <a:t>The most</a:t>
            </a:r>
            <a:r>
              <a:rPr lang="en-US" baseline="0" dirty="0" smtClean="0"/>
              <a:t> common living situation (aside from unknown) is rental housing without a subsidy followed by rental housing with a subsidy</a:t>
            </a:r>
          </a:p>
          <a:p>
            <a:pPr>
              <a:buFontTx/>
              <a:buChar char="-"/>
            </a:pPr>
            <a:r>
              <a:rPr lang="en-US" baseline="0" dirty="0" smtClean="0"/>
              <a:t>The bulk of those for whom information was unknown were in emergency shelter. </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chart shows the living situation after exit from transitional</a:t>
            </a:r>
            <a:r>
              <a:rPr lang="en-US" baseline="0" dirty="0" smtClean="0"/>
              <a:t> housing. The most common living situation was rental housing without a subsidy, followed by rental housing with a subsidy.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chart shows the living situation after exit from rent</a:t>
            </a:r>
            <a:r>
              <a:rPr lang="en-US" baseline="0" dirty="0" smtClean="0"/>
              <a:t> assistance. For the vast majority, the living situation was rental housing with no subsidy, followed by rental housing with a subsidy.</a:t>
            </a:r>
          </a:p>
          <a:p>
            <a:endParaRPr lang="en-US" baseline="0" dirty="0" smtClean="0"/>
          </a:p>
          <a:p>
            <a:r>
              <a:rPr lang="en-US" baseline="0" dirty="0" smtClean="0"/>
              <a:t>What these three slides indicate that people exiting from core services like transitional housing and rent assistance are by and large exiting into stable, permanent living situations.</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none" kern="1200" dirty="0" smtClean="0">
                <a:solidFill>
                  <a:schemeClr val="tx1"/>
                </a:solidFill>
                <a:latin typeface="+mn-lt"/>
                <a:ea typeface="+mn-ea"/>
                <a:cs typeface="+mn-cs"/>
              </a:rPr>
              <a:t>The source for this slide and the next slide is</a:t>
            </a:r>
            <a:r>
              <a:rPr lang="en-US" sz="1200" u="none" kern="1200" baseline="0" dirty="0" smtClean="0">
                <a:solidFill>
                  <a:schemeClr val="tx1"/>
                </a:solidFill>
                <a:latin typeface="+mn-lt"/>
                <a:ea typeface="+mn-ea"/>
                <a:cs typeface="+mn-cs"/>
              </a:rPr>
              <a:t> AHAR data.</a:t>
            </a:r>
            <a:endParaRPr lang="en-US" sz="1200" u="none" kern="1200" dirty="0" smtClean="0">
              <a:solidFill>
                <a:schemeClr val="tx1"/>
              </a:solidFill>
              <a:latin typeface="+mn-lt"/>
              <a:ea typeface="+mn-ea"/>
              <a:cs typeface="+mn-cs"/>
            </a:endParaRPr>
          </a:p>
          <a:p>
            <a:endParaRPr lang="en-US" sz="1200" u="none" kern="1200" dirty="0" smtClean="0">
              <a:solidFill>
                <a:schemeClr val="tx1"/>
              </a:solidFill>
              <a:latin typeface="+mn-lt"/>
              <a:ea typeface="+mn-ea"/>
              <a:cs typeface="+mn-cs"/>
            </a:endParaRPr>
          </a:p>
          <a:p>
            <a:r>
              <a:rPr lang="en-US" sz="1200" u="none" kern="1200" dirty="0" smtClean="0">
                <a:solidFill>
                  <a:schemeClr val="tx1"/>
                </a:solidFill>
                <a:latin typeface="+mn-lt"/>
                <a:ea typeface="+mn-ea"/>
                <a:cs typeface="+mn-cs"/>
              </a:rPr>
              <a:t>Note: Data is not available for length of stay in Emergency Shelter for families because there was not enough</a:t>
            </a:r>
            <a:r>
              <a:rPr lang="en-US" sz="1200" u="none" kern="1200" baseline="0" dirty="0" smtClean="0">
                <a:solidFill>
                  <a:schemeClr val="tx1"/>
                </a:solidFill>
                <a:latin typeface="+mn-lt"/>
                <a:ea typeface="+mn-ea"/>
                <a:cs typeface="+mn-cs"/>
              </a:rPr>
              <a:t> data available to validate it.</a:t>
            </a:r>
            <a:endParaRPr lang="en-US" sz="1200" u="none"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F4717D1-5A3A-471F-8C2F-4AC6C9750EB4}"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u="sng"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F4717D1-5A3A-471F-8C2F-4AC6C9750EB4}"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data from the 2011 Point-in-Time count, which was</a:t>
            </a:r>
            <a:r>
              <a:rPr lang="en-US" baseline="0" dirty="0" smtClean="0"/>
              <a:t> presented in more detail at the April meeting</a:t>
            </a:r>
            <a:r>
              <a:rPr lang="en-US" dirty="0" smtClean="0"/>
              <a:t>. It shows the homeless</a:t>
            </a:r>
            <a:r>
              <a:rPr lang="en-US" baseline="0" dirty="0" smtClean="0"/>
              <a:t> population of Multnomah County on a given night. The unsheltered count is the best data we have on levels of unmet need, but because of the limitations of the count methodology, this figure is an undercount. The other categories here are primarily an indication of system capacity since all the shelter beds and other shelter resources are typically full on the night of the count. </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a rough estimate of the doubled</a:t>
            </a:r>
            <a:r>
              <a:rPr lang="en-US" baseline="0" dirty="0" smtClean="0"/>
              <a:t> up population on a given night. I presented this at the last meeting along with some information on the methodology, so I won’t get into that now except to emphasize that this is just a rough estimate.</a:t>
            </a:r>
          </a:p>
          <a:p>
            <a:endParaRPr lang="en-US" baseline="0" dirty="0" smtClean="0"/>
          </a:p>
          <a:p>
            <a:r>
              <a:rPr lang="en-US" baseline="0" dirty="0" smtClean="0"/>
              <a:t> If we add this figure to the total Point-in-Time Count figure from the previous slide, we get an estimate of 17,434 individuals who are homeless, doubled up, or receiving rent assistance or PSH on a given night in Multnomah County.</a:t>
            </a:r>
          </a:p>
          <a:p>
            <a:endParaRPr lang="en-US" baseline="0" dirty="0" smtClean="0"/>
          </a:p>
          <a:p>
            <a:r>
              <a:rPr lang="en-US" baseline="0" dirty="0" smtClean="0"/>
              <a:t>At the last meeting I noted that we were working with PSU to see if it would be possible to use American Community Survey data to develop better data on the doubled up population. Unfortunately, their preliminary analysis of the data indicated that because of small sample sizes, we would only be able to do a valid analysis if we expanded the geography to cover the entire the seven-county Metropolitan Statistical Area. We decided it wasn’t worth the cost to get data at such a large geography.</a:t>
            </a:r>
          </a:p>
          <a:p>
            <a:endParaRPr lang="en-US" baseline="0" dirty="0" smtClean="0"/>
          </a:p>
          <a:p>
            <a:r>
              <a:rPr lang="en-US" baseline="0" dirty="0" smtClean="0"/>
              <a:t>At the last meeting I also said that HUD’s definition of homelessness does not include the doubled up population. I was not accounting for nuances in the HEARTH Act. The revised definitions document provides an overview of the changes under the HEARTH Act.</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Point-in-Time count is the best data we have on need, but it only provides a snapshot of the need on a given night. The level of need is far greater over the course of a given year. This slide uses HMIS annual data from fiscal year 2010-2011 to give a sense of the level of need over the course of the year. </a:t>
            </a:r>
          </a:p>
          <a:p>
            <a:endParaRPr lang="en-US" baseline="0" dirty="0" smtClean="0"/>
          </a:p>
          <a:p>
            <a:r>
              <a:rPr lang="en-US" baseline="0" dirty="0" smtClean="0"/>
              <a:t>HMIS collects data on many different services across the county. Deciding what query to use in pulling data from HMIS for analysis is a very complex issue. The data in today’s presentation comes from a fairly broad universe of programs in HMIS; it includes all of the programs that are reported to HUD as part of our homeless Continuum of Care.</a:t>
            </a:r>
          </a:p>
          <a:p>
            <a:endParaRPr lang="en-US" baseline="0" dirty="0" smtClean="0"/>
          </a:p>
          <a:p>
            <a:r>
              <a:rPr lang="en-US" baseline="0" dirty="0" smtClean="0"/>
              <a:t>In fiscal year 2010-2011 there were 26,491 unduplicated individuals served by these programs. The figures in the chart show the numbers served within each of the different program types collected in HMIS. Some individuals received more than one program type over the year, so in some cases an individual may be counted in more than one of the program types.</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way of looking at need is to look at the</a:t>
            </a:r>
            <a:r>
              <a:rPr lang="en-US" baseline="0" dirty="0" smtClean="0"/>
              <a:t> level of callers to 211, the region’s human services hotline, seeking homeless services. In 2011, 6,706 callers to 211 sought homeless services.</a:t>
            </a:r>
          </a:p>
          <a:p>
            <a:endParaRPr lang="en-US" baseline="0" dirty="0" smtClean="0"/>
          </a:p>
          <a:p>
            <a:r>
              <a:rPr lang="en-US" baseline="0" dirty="0" smtClean="0"/>
              <a:t>We need to keep a couple of caveats in mind: First, 211 doesn’t collect identifying information, so this is not an unduplicated count. 17% of the callers said they were repeat callers, but there may be additional duplication beyond that.</a:t>
            </a:r>
          </a:p>
          <a:p>
            <a:endParaRPr lang="en-US" baseline="0" dirty="0" smtClean="0"/>
          </a:p>
          <a:p>
            <a:r>
              <a:rPr lang="en-US" baseline="0" dirty="0" smtClean="0"/>
              <a:t>Also, many people access 211 through its website. This figure only captures the number of callers, not the number of website users.</a:t>
            </a:r>
          </a:p>
          <a:p>
            <a:endParaRPr lang="en-US" baseline="0" dirty="0" smtClean="0"/>
          </a:p>
          <a:p>
            <a:r>
              <a:rPr lang="en-US" baseline="0" dirty="0" smtClean="0"/>
              <a:t>Among the callers seeking homeless services, the top five needs in addition to the need for shelter were:</a:t>
            </a:r>
          </a:p>
          <a:p>
            <a:pPr>
              <a:buFontTx/>
              <a:buChar char="-"/>
            </a:pPr>
            <a:r>
              <a:rPr lang="en-US" baseline="0" dirty="0" smtClean="0"/>
              <a:t>Rent payment assistance</a:t>
            </a:r>
          </a:p>
          <a:p>
            <a:pPr>
              <a:buFontTx/>
              <a:buChar char="-"/>
            </a:pPr>
            <a:r>
              <a:rPr lang="en-US" baseline="0" dirty="0" smtClean="0"/>
              <a:t>Housing search assistance</a:t>
            </a:r>
          </a:p>
          <a:p>
            <a:pPr>
              <a:buFontTx/>
              <a:buChar char="-"/>
            </a:pPr>
            <a:r>
              <a:rPr lang="en-US" baseline="0" dirty="0" smtClean="0"/>
              <a:t>Subsidized housing administrative organizations</a:t>
            </a:r>
          </a:p>
          <a:p>
            <a:pPr>
              <a:buFontTx/>
              <a:buChar char="-"/>
            </a:pPr>
            <a:r>
              <a:rPr lang="en-US" baseline="0" dirty="0" smtClean="0"/>
              <a:t>Low income/ subsidized private rental housing, and</a:t>
            </a:r>
          </a:p>
          <a:p>
            <a:pPr>
              <a:buFontTx/>
              <a:buChar char="-"/>
            </a:pPr>
            <a:r>
              <a:rPr lang="en-US" baseline="0" dirty="0" smtClean="0"/>
              <a:t>Food stamps</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previous slides focused on levels of need. To get a sense of the levels of </a:t>
            </a:r>
            <a:r>
              <a:rPr lang="en-US" b="1" dirty="0" smtClean="0"/>
              <a:t>unmet</a:t>
            </a:r>
            <a:r>
              <a:rPr lang="en-US" dirty="0" smtClean="0"/>
              <a:t> need, we can draw from several different data sources. However, none of these data sources provide a full count of unmet need.</a:t>
            </a:r>
          </a:p>
          <a:p>
            <a:endParaRPr lang="en-US" dirty="0" smtClean="0"/>
          </a:p>
          <a:p>
            <a:r>
              <a:rPr lang="en-US" dirty="0" smtClean="0"/>
              <a:t>The best indication of unmet need is the unsheltered</a:t>
            </a:r>
            <a:r>
              <a:rPr lang="en-US" baseline="0" dirty="0" smtClean="0"/>
              <a:t> count from the point-in-time count. As I noted earlier, this is an undercount.</a:t>
            </a:r>
          </a:p>
          <a:p>
            <a:endParaRPr lang="en-US" baseline="0" dirty="0" smtClean="0"/>
          </a:p>
          <a:p>
            <a:r>
              <a:rPr lang="en-US" baseline="0" dirty="0" smtClean="0"/>
              <a:t>Another indication of unmet need is the turnaway count from the point-in-time count. There were 352 </a:t>
            </a:r>
            <a:r>
              <a:rPr lang="en-US" baseline="0" dirty="0" err="1" smtClean="0"/>
              <a:t>turnaways</a:t>
            </a:r>
            <a:r>
              <a:rPr lang="en-US" baseline="0" dirty="0" smtClean="0"/>
              <a:t> counted in the point-in-time count; 29 of these said that they would be unsheltered on the night of the count so they were included in the unsheltered count. The 323 figure listed here represents the remaining </a:t>
            </a:r>
            <a:r>
              <a:rPr lang="en-US" baseline="0" dirty="0" err="1" smtClean="0"/>
              <a:t>turnaways</a:t>
            </a:r>
            <a:r>
              <a:rPr lang="en-US" baseline="0" dirty="0" smtClean="0"/>
              <a:t>.</a:t>
            </a:r>
          </a:p>
          <a:p>
            <a:endParaRPr lang="en-US" baseline="0" dirty="0" smtClean="0"/>
          </a:p>
          <a:p>
            <a:r>
              <a:rPr lang="en-US" baseline="0" dirty="0" smtClean="0"/>
              <a:t>Another data source that gives some indication of broader levels of unmet need is the annual data from Multnomah County’s school districts. The schools collect data on students and their families who are unsheltered, in shelter, in motels, and doubled up. The data listed here shows students and families in all of those categories, except those who are sheltered.</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get a</a:t>
            </a:r>
            <a:r>
              <a:rPr lang="en-US" baseline="0" dirty="0" smtClean="0"/>
              <a:t> sense of the types of unmet needs, we asked 211 to identify the most common unmet needs among the callers seeking homeless services in 2011. The needs listed here run the gamut from emergency shelter to transitional housing, permanent supportive housing, rent assistance, and other related needs.</a:t>
            </a:r>
          </a:p>
          <a:p>
            <a:endParaRPr lang="en-US" baseline="0" dirty="0" smtClean="0"/>
          </a:p>
          <a:p>
            <a:r>
              <a:rPr lang="en-US" baseline="0" dirty="0" smtClean="0"/>
              <a:t>It’s important to note that 211’s definition of unmet is fairly narrow. A caller’s needs are coded as unmet if there isn’t a service available to meet those needs. For some things like winter shelter and utility assistance, 211 tracks real-time data on resource availability, so the unmet need data is a pretty good reflection of true unmet need. For something like transportation assistance or campgrounds, the need was probably coded as unmet because there simply aren’t resources in existence to meet the needs. But some needs that ultimately don’t get met may not end up being coded as unmet needs because there is an agency that 211 can refer the client to, even if once the client arrives at the agency it turns out they don’t have any slots left.</a:t>
            </a:r>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few</a:t>
            </a:r>
            <a:r>
              <a:rPr lang="en-US" baseline="0" dirty="0" smtClean="0"/>
              <a:t> slides provide an overview of what the City, County, Home Forward, and HUD McKinney are spending to address the need. The data comes from the budget matrix that Seth Lyon at Multnomah County has been working on. He presented an initial overview of his findings to this group a few months ago. Since then, he has incorporated data from Home Forward into his analysis. I won’t go into detail on the methodology since you’ve already heard him present on it, but we can get you more detailed information by e-mail if you’re interested.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F4717D1-5A3A-471F-8C2F-4AC6C9750EB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234048F-7643-4D6E-958B-9B26FF2F32CB}" type="datetimeFigureOut">
              <a:rPr lang="en-US" smtClean="0"/>
              <a:pPr/>
              <a:t>6/25/2012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450057-8029-43F0-B13A-47CB28EB235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34048F-7643-4D6E-958B-9B26FF2F32CB}"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50057-8029-43F0-B13A-47CB28EB23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234048F-7643-4D6E-958B-9B26FF2F32CB}" type="datetimeFigureOut">
              <a:rPr lang="en-US" smtClean="0"/>
              <a:pPr/>
              <a:t>6/25/2012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450057-8029-43F0-B13A-47CB28EB235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234048F-7643-4D6E-958B-9B26FF2F32CB}" type="datetimeFigureOut">
              <a:rPr lang="en-US" smtClean="0"/>
              <a:pPr/>
              <a:t>6/25/2012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450057-8029-43F0-B13A-47CB28EB235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234048F-7643-4D6E-958B-9B26FF2F32CB}" type="datetimeFigureOut">
              <a:rPr lang="en-US" smtClean="0"/>
              <a:pPr/>
              <a:t>6/25/2012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450057-8029-43F0-B13A-47CB28EB235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234048F-7643-4D6E-958B-9B26FF2F32CB}" type="datetimeFigureOut">
              <a:rPr lang="en-US" smtClean="0"/>
              <a:pPr/>
              <a:t>6/25/2012</a:t>
            </a:fld>
            <a:endParaRPr lang="en-US"/>
          </a:p>
        </p:txBody>
      </p:sp>
      <p:sp>
        <p:nvSpPr>
          <p:cNvPr id="10" name="Slide Number Placeholder 9"/>
          <p:cNvSpPr>
            <a:spLocks noGrp="1"/>
          </p:cNvSpPr>
          <p:nvPr>
            <p:ph type="sldNum" sz="quarter" idx="16"/>
          </p:nvPr>
        </p:nvSpPr>
        <p:spPr/>
        <p:txBody>
          <a:bodyPr rtlCol="0"/>
          <a:lstStyle/>
          <a:p>
            <a:fld id="{B6450057-8029-43F0-B13A-47CB28EB235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234048F-7643-4D6E-958B-9B26FF2F32CB}" type="datetimeFigureOut">
              <a:rPr lang="en-US" smtClean="0"/>
              <a:pPr/>
              <a:t>6/25/2012</a:t>
            </a:fld>
            <a:endParaRPr lang="en-US"/>
          </a:p>
        </p:txBody>
      </p:sp>
      <p:sp>
        <p:nvSpPr>
          <p:cNvPr id="12" name="Slide Number Placeholder 11"/>
          <p:cNvSpPr>
            <a:spLocks noGrp="1"/>
          </p:cNvSpPr>
          <p:nvPr>
            <p:ph type="sldNum" sz="quarter" idx="16"/>
          </p:nvPr>
        </p:nvSpPr>
        <p:spPr/>
        <p:txBody>
          <a:bodyPr rtlCol="0"/>
          <a:lstStyle/>
          <a:p>
            <a:fld id="{B6450057-8029-43F0-B13A-47CB28EB235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34048F-7643-4D6E-958B-9B26FF2F32CB}" type="datetimeFigureOut">
              <a:rPr lang="en-US" smtClean="0"/>
              <a:pPr/>
              <a:t>6/25/2012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450057-8029-43F0-B13A-47CB28EB23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4048F-7643-4D6E-958B-9B26FF2F32CB}" type="datetimeFigureOut">
              <a:rPr lang="en-US" smtClean="0"/>
              <a:pPr/>
              <a:t>6/25/2012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450057-8029-43F0-B13A-47CB28EB23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234048F-7643-4D6E-958B-9B26FF2F32CB}" type="datetimeFigureOut">
              <a:rPr lang="en-US" smtClean="0"/>
              <a:pPr/>
              <a:t>6/25/2012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450057-8029-43F0-B13A-47CB28EB235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234048F-7643-4D6E-958B-9B26FF2F32CB}" type="datetimeFigureOut">
              <a:rPr lang="en-US" smtClean="0"/>
              <a:pPr/>
              <a:t>6/25/2012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450057-8029-43F0-B13A-47CB28EB235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234048F-7643-4D6E-958B-9B26FF2F32CB}" type="datetimeFigureOut">
              <a:rPr lang="en-US" smtClean="0"/>
              <a:pPr/>
              <a:t>6/25/2012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450057-8029-43F0-B13A-47CB28EB23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962400"/>
            <a:ext cx="6477000" cy="1828800"/>
          </a:xfrm>
        </p:spPr>
        <p:txBody>
          <a:bodyPr>
            <a:normAutofit/>
          </a:bodyPr>
          <a:lstStyle/>
          <a:p>
            <a:r>
              <a:rPr lang="en-US" dirty="0" smtClean="0"/>
              <a:t/>
            </a:r>
            <a:br>
              <a:rPr lang="en-US" dirty="0" smtClean="0"/>
            </a:br>
            <a:endParaRPr lang="en-US" dirty="0"/>
          </a:p>
        </p:txBody>
      </p:sp>
      <p:sp>
        <p:nvSpPr>
          <p:cNvPr id="3" name="Subtitle 2"/>
          <p:cNvSpPr>
            <a:spLocks noGrp="1"/>
          </p:cNvSpPr>
          <p:nvPr>
            <p:ph type="subTitle" idx="1"/>
          </p:nvPr>
        </p:nvSpPr>
        <p:spPr>
          <a:xfrm>
            <a:off x="1447800" y="3733800"/>
            <a:ext cx="6781800" cy="1752600"/>
          </a:xfrm>
        </p:spPr>
        <p:txBody>
          <a:bodyPr>
            <a:normAutofit/>
          </a:bodyPr>
          <a:lstStyle/>
          <a:p>
            <a:pPr algn="ctr"/>
            <a:r>
              <a:rPr lang="en-US" sz="2800" dirty="0" smtClean="0">
                <a:solidFill>
                  <a:schemeClr val="accent1">
                    <a:lumMod val="75000"/>
                  </a:schemeClr>
                </a:solidFill>
              </a:rPr>
              <a:t>Presented to 10-Year Plan Reset Committee</a:t>
            </a:r>
          </a:p>
          <a:p>
            <a:pPr algn="ctr"/>
            <a:r>
              <a:rPr lang="en-US" sz="2800" dirty="0" smtClean="0">
                <a:solidFill>
                  <a:schemeClr val="accent1">
                    <a:lumMod val="75000"/>
                  </a:schemeClr>
                </a:solidFill>
              </a:rPr>
              <a:t>Revised 6/21/12</a:t>
            </a:r>
          </a:p>
        </p:txBody>
      </p:sp>
      <p:sp>
        <p:nvSpPr>
          <p:cNvPr id="4" name="TextBox 3"/>
          <p:cNvSpPr txBox="1"/>
          <p:nvPr/>
        </p:nvSpPr>
        <p:spPr>
          <a:xfrm>
            <a:off x="1524000" y="1371600"/>
            <a:ext cx="6248400" cy="1877437"/>
          </a:xfrm>
          <a:prstGeom prst="rect">
            <a:avLst/>
          </a:prstGeom>
          <a:noFill/>
        </p:spPr>
        <p:txBody>
          <a:bodyPr wrap="square" rtlCol="0">
            <a:spAutoFit/>
          </a:bodyPr>
          <a:lstStyle/>
          <a:p>
            <a:pPr algn="ctr"/>
            <a:r>
              <a:rPr lang="en-US" sz="4000" dirty="0" smtClean="0">
                <a:solidFill>
                  <a:schemeClr val="tx2">
                    <a:lumMod val="25000"/>
                  </a:schemeClr>
                </a:solidFill>
              </a:rPr>
              <a:t>Multnomah County </a:t>
            </a:r>
          </a:p>
          <a:p>
            <a:pPr algn="ctr"/>
            <a:r>
              <a:rPr lang="en-US" sz="4000" dirty="0" smtClean="0">
                <a:solidFill>
                  <a:schemeClr val="tx2">
                    <a:lumMod val="25000"/>
                  </a:schemeClr>
                </a:solidFill>
              </a:rPr>
              <a:t>Homeless Programs: </a:t>
            </a:r>
            <a:br>
              <a:rPr lang="en-US" sz="4000" dirty="0" smtClean="0">
                <a:solidFill>
                  <a:schemeClr val="tx2">
                    <a:lumMod val="25000"/>
                  </a:schemeClr>
                </a:solidFill>
              </a:rPr>
            </a:br>
            <a:r>
              <a:rPr lang="en-US" sz="3600" dirty="0" smtClean="0">
                <a:solidFill>
                  <a:schemeClr val="tx2">
                    <a:lumMod val="25000"/>
                  </a:schemeClr>
                </a:solidFill>
              </a:rPr>
              <a:t>Analysis of Funding &amp; Services</a:t>
            </a:r>
            <a:endParaRPr lang="en-US" sz="3600" dirty="0">
              <a:solidFill>
                <a:schemeClr val="tx2">
                  <a:lumMod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Budget </a:t>
            </a:r>
            <a:r>
              <a:rPr lang="en-US" sz="3600" dirty="0" smtClean="0"/>
              <a:t>(FY 2011-12)</a:t>
            </a:r>
            <a:endParaRPr lang="en-US" sz="3600" dirty="0"/>
          </a:p>
        </p:txBody>
      </p:sp>
      <p:sp>
        <p:nvSpPr>
          <p:cNvPr id="3" name="TextBox 2"/>
          <p:cNvSpPr txBox="1"/>
          <p:nvPr/>
        </p:nvSpPr>
        <p:spPr>
          <a:xfrm>
            <a:off x="381000" y="5715000"/>
            <a:ext cx="2619628" cy="646331"/>
          </a:xfrm>
          <a:prstGeom prst="rect">
            <a:avLst/>
          </a:prstGeom>
          <a:noFill/>
        </p:spPr>
        <p:txBody>
          <a:bodyPr wrap="none" rtlCol="0">
            <a:spAutoFit/>
          </a:bodyPr>
          <a:lstStyle/>
          <a:p>
            <a:r>
              <a:rPr lang="en-US" sz="3600" dirty="0" smtClean="0">
                <a:latin typeface="Calibri" pitchFamily="34" charset="0"/>
                <a:cs typeface="Calibri" pitchFamily="34" charset="0"/>
              </a:rPr>
              <a:t>$45.8 million</a:t>
            </a:r>
            <a:endParaRPr lang="en-US" sz="3600" dirty="0">
              <a:latin typeface="Calibri" pitchFamily="34" charset="0"/>
              <a:cs typeface="Calibri" pitchFamily="34" charset="0"/>
            </a:endParaRPr>
          </a:p>
        </p:txBody>
      </p:sp>
      <p:graphicFrame>
        <p:nvGraphicFramePr>
          <p:cNvPr id="4" name="Diagram 3"/>
          <p:cNvGraphicFramePr/>
          <p:nvPr/>
        </p:nvGraphicFramePr>
        <p:xfrm>
          <a:off x="914400" y="1752600"/>
          <a:ext cx="7848600" cy="4410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5"/>
          <p:cNvCxnSpPr/>
          <p:nvPr/>
        </p:nvCxnSpPr>
        <p:spPr>
          <a:xfrm flipV="1">
            <a:off x="2895600" y="5105400"/>
            <a:ext cx="1447800" cy="91440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by Jurisdiction</a:t>
            </a:r>
            <a:endParaRPr lang="en-US" dirty="0"/>
          </a:p>
        </p:txBody>
      </p:sp>
      <p:graphicFrame>
        <p:nvGraphicFramePr>
          <p:cNvPr id="4" name="Shape"/>
          <p:cNvGraphicFramePr>
            <a:graphicFrameLocks noGrp="1"/>
          </p:cNvGraphicFramePr>
          <p:nvPr/>
        </p:nvGraphicFramePr>
        <p:xfrm>
          <a:off x="0" y="1371600"/>
          <a:ext cx="9144000" cy="5486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by Population</a:t>
            </a:r>
            <a:endParaRPr lang="en-US" dirty="0"/>
          </a:p>
        </p:txBody>
      </p:sp>
      <p:graphicFrame>
        <p:nvGraphicFramePr>
          <p:cNvPr id="3" name="Shape"/>
          <p:cNvGraphicFramePr>
            <a:graphicFrameLocks noGrp="1"/>
          </p:cNvGraphicFramePr>
          <p:nvPr/>
        </p:nvGraphicFramePr>
        <p:xfrm>
          <a:off x="228600" y="1600200"/>
          <a:ext cx="8610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Funds by Service Type</a:t>
            </a:r>
            <a:endParaRPr lang="en-US" dirty="0"/>
          </a:p>
        </p:txBody>
      </p:sp>
      <p:graphicFrame>
        <p:nvGraphicFramePr>
          <p:cNvPr id="3" name="Shape"/>
          <p:cNvGraphicFramePr>
            <a:graphicFrameLocks noGrp="1"/>
          </p:cNvGraphicFramePr>
          <p:nvPr/>
        </p:nvGraphicFramePr>
        <p:xfrm>
          <a:off x="914400" y="1752600"/>
          <a:ext cx="76962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143000" y="1676400"/>
          <a:ext cx="8001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7"/>
          <p:cNvSpPr>
            <a:spLocks noGrp="1"/>
          </p:cNvSpPr>
          <p:nvPr>
            <p:ph type="title"/>
          </p:nvPr>
        </p:nvSpPr>
        <p:spPr>
          <a:xfrm>
            <a:off x="685800" y="381000"/>
            <a:ext cx="8153400" cy="609600"/>
          </a:xfrm>
        </p:spPr>
        <p:txBody>
          <a:bodyPr>
            <a:normAutofit fontScale="90000"/>
          </a:bodyPr>
          <a:lstStyle/>
          <a:p>
            <a:r>
              <a:rPr lang="en-US" dirty="0" smtClean="0"/>
              <a:t>Funds by Service Type and Population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Results?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Prior Living Situation </a:t>
            </a:r>
            <a:r>
              <a:rPr lang="en-US" sz="2800" dirty="0" smtClean="0"/>
              <a:t>(HMIS Annual Data)</a:t>
            </a:r>
            <a:endParaRPr lang="en-US" sz="2800" dirty="0"/>
          </a:p>
        </p:txBody>
      </p:sp>
      <p:graphicFrame>
        <p:nvGraphicFramePr>
          <p:cNvPr id="3" name="Chart 2"/>
          <p:cNvGraphicFramePr/>
          <p:nvPr/>
        </p:nvGraphicFramePr>
        <p:xfrm>
          <a:off x="152400" y="1600200"/>
          <a:ext cx="83058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Living Situation after Exit - All Programs </a:t>
            </a:r>
            <a:r>
              <a:rPr lang="en-US" sz="3100" dirty="0" smtClean="0"/>
              <a:t>(HMIS Annual Data)</a:t>
            </a:r>
            <a:endParaRPr lang="en-US" sz="3100" dirty="0"/>
          </a:p>
        </p:txBody>
      </p:sp>
      <p:graphicFrame>
        <p:nvGraphicFramePr>
          <p:cNvPr id="3" name="Chart 2"/>
          <p:cNvGraphicFramePr/>
          <p:nvPr/>
        </p:nvGraphicFramePr>
        <p:xfrm>
          <a:off x="304800" y="1600200"/>
          <a:ext cx="85344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534400" cy="990600"/>
          </a:xfrm>
        </p:spPr>
        <p:txBody>
          <a:bodyPr>
            <a:normAutofit fontScale="90000"/>
          </a:bodyPr>
          <a:lstStyle/>
          <a:p>
            <a:r>
              <a:rPr lang="en-US" dirty="0" smtClean="0"/>
              <a:t>Living Situation after Exit from Transitional Housing </a:t>
            </a:r>
            <a:r>
              <a:rPr lang="en-US" sz="3100" dirty="0" smtClean="0"/>
              <a:t>(HMIS Annual Data)</a:t>
            </a:r>
            <a:endParaRPr lang="en-US" sz="3100" dirty="0"/>
          </a:p>
        </p:txBody>
      </p:sp>
      <p:graphicFrame>
        <p:nvGraphicFramePr>
          <p:cNvPr id="3" name="Chart 2"/>
          <p:cNvGraphicFramePr/>
          <p:nvPr/>
        </p:nvGraphicFramePr>
        <p:xfrm>
          <a:off x="838200" y="1524000"/>
          <a:ext cx="78486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990600"/>
          </a:xfrm>
        </p:spPr>
        <p:txBody>
          <a:bodyPr>
            <a:normAutofit fontScale="90000"/>
          </a:bodyPr>
          <a:lstStyle/>
          <a:p>
            <a:r>
              <a:rPr lang="en-US" dirty="0" smtClean="0"/>
              <a:t>Living Situation after Exit from Permanent Supportive Housing </a:t>
            </a:r>
            <a:r>
              <a:rPr lang="en-US" sz="3100" dirty="0" smtClean="0"/>
              <a:t>(HMIS Annual Data) </a:t>
            </a:r>
            <a:endParaRPr lang="en-US" sz="3100" dirty="0"/>
          </a:p>
        </p:txBody>
      </p:sp>
      <p:graphicFrame>
        <p:nvGraphicFramePr>
          <p:cNvPr id="3" name="Chart 2"/>
          <p:cNvGraphicFramePr/>
          <p:nvPr/>
        </p:nvGraphicFramePr>
        <p:xfrm>
          <a:off x="762000" y="1600200"/>
          <a:ext cx="79248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the Need?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Living Situation after Exit from Rent Assistance </a:t>
            </a:r>
            <a:r>
              <a:rPr lang="en-US" sz="3100" dirty="0" smtClean="0"/>
              <a:t>(HMIS Annual Data</a:t>
            </a:r>
            <a:r>
              <a:rPr lang="en-US" sz="2700" dirty="0" smtClean="0"/>
              <a:t>)</a:t>
            </a:r>
            <a:endParaRPr lang="en-US" sz="2700" dirty="0"/>
          </a:p>
        </p:txBody>
      </p:sp>
      <p:graphicFrame>
        <p:nvGraphicFramePr>
          <p:cNvPr id="4" name="Chart 3"/>
          <p:cNvGraphicFramePr/>
          <p:nvPr/>
        </p:nvGraphicFramePr>
        <p:xfrm>
          <a:off x="152400" y="1676400"/>
          <a:ext cx="73914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162800" y="3886200"/>
            <a:ext cx="1236236" cy="461665"/>
          </a:xfrm>
          <a:prstGeom prst="rect">
            <a:avLst/>
          </a:prstGeom>
          <a:noFill/>
        </p:spPr>
        <p:txBody>
          <a:bodyPr wrap="none" rtlCol="0">
            <a:spAutoFit/>
          </a:bodyPr>
          <a:lstStyle/>
          <a:p>
            <a:r>
              <a:rPr lang="en-US" sz="2400" dirty="0" smtClean="0">
                <a:latin typeface="Calibri" pitchFamily="34" charset="0"/>
                <a:cs typeface="Calibri" pitchFamily="34" charset="0"/>
              </a:rPr>
              <a:t>N=4,920</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Length of Stay: Persons in Families</a:t>
            </a:r>
            <a:endParaRPr lang="en-US" sz="4000" dirty="0"/>
          </a:p>
        </p:txBody>
      </p:sp>
      <p:graphicFrame>
        <p:nvGraphicFramePr>
          <p:cNvPr id="4" name="Chart 3"/>
          <p:cNvGraphicFramePr/>
          <p:nvPr/>
        </p:nvGraphicFramePr>
        <p:xfrm>
          <a:off x="304800" y="2209800"/>
          <a:ext cx="88392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66800" y="1676400"/>
            <a:ext cx="7709739" cy="369332"/>
          </a:xfrm>
          <a:prstGeom prst="rect">
            <a:avLst/>
          </a:prstGeom>
          <a:noFill/>
        </p:spPr>
        <p:txBody>
          <a:bodyPr wrap="none" rtlCol="0">
            <a:spAutoFit/>
          </a:bodyPr>
          <a:lstStyle/>
          <a:p>
            <a:r>
              <a:rPr lang="en-US" b="1" dirty="0" smtClean="0"/>
              <a:t>Persons in Families, FY 2010-2011, Portland-Gresham-Multnomah County </a:t>
            </a:r>
            <a:r>
              <a:rPr lang="en-US" b="1" dirty="0" err="1" smtClean="0"/>
              <a:t>CoC</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Length of Stay: Individuals</a:t>
            </a:r>
            <a:endParaRPr lang="en-US" sz="4000" dirty="0"/>
          </a:p>
        </p:txBody>
      </p:sp>
      <p:sp>
        <p:nvSpPr>
          <p:cNvPr id="6" name="TextBox 5"/>
          <p:cNvSpPr txBox="1"/>
          <p:nvPr/>
        </p:nvSpPr>
        <p:spPr>
          <a:xfrm>
            <a:off x="1066800" y="1676400"/>
            <a:ext cx="6936707" cy="369332"/>
          </a:xfrm>
          <a:prstGeom prst="rect">
            <a:avLst/>
          </a:prstGeom>
          <a:noFill/>
        </p:spPr>
        <p:txBody>
          <a:bodyPr wrap="none" rtlCol="0">
            <a:spAutoFit/>
          </a:bodyPr>
          <a:lstStyle/>
          <a:p>
            <a:r>
              <a:rPr lang="en-US" b="1" dirty="0" smtClean="0"/>
              <a:t>Individuals, FY 2010-2011, Portland-Gresham-Multnomah County </a:t>
            </a:r>
            <a:r>
              <a:rPr lang="en-US" b="1" dirty="0" err="1" smtClean="0"/>
              <a:t>CoC</a:t>
            </a:r>
            <a:endParaRPr lang="en-US" b="1" dirty="0"/>
          </a:p>
        </p:txBody>
      </p:sp>
      <p:graphicFrame>
        <p:nvGraphicFramePr>
          <p:cNvPr id="5" name="Chart 4"/>
          <p:cNvGraphicFramePr/>
          <p:nvPr/>
        </p:nvGraphicFramePr>
        <p:xfrm>
          <a:off x="152400" y="2057400"/>
          <a:ext cx="91440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2011 Point-in-Time Count</a:t>
            </a:r>
            <a:endParaRPr lang="en-US" dirty="0"/>
          </a:p>
        </p:txBody>
      </p:sp>
      <p:graphicFrame>
        <p:nvGraphicFramePr>
          <p:cNvPr id="5" name="Table 4"/>
          <p:cNvGraphicFramePr>
            <a:graphicFrameLocks noGrp="1"/>
          </p:cNvGraphicFramePr>
          <p:nvPr/>
        </p:nvGraphicFramePr>
        <p:xfrm>
          <a:off x="990600" y="1981200"/>
          <a:ext cx="7162800" cy="3886200"/>
        </p:xfrm>
        <a:graphic>
          <a:graphicData uri="http://schemas.openxmlformats.org/drawingml/2006/table">
            <a:tbl>
              <a:tblPr/>
              <a:tblGrid>
                <a:gridCol w="3921522"/>
                <a:gridCol w="3241278"/>
              </a:tblGrid>
              <a:tr h="411480">
                <a:tc>
                  <a:txBody>
                    <a:bodyPr/>
                    <a:lstStyle/>
                    <a:p>
                      <a:pPr marL="0" marR="0" algn="ctr">
                        <a:spcBef>
                          <a:spcPts val="1200"/>
                        </a:spcBef>
                        <a:spcAft>
                          <a:spcPts val="1200"/>
                        </a:spcAft>
                      </a:pPr>
                      <a:r>
                        <a:rPr lang="en-US" sz="2000" b="1" dirty="0" smtClean="0">
                          <a:solidFill>
                            <a:schemeClr val="tx1"/>
                          </a:solidFill>
                          <a:latin typeface="Calibri"/>
                          <a:ea typeface="Times New Roman"/>
                          <a:cs typeface="Times New Roman"/>
                        </a:rPr>
                        <a:t>Point-in-Time</a:t>
                      </a:r>
                      <a:r>
                        <a:rPr lang="en-US" sz="2000" b="1" baseline="0" dirty="0" smtClean="0">
                          <a:solidFill>
                            <a:schemeClr val="tx1"/>
                          </a:solidFill>
                          <a:latin typeface="Calibri"/>
                          <a:ea typeface="Times New Roman"/>
                          <a:cs typeface="Times New Roman"/>
                        </a:rPr>
                        <a:t> Count Category</a:t>
                      </a:r>
                      <a:endParaRPr lang="en-US" sz="2000" b="1" dirty="0">
                        <a:solidFill>
                          <a:schemeClr val="tx1"/>
                        </a:solidFill>
                        <a:latin typeface="Calibri"/>
                        <a:ea typeface="Times New Roman"/>
                        <a:cs typeface="Times New Roman"/>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1200"/>
                        </a:spcBef>
                        <a:spcAft>
                          <a:spcPts val="1200"/>
                        </a:spcAft>
                      </a:pPr>
                      <a:r>
                        <a:rPr lang="en-US" sz="2000" b="1" dirty="0" smtClean="0">
                          <a:solidFill>
                            <a:schemeClr val="tx1"/>
                          </a:solidFill>
                          <a:latin typeface="Calibri"/>
                          <a:ea typeface="Times New Roman"/>
                          <a:cs typeface="Times New Roman"/>
                        </a:rPr>
                        <a:t>#</a:t>
                      </a:r>
                      <a:endParaRPr lang="en-US" sz="2000" b="1" dirty="0">
                        <a:solidFill>
                          <a:schemeClr val="tx1"/>
                        </a:solidFill>
                        <a:latin typeface="Calibri"/>
                        <a:ea typeface="Times New Roman"/>
                        <a:cs typeface="Times New Roman"/>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566057">
                <a:tc>
                  <a:txBody>
                    <a:bodyPr/>
                    <a:lstStyle/>
                    <a:p>
                      <a:pPr marL="0" marR="0">
                        <a:spcBef>
                          <a:spcPts val="1200"/>
                        </a:spcBef>
                        <a:spcAft>
                          <a:spcPts val="1200"/>
                        </a:spcAft>
                      </a:pPr>
                      <a:r>
                        <a:rPr lang="en-US" sz="2000" dirty="0">
                          <a:latin typeface="Calibri"/>
                          <a:ea typeface="Times New Roman"/>
                          <a:cs typeface="Times New Roman"/>
                        </a:rPr>
                        <a:t>Unsheltered</a:t>
                      </a: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1200"/>
                        </a:spcAft>
                      </a:pPr>
                      <a:r>
                        <a:rPr lang="en-US" sz="2000" dirty="0" smtClean="0">
                          <a:latin typeface="Calibri"/>
                          <a:ea typeface="Times New Roman"/>
                          <a:cs typeface="Times New Roman"/>
                        </a:rPr>
                        <a:t>1,718</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marL="0" marR="0">
                        <a:spcBef>
                          <a:spcPts val="1200"/>
                        </a:spcBef>
                        <a:spcAft>
                          <a:spcPts val="1200"/>
                        </a:spcAft>
                      </a:pPr>
                      <a:r>
                        <a:rPr lang="en-US" sz="2000" dirty="0">
                          <a:latin typeface="Calibri"/>
                          <a:ea typeface="Times New Roman"/>
                          <a:cs typeface="Times New Roman"/>
                        </a:rPr>
                        <a:t>Emergency Shelter</a:t>
                      </a: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1200"/>
                        </a:spcAft>
                      </a:pPr>
                      <a:r>
                        <a:rPr lang="en-US" sz="2000" dirty="0" smtClean="0">
                          <a:latin typeface="Calibri"/>
                          <a:ea typeface="Times New Roman"/>
                          <a:cs typeface="Times New Roman"/>
                        </a:rPr>
                        <a:t>1,009</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marL="0" marR="0">
                        <a:spcBef>
                          <a:spcPts val="1200"/>
                        </a:spcBef>
                        <a:spcAft>
                          <a:spcPts val="1200"/>
                        </a:spcAft>
                      </a:pPr>
                      <a:r>
                        <a:rPr lang="en-US" sz="2000" dirty="0">
                          <a:latin typeface="Calibri"/>
                          <a:ea typeface="Times New Roman"/>
                          <a:cs typeface="Times New Roman"/>
                        </a:rPr>
                        <a:t>Transitional Housing</a:t>
                      </a: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1200"/>
                        </a:spcAft>
                      </a:pPr>
                      <a:r>
                        <a:rPr lang="en-US" sz="2000" dirty="0" smtClean="0">
                          <a:latin typeface="Calibri"/>
                          <a:ea typeface="Times New Roman"/>
                          <a:cs typeface="Times New Roman"/>
                        </a:rPr>
                        <a:t>1,928</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marL="0" marR="0">
                        <a:spcBef>
                          <a:spcPts val="1200"/>
                        </a:spcBef>
                        <a:spcAft>
                          <a:spcPts val="1200"/>
                        </a:spcAft>
                      </a:pPr>
                      <a:r>
                        <a:rPr lang="en-US" sz="2000">
                          <a:latin typeface="Calibri"/>
                          <a:ea typeface="Times New Roman"/>
                          <a:cs typeface="Times New Roman"/>
                        </a:rPr>
                        <a:t>Rent Assistance</a:t>
                      </a: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1200"/>
                        </a:spcAft>
                      </a:pPr>
                      <a:r>
                        <a:rPr lang="en-US" sz="2000" dirty="0" smtClean="0">
                          <a:latin typeface="Calibri"/>
                          <a:ea typeface="Times New Roman"/>
                          <a:cs typeface="Times New Roman"/>
                        </a:rPr>
                        <a:t>1,024</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marL="0" marR="0">
                        <a:spcBef>
                          <a:spcPts val="1200"/>
                        </a:spcBef>
                        <a:spcAft>
                          <a:spcPts val="1200"/>
                        </a:spcAft>
                      </a:pPr>
                      <a:r>
                        <a:rPr lang="en-US" sz="2000" dirty="0" smtClean="0">
                          <a:latin typeface="Calibri"/>
                          <a:ea typeface="Times New Roman"/>
                          <a:cs typeface="Times New Roman"/>
                        </a:rPr>
                        <a:t>Permanent</a:t>
                      </a:r>
                      <a:r>
                        <a:rPr lang="en-US" sz="2000" baseline="0" dirty="0" smtClean="0">
                          <a:latin typeface="Calibri"/>
                          <a:ea typeface="Times New Roman"/>
                          <a:cs typeface="Times New Roman"/>
                        </a:rPr>
                        <a:t> Supportive Housing</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1200"/>
                        </a:spcAft>
                      </a:pPr>
                      <a:r>
                        <a:rPr lang="en-US" sz="2000" dirty="0" smtClean="0">
                          <a:latin typeface="Calibri"/>
                          <a:ea typeface="Times New Roman"/>
                          <a:cs typeface="Times New Roman"/>
                        </a:rPr>
                        <a:t>847</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marL="0" marR="0">
                        <a:spcBef>
                          <a:spcPts val="1200"/>
                        </a:spcBef>
                        <a:spcAft>
                          <a:spcPts val="1200"/>
                        </a:spcAft>
                      </a:pPr>
                      <a:r>
                        <a:rPr lang="en-US" sz="2000" b="1" dirty="0" smtClean="0">
                          <a:latin typeface="Calibri"/>
                          <a:ea typeface="Times New Roman"/>
                          <a:cs typeface="Times New Roman"/>
                        </a:rPr>
                        <a:t>Total</a:t>
                      </a:r>
                      <a:endParaRPr lang="en-US" sz="2000" b="1"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1200"/>
                        </a:spcBef>
                        <a:spcAft>
                          <a:spcPts val="1200"/>
                        </a:spcAft>
                      </a:pPr>
                      <a:r>
                        <a:rPr lang="en-US" sz="2000" b="1" dirty="0" smtClean="0">
                          <a:latin typeface="Calibri"/>
                          <a:ea typeface="Times New Roman"/>
                          <a:cs typeface="Times New Roman"/>
                        </a:rPr>
                        <a:t>6,526</a:t>
                      </a:r>
                      <a:endParaRPr lang="en-US" sz="2000" b="1"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Doubled Up Estimate (Point-in-Time)</a:t>
            </a:r>
            <a:endParaRPr lang="en-US" dirty="0"/>
          </a:p>
        </p:txBody>
      </p:sp>
      <p:graphicFrame>
        <p:nvGraphicFramePr>
          <p:cNvPr id="4" name="Table 3"/>
          <p:cNvGraphicFramePr>
            <a:graphicFrameLocks noGrp="1"/>
          </p:cNvGraphicFramePr>
          <p:nvPr/>
        </p:nvGraphicFramePr>
        <p:xfrm>
          <a:off x="1066800" y="2057400"/>
          <a:ext cx="7162800" cy="1569720"/>
        </p:xfrm>
        <a:graphic>
          <a:graphicData uri="http://schemas.openxmlformats.org/drawingml/2006/table">
            <a:tbl>
              <a:tblPr/>
              <a:tblGrid>
                <a:gridCol w="3921522"/>
                <a:gridCol w="3241278"/>
              </a:tblGrid>
              <a:tr h="411480">
                <a:tc>
                  <a:txBody>
                    <a:bodyPr/>
                    <a:lstStyle/>
                    <a:p>
                      <a:pPr marL="0" marR="0" algn="ctr">
                        <a:spcBef>
                          <a:spcPts val="1200"/>
                        </a:spcBef>
                        <a:spcAft>
                          <a:spcPts val="1200"/>
                        </a:spcAft>
                      </a:pPr>
                      <a:r>
                        <a:rPr lang="en-US" sz="2000" b="1" dirty="0" smtClean="0">
                          <a:solidFill>
                            <a:schemeClr val="tx1"/>
                          </a:solidFill>
                          <a:latin typeface="Calibri"/>
                          <a:ea typeface="Times New Roman"/>
                          <a:cs typeface="Times New Roman"/>
                        </a:rPr>
                        <a:t>Point-in-Time Count Category</a:t>
                      </a:r>
                      <a:endParaRPr lang="en-US" sz="2000" b="1" dirty="0">
                        <a:solidFill>
                          <a:schemeClr val="tx1"/>
                        </a:solidFill>
                        <a:latin typeface="Calibri"/>
                        <a:ea typeface="Times New Roman"/>
                        <a:cs typeface="Times New Roman"/>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1200"/>
                        </a:spcBef>
                        <a:spcAft>
                          <a:spcPts val="1200"/>
                        </a:spcAft>
                      </a:pPr>
                      <a:r>
                        <a:rPr lang="en-US" sz="2000" b="1" dirty="0" smtClean="0">
                          <a:solidFill>
                            <a:schemeClr val="tx1"/>
                          </a:solidFill>
                          <a:latin typeface="Calibri"/>
                          <a:ea typeface="Times New Roman"/>
                          <a:cs typeface="Times New Roman"/>
                        </a:rPr>
                        <a:t>Ballpark Estimate</a:t>
                      </a:r>
                      <a:endParaRPr lang="en-US" sz="2000" b="1" dirty="0">
                        <a:solidFill>
                          <a:schemeClr val="tx1"/>
                        </a:solidFill>
                        <a:latin typeface="Calibri"/>
                        <a:ea typeface="Times New Roman"/>
                        <a:cs typeface="Times New Roman"/>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566057">
                <a:tc>
                  <a:txBody>
                    <a:bodyPr/>
                    <a:lstStyle/>
                    <a:p>
                      <a:pPr marL="0" marR="0">
                        <a:spcBef>
                          <a:spcPts val="1200"/>
                        </a:spcBef>
                        <a:spcAft>
                          <a:spcPts val="1200"/>
                        </a:spcAft>
                      </a:pPr>
                      <a:r>
                        <a:rPr lang="en-US" sz="2000" dirty="0" smtClean="0">
                          <a:latin typeface="Calibri"/>
                          <a:ea typeface="Times New Roman"/>
                          <a:cs typeface="Times New Roman"/>
                        </a:rPr>
                        <a:t>Doubled Up Population</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1200"/>
                        </a:spcAft>
                      </a:pPr>
                      <a:r>
                        <a:rPr lang="en-US" sz="2000" dirty="0" smtClean="0">
                          <a:latin typeface="Calibri"/>
                          <a:ea typeface="Times New Roman"/>
                          <a:cs typeface="Times New Roman"/>
                        </a:rPr>
                        <a:t>10,908</a:t>
                      </a: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marL="0" marR="0">
                        <a:spcBef>
                          <a:spcPts val="1200"/>
                        </a:spcBef>
                        <a:spcAft>
                          <a:spcPts val="1200"/>
                        </a:spcAft>
                      </a:pPr>
                      <a:r>
                        <a:rPr lang="en-US" sz="2000" dirty="0" smtClean="0">
                          <a:latin typeface="Calibri"/>
                          <a:ea typeface="Times New Roman"/>
                          <a:cs typeface="Times New Roman"/>
                        </a:rPr>
                        <a:t>PIT Count Total Plus Doubled Up</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1200"/>
                        </a:spcAft>
                      </a:pPr>
                      <a:r>
                        <a:rPr lang="en-US" sz="2000" dirty="0" smtClean="0">
                          <a:latin typeface="Calibri"/>
                          <a:ea typeface="Times New Roman"/>
                          <a:cs typeface="Times New Roman"/>
                        </a:rPr>
                        <a:t>17,434</a:t>
                      </a: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066800" y="4343400"/>
            <a:ext cx="6400800" cy="923330"/>
          </a:xfrm>
          <a:prstGeom prst="rect">
            <a:avLst/>
          </a:prstGeom>
          <a:noFill/>
        </p:spPr>
        <p:txBody>
          <a:bodyPr wrap="square" rtlCol="0">
            <a:spAutoFit/>
          </a:bodyPr>
          <a:lstStyle/>
          <a:p>
            <a:r>
              <a:rPr lang="en-US" dirty="0" smtClean="0"/>
              <a:t>Note: These figures are a </a:t>
            </a:r>
            <a:r>
              <a:rPr lang="en-US" b="1" dirty="0" smtClean="0"/>
              <a:t>rough</a:t>
            </a:r>
            <a:r>
              <a:rPr lang="en-US" dirty="0" smtClean="0"/>
              <a:t> estimate only.</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HMIS Annual Data </a:t>
            </a:r>
            <a:r>
              <a:rPr lang="en-US" sz="3200" dirty="0" smtClean="0"/>
              <a:t>(FY 2010-11)</a:t>
            </a:r>
            <a:endParaRPr lang="en-US" sz="3200" dirty="0"/>
          </a:p>
        </p:txBody>
      </p:sp>
      <p:graphicFrame>
        <p:nvGraphicFramePr>
          <p:cNvPr id="3" name="Table 2"/>
          <p:cNvGraphicFramePr>
            <a:graphicFrameLocks noGrp="1"/>
          </p:cNvGraphicFramePr>
          <p:nvPr/>
        </p:nvGraphicFramePr>
        <p:xfrm>
          <a:off x="1066800" y="1645920"/>
          <a:ext cx="7162800" cy="5029200"/>
        </p:xfrm>
        <a:graphic>
          <a:graphicData uri="http://schemas.openxmlformats.org/drawingml/2006/table">
            <a:tbl>
              <a:tblPr/>
              <a:tblGrid>
                <a:gridCol w="4800600"/>
                <a:gridCol w="2362200"/>
              </a:tblGrid>
              <a:tr h="533400">
                <a:tc>
                  <a:txBody>
                    <a:bodyPr/>
                    <a:lstStyle/>
                    <a:p>
                      <a:pPr marL="0" marR="0">
                        <a:spcBef>
                          <a:spcPts val="600"/>
                        </a:spcBef>
                        <a:spcAft>
                          <a:spcPts val="600"/>
                        </a:spcAft>
                      </a:pPr>
                      <a:r>
                        <a:rPr lang="en-US" sz="2000" b="1" dirty="0" smtClean="0">
                          <a:solidFill>
                            <a:schemeClr val="tx1"/>
                          </a:solidFill>
                          <a:latin typeface="Calibri"/>
                          <a:ea typeface="Times New Roman"/>
                          <a:cs typeface="Times New Roman"/>
                        </a:rPr>
                        <a:t>Total Clients Served</a:t>
                      </a:r>
                      <a:endParaRPr lang="en-US" sz="2000" b="1" dirty="0">
                        <a:solidFill>
                          <a:schemeClr val="tx1"/>
                        </a:solidFill>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600"/>
                        </a:spcBef>
                        <a:spcAft>
                          <a:spcPts val="600"/>
                        </a:spcAft>
                      </a:pPr>
                      <a:r>
                        <a:rPr lang="en-US" sz="2000" b="1" dirty="0" smtClean="0">
                          <a:solidFill>
                            <a:schemeClr val="tx1"/>
                          </a:solidFill>
                          <a:latin typeface="Calibri"/>
                          <a:ea typeface="Times New Roman"/>
                          <a:cs typeface="Times New Roman"/>
                        </a:rPr>
                        <a:t>26,491</a:t>
                      </a:r>
                      <a:endParaRPr lang="en-US" sz="2000" b="1" dirty="0">
                        <a:solidFill>
                          <a:schemeClr val="tx1"/>
                        </a:solidFill>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65760">
                <a:tc>
                  <a:txBody>
                    <a:bodyPr/>
                    <a:lstStyle/>
                    <a:p>
                      <a:pPr marL="0" marR="0" algn="ctr">
                        <a:spcBef>
                          <a:spcPts val="600"/>
                        </a:spcBef>
                        <a:spcAft>
                          <a:spcPts val="600"/>
                        </a:spcAft>
                      </a:pPr>
                      <a:r>
                        <a:rPr lang="en-US" sz="2000" b="0" dirty="0" smtClean="0">
                          <a:solidFill>
                            <a:schemeClr val="tx1"/>
                          </a:solidFill>
                          <a:latin typeface="Calibri"/>
                          <a:ea typeface="Times New Roman"/>
                          <a:cs typeface="Times New Roman"/>
                        </a:rPr>
                        <a:t>Program Type</a:t>
                      </a:r>
                      <a:endParaRPr lang="en-US" sz="2000" b="0" dirty="0">
                        <a:solidFill>
                          <a:schemeClr val="tx1"/>
                        </a:solidFill>
                        <a:latin typeface="Calibri"/>
                        <a:ea typeface="Times New Roman"/>
                        <a:cs typeface="Times New Roman"/>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600"/>
                        </a:spcBef>
                        <a:spcAft>
                          <a:spcPts val="600"/>
                        </a:spcAft>
                      </a:pPr>
                      <a:r>
                        <a:rPr lang="en-US" sz="2000" b="0" dirty="0" smtClean="0">
                          <a:solidFill>
                            <a:schemeClr val="tx1"/>
                          </a:solidFill>
                          <a:latin typeface="Calibri"/>
                          <a:ea typeface="Times New Roman"/>
                          <a:cs typeface="Times New Roman"/>
                        </a:rPr>
                        <a:t># served</a:t>
                      </a:r>
                      <a:endParaRPr lang="en-US" sz="2000" b="0" dirty="0">
                        <a:solidFill>
                          <a:schemeClr val="tx1"/>
                        </a:solidFill>
                        <a:latin typeface="Calibri"/>
                        <a:ea typeface="Times New Roman"/>
                        <a:cs typeface="Times New Roman"/>
                      </a:endParaRPr>
                    </a:p>
                  </a:txBody>
                  <a:tcPr marL="45720" marR="4572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533400">
                <a:tc>
                  <a:txBody>
                    <a:bodyPr/>
                    <a:lstStyle/>
                    <a:p>
                      <a:pPr marL="0" marR="0">
                        <a:spcBef>
                          <a:spcPts val="600"/>
                        </a:spcBef>
                        <a:spcAft>
                          <a:spcPts val="600"/>
                        </a:spcAft>
                      </a:pPr>
                      <a:r>
                        <a:rPr lang="en-US" sz="2000" dirty="0">
                          <a:latin typeface="Calibri"/>
                          <a:ea typeface="Times New Roman"/>
                          <a:cs typeface="Times New Roman"/>
                        </a:rPr>
                        <a:t>Emergency Shelter</a:t>
                      </a: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2000" dirty="0" smtClean="0">
                          <a:latin typeface="Calibri"/>
                          <a:ea typeface="Times New Roman"/>
                          <a:cs typeface="Times New Roman"/>
                        </a:rPr>
                        <a:t>3,987</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600"/>
                        </a:spcBef>
                        <a:spcAft>
                          <a:spcPts val="600"/>
                        </a:spcAft>
                      </a:pPr>
                      <a:r>
                        <a:rPr lang="en-US" sz="2000" dirty="0">
                          <a:latin typeface="Calibri"/>
                          <a:ea typeface="Times New Roman"/>
                          <a:cs typeface="Times New Roman"/>
                        </a:rPr>
                        <a:t>Transitional Housing</a:t>
                      </a: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2000" dirty="0" smtClean="0">
                          <a:latin typeface="Calibri"/>
                          <a:ea typeface="Times New Roman"/>
                          <a:cs typeface="Times New Roman"/>
                        </a:rPr>
                        <a:t>3,299</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600"/>
                        </a:spcBef>
                        <a:spcAft>
                          <a:spcPts val="600"/>
                        </a:spcAft>
                      </a:pPr>
                      <a:r>
                        <a:rPr lang="en-US" sz="2000" dirty="0" smtClean="0">
                          <a:latin typeface="Calibri"/>
                          <a:ea typeface="Times New Roman"/>
                          <a:cs typeface="Times New Roman"/>
                        </a:rPr>
                        <a:t>Permanent</a:t>
                      </a:r>
                      <a:r>
                        <a:rPr lang="en-US" sz="2000" baseline="0" dirty="0" smtClean="0">
                          <a:latin typeface="Calibri"/>
                          <a:ea typeface="Times New Roman"/>
                          <a:cs typeface="Times New Roman"/>
                        </a:rPr>
                        <a:t> Supportive Housing</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2000" dirty="0" smtClean="0">
                          <a:latin typeface="Calibri"/>
                          <a:ea typeface="Times New Roman"/>
                          <a:cs typeface="Times New Roman"/>
                        </a:rPr>
                        <a:t>2,235</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600"/>
                        </a:spcBef>
                        <a:spcAft>
                          <a:spcPts val="600"/>
                        </a:spcAft>
                      </a:pPr>
                      <a:r>
                        <a:rPr lang="en-US" sz="2000" dirty="0" smtClean="0">
                          <a:latin typeface="Calibri"/>
                          <a:ea typeface="Times New Roman"/>
                          <a:cs typeface="Times New Roman"/>
                        </a:rPr>
                        <a:t>Rent Assistance</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2000" dirty="0" smtClean="0">
                          <a:latin typeface="Calibri"/>
                          <a:ea typeface="Times New Roman"/>
                          <a:cs typeface="Times New Roman"/>
                        </a:rPr>
                        <a:t>5,155</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600"/>
                        </a:spcBef>
                        <a:spcAft>
                          <a:spcPts val="600"/>
                        </a:spcAft>
                      </a:pPr>
                      <a:r>
                        <a:rPr lang="en-US" sz="2000" dirty="0" smtClean="0">
                          <a:latin typeface="Calibri"/>
                          <a:ea typeface="Times New Roman"/>
                          <a:cs typeface="Times New Roman"/>
                        </a:rPr>
                        <a:t>Homeless</a:t>
                      </a:r>
                      <a:r>
                        <a:rPr lang="en-US" sz="2000" baseline="0" dirty="0" smtClean="0">
                          <a:latin typeface="Calibri"/>
                          <a:ea typeface="Times New Roman"/>
                          <a:cs typeface="Times New Roman"/>
                        </a:rPr>
                        <a:t> Outreach</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2000" dirty="0" smtClean="0">
                          <a:latin typeface="Calibri"/>
                          <a:ea typeface="Times New Roman"/>
                          <a:cs typeface="Times New Roman"/>
                        </a:rPr>
                        <a:t>3,668</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600"/>
                        </a:spcBef>
                        <a:spcAft>
                          <a:spcPts val="600"/>
                        </a:spcAft>
                      </a:pPr>
                      <a:r>
                        <a:rPr lang="en-US" sz="2000" dirty="0" smtClean="0">
                          <a:latin typeface="Calibri"/>
                          <a:ea typeface="Times New Roman"/>
                          <a:cs typeface="Times New Roman"/>
                        </a:rPr>
                        <a:t>Services Only</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2000" dirty="0" smtClean="0">
                          <a:latin typeface="Calibri"/>
                          <a:ea typeface="Times New Roman"/>
                          <a:cs typeface="Times New Roman"/>
                        </a:rPr>
                        <a:t>12,765</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spcBef>
                          <a:spcPts val="600"/>
                        </a:spcBef>
                        <a:spcAft>
                          <a:spcPts val="600"/>
                        </a:spcAft>
                      </a:pPr>
                      <a:r>
                        <a:rPr lang="en-US" sz="2000" dirty="0" smtClean="0">
                          <a:latin typeface="Calibri"/>
                          <a:ea typeface="Times New Roman"/>
                          <a:cs typeface="Times New Roman"/>
                        </a:rPr>
                        <a:t>Other</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2000" dirty="0" smtClean="0">
                          <a:latin typeface="Calibri"/>
                          <a:ea typeface="Times New Roman"/>
                          <a:cs typeface="Times New Roman"/>
                        </a:rPr>
                        <a:t>5,600</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211 Data</a:t>
            </a:r>
            <a:endParaRPr lang="en-US" dirty="0"/>
          </a:p>
        </p:txBody>
      </p:sp>
      <p:sp>
        <p:nvSpPr>
          <p:cNvPr id="3" name="TextBox 2"/>
          <p:cNvSpPr txBox="1"/>
          <p:nvPr/>
        </p:nvSpPr>
        <p:spPr>
          <a:xfrm>
            <a:off x="533400" y="1600200"/>
            <a:ext cx="7696200" cy="2831544"/>
          </a:xfrm>
          <a:prstGeom prst="rect">
            <a:avLst/>
          </a:prstGeom>
          <a:noFill/>
        </p:spPr>
        <p:txBody>
          <a:bodyPr wrap="square" rtlCol="0">
            <a:spAutoFit/>
          </a:bodyPr>
          <a:lstStyle/>
          <a:p>
            <a:pPr indent="-457200">
              <a:buFont typeface="Wingdings" pitchFamily="2" charset="2"/>
              <a:buChar char="§"/>
            </a:pPr>
            <a:r>
              <a:rPr lang="en-US" sz="2400" dirty="0" smtClean="0">
                <a:latin typeface="Calibri" pitchFamily="34" charset="0"/>
                <a:cs typeface="Calibri" pitchFamily="34" charset="0"/>
              </a:rPr>
              <a:t>6,706 callers to 211 in 2011 sought homeless services*</a:t>
            </a:r>
          </a:p>
          <a:p>
            <a:pPr indent="-457200">
              <a:spcBef>
                <a:spcPts val="1200"/>
              </a:spcBef>
              <a:buFont typeface="Wingdings" pitchFamily="2" charset="2"/>
              <a:buChar char="§"/>
            </a:pPr>
            <a:r>
              <a:rPr lang="en-US" sz="2400" dirty="0" smtClean="0">
                <a:latin typeface="Calibri" pitchFamily="34" charset="0"/>
                <a:cs typeface="Calibri" pitchFamily="34" charset="0"/>
              </a:rPr>
              <a:t>Top five caller needs in addition to the need for shelter:</a:t>
            </a:r>
          </a:p>
          <a:p>
            <a:pPr indent="-457200"/>
            <a:r>
              <a:rPr lang="en-US" sz="2400" dirty="0" smtClean="0">
                <a:latin typeface="Calibri" pitchFamily="34" charset="0"/>
                <a:cs typeface="Calibri" pitchFamily="34" charset="0"/>
              </a:rPr>
              <a:t>	- Rent payment assistance</a:t>
            </a:r>
          </a:p>
          <a:p>
            <a:pPr indent="-457200"/>
            <a:r>
              <a:rPr lang="en-US" sz="2400" dirty="0" smtClean="0">
                <a:latin typeface="Calibri" pitchFamily="34" charset="0"/>
                <a:cs typeface="Calibri" pitchFamily="34" charset="0"/>
              </a:rPr>
              <a:t>	- Housing search assistance</a:t>
            </a:r>
          </a:p>
          <a:p>
            <a:pPr indent="-457200"/>
            <a:r>
              <a:rPr lang="en-US" sz="2400" dirty="0" smtClean="0">
                <a:latin typeface="Calibri" pitchFamily="34" charset="0"/>
                <a:cs typeface="Calibri" pitchFamily="34" charset="0"/>
              </a:rPr>
              <a:t>	- Subsidized housing administrative organizations</a:t>
            </a:r>
          </a:p>
          <a:p>
            <a:pPr indent="-457200"/>
            <a:r>
              <a:rPr lang="en-US" sz="2400" dirty="0" smtClean="0">
                <a:latin typeface="Calibri" pitchFamily="34" charset="0"/>
                <a:cs typeface="Calibri" pitchFamily="34" charset="0"/>
              </a:rPr>
              <a:t>	- Low income/ subsidized private rental housing</a:t>
            </a:r>
          </a:p>
          <a:p>
            <a:pPr indent="-457200"/>
            <a:r>
              <a:rPr lang="en-US" sz="2400" dirty="0" smtClean="0">
                <a:latin typeface="Calibri" pitchFamily="34" charset="0"/>
                <a:cs typeface="Calibri" pitchFamily="34" charset="0"/>
              </a:rPr>
              <a:t>	- Food stamps</a:t>
            </a:r>
            <a:endParaRPr lang="en-US" sz="2400" dirty="0">
              <a:latin typeface="Calibri" pitchFamily="34" charset="0"/>
              <a:cs typeface="Calibri" pitchFamily="34" charset="0"/>
            </a:endParaRPr>
          </a:p>
        </p:txBody>
      </p:sp>
      <p:sp>
        <p:nvSpPr>
          <p:cNvPr id="4" name="TextBox 3"/>
          <p:cNvSpPr txBox="1"/>
          <p:nvPr/>
        </p:nvSpPr>
        <p:spPr>
          <a:xfrm>
            <a:off x="228600" y="5638800"/>
            <a:ext cx="8763000" cy="646331"/>
          </a:xfrm>
          <a:prstGeom prst="rect">
            <a:avLst/>
          </a:prstGeom>
          <a:noFill/>
        </p:spPr>
        <p:txBody>
          <a:bodyPr wrap="square" rtlCol="0">
            <a:spAutoFit/>
          </a:bodyPr>
          <a:lstStyle/>
          <a:p>
            <a:r>
              <a:rPr lang="en-US" dirty="0" smtClean="0">
                <a:latin typeface="Calibri" pitchFamily="34" charset="0"/>
                <a:cs typeface="Calibri" pitchFamily="34" charset="0"/>
              </a:rPr>
              <a:t>* 211 does not collect identifying information so it is not possible to create an unduplicated count of callers. However, 17% of the 6,706 callers identified themselves as repeat callers.</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Unmet Need</a:t>
            </a:r>
            <a:endParaRPr lang="en-US" dirty="0"/>
          </a:p>
        </p:txBody>
      </p:sp>
      <p:graphicFrame>
        <p:nvGraphicFramePr>
          <p:cNvPr id="3" name="Table 2"/>
          <p:cNvGraphicFramePr>
            <a:graphicFrameLocks noGrp="1"/>
          </p:cNvGraphicFramePr>
          <p:nvPr/>
        </p:nvGraphicFramePr>
        <p:xfrm>
          <a:off x="1066800" y="2057400"/>
          <a:ext cx="7315200" cy="2316480"/>
        </p:xfrm>
        <a:graphic>
          <a:graphicData uri="http://schemas.openxmlformats.org/drawingml/2006/table">
            <a:tbl>
              <a:tblPr/>
              <a:tblGrid>
                <a:gridCol w="3921522"/>
                <a:gridCol w="3393678"/>
              </a:tblGrid>
              <a:tr h="566057">
                <a:tc>
                  <a:txBody>
                    <a:bodyPr/>
                    <a:lstStyle/>
                    <a:p>
                      <a:pPr marL="0" marR="0">
                        <a:spcBef>
                          <a:spcPts val="1200"/>
                        </a:spcBef>
                        <a:spcAft>
                          <a:spcPts val="1200"/>
                        </a:spcAft>
                      </a:pPr>
                      <a:r>
                        <a:rPr lang="en-US" sz="2000" b="1" dirty="0" smtClean="0">
                          <a:solidFill>
                            <a:schemeClr val="tx1"/>
                          </a:solidFill>
                          <a:latin typeface="Calibri"/>
                          <a:ea typeface="Times New Roman"/>
                          <a:cs typeface="Times New Roman"/>
                        </a:rPr>
                        <a:t>Data</a:t>
                      </a:r>
                      <a:r>
                        <a:rPr lang="en-US" sz="2000" b="1" baseline="0" dirty="0" smtClean="0">
                          <a:solidFill>
                            <a:schemeClr val="tx1"/>
                          </a:solidFill>
                          <a:latin typeface="Calibri"/>
                          <a:ea typeface="Times New Roman"/>
                          <a:cs typeface="Times New Roman"/>
                        </a:rPr>
                        <a:t> Source</a:t>
                      </a:r>
                      <a:endParaRPr lang="en-US" sz="2000" b="1" dirty="0">
                        <a:solidFill>
                          <a:schemeClr val="tx1"/>
                        </a:solidFill>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1200"/>
                        </a:spcBef>
                        <a:spcAft>
                          <a:spcPts val="1200"/>
                        </a:spcAft>
                      </a:pPr>
                      <a:r>
                        <a:rPr lang="en-US" sz="2000" b="1" dirty="0" smtClean="0">
                          <a:solidFill>
                            <a:schemeClr val="tx1"/>
                          </a:solidFill>
                          <a:latin typeface="Calibri"/>
                          <a:ea typeface="Times New Roman"/>
                          <a:cs typeface="Times New Roman"/>
                        </a:rPr>
                        <a:t>#</a:t>
                      </a:r>
                      <a:endParaRPr lang="en-US" sz="2000" b="1" dirty="0">
                        <a:solidFill>
                          <a:schemeClr val="tx1"/>
                        </a:solidFill>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566057">
                <a:tc>
                  <a:txBody>
                    <a:bodyPr/>
                    <a:lstStyle/>
                    <a:p>
                      <a:pPr marL="0" marR="0">
                        <a:spcBef>
                          <a:spcPts val="1200"/>
                        </a:spcBef>
                        <a:spcAft>
                          <a:spcPts val="1200"/>
                        </a:spcAft>
                      </a:pPr>
                      <a:r>
                        <a:rPr lang="en-US" sz="2000" dirty="0" smtClean="0">
                          <a:latin typeface="Calibri"/>
                          <a:ea typeface="Times New Roman"/>
                          <a:cs typeface="Times New Roman"/>
                        </a:rPr>
                        <a:t>Unsheltered (Point-in-Time)</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1200"/>
                        </a:spcAft>
                      </a:pPr>
                      <a:r>
                        <a:rPr lang="en-US" sz="2000" dirty="0" smtClean="0">
                          <a:latin typeface="Calibri"/>
                          <a:ea typeface="Times New Roman"/>
                          <a:cs typeface="Times New Roman"/>
                        </a:rPr>
                        <a:t>1,718</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marL="0" marR="0">
                        <a:spcBef>
                          <a:spcPts val="1200"/>
                        </a:spcBef>
                        <a:spcAft>
                          <a:spcPts val="1200"/>
                        </a:spcAft>
                      </a:pPr>
                      <a:r>
                        <a:rPr lang="en-US" sz="2000" dirty="0" err="1" smtClean="0">
                          <a:latin typeface="Calibri"/>
                          <a:ea typeface="Times New Roman"/>
                          <a:cs typeface="Times New Roman"/>
                        </a:rPr>
                        <a:t>Turnaways</a:t>
                      </a:r>
                      <a:r>
                        <a:rPr lang="en-US" sz="2000" dirty="0" smtClean="0">
                          <a:latin typeface="Calibri"/>
                          <a:ea typeface="Times New Roman"/>
                          <a:cs typeface="Times New Roman"/>
                        </a:rPr>
                        <a:t> (Point-in-Time)</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1200"/>
                        </a:spcAft>
                      </a:pPr>
                      <a:r>
                        <a:rPr lang="en-US" sz="2000" dirty="0" smtClean="0">
                          <a:latin typeface="Calibri"/>
                          <a:ea typeface="Times New Roman"/>
                          <a:cs typeface="Times New Roman"/>
                        </a:rPr>
                        <a:t>323*</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057">
                <a:tc>
                  <a:txBody>
                    <a:bodyPr/>
                    <a:lstStyle/>
                    <a:p>
                      <a:pPr marL="0" marR="0">
                        <a:spcBef>
                          <a:spcPts val="1200"/>
                        </a:spcBef>
                        <a:spcAft>
                          <a:spcPts val="1200"/>
                        </a:spcAft>
                      </a:pPr>
                      <a:r>
                        <a:rPr lang="en-US" sz="2000" dirty="0" smtClean="0">
                          <a:latin typeface="Calibri"/>
                          <a:ea typeface="Times New Roman"/>
                          <a:cs typeface="Times New Roman"/>
                        </a:rPr>
                        <a:t>Schools</a:t>
                      </a:r>
                      <a:r>
                        <a:rPr lang="en-US" sz="2000" baseline="0" dirty="0" smtClean="0">
                          <a:latin typeface="Calibri"/>
                          <a:ea typeface="Times New Roman"/>
                          <a:cs typeface="Times New Roman"/>
                        </a:rPr>
                        <a:t> Data (Annual)</a:t>
                      </a:r>
                      <a:endParaRPr lang="en-US" sz="2000" dirty="0">
                        <a:latin typeface="Calibri"/>
                        <a:ea typeface="Times New Roman"/>
                        <a:cs typeface="Times New Roman"/>
                      </a:endParaRP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1200"/>
                        </a:spcBef>
                        <a:spcAft>
                          <a:spcPts val="1200"/>
                        </a:spcAft>
                      </a:pPr>
                      <a:r>
                        <a:rPr lang="en-US" sz="2000" dirty="0" smtClean="0">
                          <a:latin typeface="Calibri"/>
                          <a:ea typeface="Times New Roman"/>
                          <a:cs typeface="Times New Roman"/>
                        </a:rPr>
                        <a:t>3,148**</a:t>
                      </a:r>
                    </a:p>
                  </a:txBody>
                  <a:tcPr marL="137160" marR="137160" marT="137160" marB="1371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838200" y="4800600"/>
            <a:ext cx="7924800" cy="1631216"/>
          </a:xfrm>
          <a:prstGeom prst="rect">
            <a:avLst/>
          </a:prstGeom>
          <a:noFill/>
        </p:spPr>
        <p:txBody>
          <a:bodyPr wrap="square" rtlCol="0">
            <a:spAutoFit/>
          </a:bodyPr>
          <a:lstStyle/>
          <a:p>
            <a:r>
              <a:rPr lang="en-US" dirty="0" smtClean="0">
                <a:latin typeface="Calibri" pitchFamily="34" charset="0"/>
                <a:cs typeface="Calibri" pitchFamily="34" charset="0"/>
              </a:rPr>
              <a:t>Note: The available data on unmet need is very limited. These figures provide some insights but do not reflect a full count of unmet need by any means. These figures are also not necessarily mutually exclusive.</a:t>
            </a:r>
          </a:p>
          <a:p>
            <a:endParaRPr lang="en-US" dirty="0" smtClean="0"/>
          </a:p>
          <a:p>
            <a:r>
              <a:rPr lang="en-US" sz="1400" dirty="0" smtClean="0">
                <a:latin typeface="Calibri" pitchFamily="34" charset="0"/>
                <a:cs typeface="Calibri" pitchFamily="34" charset="0"/>
              </a:rPr>
              <a:t>* Turnaway Data does not include </a:t>
            </a:r>
            <a:r>
              <a:rPr lang="en-US" sz="1400" dirty="0" err="1" smtClean="0">
                <a:latin typeface="Calibri" pitchFamily="34" charset="0"/>
                <a:cs typeface="Calibri" pitchFamily="34" charset="0"/>
              </a:rPr>
              <a:t>turnaways</a:t>
            </a:r>
            <a:r>
              <a:rPr lang="en-US" sz="1400" dirty="0" smtClean="0">
                <a:latin typeface="Calibri" pitchFamily="34" charset="0"/>
                <a:cs typeface="Calibri" pitchFamily="34" charset="0"/>
              </a:rPr>
              <a:t> who were counted in the unsheltered figure.</a:t>
            </a:r>
          </a:p>
          <a:p>
            <a:r>
              <a:rPr lang="en-US" sz="1400" dirty="0" smtClean="0">
                <a:latin typeface="Calibri" pitchFamily="34" charset="0"/>
                <a:cs typeface="Calibri" pitchFamily="34" charset="0"/>
              </a:rPr>
              <a:t>* *Schools Data includes families that were unsheltered, doubled up, or in motels  in 2010-11.</a:t>
            </a:r>
            <a:endParaRPr lang="en-US" sz="1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Unmet Need</a:t>
            </a:r>
            <a:endParaRPr lang="en-US" dirty="0"/>
          </a:p>
        </p:txBody>
      </p:sp>
      <p:sp>
        <p:nvSpPr>
          <p:cNvPr id="4" name="Content Placeholder 3"/>
          <p:cNvSpPr>
            <a:spLocks noGrp="1"/>
          </p:cNvSpPr>
          <p:nvPr>
            <p:ph sz="quarter" idx="1"/>
          </p:nvPr>
        </p:nvSpPr>
        <p:spPr>
          <a:xfrm>
            <a:off x="609600" y="2667000"/>
            <a:ext cx="3886200" cy="3875566"/>
          </a:xfrm>
        </p:spPr>
        <p:txBody>
          <a:bodyPr>
            <a:normAutofit/>
          </a:bodyPr>
          <a:lstStyle/>
          <a:p>
            <a:r>
              <a:rPr lang="en-US" sz="2400" dirty="0" smtClean="0"/>
              <a:t>Emergency shelters</a:t>
            </a:r>
          </a:p>
          <a:p>
            <a:r>
              <a:rPr lang="en-US" sz="2400" dirty="0" smtClean="0"/>
              <a:t>Motel vouchers</a:t>
            </a:r>
          </a:p>
          <a:p>
            <a:r>
              <a:rPr lang="en-US" sz="2400" dirty="0" smtClean="0"/>
              <a:t>Warming centers</a:t>
            </a:r>
          </a:p>
          <a:p>
            <a:r>
              <a:rPr lang="en-US" sz="2400" dirty="0" smtClean="0"/>
              <a:t>Drop-in centers</a:t>
            </a:r>
          </a:p>
          <a:p>
            <a:r>
              <a:rPr lang="en-US" sz="2400" dirty="0" smtClean="0"/>
              <a:t>Transitional housing</a:t>
            </a:r>
          </a:p>
          <a:p>
            <a:r>
              <a:rPr lang="en-US" sz="2400" dirty="0" smtClean="0"/>
              <a:t>Permanent supportive housing</a:t>
            </a:r>
          </a:p>
          <a:p>
            <a:r>
              <a:rPr lang="en-US" sz="2400" dirty="0" smtClean="0"/>
              <a:t>Rent assistance</a:t>
            </a:r>
            <a:endParaRPr lang="en-US" sz="2400" dirty="0"/>
          </a:p>
        </p:txBody>
      </p:sp>
      <p:sp>
        <p:nvSpPr>
          <p:cNvPr id="5" name="Content Placeholder 4"/>
          <p:cNvSpPr>
            <a:spLocks noGrp="1"/>
          </p:cNvSpPr>
          <p:nvPr>
            <p:ph sz="quarter" idx="2"/>
          </p:nvPr>
        </p:nvSpPr>
        <p:spPr>
          <a:xfrm>
            <a:off x="4724400" y="2667000"/>
            <a:ext cx="3886200" cy="3875566"/>
          </a:xfrm>
        </p:spPr>
        <p:txBody>
          <a:bodyPr>
            <a:normAutofit/>
          </a:bodyPr>
          <a:lstStyle/>
          <a:p>
            <a:r>
              <a:rPr lang="en-US" sz="2400" dirty="0" smtClean="0"/>
              <a:t>DV shelters</a:t>
            </a:r>
          </a:p>
          <a:p>
            <a:r>
              <a:rPr lang="en-US" sz="2400" dirty="0" smtClean="0"/>
              <a:t>Utility assistance</a:t>
            </a:r>
          </a:p>
          <a:p>
            <a:r>
              <a:rPr lang="en-US" sz="2400" dirty="0" smtClean="0"/>
              <a:t>Transportation assistance</a:t>
            </a:r>
          </a:p>
          <a:p>
            <a:r>
              <a:rPr lang="en-US" sz="2400" dirty="0" smtClean="0"/>
              <a:t>Housing search help</a:t>
            </a:r>
          </a:p>
          <a:p>
            <a:r>
              <a:rPr lang="en-US" sz="2400" dirty="0" smtClean="0"/>
              <a:t>Campgrounds</a:t>
            </a:r>
            <a:endParaRPr lang="en-US" sz="2400" dirty="0"/>
          </a:p>
        </p:txBody>
      </p:sp>
      <p:sp>
        <p:nvSpPr>
          <p:cNvPr id="7" name="Rectangle 6"/>
          <p:cNvSpPr/>
          <p:nvPr/>
        </p:nvSpPr>
        <p:spPr>
          <a:xfrm>
            <a:off x="533400" y="1600200"/>
            <a:ext cx="8305800" cy="830997"/>
          </a:xfrm>
          <a:prstGeom prst="rect">
            <a:avLst/>
          </a:prstGeom>
        </p:spPr>
        <p:txBody>
          <a:bodyPr wrap="square">
            <a:spAutoFit/>
          </a:bodyPr>
          <a:lstStyle/>
          <a:p>
            <a:pPr>
              <a:spcAft>
                <a:spcPts val="1200"/>
              </a:spcAft>
            </a:pPr>
            <a:r>
              <a:rPr lang="en-US" sz="2400" dirty="0" smtClean="0">
                <a:cs typeface="Calibri" pitchFamily="34" charset="0"/>
              </a:rPr>
              <a:t>Among callers to 211 seeking homeless services in 2011, the most common unmet needs were: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76400"/>
            <a:ext cx="7620000" cy="838200"/>
          </a:xfrm>
        </p:spPr>
        <p:txBody>
          <a:bodyPr>
            <a:normAutofit fontScale="90000"/>
          </a:bodyPr>
          <a:lstStyle/>
          <a:p>
            <a:r>
              <a:rPr lang="en-US" kern="800" dirty="0" smtClean="0"/>
              <a:t>What are we Spending to Address the Need?</a:t>
            </a:r>
            <a:endParaRPr lang="en-US" kern="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Median</Template>
  <TotalTime>3388</TotalTime>
  <Words>2345</Words>
  <Application>Microsoft Office PowerPoint</Application>
  <PresentationFormat>On-screen Show (4:3)</PresentationFormat>
  <Paragraphs>250</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 </vt:lpstr>
      <vt:lpstr>What is the Need?</vt:lpstr>
      <vt:lpstr>2011 Point-in-Time Count</vt:lpstr>
      <vt:lpstr>Doubled Up Estimate (Point-in-Time)</vt:lpstr>
      <vt:lpstr>HMIS Annual Data (FY 2010-11)</vt:lpstr>
      <vt:lpstr>211 Data</vt:lpstr>
      <vt:lpstr>Levels of Unmet Need</vt:lpstr>
      <vt:lpstr>Types of Unmet Need</vt:lpstr>
      <vt:lpstr>What are we Spending to Address the Need?</vt:lpstr>
      <vt:lpstr>Total Budget (FY 2011-12)</vt:lpstr>
      <vt:lpstr>Funds by Jurisdiction</vt:lpstr>
      <vt:lpstr>Funds by Population</vt:lpstr>
      <vt:lpstr>Funds by Service Type</vt:lpstr>
      <vt:lpstr>Funds by Service Type and Population</vt:lpstr>
      <vt:lpstr>What are the Results?</vt:lpstr>
      <vt:lpstr>Prior Living Situation (HMIS Annual Data)</vt:lpstr>
      <vt:lpstr>Living Situation after Exit - All Programs (HMIS Annual Data)</vt:lpstr>
      <vt:lpstr>Living Situation after Exit from Transitional Housing (HMIS Annual Data)</vt:lpstr>
      <vt:lpstr>Living Situation after Exit from Permanent Supportive Housing (HMIS Annual Data) </vt:lpstr>
      <vt:lpstr>Living Situation after Exit from Rent Assistance (HMIS Annual Data)</vt:lpstr>
      <vt:lpstr>Length of Stay: Persons in Families</vt:lpstr>
      <vt:lpstr>Length of Stay: Individuals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 Smock</dc:creator>
  <cp:lastModifiedBy>samann</cp:lastModifiedBy>
  <cp:revision>117</cp:revision>
  <dcterms:created xsi:type="dcterms:W3CDTF">2012-05-10T23:05:16Z</dcterms:created>
  <dcterms:modified xsi:type="dcterms:W3CDTF">2012-06-25T18:33:58Z</dcterms:modified>
</cp:coreProperties>
</file>