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7"/>
  </p:notesMasterIdLst>
  <p:handoutMasterIdLst>
    <p:handoutMasterId r:id="rId28"/>
  </p:handoutMasterIdLst>
  <p:sldIdLst>
    <p:sldId id="316" r:id="rId2"/>
    <p:sldId id="335" r:id="rId3"/>
    <p:sldId id="317" r:id="rId4"/>
    <p:sldId id="333" r:id="rId5"/>
    <p:sldId id="318" r:id="rId6"/>
    <p:sldId id="320" r:id="rId7"/>
    <p:sldId id="322" r:id="rId8"/>
    <p:sldId id="297" r:id="rId9"/>
    <p:sldId id="301" r:id="rId10"/>
    <p:sldId id="298" r:id="rId11"/>
    <p:sldId id="302" r:id="rId12"/>
    <p:sldId id="303" r:id="rId13"/>
    <p:sldId id="334" r:id="rId14"/>
    <p:sldId id="326" r:id="rId15"/>
    <p:sldId id="327" r:id="rId16"/>
    <p:sldId id="328" r:id="rId17"/>
    <p:sldId id="329" r:id="rId18"/>
    <p:sldId id="263" r:id="rId19"/>
    <p:sldId id="258" r:id="rId20"/>
    <p:sldId id="291" r:id="rId21"/>
    <p:sldId id="287" r:id="rId22"/>
    <p:sldId id="323" r:id="rId23"/>
    <p:sldId id="321" r:id="rId24"/>
    <p:sldId id="336" r:id="rId25"/>
    <p:sldId id="315" r:id="rId2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2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5C5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2" autoAdjust="0"/>
    <p:restoredTop sz="80705" autoAdjust="0"/>
  </p:normalViewPr>
  <p:slideViewPr>
    <p:cSldViewPr>
      <p:cViewPr>
        <p:scale>
          <a:sx n="66" d="100"/>
          <a:sy n="66" d="100"/>
        </p:scale>
        <p:origin x="-1140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1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434" y="-114"/>
      </p:cViewPr>
      <p:guideLst>
        <p:guide orient="horz" pos="2909"/>
        <p:guide pos="218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t" anchorCtr="0" compatLnSpc="1">
            <a:prstTxWarp prst="textNoShape">
              <a:avLst/>
            </a:prstTxWarp>
          </a:bodyPr>
          <a:lstStyle>
            <a:lvl1pPr defTabSz="906463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37000" y="0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t" anchorCtr="0" compatLnSpc="1">
            <a:prstTxWarp prst="textNoShape">
              <a:avLst/>
            </a:prstTxWarp>
          </a:bodyPr>
          <a:lstStyle>
            <a:lvl1pPr algn="r" defTabSz="906463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9B9F5F1-E275-40CD-992C-07C3A5E62AB3}" type="datetimeFigureOut">
              <a:rPr lang="en-US"/>
              <a:pPr/>
              <a:t>12/20/2010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772525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b" anchorCtr="0" compatLnSpc="1">
            <a:prstTxWarp prst="textNoShape">
              <a:avLst/>
            </a:prstTxWarp>
          </a:bodyPr>
          <a:lstStyle>
            <a:lvl1pPr defTabSz="906463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37000" y="8772525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98637FE6-31BF-4F26-AB65-107A1311D7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t" anchorCtr="0" compatLnSpc="1">
            <a:prstTxWarp prst="textNoShape">
              <a:avLst/>
            </a:prstTxWarp>
          </a:bodyPr>
          <a:lstStyle>
            <a:lvl1pPr defTabSz="90646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t" anchorCtr="0" compatLnSpc="1">
            <a:prstTxWarp prst="textNoShape">
              <a:avLst/>
            </a:prstTxWarp>
          </a:bodyPr>
          <a:lstStyle>
            <a:lvl1pPr algn="r" defTabSz="90646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28555A6-2BA2-4DE4-9A68-25A157C341FC}" type="datetimeFigureOut">
              <a:rPr lang="en-US"/>
              <a:pPr/>
              <a:t>12/20/2010</a:t>
            </a:fld>
            <a:endParaRPr lang="en-US"/>
          </a:p>
        </p:txBody>
      </p:sp>
      <p:sp>
        <p:nvSpPr>
          <p:cNvPr id="16388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66813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6263"/>
            <a:ext cx="5559425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b" anchorCtr="0" compatLnSpc="1">
            <a:prstTxWarp prst="textNoShape">
              <a:avLst/>
            </a:prstTxWarp>
          </a:bodyPr>
          <a:lstStyle>
            <a:lvl1pPr defTabSz="90646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772525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b" anchorCtr="0" compatLnSpc="1">
            <a:prstTxWarp prst="textNoShape">
              <a:avLst/>
            </a:prstTxWarp>
          </a:bodyPr>
          <a:lstStyle>
            <a:lvl1pPr algn="r" defTabSz="90646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0635CA-5E88-4F1C-B8D5-79B383C64FA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66813" y="690563"/>
            <a:ext cx="4616450" cy="3462337"/>
          </a:xfrm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86263"/>
            <a:ext cx="5559425" cy="4159250"/>
          </a:xfrm>
        </p:spPr>
        <p:txBody>
          <a:bodyPr/>
          <a:lstStyle/>
          <a:p>
            <a:r>
              <a:rPr lang="en-US" smtClean="0"/>
              <a:t>Mike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SALLY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RACHAEL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 txBox="1">
            <a:spLocks noGrp="1" noChangeArrowheads="1"/>
          </p:cNvSpPr>
          <p:nvPr/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76" tIns="46239" rIns="92476" bIns="46239" anchor="b"/>
          <a:lstStyle/>
          <a:p>
            <a:pPr algn="r" defTabSz="908050" eaLnBrk="0" hangingPunct="0"/>
            <a:fld id="{0C12A37D-0052-430A-873F-2B211B78ED5B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algn="r" defTabSz="908050" eaLnBrk="0" hangingPunct="0"/>
              <a:t>8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87850"/>
            <a:ext cx="5095875" cy="4156075"/>
          </a:xfrm>
        </p:spPr>
        <p:txBody>
          <a:bodyPr lIns="92476" tIns="46239" rIns="92476" bIns="46239"/>
          <a:lstStyle/>
          <a:p>
            <a:pPr eaLnBrk="1" hangingPunct="1"/>
            <a:r>
              <a:rPr lang="en-US" smtClean="0"/>
              <a:t>BUILDING-  APRIL BERG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 txBox="1">
            <a:spLocks noGrp="1" noChangeArrowheads="1"/>
          </p:cNvSpPr>
          <p:nvPr/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76" tIns="46239" rIns="92476" bIns="46239" anchor="b"/>
          <a:lstStyle/>
          <a:p>
            <a:pPr algn="r" defTabSz="908050" eaLnBrk="0" hangingPunct="0"/>
            <a:fld id="{FBB7F670-FB70-4EB0-8F3C-8630DBE48D69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algn="r" defTabSz="908050" eaLnBrk="0" hangingPunct="0"/>
              <a:t>9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87850"/>
            <a:ext cx="5095875" cy="4156075"/>
          </a:xfrm>
        </p:spPr>
        <p:txBody>
          <a:bodyPr lIns="92476" tIns="46239" rIns="92476" bIns="46239"/>
          <a:lstStyle/>
          <a:p>
            <a:pPr eaLnBrk="1" hangingPunct="1"/>
            <a:r>
              <a:rPr lang="en-US" smtClean="0"/>
              <a:t>APRIL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87850"/>
            <a:ext cx="5095875" cy="4156075"/>
          </a:xfrm>
        </p:spPr>
        <p:txBody>
          <a:bodyPr lIns="92476" tIns="46239" rIns="92476" bIns="46239"/>
          <a:lstStyle/>
          <a:p>
            <a:r>
              <a:rPr lang="en-US" smtClean="0"/>
              <a:t>APRIL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 txBox="1">
            <a:spLocks noGrp="1" noChangeArrowheads="1"/>
          </p:cNvSpPr>
          <p:nvPr/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76" tIns="46239" rIns="92476" bIns="46239" anchor="b"/>
          <a:lstStyle/>
          <a:p>
            <a:pPr algn="r" defTabSz="908050" eaLnBrk="0" hangingPunct="0"/>
            <a:fld id="{2D2821EA-0BB3-45E8-814C-D4392DAA27E8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algn="r" defTabSz="908050" eaLnBrk="0" hangingPunct="0"/>
              <a:t>11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87850"/>
            <a:ext cx="5095875" cy="4156075"/>
          </a:xfrm>
        </p:spPr>
        <p:txBody>
          <a:bodyPr lIns="92476" tIns="46239" rIns="92476" bIns="46239"/>
          <a:lstStyle/>
          <a:p>
            <a:pPr eaLnBrk="1" hangingPunct="1"/>
            <a:r>
              <a:rPr lang="en-US" smtClean="0"/>
              <a:t>APRIL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87850"/>
            <a:ext cx="5095875" cy="4156075"/>
          </a:xfrm>
        </p:spPr>
        <p:txBody>
          <a:bodyPr lIns="92476" tIns="46239" rIns="92476" bIns="46239"/>
          <a:lstStyle/>
          <a:p>
            <a:r>
              <a:rPr lang="en-US" smtClean="0"/>
              <a:t>APRIL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66813" y="690563"/>
            <a:ext cx="4616450" cy="3462337"/>
          </a:xfrm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86263"/>
            <a:ext cx="5559425" cy="4159250"/>
          </a:xfrm>
        </p:spPr>
        <p:txBody>
          <a:bodyPr/>
          <a:lstStyle/>
          <a:p>
            <a:r>
              <a:rPr lang="en-US" smtClean="0"/>
              <a:t>Mike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SALLY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smtClean="0"/>
              <a:t> SALLY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45720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45720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57200"/>
            <a:ext cx="8458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57200"/>
            <a:ext cx="8458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05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57200"/>
            <a:ext cx="8458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305300"/>
            <a:ext cx="77724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01" tIns="45700" rIns="91401" bIns="45700" anchor="ctr"/>
          <a:lstStyle/>
          <a:p>
            <a:pPr>
              <a:lnSpc>
                <a:spcPct val="90000"/>
              </a:lnSpc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4572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10400" y="5715000"/>
            <a:ext cx="19050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700" r:id="rId3"/>
    <p:sldLayoutId id="2147483699" r:id="rId4"/>
    <p:sldLayoutId id="2147483698" r:id="rId5"/>
    <p:sldLayoutId id="2147483697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91" r:id="rId12"/>
    <p:sldLayoutId id="2147483690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75000"/>
        </a:spcBef>
        <a:spcAft>
          <a:spcPct val="50000"/>
        </a:spcAft>
        <a:buClr>
          <a:schemeClr val="accent2"/>
        </a:buClr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50000"/>
        </a:spcAft>
        <a:buClr>
          <a:schemeClr val="accent2"/>
        </a:buClr>
        <a:buChar char="–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762000" y="2590800"/>
            <a:ext cx="792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02" tIns="46251" rIns="92502" bIns="46251"/>
          <a:lstStyle/>
          <a:p>
            <a:pPr algn="ctr" defTabSz="1233488">
              <a:spcAft>
                <a:spcPct val="50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Community Meetings</a:t>
            </a:r>
          </a:p>
          <a:p>
            <a:pPr algn="ctr" defTabSz="1233488">
              <a:spcAft>
                <a:spcPct val="50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January 6 </a:t>
            </a:r>
          </a:p>
          <a:p>
            <a:pPr algn="ctr" defTabSz="1233488">
              <a:spcAft>
                <a:spcPct val="50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&amp; </a:t>
            </a:r>
          </a:p>
          <a:p>
            <a:pPr algn="ctr" defTabSz="1233488">
              <a:spcAft>
                <a:spcPct val="50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January 8, 2011</a:t>
            </a:r>
          </a:p>
        </p:txBody>
      </p:sp>
      <p:pic>
        <p:nvPicPr>
          <p:cNvPr id="20485" name="Picture 5" descr="for label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339725"/>
            <a:ext cx="6172200" cy="2022475"/>
          </a:xfrm>
          <a:prstGeom prst="rect">
            <a:avLst/>
          </a:prstGeom>
          <a:noFill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/>
          <a:srcRect r="17241"/>
          <a:stretch>
            <a:fillRect/>
          </a:stretch>
        </p:blipFill>
        <p:spPr bwMode="auto">
          <a:xfrm>
            <a:off x="6858000" y="5838825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5843588"/>
            <a:ext cx="244792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HAP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5862638"/>
            <a:ext cx="2286000" cy="919162"/>
          </a:xfrm>
          <a:prstGeom prst="rect">
            <a:avLst/>
          </a:prstGeom>
          <a:noFill/>
        </p:spPr>
      </p:pic>
      <p:pic>
        <p:nvPicPr>
          <p:cNvPr id="20489" name="Picture 9" descr="cityofportland-circular se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5181600"/>
            <a:ext cx="1600200" cy="16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courtyard-Mesqu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08_STUD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763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3" y="0"/>
            <a:ext cx="8572500" cy="1293813"/>
          </a:xfrm>
        </p:spPr>
        <p:txBody>
          <a:bodyPr/>
          <a:lstStyle/>
          <a:p>
            <a:r>
              <a:rPr lang="en-US" smtClean="0"/>
              <a:t>Development Sources and Uses</a:t>
            </a:r>
          </a:p>
        </p:txBody>
      </p:sp>
      <p:sp>
        <p:nvSpPr>
          <p:cNvPr id="13209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1447800"/>
            <a:ext cx="3579813" cy="5410200"/>
          </a:xfrm>
          <a:solidFill>
            <a:srgbClr val="CDC5C5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b="1" smtClean="0"/>
              <a:t>Project Sources</a:t>
            </a:r>
            <a:endParaRPr lang="en-US" sz="2000" smtClean="0"/>
          </a:p>
          <a:p>
            <a:pPr eaLnBrk="1" hangingPunct="1"/>
            <a:r>
              <a:rPr lang="en-US" sz="1800" smtClean="0"/>
              <a:t>TIF		$29.5 million</a:t>
            </a:r>
          </a:p>
          <a:p>
            <a:pPr eaLnBrk="1" hangingPunct="1"/>
            <a:r>
              <a:rPr lang="en-US" sz="1800" smtClean="0"/>
              <a:t>LIHTC	$11.7 million</a:t>
            </a:r>
          </a:p>
          <a:p>
            <a:pPr eaLnBrk="1" hangingPunct="1">
              <a:spcBef>
                <a:spcPct val="155000"/>
              </a:spcBef>
            </a:pPr>
            <a:r>
              <a:rPr lang="en-US" sz="1800" smtClean="0"/>
              <a:t>Recovery Act	$ 3.3 million</a:t>
            </a:r>
          </a:p>
          <a:p>
            <a:pPr eaLnBrk="1" hangingPunct="1">
              <a:spcBef>
                <a:spcPct val="155000"/>
              </a:spcBef>
            </a:pPr>
            <a:r>
              <a:rPr lang="en-US" sz="1800" smtClean="0"/>
              <a:t>HAP		$ 1.9 million</a:t>
            </a:r>
          </a:p>
          <a:p>
            <a:pPr eaLnBrk="1" hangingPunct="1"/>
            <a:r>
              <a:rPr lang="en-US" sz="1800" smtClean="0"/>
              <a:t>Other              $ 0.5 million</a:t>
            </a:r>
          </a:p>
          <a:p>
            <a:pPr>
              <a:buFont typeface="Wingdings" pitchFamily="2" charset="2"/>
              <a:buNone/>
            </a:pPr>
            <a:endParaRPr lang="en-US" sz="1800" smtClean="0"/>
          </a:p>
        </p:txBody>
      </p:sp>
      <p:sp>
        <p:nvSpPr>
          <p:cNvPr id="132099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3886200" y="1371600"/>
            <a:ext cx="5259388" cy="5486400"/>
          </a:xfrm>
          <a:solidFill>
            <a:srgbClr val="CDC5C5"/>
          </a:solidFill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2000" b="1" smtClean="0"/>
              <a:t>Project Uses</a:t>
            </a:r>
            <a:r>
              <a:rPr lang="en-US" sz="2900" b="1" smtClean="0"/>
              <a:t>   </a:t>
            </a:r>
          </a:p>
          <a:p>
            <a:pPr>
              <a:lnSpc>
                <a:spcPct val="100000"/>
              </a:lnSpc>
            </a:pPr>
            <a:r>
              <a:rPr lang="en-US" sz="1800" smtClean="0"/>
              <a:t>Construction, Sitework, FF &amp; E	$31,312,653</a:t>
            </a:r>
          </a:p>
          <a:p>
            <a:pPr>
              <a:lnSpc>
                <a:spcPct val="100000"/>
              </a:lnSpc>
            </a:pPr>
            <a:r>
              <a:rPr lang="en-US" sz="1800" smtClean="0"/>
              <a:t>Development Costs,Studies,                                    Reports &amp; Permits		$  1,407,791</a:t>
            </a:r>
          </a:p>
          <a:p>
            <a:pPr>
              <a:lnSpc>
                <a:spcPct val="100000"/>
              </a:lnSpc>
            </a:pPr>
            <a:r>
              <a:rPr lang="en-US" sz="1800" smtClean="0"/>
              <a:t>General Fees, Contracted                                        Services &amp; Fees 		$  8,304,815</a:t>
            </a:r>
          </a:p>
          <a:p>
            <a:pPr>
              <a:lnSpc>
                <a:spcPct val="100000"/>
              </a:lnSpc>
            </a:pPr>
            <a:r>
              <a:rPr lang="en-US" sz="1800" smtClean="0"/>
              <a:t>Financing and Interest Charges 	$  3,260,332 </a:t>
            </a:r>
          </a:p>
          <a:p>
            <a:pPr>
              <a:lnSpc>
                <a:spcPct val="100000"/>
              </a:lnSpc>
            </a:pPr>
            <a:r>
              <a:rPr lang="en-US" sz="1800" smtClean="0"/>
              <a:t>Reserves, Organizational Costs                                           &amp; Start-up 			$  2,665,484</a:t>
            </a:r>
          </a:p>
        </p:txBody>
      </p:sp>
      <p:sp>
        <p:nvSpPr>
          <p:cNvPr id="132100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0" y="6022975"/>
            <a:ext cx="9144000" cy="379413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b="1" smtClean="0"/>
              <a:t>Total Sources:    $46.9 million</a:t>
            </a:r>
            <a:r>
              <a:rPr lang="en-US" sz="1800" smtClean="0"/>
              <a:t>	                                 </a:t>
            </a:r>
            <a:r>
              <a:rPr lang="en-US" sz="1800" b="1" smtClean="0"/>
              <a:t>Total Uses:         $46.9 million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Slide about Shelter (1 of 2)</a:t>
            </a:r>
          </a:p>
        </p:txBody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CDC5C5"/>
          </a:solidFill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Slide about Shelter (2 of 2)</a:t>
            </a:r>
          </a:p>
        </p:txBody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CDC5C5"/>
          </a:solidFill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Slide about Day Center (1 of 2)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CDC5C5"/>
          </a:solidFill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Slide about Day Center (2 of 2)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991600" cy="5334000"/>
          </a:xfrm>
          <a:solidFill>
            <a:srgbClr val="CDC5C5"/>
          </a:solidFill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Permanent Supportive Housing</a:t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1382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447800"/>
            <a:ext cx="9144000" cy="5410200"/>
          </a:xfrm>
          <a:solidFill>
            <a:srgbClr val="CDC5C5"/>
          </a:solidFill>
        </p:spPr>
        <p:txBody>
          <a:bodyPr/>
          <a:lstStyle/>
          <a:p>
            <a:pPr marL="609600" indent="-6096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400" smtClean="0"/>
              <a:t>130 units of permanent supportive housing</a:t>
            </a:r>
          </a:p>
          <a:p>
            <a:pPr marL="609600" indent="-609600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</a:pPr>
            <a:endParaRPr lang="en-US" sz="2400" smtClean="0"/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mtClean="0"/>
              <a:t>All units are financed with tax credits, with a mix of public housing and Section 8 operating subsidy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sz="2400" smtClean="0"/>
          </a:p>
          <a:p>
            <a:pPr marL="609600" indent="-6096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400" smtClean="0"/>
              <a:t>Supportive services are funded through City General Funds, as well as other leveraged funds</a:t>
            </a:r>
          </a:p>
          <a:p>
            <a:pPr marL="609600" indent="-609600" eaLnBrk="1" hangingPunct="1">
              <a:spcBef>
                <a:spcPct val="0"/>
              </a:spcBef>
              <a:spcAft>
                <a:spcPts val="1200"/>
              </a:spcAft>
              <a:buClr>
                <a:srgbClr val="262673"/>
              </a:buClr>
              <a:buFont typeface="Wingdings" pitchFamily="2" charset="2"/>
              <a:buNone/>
            </a:pPr>
            <a:endParaRPr lang="en-US" sz="2400" smtClean="0"/>
          </a:p>
        </p:txBody>
      </p:sp>
      <p:sp>
        <p:nvSpPr>
          <p:cNvPr id="13824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172200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01" tIns="45700" rIns="91401" bIns="45700"/>
          <a:lstStyle/>
          <a:p>
            <a:pPr algn="ctr"/>
            <a:endParaRPr lang="en-US" sz="14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Permanent Supportive Housing</a:t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140290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1447800"/>
            <a:ext cx="9144000" cy="5410200"/>
          </a:xfrm>
          <a:solidFill>
            <a:srgbClr val="CDC5C5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400" smtClean="0"/>
              <a:t>Focus on homeless people with medical vulnerabilities --accessible by the most vulnerable homeless people in our community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400" smtClean="0"/>
              <a:t>Leveraging primary &amp; behavioral health care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400" smtClean="0"/>
              <a:t>Aligned with other supportive services such as</a:t>
            </a:r>
          </a:p>
          <a:p>
            <a:pPr lvl="1" eaLnBrk="1" hangingPunct="1">
              <a:spcAft>
                <a:spcPts val="1200"/>
              </a:spcAft>
            </a:pPr>
            <a:r>
              <a:rPr lang="en-US" sz="2100" smtClean="0"/>
              <a:t>______________, _______________, ____________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400" smtClean="0"/>
              <a:t>Wrap-around services available on-site such as</a:t>
            </a:r>
          </a:p>
          <a:p>
            <a:pPr lvl="1" eaLnBrk="1" hangingPunct="1">
              <a:spcAft>
                <a:spcPts val="1200"/>
              </a:spcAft>
            </a:pPr>
            <a:r>
              <a:rPr lang="en-US" sz="2100" smtClean="0"/>
              <a:t>____________, _______________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mtClean="0"/>
              <a:t>Assessment through clinic providers</a:t>
            </a:r>
            <a:r>
              <a:rPr lang="en-US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/>
          <a:lstStyle/>
          <a:p>
            <a:pPr algn="ctr"/>
            <a:r>
              <a:rPr lang="en-US" sz="3200" smtClean="0"/>
              <a:t>   AGENDA</a:t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9144000" cy="5486400"/>
          </a:xfrm>
          <a:solidFill>
            <a:srgbClr val="CDC5C5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smtClean="0"/>
              <a:t>Welcome    </a:t>
            </a:r>
          </a:p>
          <a:p>
            <a:pPr algn="ctr">
              <a:lnSpc>
                <a:spcPct val="100000"/>
              </a:lnSpc>
            </a:pPr>
            <a:r>
              <a:rPr lang="en-US" sz="2400" b="1" smtClean="0"/>
              <a:t>Setting the Stage </a:t>
            </a:r>
          </a:p>
          <a:p>
            <a:pPr algn="ctr">
              <a:lnSpc>
                <a:spcPct val="100000"/>
              </a:lnSpc>
            </a:pPr>
            <a:r>
              <a:rPr lang="en-US" sz="2400" b="1" smtClean="0"/>
              <a:t>Programs and Building</a:t>
            </a:r>
          </a:p>
          <a:p>
            <a:pPr algn="ctr">
              <a:lnSpc>
                <a:spcPct val="100000"/>
              </a:lnSpc>
            </a:pPr>
            <a:r>
              <a:rPr lang="en-US" sz="2400" b="1" smtClean="0"/>
              <a:t>Project Costs and Sources</a:t>
            </a:r>
          </a:p>
          <a:p>
            <a:pPr algn="ctr">
              <a:lnSpc>
                <a:spcPct val="100000"/>
              </a:lnSpc>
            </a:pPr>
            <a:r>
              <a:rPr lang="en-US" sz="2400" b="1" smtClean="0"/>
              <a:t>Operations</a:t>
            </a:r>
          </a:p>
          <a:p>
            <a:pPr algn="ctr">
              <a:lnSpc>
                <a:spcPct val="100000"/>
              </a:lnSpc>
            </a:pPr>
            <a:r>
              <a:rPr lang="en-US" sz="2400" b="1" smtClean="0"/>
              <a:t>Good Neighbor Agreement</a:t>
            </a:r>
          </a:p>
          <a:p>
            <a:pPr algn="ctr">
              <a:lnSpc>
                <a:spcPct val="100000"/>
              </a:lnSpc>
            </a:pPr>
            <a:r>
              <a:rPr lang="en-US" sz="2400" b="1" smtClean="0"/>
              <a:t>Timeline, Next Steps</a:t>
            </a: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7239000" y="5410200"/>
            <a:ext cx="1905000" cy="1371600"/>
          </a:xfrm>
          <a:prstGeom prst="rect">
            <a:avLst/>
          </a:prstGeom>
          <a:solidFill>
            <a:srgbClr val="CDC5C5"/>
          </a:solidFill>
          <a:ln w="9525">
            <a:noFill/>
            <a:miter lim="800000"/>
            <a:headEnd/>
            <a:tailEnd/>
          </a:ln>
        </p:spPr>
        <p:txBody>
          <a:bodyPr lIns="91401" tIns="45700" rIns="91401" bIns="45700"/>
          <a:lstStyle/>
          <a:p>
            <a:pPr marL="342900" indent="-342900">
              <a:lnSpc>
                <a:spcPct val="90000"/>
              </a:lnSpc>
              <a:spcBef>
                <a:spcPct val="75000"/>
              </a:spcBef>
              <a:spcAft>
                <a:spcPct val="50000"/>
              </a:spcAft>
              <a:buClr>
                <a:schemeClr val="accent2"/>
              </a:buClr>
              <a:buFont typeface="Wingdings" pitchFamily="2" charset="2"/>
              <a:buNone/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Housing Vulnerability</a:t>
            </a:r>
          </a:p>
        </p:txBody>
      </p:sp>
      <p:sp>
        <p:nvSpPr>
          <p:cNvPr id="142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9144000" cy="5410200"/>
          </a:xfrm>
          <a:solidFill>
            <a:srgbClr val="CDC5C5"/>
          </a:solidFill>
        </p:spPr>
        <p:txBody>
          <a:bodyPr/>
          <a:lstStyle/>
          <a:p>
            <a:pPr eaLnBrk="1" hangingPunct="1"/>
            <a:r>
              <a:rPr lang="en-US" sz="2400" smtClean="0"/>
              <a:t>Housing dedicated to serving vulnerable homeless people</a:t>
            </a:r>
          </a:p>
          <a:p>
            <a:pPr eaLnBrk="1" hangingPunct="1"/>
            <a:r>
              <a:rPr lang="en-US" sz="2400" smtClean="0"/>
              <a:t>Housing will serve folks who are the most vulnerable, instead of using a time and date process </a:t>
            </a:r>
          </a:p>
          <a:p>
            <a:pPr eaLnBrk="1" hangingPunct="1"/>
            <a:r>
              <a:rPr lang="en-US" sz="2400" smtClean="0"/>
              <a:t>Vulnerability will be measured using a housing assessment tool</a:t>
            </a:r>
            <a:endParaRPr lang="en-US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Service Coordination - Process and Timeline</a:t>
            </a:r>
          </a:p>
        </p:txBody>
      </p:sp>
      <p:sp>
        <p:nvSpPr>
          <p:cNvPr id="144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0"/>
            <a:ext cx="9144000" cy="5334000"/>
          </a:xfrm>
          <a:solidFill>
            <a:srgbClr val="CDC5C5"/>
          </a:solidFill>
        </p:spPr>
        <p:txBody>
          <a:bodyPr/>
          <a:lstStyle/>
          <a:p>
            <a:pPr eaLnBrk="1" hangingPunct="1"/>
            <a:r>
              <a:rPr lang="en-US" sz="2000" smtClean="0"/>
              <a:t>Planning for Shelter and Day Center services started _____________________</a:t>
            </a:r>
          </a:p>
          <a:p>
            <a:pPr eaLnBrk="1" hangingPunct="1"/>
            <a:r>
              <a:rPr lang="en-US" sz="2000" smtClean="0"/>
              <a:t>Work with four clinics to assess 350 people by March 2011</a:t>
            </a:r>
          </a:p>
          <a:p>
            <a:pPr eaLnBrk="1" hangingPunct="1"/>
            <a:r>
              <a:rPr lang="en-US" sz="2000" smtClean="0"/>
              <a:t>Housing application process starts in March 2011</a:t>
            </a:r>
          </a:p>
          <a:p>
            <a:pPr eaLnBrk="1" hangingPunct="1"/>
            <a:r>
              <a:rPr lang="en-US" sz="2000" smtClean="0"/>
              <a:t>Certificate of Occupancy will be issued in May 2011</a:t>
            </a:r>
          </a:p>
          <a:p>
            <a:pPr eaLnBrk="1" hangingPunct="1"/>
            <a:r>
              <a:rPr lang="en-US" sz="2000" smtClean="0"/>
              <a:t>June 2011 building opens! (First shelter and day center; then Housing)</a:t>
            </a:r>
          </a:p>
          <a:p>
            <a:pPr eaLnBrk="1" hangingPunct="1"/>
            <a:endParaRPr lang="en-US" sz="200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Neighbor Agreement</a:t>
            </a:r>
          </a:p>
        </p:txBody>
      </p:sp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rgbClr val="CDC5C5"/>
          </a:solidFill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2000" b="1" smtClean="0"/>
              <a:t>GOALS 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Initiate and maintain open communication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Develop a procedure for resolving problems that may arise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Encourage early communication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Encourage care and investment in the neighborhood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Maintain and enhance neighborhood safety and livability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Reduce crime and the fear of crime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Foster and healthy and welcoming environment for all</a:t>
            </a:r>
          </a:p>
        </p:txBody>
      </p:sp>
      <p:sp>
        <p:nvSpPr>
          <p:cNvPr id="146435" name="Rectangle 5"/>
          <p:cNvSpPr>
            <a:spLocks noChangeArrowheads="1"/>
          </p:cNvSpPr>
          <p:nvPr/>
        </p:nvSpPr>
        <p:spPr bwMode="auto">
          <a:xfrm>
            <a:off x="0" y="-3206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0" rIns="91401" bIns="457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Neighbor Agreement</a:t>
            </a: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CDC5C5"/>
          </a:solidFill>
          <a:ln>
            <a:solidFill>
              <a:srgbClr val="CDC5C5"/>
            </a:solidFill>
          </a:ln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b="1" smtClean="0"/>
              <a:t>TIMELINE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October and November – Attend Old Town/Chinatown Neighborhood Association Meetings and reach out to community members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December 2010 - Informational mailing to nearby residents and businesses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January 6, 2011- Community meeting (Thursday evening)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January 8 - Community meeting (Saturday morning)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January 10-  February 18  - Three facilitated GNA negotiation meetings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February 28 - Final GNA available for review</a:t>
            </a:r>
          </a:p>
          <a:p>
            <a:pPr>
              <a:lnSpc>
                <a:spcPct val="100000"/>
              </a:lnSpc>
            </a:pPr>
            <a:r>
              <a:rPr lang="en-US" sz="2000" smtClean="0"/>
              <a:t>March 18 - Signature party!	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Good Neighbor Agreement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9144000" cy="5486400"/>
          </a:xfrm>
          <a:solidFill>
            <a:srgbClr val="CDC5C5"/>
          </a:solidFill>
          <a:ln>
            <a:solidFill>
              <a:srgbClr val="CDC5C5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b="1" smtClean="0"/>
              <a:t>Key Stakeholders</a:t>
            </a:r>
          </a:p>
          <a:p>
            <a:r>
              <a:rPr lang="en-US" sz="2000" smtClean="0"/>
              <a:t>OTCT &amp; Pearl District Neighborhood Associations and Business Associations</a:t>
            </a:r>
          </a:p>
          <a:p>
            <a:r>
              <a:rPr lang="en-US" sz="2000" smtClean="0"/>
              <a:t>Additonal Community Groups such as Chinese Consolidated Benevolent Assoication</a:t>
            </a:r>
          </a:p>
          <a:p>
            <a:r>
              <a:rPr lang="en-US" sz="2000" smtClean="0"/>
              <a:t>Adjacent neighbors and businesses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Getting Closer (pkk will get more recent photos)</a:t>
            </a:r>
          </a:p>
        </p:txBody>
      </p:sp>
      <p:sp>
        <p:nvSpPr>
          <p:cNvPr id="148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0" y="1828800"/>
            <a:ext cx="43434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algn="ctr" eaLnBrk="1" hangingPunct="1">
              <a:buFont typeface="Wingdings" pitchFamily="2" charset="2"/>
              <a:buNone/>
            </a:pPr>
            <a:endParaRPr lang="en-US" sz="3600" smtClean="0"/>
          </a:p>
          <a:p>
            <a:pPr eaLnBrk="1" hangingPunct="1">
              <a:buFont typeface="Wingdings" pitchFamily="2" charset="2"/>
              <a:buNone/>
            </a:pPr>
            <a:endParaRPr lang="en-US" sz="3600" smtClean="0"/>
          </a:p>
        </p:txBody>
      </p:sp>
      <p:pic>
        <p:nvPicPr>
          <p:cNvPr id="148486" name="Picture 6" descr="RAC 2010-10-27 entry detail from N"/>
          <p:cNvPicPr>
            <a:picLocks noChangeAspect="1" noChangeArrowheads="1"/>
          </p:cNvPicPr>
          <p:nvPr/>
        </p:nvPicPr>
        <p:blipFill>
          <a:blip r:embed="rId2"/>
          <a:srcRect l="27748" r="8795" b="14278"/>
          <a:stretch>
            <a:fillRect/>
          </a:stretch>
        </p:blipFill>
        <p:spPr bwMode="auto">
          <a:xfrm>
            <a:off x="4195763" y="1676400"/>
            <a:ext cx="4948237" cy="5013325"/>
          </a:xfrm>
          <a:prstGeom prst="rect">
            <a:avLst/>
          </a:prstGeom>
          <a:noFill/>
        </p:spPr>
      </p:pic>
      <p:pic>
        <p:nvPicPr>
          <p:cNvPr id="148490" name="Picture 10" descr="2010-08-12 garden balcony 01"/>
          <p:cNvPicPr>
            <a:picLocks noChangeAspect="1" noChangeArrowheads="1"/>
          </p:cNvPicPr>
          <p:nvPr/>
        </p:nvPicPr>
        <p:blipFill>
          <a:blip r:embed="rId3"/>
          <a:srcRect r="20764"/>
          <a:stretch>
            <a:fillRect/>
          </a:stretch>
        </p:blipFill>
        <p:spPr bwMode="auto">
          <a:xfrm>
            <a:off x="0" y="2746375"/>
            <a:ext cx="4343400" cy="4111625"/>
          </a:xfrm>
          <a:prstGeom prst="rect">
            <a:avLst/>
          </a:prstGeom>
          <a:noFill/>
        </p:spPr>
      </p:pic>
      <p:pic>
        <p:nvPicPr>
          <p:cNvPr id="148488" name="Picture 8" descr="RAC 2010-10-27 window detail from SE"/>
          <p:cNvPicPr>
            <a:picLocks noChangeAspect="1" noChangeArrowheads="1"/>
          </p:cNvPicPr>
          <p:nvPr/>
        </p:nvPicPr>
        <p:blipFill>
          <a:blip r:embed="rId4"/>
          <a:srcRect l="16283" r="12076"/>
          <a:stretch>
            <a:fillRect/>
          </a:stretch>
        </p:blipFill>
        <p:spPr bwMode="auto">
          <a:xfrm>
            <a:off x="1752600" y="1219200"/>
            <a:ext cx="2620963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“Block U”…  </a:t>
            </a:r>
            <a:r>
              <a:rPr lang="en-US" sz="2800" smtClean="0"/>
              <a:t>bordered by Broadway and Sixth (light rail), Irving and Hoyt</a:t>
            </a:r>
          </a:p>
        </p:txBody>
      </p:sp>
      <p:sp>
        <p:nvSpPr>
          <p:cNvPr id="11571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b="1" smtClean="0"/>
              <a:t> </a:t>
            </a:r>
          </a:p>
          <a:p>
            <a:endParaRPr lang="en-US" sz="2600" smtClean="0"/>
          </a:p>
        </p:txBody>
      </p:sp>
      <p:pic>
        <p:nvPicPr>
          <p:cNvPr id="115720" name="Picture 8" descr="dscf5884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305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4"/>
          <p:cNvSpPr>
            <a:spLocks noGrp="1" noChangeArrowheads="1"/>
          </p:cNvSpPr>
          <p:nvPr>
            <p:ph type="title"/>
          </p:nvPr>
        </p:nvSpPr>
        <p:spPr>
          <a:xfrm>
            <a:off x="344488" y="214313"/>
            <a:ext cx="8455025" cy="928687"/>
          </a:xfrm>
        </p:spPr>
        <p:txBody>
          <a:bodyPr lIns="92515" tIns="46257" rIns="92515" bIns="46257"/>
          <a:lstStyle/>
          <a:p>
            <a:r>
              <a:rPr lang="en-US" sz="3200" smtClean="0"/>
              <a:t>Three programs coordinated in one facility</a:t>
            </a:r>
          </a:p>
        </p:txBody>
      </p:sp>
      <p:sp>
        <p:nvSpPr>
          <p:cNvPr id="116739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0" y="1600200"/>
            <a:ext cx="4116388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smtClean="0"/>
              <a:t>Day Center </a:t>
            </a:r>
            <a:r>
              <a:rPr lang="en-US" sz="2000" smtClean="0"/>
              <a:t>with basic services and space for community partner services (VA, mental health, etc.)</a:t>
            </a:r>
          </a:p>
        </p:txBody>
      </p:sp>
      <p:pic>
        <p:nvPicPr>
          <p:cNvPr id="116744" name="Picture 8" descr="RAC entry Nov09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971800"/>
            <a:ext cx="4724400" cy="3367088"/>
          </a:xfrm>
        </p:spPr>
      </p:pic>
      <p:pic>
        <p:nvPicPr>
          <p:cNvPr id="116745" name="Picture 9" descr="Shelter &amp; Housing entrances"/>
          <p:cNvPicPr>
            <a:picLocks noChangeAspect="1" noChangeArrowheads="1"/>
          </p:cNvPicPr>
          <p:nvPr/>
        </p:nvPicPr>
        <p:blipFill>
          <a:blip r:embed="rId4"/>
          <a:srcRect l="4823" t="5545" r="24353" b="12727"/>
          <a:stretch>
            <a:fillRect/>
          </a:stretch>
        </p:blipFill>
        <p:spPr bwMode="auto">
          <a:xfrm>
            <a:off x="4876800" y="1371600"/>
            <a:ext cx="4267200" cy="2895600"/>
          </a:xfrm>
          <a:prstGeom prst="rect">
            <a:avLst/>
          </a:prstGeom>
          <a:noFill/>
        </p:spPr>
      </p:pic>
      <p:sp>
        <p:nvSpPr>
          <p:cNvPr id="116747" name="Rectangle 4"/>
          <p:cNvSpPr>
            <a:spLocks noChangeArrowheads="1"/>
          </p:cNvSpPr>
          <p:nvPr/>
        </p:nvSpPr>
        <p:spPr bwMode="auto">
          <a:xfrm>
            <a:off x="4724400" y="4343400"/>
            <a:ext cx="4419600" cy="2438400"/>
          </a:xfrm>
          <a:prstGeom prst="rect">
            <a:avLst/>
          </a:prstGeom>
          <a:solidFill>
            <a:srgbClr val="CDC5C5"/>
          </a:solidFill>
          <a:ln w="9525">
            <a:noFill/>
            <a:miter lim="800000"/>
            <a:headEnd/>
            <a:tailEnd/>
          </a:ln>
        </p:spPr>
        <p:txBody>
          <a:bodyPr lIns="91401" tIns="45700" rIns="91401" bIns="45700"/>
          <a:lstStyle/>
          <a:p>
            <a:pPr marL="342900" indent="-342900">
              <a:lnSpc>
                <a:spcPct val="90000"/>
              </a:lnSpc>
              <a:spcBef>
                <a:spcPct val="75000"/>
              </a:spcBef>
              <a:spcAft>
                <a:spcPct val="5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>
                <a:solidFill>
                  <a:schemeClr val="tx1"/>
                </a:solidFill>
                <a:latin typeface="Arial" charset="0"/>
              </a:rPr>
              <a:t>Permanent Supportive Housing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130 studio apartments for</a:t>
            </a:r>
            <a:r>
              <a:rPr lang="en-US" sz="2000" b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medically vulnerable homeless people </a:t>
            </a:r>
          </a:p>
          <a:p>
            <a:pPr marL="342900" indent="-342900">
              <a:lnSpc>
                <a:spcPct val="90000"/>
              </a:lnSpc>
              <a:spcBef>
                <a:spcPct val="75000"/>
              </a:spcBef>
              <a:spcAft>
                <a:spcPct val="5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>
                <a:solidFill>
                  <a:schemeClr val="tx1"/>
                </a:solidFill>
                <a:latin typeface="Arial" charset="0"/>
              </a:rPr>
              <a:t>Shelter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for 90 men (replaces existing TPI Glisan Street shelter)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Building Layout by Program</a:t>
            </a:r>
          </a:p>
        </p:txBody>
      </p:sp>
      <p:pic>
        <p:nvPicPr>
          <p:cNvPr id="11878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390650"/>
            <a:ext cx="8458200" cy="54673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Green Building Systems</a:t>
            </a:r>
            <a:br>
              <a:rPr lang="en-US" sz="3200" smtClean="0"/>
            </a:br>
            <a:endParaRPr lang="en-US" sz="3200" smtClean="0"/>
          </a:p>
        </p:txBody>
      </p:sp>
      <p:graphicFrame>
        <p:nvGraphicFramePr>
          <p:cNvPr id="119811" name="Object 3"/>
          <p:cNvGraphicFramePr>
            <a:graphicFrameLocks noChangeAspect="1"/>
          </p:cNvGraphicFramePr>
          <p:nvPr>
            <p:ph idx="1"/>
          </p:nvPr>
        </p:nvGraphicFramePr>
        <p:xfrm>
          <a:off x="0" y="1371600"/>
          <a:ext cx="9144000" cy="5486400"/>
        </p:xfrm>
        <a:graphic>
          <a:graphicData uri="http://schemas.openxmlformats.org/presentationml/2006/ole">
            <p:oleObj spid="_x0000_s119811" name="Acrobat Document" r:id="rId3" imgW="9601200" imgH="58293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On-Going Sustainability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05800" cy="5410200"/>
          </a:xfrm>
          <a:solidFill>
            <a:srgbClr val="CDC5C5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smtClean="0"/>
              <a:t>Heat recovery</a:t>
            </a:r>
          </a:p>
          <a:p>
            <a:pPr>
              <a:lnSpc>
                <a:spcPct val="100000"/>
              </a:lnSpc>
            </a:pPr>
            <a:r>
              <a:rPr lang="en-US" sz="2000" b="1" smtClean="0"/>
              <a:t>CO2 sensors</a:t>
            </a:r>
          </a:p>
          <a:p>
            <a:pPr>
              <a:lnSpc>
                <a:spcPct val="100000"/>
              </a:lnSpc>
            </a:pPr>
            <a:r>
              <a:rPr lang="en-US" sz="2000" b="1" smtClean="0"/>
              <a:t>High efficiency boiler</a:t>
            </a:r>
          </a:p>
          <a:p>
            <a:pPr>
              <a:lnSpc>
                <a:spcPct val="100000"/>
              </a:lnSpc>
            </a:pPr>
            <a:r>
              <a:rPr lang="en-US" sz="2000" b="1" smtClean="0"/>
              <a:t>Wall insulation </a:t>
            </a:r>
          </a:p>
          <a:p>
            <a:pPr>
              <a:lnSpc>
                <a:spcPct val="100000"/>
              </a:lnSpc>
            </a:pPr>
            <a:r>
              <a:rPr lang="en-US" sz="2000" b="1" smtClean="0"/>
              <a:t>Improved glazing</a:t>
            </a:r>
          </a:p>
          <a:p>
            <a:pPr>
              <a:lnSpc>
                <a:spcPct val="100000"/>
              </a:lnSpc>
            </a:pPr>
            <a:r>
              <a:rPr lang="en-US" sz="2000" b="1" smtClean="0"/>
              <a:t>Reduced infiltration</a:t>
            </a:r>
          </a:p>
          <a:p>
            <a:pPr>
              <a:lnSpc>
                <a:spcPct val="100000"/>
              </a:lnSpc>
            </a:pPr>
            <a:r>
              <a:rPr lang="en-US" sz="2000" b="1" smtClean="0"/>
              <a:t>Solar panels</a:t>
            </a:r>
          </a:p>
          <a:p>
            <a:pPr>
              <a:lnSpc>
                <a:spcPct val="100000"/>
              </a:lnSpc>
            </a:pPr>
            <a:r>
              <a:rPr lang="en-US" sz="2000" b="1" smtClean="0"/>
              <a:t>Grey water collection</a:t>
            </a:r>
            <a:endParaRPr lang="en-US" sz="190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6" descr="composite-LUR-S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3" descr="07-30-N-close up"/>
          <p:cNvPicPr>
            <a:picLocks noChangeAspect="1" noChangeArrowheads="1"/>
          </p:cNvPicPr>
          <p:nvPr/>
        </p:nvPicPr>
        <p:blipFill>
          <a:blip r:embed="rId3"/>
          <a:srcRect l="32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E3E6E6"/>
      </a:lt1>
      <a:dk2>
        <a:srgbClr val="FFFFFF"/>
      </a:dk2>
      <a:lt2>
        <a:srgbClr val="232323"/>
      </a:lt2>
      <a:accent1>
        <a:srgbClr val="D9A189"/>
      </a:accent1>
      <a:accent2>
        <a:srgbClr val="922F15"/>
      </a:accent2>
      <a:accent3>
        <a:srgbClr val="EFF0F0"/>
      </a:accent3>
      <a:accent4>
        <a:srgbClr val="000000"/>
      </a:accent4>
      <a:accent5>
        <a:srgbClr val="E9CDC4"/>
      </a:accent5>
      <a:accent6>
        <a:srgbClr val="842A12"/>
      </a:accent6>
      <a:hlink>
        <a:srgbClr val="646464"/>
      </a:hlink>
      <a:folHlink>
        <a:srgbClr val="C2B9B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</TotalTime>
  <Words>521</Words>
  <Application>Microsoft Office PowerPoint</Application>
  <PresentationFormat>On-screen Show (4:3)</PresentationFormat>
  <Paragraphs>110</Paragraphs>
  <Slides>25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 Black</vt:lpstr>
      <vt:lpstr>Arial</vt:lpstr>
      <vt:lpstr>Wingdings</vt:lpstr>
      <vt:lpstr>Calibri</vt:lpstr>
      <vt:lpstr>ＭＳ Ｐゴシック</vt:lpstr>
      <vt:lpstr>Blank Presentation</vt:lpstr>
      <vt:lpstr>Acrobat Document</vt:lpstr>
      <vt:lpstr>Slide 1</vt:lpstr>
      <vt:lpstr>   AGENDA </vt:lpstr>
      <vt:lpstr>“Block U”…  bordered by Broadway and Sixth (light rail), Irving and Hoyt</vt:lpstr>
      <vt:lpstr>Three programs coordinated in one facility</vt:lpstr>
      <vt:lpstr>Building Layout by Program</vt:lpstr>
      <vt:lpstr>Green Building Systems </vt:lpstr>
      <vt:lpstr>On-Going Sustainability</vt:lpstr>
      <vt:lpstr>Slide 8</vt:lpstr>
      <vt:lpstr>Slide 9</vt:lpstr>
      <vt:lpstr>Slide 10</vt:lpstr>
      <vt:lpstr>Slide 11</vt:lpstr>
      <vt:lpstr>Slide 12</vt:lpstr>
      <vt:lpstr>Development Sources and Uses</vt:lpstr>
      <vt:lpstr>Slide about Shelter (1 of 2)</vt:lpstr>
      <vt:lpstr>Slide about Shelter (2 of 2)</vt:lpstr>
      <vt:lpstr>Slide about Day Center (1 of 2)</vt:lpstr>
      <vt:lpstr>Slide about Day Center (2 of 2)</vt:lpstr>
      <vt:lpstr>Permanent Supportive Housing </vt:lpstr>
      <vt:lpstr>Permanent Supportive Housing </vt:lpstr>
      <vt:lpstr>Housing Vulnerability</vt:lpstr>
      <vt:lpstr>Service Coordination - Process and Timeline</vt:lpstr>
      <vt:lpstr>Good Neighbor Agreement</vt:lpstr>
      <vt:lpstr>Good Neighbor Agreement</vt:lpstr>
      <vt:lpstr>Good Neighbor Agreement</vt:lpstr>
      <vt:lpstr>Getting Closer (pkk will get more recent photos)</vt:lpstr>
    </vt:vector>
  </TitlesOfParts>
  <Company>Housing Authority of Portland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Medically Vulnerable Homeless People</dc:title>
  <dc:creator>rachaeld</dc:creator>
  <cp:lastModifiedBy>pamelak</cp:lastModifiedBy>
  <cp:revision>119</cp:revision>
  <dcterms:created xsi:type="dcterms:W3CDTF">2010-03-12T17:34:50Z</dcterms:created>
  <dcterms:modified xsi:type="dcterms:W3CDTF">2010-12-21T00:04:58Z</dcterms:modified>
</cp:coreProperties>
</file>