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31"/>
  </p:notesMasterIdLst>
  <p:sldIdLst>
    <p:sldId id="256" r:id="rId2"/>
    <p:sldId id="257" r:id="rId3"/>
    <p:sldId id="258" r:id="rId4"/>
    <p:sldId id="30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91" r:id="rId20"/>
    <p:sldId id="301" r:id="rId21"/>
    <p:sldId id="296" r:id="rId22"/>
    <p:sldId id="297" r:id="rId23"/>
    <p:sldId id="268" r:id="rId24"/>
    <p:sldId id="271" r:id="rId25"/>
    <p:sldId id="292" r:id="rId26"/>
    <p:sldId id="293" r:id="rId27"/>
    <p:sldId id="295" r:id="rId28"/>
    <p:sldId id="299" r:id="rId29"/>
    <p:sldId id="29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B20C5-E89A-45E5-AB83-2BD0F3EB2E56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35A22DF-7166-4604-BE57-65C8A3B83561}">
      <dgm:prSet phldrT="[Text]" custT="1"/>
      <dgm:spPr/>
      <dgm:t>
        <a:bodyPr/>
        <a:lstStyle/>
        <a:p>
          <a:pPr algn="just"/>
          <a:r>
            <a:rPr lang="en-US" sz="2400" b="1" u="sng" dirty="0" smtClean="0"/>
            <a:t>August</a:t>
          </a:r>
          <a:endParaRPr lang="en-US" sz="2400" b="1" u="sng" dirty="0"/>
        </a:p>
      </dgm:t>
    </dgm:pt>
    <dgm:pt modelId="{157803C5-CE3F-4B01-BBB0-067D79FC89CD}" type="parTrans" cxnId="{55521203-13CE-49A3-A453-1ACE49E393C9}">
      <dgm:prSet/>
      <dgm:spPr/>
      <dgm:t>
        <a:bodyPr/>
        <a:lstStyle/>
        <a:p>
          <a:endParaRPr lang="en-US" sz="2400"/>
        </a:p>
      </dgm:t>
    </dgm:pt>
    <dgm:pt modelId="{3E417759-867F-4995-8309-4B08F3B439CD}" type="sibTrans" cxnId="{55521203-13CE-49A3-A453-1ACE49E393C9}">
      <dgm:prSet/>
      <dgm:spPr/>
      <dgm:t>
        <a:bodyPr/>
        <a:lstStyle/>
        <a:p>
          <a:endParaRPr lang="en-US" sz="2400"/>
        </a:p>
      </dgm:t>
    </dgm:pt>
    <dgm:pt modelId="{59191178-3CD8-44E2-A398-1032204AA6D4}">
      <dgm:prSet phldrT="[Text]" custT="1"/>
      <dgm:spPr/>
      <dgm:t>
        <a:bodyPr/>
        <a:lstStyle/>
        <a:p>
          <a:pPr algn="l"/>
          <a:r>
            <a:rPr lang="en-US" sz="1800" dirty="0" smtClean="0"/>
            <a:t>Critical Analyses</a:t>
          </a:r>
          <a:endParaRPr lang="en-US" sz="1800" dirty="0"/>
        </a:p>
      </dgm:t>
    </dgm:pt>
    <dgm:pt modelId="{C3924753-5707-42E4-A939-D86610401598}" type="parTrans" cxnId="{6D02CC92-3397-457D-BA3E-59CD8F0191D2}">
      <dgm:prSet/>
      <dgm:spPr/>
      <dgm:t>
        <a:bodyPr/>
        <a:lstStyle/>
        <a:p>
          <a:endParaRPr lang="en-US" sz="2400"/>
        </a:p>
      </dgm:t>
    </dgm:pt>
    <dgm:pt modelId="{02BE2592-EACE-45F7-AA61-01BAF14F0830}" type="sibTrans" cxnId="{6D02CC92-3397-457D-BA3E-59CD8F0191D2}">
      <dgm:prSet/>
      <dgm:spPr/>
      <dgm:t>
        <a:bodyPr/>
        <a:lstStyle/>
        <a:p>
          <a:endParaRPr lang="en-US" sz="2400"/>
        </a:p>
      </dgm:t>
    </dgm:pt>
    <dgm:pt modelId="{23858314-98F9-41E5-8F5F-AC54E0706148}">
      <dgm:prSet phldrT="[Text]" custT="1"/>
      <dgm:spPr/>
      <dgm:t>
        <a:bodyPr/>
        <a:lstStyle/>
        <a:p>
          <a:r>
            <a:rPr lang="en-US" sz="2400" b="1" u="sng" dirty="0" smtClean="0"/>
            <a:t>September</a:t>
          </a:r>
          <a:endParaRPr lang="en-US" sz="2400" b="1" u="sng" dirty="0"/>
        </a:p>
      </dgm:t>
    </dgm:pt>
    <dgm:pt modelId="{9F4073D2-22C0-432B-B041-E1673FA84C52}" type="parTrans" cxnId="{A27F1076-F2B8-476A-80D8-D2C2FB9D777D}">
      <dgm:prSet/>
      <dgm:spPr/>
      <dgm:t>
        <a:bodyPr/>
        <a:lstStyle/>
        <a:p>
          <a:endParaRPr lang="en-US" sz="2400"/>
        </a:p>
      </dgm:t>
    </dgm:pt>
    <dgm:pt modelId="{77231443-5A48-4839-A9B8-18E3A5B1EF91}" type="sibTrans" cxnId="{A27F1076-F2B8-476A-80D8-D2C2FB9D777D}">
      <dgm:prSet/>
      <dgm:spPr/>
      <dgm:t>
        <a:bodyPr/>
        <a:lstStyle/>
        <a:p>
          <a:endParaRPr lang="en-US" sz="2400"/>
        </a:p>
      </dgm:t>
    </dgm:pt>
    <dgm:pt modelId="{2AD2E034-AEFE-4D51-9C8D-DAF8BD945C15}">
      <dgm:prSet phldrT="[Text]" custT="1"/>
      <dgm:spPr/>
      <dgm:t>
        <a:bodyPr/>
        <a:lstStyle/>
        <a:p>
          <a:r>
            <a:rPr lang="en-US" sz="2400" b="1" u="sng" dirty="0" smtClean="0"/>
            <a:t>October</a:t>
          </a:r>
          <a:endParaRPr lang="en-US" sz="2400" b="1" u="sng" dirty="0"/>
        </a:p>
      </dgm:t>
    </dgm:pt>
    <dgm:pt modelId="{20E93855-E9BD-434F-9319-029A5B7C741D}" type="parTrans" cxnId="{30C6111B-9DD6-4557-BD95-E29A2C046239}">
      <dgm:prSet/>
      <dgm:spPr/>
      <dgm:t>
        <a:bodyPr/>
        <a:lstStyle/>
        <a:p>
          <a:endParaRPr lang="en-US" sz="2400"/>
        </a:p>
      </dgm:t>
    </dgm:pt>
    <dgm:pt modelId="{D97F1EE6-D712-4A85-BCA5-57567EE1E3D1}" type="sibTrans" cxnId="{30C6111B-9DD6-4557-BD95-E29A2C046239}">
      <dgm:prSet/>
      <dgm:spPr/>
      <dgm:t>
        <a:bodyPr/>
        <a:lstStyle/>
        <a:p>
          <a:endParaRPr lang="en-US" sz="2400"/>
        </a:p>
      </dgm:t>
    </dgm:pt>
    <dgm:pt modelId="{C4CC5593-8E3A-4068-B6AD-07BC5FA5282E}">
      <dgm:prSet phldrT="[Text]" custT="1"/>
      <dgm:spPr/>
      <dgm:t>
        <a:bodyPr/>
        <a:lstStyle/>
        <a:p>
          <a:r>
            <a:rPr lang="en-US" sz="1800" dirty="0" smtClean="0"/>
            <a:t>Draft Strategic Plan –Validation &amp; Final Check-in</a:t>
          </a:r>
          <a:endParaRPr lang="en-US" sz="1800" dirty="0"/>
        </a:p>
      </dgm:t>
    </dgm:pt>
    <dgm:pt modelId="{C906E6E3-4B5B-4D30-A5F4-2D25DCD4355A}" type="parTrans" cxnId="{D118E57C-1F55-454E-B6FA-715948903EC1}">
      <dgm:prSet/>
      <dgm:spPr/>
      <dgm:t>
        <a:bodyPr/>
        <a:lstStyle/>
        <a:p>
          <a:endParaRPr lang="en-US" sz="2400"/>
        </a:p>
      </dgm:t>
    </dgm:pt>
    <dgm:pt modelId="{67D20D86-6695-4743-BCC5-51397A778903}" type="sibTrans" cxnId="{D118E57C-1F55-454E-B6FA-715948903EC1}">
      <dgm:prSet/>
      <dgm:spPr/>
      <dgm:t>
        <a:bodyPr/>
        <a:lstStyle/>
        <a:p>
          <a:endParaRPr lang="en-US" sz="2400"/>
        </a:p>
      </dgm:t>
    </dgm:pt>
    <dgm:pt modelId="{99E3240E-8C3B-463C-B6BB-AE8147D674C1}">
      <dgm:prSet phldrT="[Text]" custT="1"/>
      <dgm:spPr/>
      <dgm:t>
        <a:bodyPr/>
        <a:lstStyle/>
        <a:p>
          <a:pPr algn="l"/>
          <a:r>
            <a:rPr lang="en-US" sz="1800" dirty="0" smtClean="0"/>
            <a:t>PEST</a:t>
          </a:r>
          <a:endParaRPr lang="en-US" sz="1800" dirty="0"/>
        </a:p>
      </dgm:t>
    </dgm:pt>
    <dgm:pt modelId="{FD485110-8880-440D-8890-6FF3F349744F}" type="parTrans" cxnId="{81E0D585-DA5A-43DE-9013-0348B8368614}">
      <dgm:prSet/>
      <dgm:spPr/>
      <dgm:t>
        <a:bodyPr/>
        <a:lstStyle/>
        <a:p>
          <a:endParaRPr lang="en-US" sz="2400"/>
        </a:p>
      </dgm:t>
    </dgm:pt>
    <dgm:pt modelId="{92CBE598-2C08-4C76-97B7-D488B345E896}" type="sibTrans" cxnId="{81E0D585-DA5A-43DE-9013-0348B8368614}">
      <dgm:prSet/>
      <dgm:spPr/>
      <dgm:t>
        <a:bodyPr/>
        <a:lstStyle/>
        <a:p>
          <a:endParaRPr lang="en-US" sz="2400"/>
        </a:p>
      </dgm:t>
    </dgm:pt>
    <dgm:pt modelId="{E5033DFE-90F2-4DB1-9FA4-5135BCC82749}">
      <dgm:prSet phldrT="[Text]" custT="1"/>
      <dgm:spPr/>
      <dgm:t>
        <a:bodyPr/>
        <a:lstStyle/>
        <a:p>
          <a:pPr algn="l"/>
          <a:r>
            <a:rPr lang="en-US" sz="1800" dirty="0" smtClean="0"/>
            <a:t>SWOC</a:t>
          </a:r>
          <a:endParaRPr lang="en-US" sz="1800" dirty="0"/>
        </a:p>
      </dgm:t>
    </dgm:pt>
    <dgm:pt modelId="{E51F4454-9574-4435-AD7F-427326D92503}" type="parTrans" cxnId="{A56D6841-3B5E-4414-8D41-7CB63F99F0FF}">
      <dgm:prSet/>
      <dgm:spPr/>
      <dgm:t>
        <a:bodyPr/>
        <a:lstStyle/>
        <a:p>
          <a:endParaRPr lang="en-US" sz="2400"/>
        </a:p>
      </dgm:t>
    </dgm:pt>
    <dgm:pt modelId="{650938E1-3099-4035-9246-7DA3511DD2B1}" type="sibTrans" cxnId="{A56D6841-3B5E-4414-8D41-7CB63F99F0FF}">
      <dgm:prSet/>
      <dgm:spPr/>
      <dgm:t>
        <a:bodyPr/>
        <a:lstStyle/>
        <a:p>
          <a:endParaRPr lang="en-US" sz="2400"/>
        </a:p>
      </dgm:t>
    </dgm:pt>
    <dgm:pt modelId="{22566418-A8AC-4BBC-A10E-F7C7155C1F78}">
      <dgm:prSet phldrT="[Text]" custT="1"/>
      <dgm:spPr/>
      <dgm:t>
        <a:bodyPr/>
        <a:lstStyle/>
        <a:p>
          <a:pPr algn="l"/>
          <a:r>
            <a:rPr lang="en-US" sz="1800" dirty="0" smtClean="0"/>
            <a:t>Gap</a:t>
          </a:r>
          <a:endParaRPr lang="en-US" sz="1800" dirty="0"/>
        </a:p>
      </dgm:t>
    </dgm:pt>
    <dgm:pt modelId="{6461609B-FF57-447E-9AA7-48859F830F3B}" type="parTrans" cxnId="{6FCD3438-9452-44CA-9B4C-37D484E9CF06}">
      <dgm:prSet/>
      <dgm:spPr/>
      <dgm:t>
        <a:bodyPr/>
        <a:lstStyle/>
        <a:p>
          <a:endParaRPr lang="en-US" sz="2400"/>
        </a:p>
      </dgm:t>
    </dgm:pt>
    <dgm:pt modelId="{9E6FBF21-15AA-4DBD-9A12-B7BF77D23475}" type="sibTrans" cxnId="{6FCD3438-9452-44CA-9B4C-37D484E9CF06}">
      <dgm:prSet/>
      <dgm:spPr/>
      <dgm:t>
        <a:bodyPr/>
        <a:lstStyle/>
        <a:p>
          <a:endParaRPr lang="en-US" sz="2400"/>
        </a:p>
      </dgm:t>
    </dgm:pt>
    <dgm:pt modelId="{AEC91CA0-357B-4279-8555-B8E6F06388D9}">
      <dgm:prSet phldrT="[Text]" custT="1"/>
      <dgm:spPr/>
      <dgm:t>
        <a:bodyPr/>
        <a:lstStyle/>
        <a:p>
          <a:r>
            <a:rPr lang="en-US" sz="1800" dirty="0" smtClean="0"/>
            <a:t>Community Sessions &amp; Focus Groups</a:t>
          </a:r>
          <a:endParaRPr lang="en-US" sz="1800" dirty="0"/>
        </a:p>
      </dgm:t>
    </dgm:pt>
    <dgm:pt modelId="{6D8BCC64-317B-4EA7-A85A-00FE22DA657C}" type="parTrans" cxnId="{C35DD861-5FD6-4624-856A-D6F1EBA10A4C}">
      <dgm:prSet/>
      <dgm:spPr/>
      <dgm:t>
        <a:bodyPr/>
        <a:lstStyle/>
        <a:p>
          <a:endParaRPr lang="en-US" sz="2400"/>
        </a:p>
      </dgm:t>
    </dgm:pt>
    <dgm:pt modelId="{8106E357-3478-42BE-8548-685A7090B1B4}" type="sibTrans" cxnId="{C35DD861-5FD6-4624-856A-D6F1EBA10A4C}">
      <dgm:prSet/>
      <dgm:spPr/>
      <dgm:t>
        <a:bodyPr/>
        <a:lstStyle/>
        <a:p>
          <a:endParaRPr lang="en-US" sz="2400"/>
        </a:p>
      </dgm:t>
    </dgm:pt>
    <dgm:pt modelId="{01626B70-AD44-425A-9A87-9F234BFEF76F}">
      <dgm:prSet phldrT="[Text]" custT="1"/>
      <dgm:spPr/>
      <dgm:t>
        <a:bodyPr/>
        <a:lstStyle/>
        <a:p>
          <a:r>
            <a:rPr lang="en-US" sz="1800" dirty="0" smtClean="0"/>
            <a:t>Staff Strategic Plan Work Sessions</a:t>
          </a:r>
          <a:endParaRPr lang="en-US" sz="1800" dirty="0"/>
        </a:p>
      </dgm:t>
    </dgm:pt>
    <dgm:pt modelId="{EC57BC37-9993-4964-8BFB-DE53E89CE91B}" type="parTrans" cxnId="{12DCC127-6618-41BA-BEA1-E44A91825169}">
      <dgm:prSet/>
      <dgm:spPr/>
      <dgm:t>
        <a:bodyPr/>
        <a:lstStyle/>
        <a:p>
          <a:endParaRPr lang="en-US" sz="2400"/>
        </a:p>
      </dgm:t>
    </dgm:pt>
    <dgm:pt modelId="{4B0082A1-1149-4397-A089-306836070D2A}" type="sibTrans" cxnId="{12DCC127-6618-41BA-BEA1-E44A91825169}">
      <dgm:prSet/>
      <dgm:spPr/>
      <dgm:t>
        <a:bodyPr/>
        <a:lstStyle/>
        <a:p>
          <a:endParaRPr lang="en-US" sz="2400"/>
        </a:p>
      </dgm:t>
    </dgm:pt>
    <dgm:pt modelId="{632AF8F2-74AA-4477-9817-F74D3DEB2AAA}">
      <dgm:prSet phldrT="[Text]" custT="1"/>
      <dgm:spPr/>
      <dgm:t>
        <a:bodyPr/>
        <a:lstStyle/>
        <a:p>
          <a:pPr algn="l"/>
          <a:r>
            <a:rPr lang="en-US" sz="1800" dirty="0" smtClean="0"/>
            <a:t>Internal Staff Survey II</a:t>
          </a:r>
          <a:endParaRPr lang="en-US" sz="1800" dirty="0"/>
        </a:p>
      </dgm:t>
    </dgm:pt>
    <dgm:pt modelId="{2589E694-34BD-4C90-AD7F-D825C5A19DA8}" type="parTrans" cxnId="{3A93CE99-D907-4691-90C9-F284D255C7A3}">
      <dgm:prSet/>
      <dgm:spPr/>
      <dgm:t>
        <a:bodyPr/>
        <a:lstStyle/>
        <a:p>
          <a:endParaRPr lang="en-US"/>
        </a:p>
      </dgm:t>
    </dgm:pt>
    <dgm:pt modelId="{E8C85AAD-675E-44D5-AF49-50E553A156A6}" type="sibTrans" cxnId="{3A93CE99-D907-4691-90C9-F284D255C7A3}">
      <dgm:prSet/>
      <dgm:spPr/>
      <dgm:t>
        <a:bodyPr/>
        <a:lstStyle/>
        <a:p>
          <a:endParaRPr lang="en-US"/>
        </a:p>
      </dgm:t>
    </dgm:pt>
    <dgm:pt modelId="{B4C07D16-49AC-41CC-BA32-4ACEFFCCF533}">
      <dgm:prSet custT="1"/>
      <dgm:spPr/>
      <dgm:t>
        <a:bodyPr/>
        <a:lstStyle/>
        <a:p>
          <a:r>
            <a:rPr lang="en-US" sz="2400" b="1" u="sng" dirty="0" smtClean="0"/>
            <a:t>May-July</a:t>
          </a:r>
        </a:p>
      </dgm:t>
    </dgm:pt>
    <dgm:pt modelId="{BCF84FFB-8378-4F13-B440-01EED3B01D94}" type="parTrans" cxnId="{CF19E54D-2014-497E-B236-ECBD5B3CE0C8}">
      <dgm:prSet/>
      <dgm:spPr/>
      <dgm:t>
        <a:bodyPr/>
        <a:lstStyle/>
        <a:p>
          <a:endParaRPr lang="en-US"/>
        </a:p>
      </dgm:t>
    </dgm:pt>
    <dgm:pt modelId="{2FF4987D-63C0-4BBE-9E4E-B7FF8ED193A7}" type="sibTrans" cxnId="{CF19E54D-2014-497E-B236-ECBD5B3CE0C8}">
      <dgm:prSet/>
      <dgm:spPr/>
      <dgm:t>
        <a:bodyPr/>
        <a:lstStyle/>
        <a:p>
          <a:endParaRPr lang="en-US"/>
        </a:p>
      </dgm:t>
    </dgm:pt>
    <dgm:pt modelId="{29764C07-4078-46D1-8968-1A0BABFB65C9}">
      <dgm:prSet custT="1"/>
      <dgm:spPr/>
      <dgm:t>
        <a:bodyPr/>
        <a:lstStyle/>
        <a:p>
          <a:r>
            <a:rPr lang="en-US" sz="1800" dirty="0" smtClean="0"/>
            <a:t>External Stakeholder Survey</a:t>
          </a:r>
          <a:endParaRPr lang="en-US" sz="1800" dirty="0"/>
        </a:p>
      </dgm:t>
    </dgm:pt>
    <dgm:pt modelId="{AFF6C5DE-06F8-426B-A24D-D45C57C53893}" type="parTrans" cxnId="{C05692EE-885B-477A-914E-5C206A2FCE4C}">
      <dgm:prSet/>
      <dgm:spPr/>
      <dgm:t>
        <a:bodyPr/>
        <a:lstStyle/>
        <a:p>
          <a:endParaRPr lang="en-US"/>
        </a:p>
      </dgm:t>
    </dgm:pt>
    <dgm:pt modelId="{12A97F63-904C-4029-90AD-92EDC64C096B}" type="sibTrans" cxnId="{C05692EE-885B-477A-914E-5C206A2FCE4C}">
      <dgm:prSet/>
      <dgm:spPr/>
      <dgm:t>
        <a:bodyPr/>
        <a:lstStyle/>
        <a:p>
          <a:endParaRPr lang="en-US"/>
        </a:p>
      </dgm:t>
    </dgm:pt>
    <dgm:pt modelId="{175C7DE0-9A50-4F06-8483-03C92E327700}">
      <dgm:prSet custT="1"/>
      <dgm:spPr/>
      <dgm:t>
        <a:bodyPr/>
        <a:lstStyle/>
        <a:p>
          <a:r>
            <a:rPr lang="en-US" sz="1800" dirty="0" smtClean="0"/>
            <a:t>Staff Survey I</a:t>
          </a:r>
          <a:endParaRPr lang="en-US" sz="1800" dirty="0"/>
        </a:p>
      </dgm:t>
    </dgm:pt>
    <dgm:pt modelId="{AC4C3C91-BE69-4DB9-9AB0-2E6BC190AD6C}" type="parTrans" cxnId="{6D75FE45-EF24-4AC0-9602-78A493F0818C}">
      <dgm:prSet/>
      <dgm:spPr/>
      <dgm:t>
        <a:bodyPr/>
        <a:lstStyle/>
        <a:p>
          <a:endParaRPr lang="en-US"/>
        </a:p>
      </dgm:t>
    </dgm:pt>
    <dgm:pt modelId="{63B5B18A-395C-4AB3-A5AD-68EC26F07DF3}" type="sibTrans" cxnId="{6D75FE45-EF24-4AC0-9602-78A493F0818C}">
      <dgm:prSet/>
      <dgm:spPr/>
      <dgm:t>
        <a:bodyPr/>
        <a:lstStyle/>
        <a:p>
          <a:endParaRPr lang="en-US"/>
        </a:p>
      </dgm:t>
    </dgm:pt>
    <dgm:pt modelId="{907F4ACC-A2CE-4A7A-8EF4-D478A8F1C032}">
      <dgm:prSet custT="1"/>
      <dgm:spPr/>
      <dgm:t>
        <a:bodyPr/>
        <a:lstStyle/>
        <a:p>
          <a:r>
            <a:rPr lang="en-US" sz="1800" dirty="0" smtClean="0"/>
            <a:t>Review of Documents &amp; Needs Data</a:t>
          </a:r>
          <a:endParaRPr lang="en-US" sz="1800" dirty="0"/>
        </a:p>
      </dgm:t>
    </dgm:pt>
    <dgm:pt modelId="{44EB1B91-C72F-41B8-954D-3E185494359E}" type="sibTrans" cxnId="{0F60D8F0-EB3C-4DB2-A2A2-463A9CE47680}">
      <dgm:prSet/>
      <dgm:spPr/>
      <dgm:t>
        <a:bodyPr/>
        <a:lstStyle/>
        <a:p>
          <a:endParaRPr lang="en-US"/>
        </a:p>
      </dgm:t>
    </dgm:pt>
    <dgm:pt modelId="{BF84A698-2082-42B3-9FCA-9DCCD8D4BE35}" type="parTrans" cxnId="{0F60D8F0-EB3C-4DB2-A2A2-463A9CE47680}">
      <dgm:prSet/>
      <dgm:spPr/>
      <dgm:t>
        <a:bodyPr/>
        <a:lstStyle/>
        <a:p>
          <a:endParaRPr lang="en-US"/>
        </a:p>
      </dgm:t>
    </dgm:pt>
    <dgm:pt modelId="{3E9D3ADD-E825-4E0E-AE41-6D402D5C7B08}">
      <dgm:prSet custT="1"/>
      <dgm:spPr/>
      <dgm:t>
        <a:bodyPr/>
        <a:lstStyle/>
        <a:p>
          <a:r>
            <a:rPr lang="en-US" sz="1800" dirty="0" smtClean="0"/>
            <a:t>Interviews</a:t>
          </a:r>
          <a:endParaRPr lang="en-US" sz="1800" dirty="0"/>
        </a:p>
      </dgm:t>
    </dgm:pt>
    <dgm:pt modelId="{126BB061-C2B1-40B2-9B64-97D833B59569}" type="parTrans" cxnId="{88172C7C-09C6-4672-AC10-1644C7CDF9BB}">
      <dgm:prSet/>
      <dgm:spPr/>
      <dgm:t>
        <a:bodyPr/>
        <a:lstStyle/>
        <a:p>
          <a:endParaRPr lang="en-US"/>
        </a:p>
      </dgm:t>
    </dgm:pt>
    <dgm:pt modelId="{38C9CC57-2DA6-4C09-BA2A-5602B007FC17}" type="sibTrans" cxnId="{88172C7C-09C6-4672-AC10-1644C7CDF9BB}">
      <dgm:prSet/>
      <dgm:spPr/>
      <dgm:t>
        <a:bodyPr/>
        <a:lstStyle/>
        <a:p>
          <a:endParaRPr lang="en-US"/>
        </a:p>
      </dgm:t>
    </dgm:pt>
    <dgm:pt modelId="{65DD6349-BA35-4B71-94A4-7FEBC952D26B}">
      <dgm:prSet phldrT="[Text]" custT="1"/>
      <dgm:spPr/>
      <dgm:t>
        <a:bodyPr/>
        <a:lstStyle/>
        <a:p>
          <a:r>
            <a:rPr lang="en-US" sz="1800" dirty="0" smtClean="0"/>
            <a:t>Ranking by PHB Leadership</a:t>
          </a:r>
          <a:endParaRPr lang="en-US" sz="1800" dirty="0"/>
        </a:p>
      </dgm:t>
    </dgm:pt>
    <dgm:pt modelId="{CCF3AF45-6A02-421B-99D7-F5651B83587A}" type="parTrans" cxnId="{39B0CDD1-055B-44BD-9FB9-C9A00D71B8DE}">
      <dgm:prSet/>
      <dgm:spPr/>
      <dgm:t>
        <a:bodyPr/>
        <a:lstStyle/>
        <a:p>
          <a:endParaRPr lang="en-US"/>
        </a:p>
      </dgm:t>
    </dgm:pt>
    <dgm:pt modelId="{6FD27F64-6629-45CA-94CE-695173636082}" type="sibTrans" cxnId="{39B0CDD1-055B-44BD-9FB9-C9A00D71B8DE}">
      <dgm:prSet/>
      <dgm:spPr/>
      <dgm:t>
        <a:bodyPr/>
        <a:lstStyle/>
        <a:p>
          <a:endParaRPr lang="en-US"/>
        </a:p>
      </dgm:t>
    </dgm:pt>
    <dgm:pt modelId="{7FB194A5-4CA0-49EA-AD27-A71670AB1AE1}">
      <dgm:prSet phldrT="[Text]" custT="1"/>
      <dgm:spPr/>
      <dgm:t>
        <a:bodyPr/>
        <a:lstStyle/>
        <a:p>
          <a:r>
            <a:rPr lang="en-US" sz="1800" dirty="0" smtClean="0"/>
            <a:t>Final Strategic Plan </a:t>
          </a:r>
          <a:endParaRPr lang="en-US" sz="1800" dirty="0"/>
        </a:p>
      </dgm:t>
    </dgm:pt>
    <dgm:pt modelId="{FA7B7380-FB27-46BC-B320-46EB1FD97E50}" type="parTrans" cxnId="{0E28AA20-9A11-405A-BCFF-1D08BC617C8E}">
      <dgm:prSet/>
      <dgm:spPr/>
      <dgm:t>
        <a:bodyPr/>
        <a:lstStyle/>
        <a:p>
          <a:endParaRPr lang="en-US"/>
        </a:p>
      </dgm:t>
    </dgm:pt>
    <dgm:pt modelId="{A650C679-2CA5-4883-A8C5-AF9CA198D0B1}" type="sibTrans" cxnId="{0E28AA20-9A11-405A-BCFF-1D08BC617C8E}">
      <dgm:prSet/>
      <dgm:spPr/>
      <dgm:t>
        <a:bodyPr/>
        <a:lstStyle/>
        <a:p>
          <a:endParaRPr lang="en-US"/>
        </a:p>
      </dgm:t>
    </dgm:pt>
    <dgm:pt modelId="{B4128490-EAA1-43C8-B542-288F06C87F88}">
      <dgm:prSet phldrT="[Text]" custT="1"/>
      <dgm:spPr/>
      <dgm:t>
        <a:bodyPr/>
        <a:lstStyle/>
        <a:p>
          <a:r>
            <a:rPr lang="en-US" sz="1800" dirty="0" smtClean="0"/>
            <a:t>Strategic Plan to City Council</a:t>
          </a:r>
          <a:endParaRPr lang="en-US" sz="1800" dirty="0"/>
        </a:p>
      </dgm:t>
    </dgm:pt>
    <dgm:pt modelId="{B66A2D91-5FE6-4959-8193-2D9EEB7282D3}" type="parTrans" cxnId="{EA920986-CA4D-4BD0-B37A-2C0C74384805}">
      <dgm:prSet/>
      <dgm:spPr/>
      <dgm:t>
        <a:bodyPr/>
        <a:lstStyle/>
        <a:p>
          <a:endParaRPr lang="en-US"/>
        </a:p>
      </dgm:t>
    </dgm:pt>
    <dgm:pt modelId="{02E900F1-0C60-42D0-8635-4754EAEFC83C}" type="sibTrans" cxnId="{EA920986-CA4D-4BD0-B37A-2C0C74384805}">
      <dgm:prSet/>
      <dgm:spPr/>
      <dgm:t>
        <a:bodyPr/>
        <a:lstStyle/>
        <a:p>
          <a:endParaRPr lang="en-US"/>
        </a:p>
      </dgm:t>
    </dgm:pt>
    <dgm:pt modelId="{18E51629-0C2A-4ECD-A4E8-2211C69A35ED}" type="pres">
      <dgm:prSet presAssocID="{336B20C5-E89A-45E5-AB83-2BD0F3EB2E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2A635-A9A5-4604-BEF8-720A9BE78808}" type="pres">
      <dgm:prSet presAssocID="{B4C07D16-49AC-41CC-BA32-4ACEFFCCF533}" presName="node" presStyleLbl="node1" presStyleIdx="0" presStyleCnt="4" custScaleX="123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3FE52-4344-473B-9F30-2770DA1638BD}" type="pres">
      <dgm:prSet presAssocID="{2FF4987D-63C0-4BBE-9E4E-B7FF8ED193A7}" presName="sibTrans" presStyleCnt="0"/>
      <dgm:spPr/>
    </dgm:pt>
    <dgm:pt modelId="{0DF49676-EC96-4FE6-A37F-60546B826D94}" type="pres">
      <dgm:prSet presAssocID="{035A22DF-7166-4604-BE57-65C8A3B83561}" presName="node" presStyleLbl="node1" presStyleIdx="1" presStyleCnt="4" custScaleX="120911" custLinFactNeighborX="-38023" custLinFactNeighborY="-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DC763-5831-4818-ADFC-5D81CEECBB15}" type="pres">
      <dgm:prSet presAssocID="{3E417759-867F-4995-8309-4B08F3B439CD}" presName="sibTrans" presStyleCnt="0"/>
      <dgm:spPr/>
    </dgm:pt>
    <dgm:pt modelId="{9D408984-CABE-4F16-8C4D-2CD247411305}" type="pres">
      <dgm:prSet presAssocID="{23858314-98F9-41E5-8F5F-AC54E0706148}" presName="node" presStyleLbl="node1" presStyleIdx="2" presStyleCnt="4" custScaleX="114414" custLinFactNeighborX="-1558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DAA24-4D57-4BBA-B5B3-62C99C717396}" type="pres">
      <dgm:prSet presAssocID="{77231443-5A48-4839-A9B8-18E3A5B1EF91}" presName="sibTrans" presStyleCnt="0"/>
      <dgm:spPr/>
    </dgm:pt>
    <dgm:pt modelId="{03A74C6E-C711-41F1-B040-B721A1698A2D}" type="pres">
      <dgm:prSet presAssocID="{2AD2E034-AEFE-4D51-9C8D-DAF8BD945C15}" presName="node" presStyleLbl="node1" presStyleIdx="3" presStyleCnt="4" custScaleX="126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2AE2F-8AE5-4B1B-9B1E-1A9A42D3A6E1}" type="presOf" srcId="{C4CC5593-8E3A-4068-B6AD-07BC5FA5282E}" destId="{03A74C6E-C711-41F1-B040-B721A1698A2D}" srcOrd="0" destOrd="1" presId="urn:microsoft.com/office/officeart/2005/8/layout/hList6"/>
    <dgm:cxn modelId="{0139CE4B-EAB5-4958-A4AA-FAC1877DC284}" type="presOf" srcId="{B4C07D16-49AC-41CC-BA32-4ACEFFCCF533}" destId="{0AD2A635-A9A5-4604-BEF8-720A9BE78808}" srcOrd="0" destOrd="0" presId="urn:microsoft.com/office/officeart/2005/8/layout/hList6"/>
    <dgm:cxn modelId="{A27F1076-F2B8-476A-80D8-D2C2FB9D777D}" srcId="{336B20C5-E89A-45E5-AB83-2BD0F3EB2E56}" destId="{23858314-98F9-41E5-8F5F-AC54E0706148}" srcOrd="2" destOrd="0" parTransId="{9F4073D2-22C0-432B-B041-E1673FA84C52}" sibTransId="{77231443-5A48-4839-A9B8-18E3A5B1EF91}"/>
    <dgm:cxn modelId="{971BC294-47C7-4C7F-8755-3B2164396759}" type="presOf" srcId="{23858314-98F9-41E5-8F5F-AC54E0706148}" destId="{9D408984-CABE-4F16-8C4D-2CD247411305}" srcOrd="0" destOrd="0" presId="urn:microsoft.com/office/officeart/2005/8/layout/hList6"/>
    <dgm:cxn modelId="{39B0CDD1-055B-44BD-9FB9-C9A00D71B8DE}" srcId="{2AD2E034-AEFE-4D51-9C8D-DAF8BD945C15}" destId="{65DD6349-BA35-4B71-94A4-7FEBC952D26B}" srcOrd="1" destOrd="0" parTransId="{CCF3AF45-6A02-421B-99D7-F5651B83587A}" sibTransId="{6FD27F64-6629-45CA-94CE-695173636082}"/>
    <dgm:cxn modelId="{D118E57C-1F55-454E-B6FA-715948903EC1}" srcId="{2AD2E034-AEFE-4D51-9C8D-DAF8BD945C15}" destId="{C4CC5593-8E3A-4068-B6AD-07BC5FA5282E}" srcOrd="0" destOrd="0" parTransId="{C906E6E3-4B5B-4D30-A5F4-2D25DCD4355A}" sibTransId="{67D20D86-6695-4743-BCC5-51397A778903}"/>
    <dgm:cxn modelId="{47A5118A-EF80-4752-9813-9601849CA2A9}" type="presOf" srcId="{2AD2E034-AEFE-4D51-9C8D-DAF8BD945C15}" destId="{03A74C6E-C711-41F1-B040-B721A1698A2D}" srcOrd="0" destOrd="0" presId="urn:microsoft.com/office/officeart/2005/8/layout/hList6"/>
    <dgm:cxn modelId="{43E546AC-FA36-455B-8D24-84DAF5CD0BAA}" type="presOf" srcId="{907F4ACC-A2CE-4A7A-8EF4-D478A8F1C032}" destId="{0AD2A635-A9A5-4604-BEF8-720A9BE78808}" srcOrd="0" destOrd="2" presId="urn:microsoft.com/office/officeart/2005/8/layout/hList6"/>
    <dgm:cxn modelId="{C05692EE-885B-477A-914E-5C206A2FCE4C}" srcId="{B4C07D16-49AC-41CC-BA32-4ACEFFCCF533}" destId="{29764C07-4078-46D1-8968-1A0BABFB65C9}" srcOrd="2" destOrd="0" parTransId="{AFF6C5DE-06F8-426B-A24D-D45C57C53893}" sibTransId="{12A97F63-904C-4029-90AD-92EDC64C096B}"/>
    <dgm:cxn modelId="{30C6111B-9DD6-4557-BD95-E29A2C046239}" srcId="{336B20C5-E89A-45E5-AB83-2BD0F3EB2E56}" destId="{2AD2E034-AEFE-4D51-9C8D-DAF8BD945C15}" srcOrd="3" destOrd="0" parTransId="{20E93855-E9BD-434F-9319-029A5B7C741D}" sibTransId="{D97F1EE6-D712-4A85-BCA5-57567EE1E3D1}"/>
    <dgm:cxn modelId="{23149A29-4C66-483B-8619-797684DDDB0C}" type="presOf" srcId="{632AF8F2-74AA-4477-9817-F74D3DEB2AAA}" destId="{0DF49676-EC96-4FE6-A37F-60546B826D94}" srcOrd="0" destOrd="1" presId="urn:microsoft.com/office/officeart/2005/8/layout/hList6"/>
    <dgm:cxn modelId="{A56D6841-3B5E-4414-8D41-7CB63F99F0FF}" srcId="{59191178-3CD8-44E2-A398-1032204AA6D4}" destId="{E5033DFE-90F2-4DB1-9FA4-5135BCC82749}" srcOrd="1" destOrd="0" parTransId="{E51F4454-9574-4435-AD7F-427326D92503}" sibTransId="{650938E1-3099-4035-9246-7DA3511DD2B1}"/>
    <dgm:cxn modelId="{C64DD55D-1AAC-4812-8A60-8F7F7C41E437}" type="presOf" srcId="{3E9D3ADD-E825-4E0E-AE41-6D402D5C7B08}" destId="{0AD2A635-A9A5-4604-BEF8-720A9BE78808}" srcOrd="0" destOrd="1" presId="urn:microsoft.com/office/officeart/2005/8/layout/hList6"/>
    <dgm:cxn modelId="{59E6FAFA-B3B4-407D-9653-526E6C82A31B}" type="presOf" srcId="{B4128490-EAA1-43C8-B542-288F06C87F88}" destId="{03A74C6E-C711-41F1-B040-B721A1698A2D}" srcOrd="0" destOrd="4" presId="urn:microsoft.com/office/officeart/2005/8/layout/hList6"/>
    <dgm:cxn modelId="{E7AEEE52-B328-4604-A9F7-87C0D5052E68}" type="presOf" srcId="{22566418-A8AC-4BBC-A10E-F7C7155C1F78}" destId="{0DF49676-EC96-4FE6-A37F-60546B826D94}" srcOrd="0" destOrd="5" presId="urn:microsoft.com/office/officeart/2005/8/layout/hList6"/>
    <dgm:cxn modelId="{647EC169-5BE2-4E03-8A8A-2BAD097EC9C4}" type="presOf" srcId="{AEC91CA0-357B-4279-8555-B8E6F06388D9}" destId="{9D408984-CABE-4F16-8C4D-2CD247411305}" srcOrd="0" destOrd="1" presId="urn:microsoft.com/office/officeart/2005/8/layout/hList6"/>
    <dgm:cxn modelId="{C35DD861-5FD6-4624-856A-D6F1EBA10A4C}" srcId="{23858314-98F9-41E5-8F5F-AC54E0706148}" destId="{AEC91CA0-357B-4279-8555-B8E6F06388D9}" srcOrd="0" destOrd="0" parTransId="{6D8BCC64-317B-4EA7-A85A-00FE22DA657C}" sibTransId="{8106E357-3478-42BE-8548-685A7090B1B4}"/>
    <dgm:cxn modelId="{5558D5A1-1E4D-47CD-A094-FEDB21A22973}" type="presOf" srcId="{035A22DF-7166-4604-BE57-65C8A3B83561}" destId="{0DF49676-EC96-4FE6-A37F-60546B826D94}" srcOrd="0" destOrd="0" presId="urn:microsoft.com/office/officeart/2005/8/layout/hList6"/>
    <dgm:cxn modelId="{12DCC127-6618-41BA-BEA1-E44A91825169}" srcId="{23858314-98F9-41E5-8F5F-AC54E0706148}" destId="{01626B70-AD44-425A-9A87-9F234BFEF76F}" srcOrd="1" destOrd="0" parTransId="{EC57BC37-9993-4964-8BFB-DE53E89CE91B}" sibTransId="{4B0082A1-1149-4397-A089-306836070D2A}"/>
    <dgm:cxn modelId="{042F1714-DBF4-4DF1-9F1D-7A003A636B59}" type="presOf" srcId="{29764C07-4078-46D1-8968-1A0BABFB65C9}" destId="{0AD2A635-A9A5-4604-BEF8-720A9BE78808}" srcOrd="0" destOrd="3" presId="urn:microsoft.com/office/officeart/2005/8/layout/hList6"/>
    <dgm:cxn modelId="{88172C7C-09C6-4672-AC10-1644C7CDF9BB}" srcId="{B4C07D16-49AC-41CC-BA32-4ACEFFCCF533}" destId="{3E9D3ADD-E825-4E0E-AE41-6D402D5C7B08}" srcOrd="0" destOrd="0" parTransId="{126BB061-C2B1-40B2-9B64-97D833B59569}" sibTransId="{38C9CC57-2DA6-4C09-BA2A-5602B007FC17}"/>
    <dgm:cxn modelId="{66CA92E4-EF6D-4155-B3EB-D2A6B5790127}" type="presOf" srcId="{336B20C5-E89A-45E5-AB83-2BD0F3EB2E56}" destId="{18E51629-0C2A-4ECD-A4E8-2211C69A35ED}" srcOrd="0" destOrd="0" presId="urn:microsoft.com/office/officeart/2005/8/layout/hList6"/>
    <dgm:cxn modelId="{C8AFB931-469C-49EA-8356-308651A4AC55}" type="presOf" srcId="{65DD6349-BA35-4B71-94A4-7FEBC952D26B}" destId="{03A74C6E-C711-41F1-B040-B721A1698A2D}" srcOrd="0" destOrd="2" presId="urn:microsoft.com/office/officeart/2005/8/layout/hList6"/>
    <dgm:cxn modelId="{3A93CE99-D907-4691-90C9-F284D255C7A3}" srcId="{035A22DF-7166-4604-BE57-65C8A3B83561}" destId="{632AF8F2-74AA-4477-9817-F74D3DEB2AAA}" srcOrd="0" destOrd="0" parTransId="{2589E694-34BD-4C90-AD7F-D825C5A19DA8}" sibTransId="{E8C85AAD-675E-44D5-AF49-50E553A156A6}"/>
    <dgm:cxn modelId="{0F60D8F0-EB3C-4DB2-A2A2-463A9CE47680}" srcId="{B4C07D16-49AC-41CC-BA32-4ACEFFCCF533}" destId="{907F4ACC-A2CE-4A7A-8EF4-D478A8F1C032}" srcOrd="1" destOrd="0" parTransId="{BF84A698-2082-42B3-9FCA-9DCCD8D4BE35}" sibTransId="{44EB1B91-C72F-41B8-954D-3E185494359E}"/>
    <dgm:cxn modelId="{0E28AA20-9A11-405A-BCFF-1D08BC617C8E}" srcId="{2AD2E034-AEFE-4D51-9C8D-DAF8BD945C15}" destId="{7FB194A5-4CA0-49EA-AD27-A71670AB1AE1}" srcOrd="2" destOrd="0" parTransId="{FA7B7380-FB27-46BC-B320-46EB1FD97E50}" sibTransId="{A650C679-2CA5-4883-A8C5-AF9CA198D0B1}"/>
    <dgm:cxn modelId="{6FCD3438-9452-44CA-9B4C-37D484E9CF06}" srcId="{59191178-3CD8-44E2-A398-1032204AA6D4}" destId="{22566418-A8AC-4BBC-A10E-F7C7155C1F78}" srcOrd="2" destOrd="0" parTransId="{6461609B-FF57-447E-9AA7-48859F830F3B}" sibTransId="{9E6FBF21-15AA-4DBD-9A12-B7BF77D23475}"/>
    <dgm:cxn modelId="{EA920986-CA4D-4BD0-B37A-2C0C74384805}" srcId="{2AD2E034-AEFE-4D51-9C8D-DAF8BD945C15}" destId="{B4128490-EAA1-43C8-B542-288F06C87F88}" srcOrd="3" destOrd="0" parTransId="{B66A2D91-5FE6-4959-8193-2D9EEB7282D3}" sibTransId="{02E900F1-0C60-42D0-8635-4754EAEFC83C}"/>
    <dgm:cxn modelId="{81E0D585-DA5A-43DE-9013-0348B8368614}" srcId="{59191178-3CD8-44E2-A398-1032204AA6D4}" destId="{99E3240E-8C3B-463C-B6BB-AE8147D674C1}" srcOrd="0" destOrd="0" parTransId="{FD485110-8880-440D-8890-6FF3F349744F}" sibTransId="{92CBE598-2C08-4C76-97B7-D488B345E896}"/>
    <dgm:cxn modelId="{6D02CC92-3397-457D-BA3E-59CD8F0191D2}" srcId="{035A22DF-7166-4604-BE57-65C8A3B83561}" destId="{59191178-3CD8-44E2-A398-1032204AA6D4}" srcOrd="1" destOrd="0" parTransId="{C3924753-5707-42E4-A939-D86610401598}" sibTransId="{02BE2592-EACE-45F7-AA61-01BAF14F0830}"/>
    <dgm:cxn modelId="{9AB36671-5750-4A4E-B2FD-23A7E6B9422E}" type="presOf" srcId="{99E3240E-8C3B-463C-B6BB-AE8147D674C1}" destId="{0DF49676-EC96-4FE6-A37F-60546B826D94}" srcOrd="0" destOrd="3" presId="urn:microsoft.com/office/officeart/2005/8/layout/hList6"/>
    <dgm:cxn modelId="{6D75FE45-EF24-4AC0-9602-78A493F0818C}" srcId="{B4C07D16-49AC-41CC-BA32-4ACEFFCCF533}" destId="{175C7DE0-9A50-4F06-8483-03C92E327700}" srcOrd="3" destOrd="0" parTransId="{AC4C3C91-BE69-4DB9-9AB0-2E6BC190AD6C}" sibTransId="{63B5B18A-395C-4AB3-A5AD-68EC26F07DF3}"/>
    <dgm:cxn modelId="{44CC2059-3FDA-40AD-9E5D-0CF33CBB4028}" type="presOf" srcId="{E5033DFE-90F2-4DB1-9FA4-5135BCC82749}" destId="{0DF49676-EC96-4FE6-A37F-60546B826D94}" srcOrd="0" destOrd="4" presId="urn:microsoft.com/office/officeart/2005/8/layout/hList6"/>
    <dgm:cxn modelId="{F3FD83A1-872F-47B0-8F27-AFCC0F1007F8}" type="presOf" srcId="{7FB194A5-4CA0-49EA-AD27-A71670AB1AE1}" destId="{03A74C6E-C711-41F1-B040-B721A1698A2D}" srcOrd="0" destOrd="3" presId="urn:microsoft.com/office/officeart/2005/8/layout/hList6"/>
    <dgm:cxn modelId="{55521203-13CE-49A3-A453-1ACE49E393C9}" srcId="{336B20C5-E89A-45E5-AB83-2BD0F3EB2E56}" destId="{035A22DF-7166-4604-BE57-65C8A3B83561}" srcOrd="1" destOrd="0" parTransId="{157803C5-CE3F-4B01-BBB0-067D79FC89CD}" sibTransId="{3E417759-867F-4995-8309-4B08F3B439CD}"/>
    <dgm:cxn modelId="{2FAB992E-4391-4DF7-AEE5-9800EFBDEDE0}" type="presOf" srcId="{175C7DE0-9A50-4F06-8483-03C92E327700}" destId="{0AD2A635-A9A5-4604-BEF8-720A9BE78808}" srcOrd="0" destOrd="4" presId="urn:microsoft.com/office/officeart/2005/8/layout/hList6"/>
    <dgm:cxn modelId="{CF19E54D-2014-497E-B236-ECBD5B3CE0C8}" srcId="{336B20C5-E89A-45E5-AB83-2BD0F3EB2E56}" destId="{B4C07D16-49AC-41CC-BA32-4ACEFFCCF533}" srcOrd="0" destOrd="0" parTransId="{BCF84FFB-8378-4F13-B440-01EED3B01D94}" sibTransId="{2FF4987D-63C0-4BBE-9E4E-B7FF8ED193A7}"/>
    <dgm:cxn modelId="{156FCD43-577B-4E20-B05C-A2E21F705E5D}" type="presOf" srcId="{59191178-3CD8-44E2-A398-1032204AA6D4}" destId="{0DF49676-EC96-4FE6-A37F-60546B826D94}" srcOrd="0" destOrd="2" presId="urn:microsoft.com/office/officeart/2005/8/layout/hList6"/>
    <dgm:cxn modelId="{D0A0140D-C72C-427D-A139-86E937512E91}" type="presOf" srcId="{01626B70-AD44-425A-9A87-9F234BFEF76F}" destId="{9D408984-CABE-4F16-8C4D-2CD247411305}" srcOrd="0" destOrd="2" presId="urn:microsoft.com/office/officeart/2005/8/layout/hList6"/>
    <dgm:cxn modelId="{DF4EE19D-8E20-4B0B-8193-91653BCC4C1C}" type="presParOf" srcId="{18E51629-0C2A-4ECD-A4E8-2211C69A35ED}" destId="{0AD2A635-A9A5-4604-BEF8-720A9BE78808}" srcOrd="0" destOrd="0" presId="urn:microsoft.com/office/officeart/2005/8/layout/hList6"/>
    <dgm:cxn modelId="{A119F6FE-0E83-436A-9C05-556F8BEA99B4}" type="presParOf" srcId="{18E51629-0C2A-4ECD-A4E8-2211C69A35ED}" destId="{4DB3FE52-4344-473B-9F30-2770DA1638BD}" srcOrd="1" destOrd="0" presId="urn:microsoft.com/office/officeart/2005/8/layout/hList6"/>
    <dgm:cxn modelId="{468D30DA-0D38-49E2-8005-6F95663BEE5D}" type="presParOf" srcId="{18E51629-0C2A-4ECD-A4E8-2211C69A35ED}" destId="{0DF49676-EC96-4FE6-A37F-60546B826D94}" srcOrd="2" destOrd="0" presId="urn:microsoft.com/office/officeart/2005/8/layout/hList6"/>
    <dgm:cxn modelId="{EC08D796-5611-4762-80F0-65BD3DEBF7C5}" type="presParOf" srcId="{18E51629-0C2A-4ECD-A4E8-2211C69A35ED}" destId="{7D1DC763-5831-4818-ADFC-5D81CEECBB15}" srcOrd="3" destOrd="0" presId="urn:microsoft.com/office/officeart/2005/8/layout/hList6"/>
    <dgm:cxn modelId="{5A0984B5-A952-4C9D-800B-79943C4E72A9}" type="presParOf" srcId="{18E51629-0C2A-4ECD-A4E8-2211C69A35ED}" destId="{9D408984-CABE-4F16-8C4D-2CD247411305}" srcOrd="4" destOrd="0" presId="urn:microsoft.com/office/officeart/2005/8/layout/hList6"/>
    <dgm:cxn modelId="{3CE9E43D-BA4B-4E0C-9BC7-023FE41DA005}" type="presParOf" srcId="{18E51629-0C2A-4ECD-A4E8-2211C69A35ED}" destId="{2A9DAA24-4D57-4BBA-B5B3-62C99C717396}" srcOrd="5" destOrd="0" presId="urn:microsoft.com/office/officeart/2005/8/layout/hList6"/>
    <dgm:cxn modelId="{B94F4350-0646-4468-B146-59A60EF36C32}" type="presParOf" srcId="{18E51629-0C2A-4ECD-A4E8-2211C69A35ED}" destId="{03A74C6E-C711-41F1-B040-B721A1698A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29468-421A-457A-9DBC-B386C94C12F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8E7B5E-BC5D-4250-9DCC-C59B31E24C9E}">
      <dgm:prSet phldrT="[Text]"/>
      <dgm:spPr/>
      <dgm:t>
        <a:bodyPr/>
        <a:lstStyle/>
        <a:p>
          <a:pPr algn="l"/>
          <a:r>
            <a:rPr lang="en-US" b="1" u="sng" dirty="0" smtClean="0"/>
            <a:t>September</a:t>
          </a:r>
        </a:p>
      </dgm:t>
    </dgm:pt>
    <dgm:pt modelId="{5D6D3501-8E9F-4F8B-ACFC-3798DC540266}" type="parTrans" cxnId="{010C0E7C-C2E2-4707-A348-EEEF2D19E229}">
      <dgm:prSet/>
      <dgm:spPr/>
      <dgm:t>
        <a:bodyPr/>
        <a:lstStyle/>
        <a:p>
          <a:endParaRPr lang="en-US"/>
        </a:p>
      </dgm:t>
    </dgm:pt>
    <dgm:pt modelId="{1799EF72-7F1A-46BB-84E1-0E3DB6CE5A21}" type="sibTrans" cxnId="{010C0E7C-C2E2-4707-A348-EEEF2D19E229}">
      <dgm:prSet/>
      <dgm:spPr/>
      <dgm:t>
        <a:bodyPr/>
        <a:lstStyle/>
        <a:p>
          <a:endParaRPr lang="en-US"/>
        </a:p>
      </dgm:t>
    </dgm:pt>
    <dgm:pt modelId="{698D0C93-3027-4A6F-9FB7-6F7CD791292A}">
      <dgm:prSet phldrT="[Text]"/>
      <dgm:spPr/>
      <dgm:t>
        <a:bodyPr/>
        <a:lstStyle/>
        <a:p>
          <a:r>
            <a:rPr lang="en-US" b="1" u="sng" dirty="0" smtClean="0"/>
            <a:t>October</a:t>
          </a:r>
        </a:p>
      </dgm:t>
    </dgm:pt>
    <dgm:pt modelId="{F05F4387-84FF-40CA-9308-35DB84C9DE28}" type="parTrans" cxnId="{BB399E46-7F48-467F-9741-F6A33F697C03}">
      <dgm:prSet/>
      <dgm:spPr/>
      <dgm:t>
        <a:bodyPr/>
        <a:lstStyle/>
        <a:p>
          <a:endParaRPr lang="en-US"/>
        </a:p>
      </dgm:t>
    </dgm:pt>
    <dgm:pt modelId="{8903359C-A6A3-416F-9A7B-90848216C29C}" type="sibTrans" cxnId="{BB399E46-7F48-467F-9741-F6A33F697C03}">
      <dgm:prSet/>
      <dgm:spPr/>
      <dgm:t>
        <a:bodyPr/>
        <a:lstStyle/>
        <a:p>
          <a:endParaRPr lang="en-US"/>
        </a:p>
      </dgm:t>
    </dgm:pt>
    <dgm:pt modelId="{6C46B7A9-8CFF-4EB4-A742-59275454DB86}">
      <dgm:prSet/>
      <dgm:spPr/>
      <dgm:t>
        <a:bodyPr/>
        <a:lstStyle/>
        <a:p>
          <a:pPr algn="l"/>
          <a:r>
            <a:rPr lang="en-US" dirty="0" smtClean="0"/>
            <a:t>13</a:t>
          </a:r>
          <a:r>
            <a:rPr lang="en-US" baseline="30000" dirty="0" smtClean="0"/>
            <a:t>th </a:t>
          </a:r>
          <a:r>
            <a:rPr lang="en-US" dirty="0" smtClean="0"/>
            <a:t>- Community Meeting</a:t>
          </a:r>
          <a:endParaRPr lang="en-US" dirty="0"/>
        </a:p>
      </dgm:t>
    </dgm:pt>
    <dgm:pt modelId="{C5AA2D2A-60B4-4201-9700-08859163D094}" type="parTrans" cxnId="{F88EFB16-8A4F-4291-9F47-CBBF0849652A}">
      <dgm:prSet/>
      <dgm:spPr/>
      <dgm:t>
        <a:bodyPr/>
        <a:lstStyle/>
        <a:p>
          <a:endParaRPr lang="en-US"/>
        </a:p>
      </dgm:t>
    </dgm:pt>
    <dgm:pt modelId="{F162FDAD-A6E2-4CB9-B07C-904BF54BD822}" type="sibTrans" cxnId="{F88EFB16-8A4F-4291-9F47-CBBF0849652A}">
      <dgm:prSet/>
      <dgm:spPr/>
      <dgm:t>
        <a:bodyPr/>
        <a:lstStyle/>
        <a:p>
          <a:endParaRPr lang="en-US"/>
        </a:p>
      </dgm:t>
    </dgm:pt>
    <dgm:pt modelId="{87393A35-DA48-46C7-9698-6725D3C0771D}">
      <dgm:prSet/>
      <dgm:spPr/>
      <dgm:t>
        <a:bodyPr/>
        <a:lstStyle/>
        <a:p>
          <a:pPr algn="l"/>
          <a:r>
            <a:rPr lang="en-US" dirty="0" smtClean="0"/>
            <a:t>External Focus Groups (2) - Cross-functional</a:t>
          </a:r>
          <a:endParaRPr lang="en-US" dirty="0"/>
        </a:p>
      </dgm:t>
    </dgm:pt>
    <dgm:pt modelId="{86855FCC-D8BB-4F79-8D0A-D36F3E882D76}" type="parTrans" cxnId="{D8AECFA1-198D-4410-B0F3-A199F5DB0A0B}">
      <dgm:prSet/>
      <dgm:spPr/>
      <dgm:t>
        <a:bodyPr/>
        <a:lstStyle/>
        <a:p>
          <a:endParaRPr lang="en-US"/>
        </a:p>
      </dgm:t>
    </dgm:pt>
    <dgm:pt modelId="{D11DDE0D-8B9A-4059-A1E3-51402007306B}" type="sibTrans" cxnId="{D8AECFA1-198D-4410-B0F3-A199F5DB0A0B}">
      <dgm:prSet/>
      <dgm:spPr/>
      <dgm:t>
        <a:bodyPr/>
        <a:lstStyle/>
        <a:p>
          <a:endParaRPr lang="en-US"/>
        </a:p>
      </dgm:t>
    </dgm:pt>
    <dgm:pt modelId="{B9AA221C-E3DD-4A93-8EDC-751004A49501}">
      <dgm:prSet/>
      <dgm:spPr/>
      <dgm:t>
        <a:bodyPr/>
        <a:lstStyle/>
        <a:p>
          <a:pPr algn="l"/>
          <a:r>
            <a:rPr lang="en-US" dirty="0" smtClean="0"/>
            <a:t>Staff Work Sessions (4)</a:t>
          </a:r>
          <a:endParaRPr lang="en-US" dirty="0"/>
        </a:p>
      </dgm:t>
    </dgm:pt>
    <dgm:pt modelId="{B59B4314-3E1A-40B7-B347-D678F961847E}" type="parTrans" cxnId="{9347505F-A053-41D6-89C7-E1C8EF19FC4D}">
      <dgm:prSet/>
      <dgm:spPr/>
      <dgm:t>
        <a:bodyPr/>
        <a:lstStyle/>
        <a:p>
          <a:endParaRPr lang="en-US"/>
        </a:p>
      </dgm:t>
    </dgm:pt>
    <dgm:pt modelId="{96079B5F-D40E-4FA5-8AAE-640C0B97341B}" type="sibTrans" cxnId="{9347505F-A053-41D6-89C7-E1C8EF19FC4D}">
      <dgm:prSet/>
      <dgm:spPr/>
      <dgm:t>
        <a:bodyPr/>
        <a:lstStyle/>
        <a:p>
          <a:endParaRPr lang="en-US"/>
        </a:p>
      </dgm:t>
    </dgm:pt>
    <dgm:pt modelId="{40C72F96-68ED-42FF-AB9A-ED046DE67876}">
      <dgm:prSet/>
      <dgm:spPr/>
      <dgm:t>
        <a:bodyPr/>
        <a:lstStyle/>
        <a:p>
          <a:pPr algn="l"/>
          <a:r>
            <a:rPr lang="en-US" dirty="0" smtClean="0"/>
            <a:t>Functional Focus Groups (5)</a:t>
          </a:r>
          <a:endParaRPr lang="en-US" dirty="0"/>
        </a:p>
      </dgm:t>
    </dgm:pt>
    <dgm:pt modelId="{8BE292D4-9F4A-46AB-9F7E-BC62DA06A37C}" type="parTrans" cxnId="{E8EA710D-FA10-4303-A1D7-248398D0C852}">
      <dgm:prSet/>
      <dgm:spPr/>
      <dgm:t>
        <a:bodyPr/>
        <a:lstStyle/>
        <a:p>
          <a:endParaRPr lang="en-US"/>
        </a:p>
      </dgm:t>
    </dgm:pt>
    <dgm:pt modelId="{15F93309-09A4-47EE-B5FB-D02736D03ADE}" type="sibTrans" cxnId="{E8EA710D-FA10-4303-A1D7-248398D0C852}">
      <dgm:prSet/>
      <dgm:spPr/>
      <dgm:t>
        <a:bodyPr/>
        <a:lstStyle/>
        <a:p>
          <a:endParaRPr lang="en-US"/>
        </a:p>
      </dgm:t>
    </dgm:pt>
    <dgm:pt modelId="{27DCBC15-F9E4-493A-8A1E-3437BC6F8AD1}">
      <dgm:prSet/>
      <dgm:spPr/>
      <dgm:t>
        <a:bodyPr/>
        <a:lstStyle/>
        <a:p>
          <a:r>
            <a:rPr lang="en-US" dirty="0" smtClean="0"/>
            <a:t>Community &amp; Staff Final Check-in</a:t>
          </a:r>
          <a:endParaRPr lang="en-US" dirty="0"/>
        </a:p>
      </dgm:t>
    </dgm:pt>
    <dgm:pt modelId="{8F4D8E8D-9CA7-4F44-B186-4EB6C7D96D48}" type="parTrans" cxnId="{5BD0E07F-7943-4B10-AE85-1789AFAF90B7}">
      <dgm:prSet/>
      <dgm:spPr/>
      <dgm:t>
        <a:bodyPr/>
        <a:lstStyle/>
        <a:p>
          <a:endParaRPr lang="en-US"/>
        </a:p>
      </dgm:t>
    </dgm:pt>
    <dgm:pt modelId="{75714930-FE89-4BFF-A8A7-2BBE51FBD7A2}" type="sibTrans" cxnId="{5BD0E07F-7943-4B10-AE85-1789AFAF90B7}">
      <dgm:prSet/>
      <dgm:spPr/>
      <dgm:t>
        <a:bodyPr/>
        <a:lstStyle/>
        <a:p>
          <a:endParaRPr lang="en-US"/>
        </a:p>
      </dgm:t>
    </dgm:pt>
    <dgm:pt modelId="{5A09F740-D299-4544-8655-D0526C5C0671}">
      <dgm:prSet/>
      <dgm:spPr/>
      <dgm:t>
        <a:bodyPr/>
        <a:lstStyle/>
        <a:p>
          <a:r>
            <a:rPr lang="en-US" dirty="0" smtClean="0"/>
            <a:t>Draft Strategic Plan &amp; Feedback</a:t>
          </a:r>
          <a:endParaRPr lang="en-US" dirty="0"/>
        </a:p>
      </dgm:t>
    </dgm:pt>
    <dgm:pt modelId="{9FC511A3-CF85-4F9E-A77A-90F09D995037}" type="parTrans" cxnId="{3855AA6C-38D5-4B44-83B2-71A06D2768D3}">
      <dgm:prSet/>
      <dgm:spPr/>
      <dgm:t>
        <a:bodyPr/>
        <a:lstStyle/>
        <a:p>
          <a:endParaRPr lang="en-US"/>
        </a:p>
      </dgm:t>
    </dgm:pt>
    <dgm:pt modelId="{472DB893-46DE-46F2-8F3D-AFBCC219CA01}" type="sibTrans" cxnId="{3855AA6C-38D5-4B44-83B2-71A06D2768D3}">
      <dgm:prSet/>
      <dgm:spPr/>
      <dgm:t>
        <a:bodyPr/>
        <a:lstStyle/>
        <a:p>
          <a:endParaRPr lang="en-US"/>
        </a:p>
      </dgm:t>
    </dgm:pt>
    <dgm:pt modelId="{12E41876-9374-4DA7-8638-88251EFD21B3}">
      <dgm:prSet/>
      <dgm:spPr/>
      <dgm:t>
        <a:bodyPr/>
        <a:lstStyle/>
        <a:p>
          <a:r>
            <a:rPr lang="en-US" dirty="0" smtClean="0"/>
            <a:t>Ranking &amp; Final Product</a:t>
          </a:r>
          <a:endParaRPr lang="en-US" dirty="0"/>
        </a:p>
      </dgm:t>
    </dgm:pt>
    <dgm:pt modelId="{ACC75C6E-37D9-407E-83A3-37A1CC1981EF}" type="parTrans" cxnId="{E01630F9-A389-47F9-9B6D-E75431D573CB}">
      <dgm:prSet/>
      <dgm:spPr/>
      <dgm:t>
        <a:bodyPr/>
        <a:lstStyle/>
        <a:p>
          <a:endParaRPr lang="en-US"/>
        </a:p>
      </dgm:t>
    </dgm:pt>
    <dgm:pt modelId="{59AFA5E1-B2AA-4308-A744-83B7FE2B4BC2}" type="sibTrans" cxnId="{E01630F9-A389-47F9-9B6D-E75431D573CB}">
      <dgm:prSet/>
      <dgm:spPr/>
      <dgm:t>
        <a:bodyPr/>
        <a:lstStyle/>
        <a:p>
          <a:endParaRPr lang="en-US"/>
        </a:p>
      </dgm:t>
    </dgm:pt>
    <dgm:pt modelId="{C5324F22-D53A-4B5F-BA79-2638CEF2DB33}">
      <dgm:prSet/>
      <dgm:spPr/>
      <dgm:t>
        <a:bodyPr/>
        <a:lstStyle/>
        <a:p>
          <a:r>
            <a:rPr lang="en-US" dirty="0" smtClean="0"/>
            <a:t>Strategic Plan to City Council</a:t>
          </a:r>
          <a:endParaRPr lang="en-US" dirty="0"/>
        </a:p>
      </dgm:t>
    </dgm:pt>
    <dgm:pt modelId="{9A362826-9DAA-4CF7-ACE3-4E7390BCE80E}" type="parTrans" cxnId="{B7C9D700-32D1-4B24-87A4-6C7238DF747D}">
      <dgm:prSet/>
      <dgm:spPr/>
      <dgm:t>
        <a:bodyPr/>
        <a:lstStyle/>
        <a:p>
          <a:endParaRPr lang="en-US"/>
        </a:p>
      </dgm:t>
    </dgm:pt>
    <dgm:pt modelId="{0DECD162-7EDF-4EC5-BA70-91C57B02086C}" type="sibTrans" cxnId="{B7C9D700-32D1-4B24-87A4-6C7238DF747D}">
      <dgm:prSet/>
      <dgm:spPr/>
      <dgm:t>
        <a:bodyPr/>
        <a:lstStyle/>
        <a:p>
          <a:endParaRPr lang="en-US"/>
        </a:p>
      </dgm:t>
    </dgm:pt>
    <dgm:pt modelId="{F02ABA10-E87D-4962-B217-0C454FD03FC3}" type="pres">
      <dgm:prSet presAssocID="{C3929468-421A-457A-9DBC-B386C94C12F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CEFAEB-1916-4CC4-A99B-4A434CEAA1C7}" type="pres">
      <dgm:prSet presAssocID="{D18E7B5E-BC5D-4250-9DCC-C59B31E24C9E}" presName="composite" presStyleCnt="0"/>
      <dgm:spPr/>
    </dgm:pt>
    <dgm:pt modelId="{9484BB9C-3237-4365-9188-8AD7E21ABC15}" type="pres">
      <dgm:prSet presAssocID="{D18E7B5E-BC5D-4250-9DCC-C59B31E24C9E}" presName="LShape" presStyleLbl="alignNode1" presStyleIdx="0" presStyleCnt="3"/>
      <dgm:spPr/>
    </dgm:pt>
    <dgm:pt modelId="{85D982BA-552B-4D82-BB0B-46D9BBC9A518}" type="pres">
      <dgm:prSet presAssocID="{D18E7B5E-BC5D-4250-9DCC-C59B31E24C9E}" presName="ParentText" presStyleLbl="revTx" presStyleIdx="0" presStyleCnt="2" custScaleX="111432" custLinFactNeighborX="5277" custLinFactNeighborY="-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42F8E-4212-444E-8EF5-0BAF2DED8E3E}" type="pres">
      <dgm:prSet presAssocID="{D18E7B5E-BC5D-4250-9DCC-C59B31E24C9E}" presName="Triangle" presStyleLbl="alignNode1" presStyleIdx="1" presStyleCnt="3"/>
      <dgm:spPr/>
    </dgm:pt>
    <dgm:pt modelId="{1F061EE4-70B7-4EF0-98D4-3761FA47AD66}" type="pres">
      <dgm:prSet presAssocID="{1799EF72-7F1A-46BB-84E1-0E3DB6CE5A21}" presName="sibTrans" presStyleCnt="0"/>
      <dgm:spPr/>
    </dgm:pt>
    <dgm:pt modelId="{F36C9EF5-9CE7-4C4A-8E4A-5041CEB24B27}" type="pres">
      <dgm:prSet presAssocID="{1799EF72-7F1A-46BB-84E1-0E3DB6CE5A21}" presName="space" presStyleCnt="0"/>
      <dgm:spPr/>
    </dgm:pt>
    <dgm:pt modelId="{2FF1B08B-87E5-419A-BAD5-E6DD604472E1}" type="pres">
      <dgm:prSet presAssocID="{698D0C93-3027-4A6F-9FB7-6F7CD791292A}" presName="composite" presStyleCnt="0"/>
      <dgm:spPr/>
    </dgm:pt>
    <dgm:pt modelId="{CE353159-36FB-4996-B696-D400CC51FFE3}" type="pres">
      <dgm:prSet presAssocID="{698D0C93-3027-4A6F-9FB7-6F7CD791292A}" presName="LShape" presStyleLbl="alignNode1" presStyleIdx="2" presStyleCnt="3" custLinFactNeighborX="-6810" custLinFactNeighborY="3569"/>
      <dgm:spPr/>
    </dgm:pt>
    <dgm:pt modelId="{69EDA3B4-B3BF-4D91-AD43-E7526B4F366C}" type="pres">
      <dgm:prSet presAssocID="{698D0C93-3027-4A6F-9FB7-6F7CD791292A}" presName="ParentText" presStyleLbl="revTx" presStyleIdx="1" presStyleCnt="2" custScaleX="118638" custLinFactNeighborX="2794" custLinFactNeighborY="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5AA6C-38D5-4B44-83B2-71A06D2768D3}" srcId="{698D0C93-3027-4A6F-9FB7-6F7CD791292A}" destId="{5A09F740-D299-4544-8655-D0526C5C0671}" srcOrd="0" destOrd="0" parTransId="{9FC511A3-CF85-4F9E-A77A-90F09D995037}" sibTransId="{472DB893-46DE-46F2-8F3D-AFBCC219CA01}"/>
    <dgm:cxn modelId="{D8AECFA1-198D-4410-B0F3-A199F5DB0A0B}" srcId="{D18E7B5E-BC5D-4250-9DCC-C59B31E24C9E}" destId="{87393A35-DA48-46C7-9698-6725D3C0771D}" srcOrd="1" destOrd="0" parTransId="{86855FCC-D8BB-4F79-8D0A-D36F3E882D76}" sibTransId="{D11DDE0D-8B9A-4059-A1E3-51402007306B}"/>
    <dgm:cxn modelId="{010C0E7C-C2E2-4707-A348-EEEF2D19E229}" srcId="{C3929468-421A-457A-9DBC-B386C94C12F2}" destId="{D18E7B5E-BC5D-4250-9DCC-C59B31E24C9E}" srcOrd="0" destOrd="0" parTransId="{5D6D3501-8E9F-4F8B-ACFC-3798DC540266}" sibTransId="{1799EF72-7F1A-46BB-84E1-0E3DB6CE5A21}"/>
    <dgm:cxn modelId="{E150E8C4-0D46-4DB1-9DC6-FD28CF4AD8F0}" type="presOf" srcId="{B9AA221C-E3DD-4A93-8EDC-751004A49501}" destId="{85D982BA-552B-4D82-BB0B-46D9BBC9A518}" srcOrd="0" destOrd="3" presId="urn:microsoft.com/office/officeart/2009/3/layout/StepUpProcess"/>
    <dgm:cxn modelId="{8DF4B463-667E-4CFC-84C2-2C6F38EB4770}" type="presOf" srcId="{40C72F96-68ED-42FF-AB9A-ED046DE67876}" destId="{85D982BA-552B-4D82-BB0B-46D9BBC9A518}" srcOrd="0" destOrd="4" presId="urn:microsoft.com/office/officeart/2009/3/layout/StepUpProcess"/>
    <dgm:cxn modelId="{F772A43E-DA9F-4BFE-9B67-A4D8184DFDFA}" type="presOf" srcId="{87393A35-DA48-46C7-9698-6725D3C0771D}" destId="{85D982BA-552B-4D82-BB0B-46D9BBC9A518}" srcOrd="0" destOrd="2" presId="urn:microsoft.com/office/officeart/2009/3/layout/StepUpProcess"/>
    <dgm:cxn modelId="{E442D29A-54BD-4389-9A93-F13DA7708820}" type="presOf" srcId="{6C46B7A9-8CFF-4EB4-A742-59275454DB86}" destId="{85D982BA-552B-4D82-BB0B-46D9BBC9A518}" srcOrd="0" destOrd="1" presId="urn:microsoft.com/office/officeart/2009/3/layout/StepUpProcess"/>
    <dgm:cxn modelId="{A345C241-9630-416D-9868-C4771A195DAB}" type="presOf" srcId="{5A09F740-D299-4544-8655-D0526C5C0671}" destId="{69EDA3B4-B3BF-4D91-AD43-E7526B4F366C}" srcOrd="0" destOrd="1" presId="urn:microsoft.com/office/officeart/2009/3/layout/StepUpProcess"/>
    <dgm:cxn modelId="{A72E1999-FC90-4ABB-9F5B-3A45D64FECAF}" type="presOf" srcId="{12E41876-9374-4DA7-8638-88251EFD21B3}" destId="{69EDA3B4-B3BF-4D91-AD43-E7526B4F366C}" srcOrd="0" destOrd="3" presId="urn:microsoft.com/office/officeart/2009/3/layout/StepUpProcess"/>
    <dgm:cxn modelId="{6D5C1AC4-F528-44C7-9EDE-77BD29DF8076}" type="presOf" srcId="{D18E7B5E-BC5D-4250-9DCC-C59B31E24C9E}" destId="{85D982BA-552B-4D82-BB0B-46D9BBC9A518}" srcOrd="0" destOrd="0" presId="urn:microsoft.com/office/officeart/2009/3/layout/StepUpProcess"/>
    <dgm:cxn modelId="{B7C9D700-32D1-4B24-87A4-6C7238DF747D}" srcId="{698D0C93-3027-4A6F-9FB7-6F7CD791292A}" destId="{C5324F22-D53A-4B5F-BA79-2638CEF2DB33}" srcOrd="3" destOrd="0" parTransId="{9A362826-9DAA-4CF7-ACE3-4E7390BCE80E}" sibTransId="{0DECD162-7EDF-4EC5-BA70-91C57B02086C}"/>
    <dgm:cxn modelId="{E8EA710D-FA10-4303-A1D7-248398D0C852}" srcId="{D18E7B5E-BC5D-4250-9DCC-C59B31E24C9E}" destId="{40C72F96-68ED-42FF-AB9A-ED046DE67876}" srcOrd="3" destOrd="0" parTransId="{8BE292D4-9F4A-46AB-9F7E-BC62DA06A37C}" sibTransId="{15F93309-09A4-47EE-B5FB-D02736D03ADE}"/>
    <dgm:cxn modelId="{9347505F-A053-41D6-89C7-E1C8EF19FC4D}" srcId="{D18E7B5E-BC5D-4250-9DCC-C59B31E24C9E}" destId="{B9AA221C-E3DD-4A93-8EDC-751004A49501}" srcOrd="2" destOrd="0" parTransId="{B59B4314-3E1A-40B7-B347-D678F961847E}" sibTransId="{96079B5F-D40E-4FA5-8AAE-640C0B97341B}"/>
    <dgm:cxn modelId="{BB399E46-7F48-467F-9741-F6A33F697C03}" srcId="{C3929468-421A-457A-9DBC-B386C94C12F2}" destId="{698D0C93-3027-4A6F-9FB7-6F7CD791292A}" srcOrd="1" destOrd="0" parTransId="{F05F4387-84FF-40CA-9308-35DB84C9DE28}" sibTransId="{8903359C-A6A3-416F-9A7B-90848216C29C}"/>
    <dgm:cxn modelId="{BA46CE14-1715-4884-A3F8-F3177F9BE562}" type="presOf" srcId="{27DCBC15-F9E4-493A-8A1E-3437BC6F8AD1}" destId="{69EDA3B4-B3BF-4D91-AD43-E7526B4F366C}" srcOrd="0" destOrd="2" presId="urn:microsoft.com/office/officeart/2009/3/layout/StepUpProcess"/>
    <dgm:cxn modelId="{EBE638A1-224F-4011-AC3E-5061AC2B8AD8}" type="presOf" srcId="{C3929468-421A-457A-9DBC-B386C94C12F2}" destId="{F02ABA10-E87D-4962-B217-0C454FD03FC3}" srcOrd="0" destOrd="0" presId="urn:microsoft.com/office/officeart/2009/3/layout/StepUpProcess"/>
    <dgm:cxn modelId="{F88EFB16-8A4F-4291-9F47-CBBF0849652A}" srcId="{D18E7B5E-BC5D-4250-9DCC-C59B31E24C9E}" destId="{6C46B7A9-8CFF-4EB4-A742-59275454DB86}" srcOrd="0" destOrd="0" parTransId="{C5AA2D2A-60B4-4201-9700-08859163D094}" sibTransId="{F162FDAD-A6E2-4CB9-B07C-904BF54BD822}"/>
    <dgm:cxn modelId="{E01630F9-A389-47F9-9B6D-E75431D573CB}" srcId="{698D0C93-3027-4A6F-9FB7-6F7CD791292A}" destId="{12E41876-9374-4DA7-8638-88251EFD21B3}" srcOrd="2" destOrd="0" parTransId="{ACC75C6E-37D9-407E-83A3-37A1CC1981EF}" sibTransId="{59AFA5E1-B2AA-4308-A744-83B7FE2B4BC2}"/>
    <dgm:cxn modelId="{5BD0E07F-7943-4B10-AE85-1789AFAF90B7}" srcId="{698D0C93-3027-4A6F-9FB7-6F7CD791292A}" destId="{27DCBC15-F9E4-493A-8A1E-3437BC6F8AD1}" srcOrd="1" destOrd="0" parTransId="{8F4D8E8D-9CA7-4F44-B186-4EB6C7D96D48}" sibTransId="{75714930-FE89-4BFF-A8A7-2BBE51FBD7A2}"/>
    <dgm:cxn modelId="{6AFC8135-20B3-4251-9654-499390FDD56A}" type="presOf" srcId="{698D0C93-3027-4A6F-9FB7-6F7CD791292A}" destId="{69EDA3B4-B3BF-4D91-AD43-E7526B4F366C}" srcOrd="0" destOrd="0" presId="urn:microsoft.com/office/officeart/2009/3/layout/StepUpProcess"/>
    <dgm:cxn modelId="{2A152DFF-2331-40C2-ABE9-F957CBA40C10}" type="presOf" srcId="{C5324F22-D53A-4B5F-BA79-2638CEF2DB33}" destId="{69EDA3B4-B3BF-4D91-AD43-E7526B4F366C}" srcOrd="0" destOrd="4" presId="urn:microsoft.com/office/officeart/2009/3/layout/StepUpProcess"/>
    <dgm:cxn modelId="{B971E25F-4D03-415A-BFC9-26B8CE7F1D0E}" type="presParOf" srcId="{F02ABA10-E87D-4962-B217-0C454FD03FC3}" destId="{EDCEFAEB-1916-4CC4-A99B-4A434CEAA1C7}" srcOrd="0" destOrd="0" presId="urn:microsoft.com/office/officeart/2009/3/layout/StepUpProcess"/>
    <dgm:cxn modelId="{CD2900AB-7E8E-42C9-AAB6-F6E9F94B3E9E}" type="presParOf" srcId="{EDCEFAEB-1916-4CC4-A99B-4A434CEAA1C7}" destId="{9484BB9C-3237-4365-9188-8AD7E21ABC15}" srcOrd="0" destOrd="0" presId="urn:microsoft.com/office/officeart/2009/3/layout/StepUpProcess"/>
    <dgm:cxn modelId="{A4223128-AFD7-49D4-83F3-5CE568B3859A}" type="presParOf" srcId="{EDCEFAEB-1916-4CC4-A99B-4A434CEAA1C7}" destId="{85D982BA-552B-4D82-BB0B-46D9BBC9A518}" srcOrd="1" destOrd="0" presId="urn:microsoft.com/office/officeart/2009/3/layout/StepUpProcess"/>
    <dgm:cxn modelId="{D50DFBCC-3CB6-4932-9B17-93987E660936}" type="presParOf" srcId="{EDCEFAEB-1916-4CC4-A99B-4A434CEAA1C7}" destId="{B9242F8E-4212-444E-8EF5-0BAF2DED8E3E}" srcOrd="2" destOrd="0" presId="urn:microsoft.com/office/officeart/2009/3/layout/StepUpProcess"/>
    <dgm:cxn modelId="{AC14001E-690C-4D25-84CA-44FBD8571128}" type="presParOf" srcId="{F02ABA10-E87D-4962-B217-0C454FD03FC3}" destId="{1F061EE4-70B7-4EF0-98D4-3761FA47AD66}" srcOrd="1" destOrd="0" presId="urn:microsoft.com/office/officeart/2009/3/layout/StepUpProcess"/>
    <dgm:cxn modelId="{5769448A-1E5A-4E1E-A7E5-B2731B0ADB60}" type="presParOf" srcId="{1F061EE4-70B7-4EF0-98D4-3761FA47AD66}" destId="{F36C9EF5-9CE7-4C4A-8E4A-5041CEB24B27}" srcOrd="0" destOrd="0" presId="urn:microsoft.com/office/officeart/2009/3/layout/StepUpProcess"/>
    <dgm:cxn modelId="{AB0CF71C-141F-4349-9552-AFFC8CEDB31E}" type="presParOf" srcId="{F02ABA10-E87D-4962-B217-0C454FD03FC3}" destId="{2FF1B08B-87E5-419A-BAD5-E6DD604472E1}" srcOrd="2" destOrd="0" presId="urn:microsoft.com/office/officeart/2009/3/layout/StepUpProcess"/>
    <dgm:cxn modelId="{739C1A46-E0A8-4742-B6E6-8EF28909EFA4}" type="presParOf" srcId="{2FF1B08B-87E5-419A-BAD5-E6DD604472E1}" destId="{CE353159-36FB-4996-B696-D400CC51FFE3}" srcOrd="0" destOrd="0" presId="urn:microsoft.com/office/officeart/2009/3/layout/StepUpProcess"/>
    <dgm:cxn modelId="{4E5462B9-3985-42B3-A254-B51755D86629}" type="presParOf" srcId="{2FF1B08B-87E5-419A-BAD5-E6DD604472E1}" destId="{69EDA3B4-B3BF-4D91-AD43-E7526B4F36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2A635-A9A5-4604-BEF8-720A9BE78808}">
      <dsp:nvSpPr>
        <dsp:cNvPr id="0" name=""/>
        <dsp:cNvSpPr/>
      </dsp:nvSpPr>
      <dsp:spPr>
        <a:xfrm rot="16200000">
          <a:off x="-1018519" y="1020283"/>
          <a:ext cx="4114800" cy="20742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May-July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Interviews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 of Documents &amp; Needs 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External Stakeholder Survey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Staff Survey I</a:t>
          </a:r>
          <a:endParaRPr lang="en-US" sz="1800" kern="1200" dirty="0"/>
        </a:p>
      </dsp:txBody>
      <dsp:txXfrm rot="5400000">
        <a:off x="1765" y="822959"/>
        <a:ext cx="2074232" cy="2468880"/>
      </dsp:txXfrm>
    </dsp:sp>
    <dsp:sp modelId="{0DF49676-EC96-4FE6-A37F-60546B826D94}">
      <dsp:nvSpPr>
        <dsp:cNvPr id="0" name=""/>
        <dsp:cNvSpPr/>
      </dsp:nvSpPr>
      <dsp:spPr>
        <a:xfrm rot="16200000">
          <a:off x="1113290" y="1040864"/>
          <a:ext cx="4114800" cy="203307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August</a:t>
          </a:r>
          <a:endParaRPr lang="en-US" sz="2400" b="1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Internal Staff Survey II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Critical Analyses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PEST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SWOC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Gap</a:t>
          </a:r>
          <a:endParaRPr lang="en-US" sz="1800" kern="1200" dirty="0"/>
        </a:p>
      </dsp:txBody>
      <dsp:txXfrm rot="5400000">
        <a:off x="2154155" y="822959"/>
        <a:ext cx="2033070" cy="2468880"/>
      </dsp:txXfrm>
    </dsp:sp>
    <dsp:sp modelId="{9D408984-CABE-4F16-8C4D-2CD247411305}">
      <dsp:nvSpPr>
        <dsp:cNvPr id="0" name=""/>
        <dsp:cNvSpPr/>
      </dsp:nvSpPr>
      <dsp:spPr>
        <a:xfrm rot="16200000">
          <a:off x="3246151" y="1095487"/>
          <a:ext cx="4114800" cy="192382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September</a:t>
          </a:r>
          <a:endParaRPr lang="en-US" sz="2400" b="1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Community Sessions &amp; Focus Groups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Staff Strategic Plan Work Sessions</a:t>
          </a:r>
          <a:endParaRPr lang="en-US" sz="1800" kern="1200" dirty="0"/>
        </a:p>
      </dsp:txBody>
      <dsp:txXfrm rot="5400000">
        <a:off x="4341638" y="822960"/>
        <a:ext cx="1923825" cy="2468880"/>
      </dsp:txXfrm>
    </dsp:sp>
    <dsp:sp modelId="{03A74C6E-C711-41F1-B040-B721A1698A2D}">
      <dsp:nvSpPr>
        <dsp:cNvPr id="0" name=""/>
        <dsp:cNvSpPr/>
      </dsp:nvSpPr>
      <dsp:spPr>
        <a:xfrm rot="16200000">
          <a:off x="5414528" y="996692"/>
          <a:ext cx="4114800" cy="212141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October</a:t>
          </a:r>
          <a:endParaRPr lang="en-US" sz="2400" b="1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Draft Strategic Plan –Validation &amp; Final Check-in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Ranking by PHB Leadership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Final Strategic Plan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Strategic Plan to City Council</a:t>
          </a:r>
          <a:endParaRPr lang="en-US" sz="1800" kern="1200" dirty="0"/>
        </a:p>
      </dsp:txBody>
      <dsp:txXfrm rot="5400000">
        <a:off x="6411221" y="822959"/>
        <a:ext cx="2121414" cy="246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4BB9C-3237-4365-9188-8AD7E21ABC15}">
      <dsp:nvSpPr>
        <dsp:cNvPr id="0" name=""/>
        <dsp:cNvSpPr/>
      </dsp:nvSpPr>
      <dsp:spPr>
        <a:xfrm rot="5400000">
          <a:off x="1012660" y="259435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982BA-552B-4D82-BB0B-46D9BBC9A518}">
      <dsp:nvSpPr>
        <dsp:cNvPr id="0" name=""/>
        <dsp:cNvSpPr/>
      </dsp:nvSpPr>
      <dsp:spPr>
        <a:xfrm>
          <a:off x="648859" y="1277784"/>
          <a:ext cx="3509677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/>
            <a:t>September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13</a:t>
          </a:r>
          <a:r>
            <a:rPr lang="en-US" sz="2000" kern="1200" baseline="30000" dirty="0" smtClean="0"/>
            <a:t>th </a:t>
          </a:r>
          <a:r>
            <a:rPr lang="en-US" sz="2000" kern="1200" dirty="0" smtClean="0"/>
            <a:t>- Community Meeting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External Focus Groups (2) - Cross-functional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Staff Work Sessions (4)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Functional Focus Groups (5)</a:t>
          </a:r>
          <a:endParaRPr lang="en-US" sz="2000" kern="1200" dirty="0"/>
        </a:p>
      </dsp:txBody>
      <dsp:txXfrm>
        <a:off x="648859" y="1277784"/>
        <a:ext cx="3509677" cy="2760821"/>
      </dsp:txXfrm>
    </dsp:sp>
    <dsp:sp modelId="{B9242F8E-4212-444E-8EF5-0BAF2DED8E3E}">
      <dsp:nvSpPr>
        <dsp:cNvPr id="0" name=""/>
        <dsp:cNvSpPr/>
      </dsp:nvSpPr>
      <dsp:spPr>
        <a:xfrm>
          <a:off x="3218033" y="2593"/>
          <a:ext cx="594266" cy="594266"/>
        </a:xfrm>
        <a:prstGeom prst="triangle">
          <a:avLst>
            <a:gd name="adj" fmla="val 100000"/>
          </a:avLst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3159-36FB-4996-B696-D400CC51FFE3}">
      <dsp:nvSpPr>
        <dsp:cNvPr id="0" name=""/>
        <dsp:cNvSpPr/>
      </dsp:nvSpPr>
      <dsp:spPr>
        <a:xfrm rot="5400000">
          <a:off x="4810855" y="-619844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A3B4-B3BF-4D91-AD43-E7526B4F366C}">
      <dsp:nvSpPr>
        <dsp:cNvPr id="0" name=""/>
        <dsp:cNvSpPr/>
      </dsp:nvSpPr>
      <dsp:spPr>
        <a:xfrm>
          <a:off x="4492948" y="363377"/>
          <a:ext cx="3736638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/>
            <a:t>October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Draft Strategic Plan &amp; Feedback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Community &amp; Staff Final Check-in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Ranking &amp; Final Product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Strategic Plan to City Council</a:t>
          </a:r>
          <a:endParaRPr lang="en-US" sz="2000" kern="1200" dirty="0"/>
        </a:p>
      </dsp:txBody>
      <dsp:txXfrm>
        <a:off x="4492948" y="363377"/>
        <a:ext cx="3736638" cy="27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900227-9E0D-4491-BBE6-7ED24E28F012}" type="datetimeFigureOut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3C864-F2EF-4394-844E-75B7FD04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022EE-7609-4410-8859-A58C7463A95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4BF38-A24E-4514-82C8-9E0A7A67B2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27429-0D4B-460B-BFCD-2E726B2C7A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70CE3-0BA9-49C8-BD2E-AB51B00753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F4DA5-BE34-40E7-AB04-FB61D45076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EFB85-FFA7-4FD5-8958-894D747545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D6BC0-DA67-4A3C-B276-93A2E7034F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1DDE9-3266-4BB1-83F1-34D6FBF5EF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83AF9D-54FF-4EDA-85A6-1B5362CF57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59273-96AD-4036-B5A7-E495EA8B2F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828EF-CDAC-4131-845F-2B5A435107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87D4B-4FCF-4E9D-B5BE-53C7CD9283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58415-65C6-47AD-B8A2-3F2EAC7F2F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4B9DA-D3C8-472E-AE55-FE6C446055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CCEBE-8BC3-4295-8DEA-2BAC05BD51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0F1A5-AA7C-405A-962C-0C2202D20C7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AD34A-8EBD-4993-87F6-C058D035ED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5A5F4-8FE2-4012-A722-29AEFAB837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566A3-8B3A-48F5-93F3-541C2170E4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F674-8FCB-4E49-9709-710338122E2C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0A0A-FA05-4ECC-90EA-E1F0DB0FB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71F2-EA6C-4678-9D14-E4064EC3A9A8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C187-04C7-4929-ACA6-9B683280D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2B1B-4EAB-4B5F-83DD-AF884DB8315D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ECDB-5402-4D24-A474-756EBB97D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4BB1-50C6-4B44-9D74-766FE50475E1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7D2F-09B5-4020-8FED-FB1363F7D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D158-E948-4302-BACC-7D1924FD4902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8350-62D7-4497-91A2-1EB1B37F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C9DB-8D30-45EF-86FA-8818288944A3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E1EE-CAE0-4455-B99B-C6B177CE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37CC-0B74-4D05-8D42-3781054F8630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CC2F-90AF-49A9-88B3-E4FC3BF2A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34DC-6AC4-4EC2-8F87-A27B251C59D8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D4D6-33DA-4855-94EE-A8816DB3E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C388-FB89-4AF8-8B39-9913B4A60DF0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AB52-4324-4E06-828A-CB9C7A3C5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53BA-1B00-4C4C-99A9-69D4EF55EE10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2878-E0A6-4156-846F-87ED9DF9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19DF-1DBA-4FD2-B1F0-C17FE4CC3BC3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329F-38CA-47FE-8168-52B39D36B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21B11-9372-48BB-9DDC-893EECAF29F2}" type="datetime1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60FEA-BA99-4170-8217-48ACEBA87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28" r:id="rId2"/>
    <p:sldLayoutId id="2147484334" r:id="rId3"/>
    <p:sldLayoutId id="2147484329" r:id="rId4"/>
    <p:sldLayoutId id="2147484330" r:id="rId5"/>
    <p:sldLayoutId id="2147484331" r:id="rId6"/>
    <p:sldLayoutId id="2147484335" r:id="rId7"/>
    <p:sldLayoutId id="2147484336" r:id="rId8"/>
    <p:sldLayoutId id="2147484337" r:id="rId9"/>
    <p:sldLayoutId id="2147484332" r:id="rId10"/>
    <p:sldLayoutId id="21474843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4613"/>
            <a:ext cx="7772400" cy="17795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PHB Strategic Plan 2010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0"/>
            <a:ext cx="6400800" cy="1473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Process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Findings and Next Steps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3352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4932363"/>
            <a:ext cx="28956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PHB All-Staff Meeting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September 7,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9:00 – 10:30 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Steel-Bridge Conference Room</a:t>
            </a:r>
          </a:p>
        </p:txBody>
      </p:sp>
      <p:pic>
        <p:nvPicPr>
          <p:cNvPr id="8198" name="Picture 2" descr="RN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553075"/>
            <a:ext cx="121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956C7-BA24-4D70-802E-426BE1087EDB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19800" y="533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038600" y="271463"/>
            <a:ext cx="4876800" cy="1252537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Staff Suggested Priorities for Program Improvements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65505"/>
              </p:ext>
            </p:extLst>
          </p:nvPr>
        </p:nvGraphicFramePr>
        <p:xfrm>
          <a:off x="304801" y="1676400"/>
          <a:ext cx="8610599" cy="4979480"/>
        </p:xfrm>
        <a:graphic>
          <a:graphicData uri="http://schemas.openxmlformats.org/drawingml/2006/table">
            <a:tbl>
              <a:tblPr firstRow="1" firstCol="1" bandCol="1">
                <a:tableStyleId>{775DCB02-9BB8-47FD-8907-85C794F793BA}</a:tableStyleId>
              </a:tblPr>
              <a:tblGrid>
                <a:gridCol w="2133599"/>
                <a:gridCol w="2057400"/>
                <a:gridCol w="2209800"/>
                <a:gridCol w="2209800"/>
              </a:tblGrid>
              <a:tr h="175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Creating Efficiencies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37" marR="21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Staffing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37" marR="21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Program 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37" marR="21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Resources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37" marR="21037" marT="0" marB="0" anchor="ctr"/>
                </a:tc>
              </a:tr>
              <a:tr h="4091643">
                <a:tc>
                  <a:txBody>
                    <a:bodyPr/>
                    <a:lstStyle/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>
                          <a:effectLst/>
                        </a:rPr>
                        <a:t>Define mission and </a:t>
                      </a:r>
                      <a:r>
                        <a:rPr lang="en-US" sz="1500" b="0" dirty="0" smtClean="0">
                          <a:effectLst/>
                        </a:rPr>
                        <a:t>priorities</a:t>
                      </a:r>
                      <a:endParaRPr lang="en-US" sz="1500" b="0" dirty="0">
                        <a:effectLst/>
                      </a:endParaRP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 smtClean="0">
                          <a:effectLst/>
                        </a:rPr>
                        <a:t>Streamline data collection and </a:t>
                      </a:r>
                      <a:r>
                        <a:rPr lang="en-US" sz="1500" b="0" dirty="0">
                          <a:effectLst/>
                        </a:rPr>
                        <a:t>reporting functions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 smtClean="0">
                          <a:effectLst/>
                        </a:rPr>
                        <a:t>Improve </a:t>
                      </a:r>
                      <a:r>
                        <a:rPr lang="en-US" sz="1500" b="0" dirty="0">
                          <a:effectLst/>
                        </a:rPr>
                        <a:t>management of staff and external </a:t>
                      </a:r>
                      <a:r>
                        <a:rPr lang="en-US" sz="1500" b="0" dirty="0" smtClean="0">
                          <a:effectLst/>
                        </a:rPr>
                        <a:t>expectations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 smtClean="0">
                          <a:effectLst/>
                        </a:rPr>
                        <a:t>Sharpen focus on effective delivery of funds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b="0" dirty="0" smtClean="0">
                          <a:effectLst/>
                        </a:rPr>
                        <a:t>Better</a:t>
                      </a:r>
                      <a:r>
                        <a:rPr lang="en-US" sz="1500" b="0" baseline="0" dirty="0" smtClean="0">
                          <a:effectLst/>
                        </a:rPr>
                        <a:t> </a:t>
                      </a:r>
                      <a:r>
                        <a:rPr lang="en-US" sz="1500" b="0" dirty="0" smtClean="0">
                          <a:effectLst/>
                        </a:rPr>
                        <a:t>funding allocation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</a:rPr>
                        <a:t>Expand use of technology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</a:rPr>
                        <a:t>Business process improvements across functional </a:t>
                      </a:r>
                      <a:r>
                        <a:rPr lang="en-US" sz="1500" b="0" dirty="0" smtClean="0">
                          <a:effectLst/>
                        </a:rPr>
                        <a:t>areas</a:t>
                      </a:r>
                      <a:endParaRPr lang="en-US" sz="1500" b="0" dirty="0" smtClean="0">
                        <a:effectLst/>
                      </a:endParaRPr>
                    </a:p>
                  </a:txBody>
                  <a:tcPr marL="21037" marR="21037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Reduce level of direct </a:t>
                      </a:r>
                      <a:r>
                        <a:rPr lang="en-US" sz="1500" dirty="0" smtClean="0">
                          <a:effectLst/>
                        </a:rPr>
                        <a:t>services</a:t>
                      </a:r>
                      <a:endParaRPr lang="en-US" sz="1500" dirty="0">
                        <a:effectLst/>
                      </a:endParaRP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Base any required layoffs on staff performance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Reduce </a:t>
                      </a:r>
                      <a:r>
                        <a:rPr lang="en-US" sz="1500" dirty="0">
                          <a:effectLst/>
                        </a:rPr>
                        <a:t>the number of </a:t>
                      </a:r>
                      <a:r>
                        <a:rPr lang="en-US" sz="1500" dirty="0" smtClean="0">
                          <a:effectLst/>
                        </a:rPr>
                        <a:t>managers </a:t>
                      </a:r>
                      <a:r>
                        <a:rPr lang="en-US" sz="1500" dirty="0">
                          <a:effectLst/>
                        </a:rPr>
                        <a:t>at an executive level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Evaluate staff </a:t>
                      </a:r>
                      <a:r>
                        <a:rPr lang="en-US" sz="1500" dirty="0" smtClean="0">
                          <a:effectLst/>
                        </a:rPr>
                        <a:t>workloads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Focus on performance measures and timeliness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500" dirty="0" smtClean="0">
                          <a:effectLst/>
                        </a:rPr>
                        <a:t>Improve internal communication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500" dirty="0" smtClean="0">
                          <a:effectLst/>
                        </a:rPr>
                        <a:t>Enhance training and professional development for </a:t>
                      </a:r>
                      <a:r>
                        <a:rPr lang="en-US" sz="1500" dirty="0" smtClean="0">
                          <a:effectLst/>
                        </a:rPr>
                        <a:t>staff</a:t>
                      </a:r>
                      <a:endParaRPr lang="en-US" sz="1500" dirty="0" smtClean="0">
                        <a:effectLst/>
                      </a:endParaRPr>
                    </a:p>
                  </a:txBody>
                  <a:tcPr marL="21037" marR="21037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Assess </a:t>
                      </a:r>
                      <a:r>
                        <a:rPr lang="en-US" sz="1500" dirty="0">
                          <a:effectLst/>
                        </a:rPr>
                        <a:t>rental and homeownership development pipelines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Consolidate some loan servicing functions due to lean </a:t>
                      </a:r>
                      <a:r>
                        <a:rPr lang="en-US" sz="1500" dirty="0" smtClean="0">
                          <a:effectLst/>
                        </a:rPr>
                        <a:t>staffing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For Ending Homelessness Initiative, merge policy &amp; planning with service delivery roles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Policy and planning performed at every local jurisdiction should be merged at a higher level</a:t>
                      </a: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 smtClean="0">
                        <a:effectLst/>
                      </a:endParaRP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500" dirty="0" smtClean="0">
                          <a:effectLst/>
                        </a:rPr>
                        <a:t>Increase external stakeholder </a:t>
                      </a:r>
                      <a:r>
                        <a:rPr lang="en-US" sz="1500" dirty="0" smtClean="0">
                          <a:effectLst/>
                        </a:rPr>
                        <a:t>involvement</a:t>
                      </a:r>
                      <a:endParaRPr lang="en-US" sz="1500" dirty="0" smtClean="0">
                        <a:effectLst/>
                      </a:endParaRPr>
                    </a:p>
                  </a:txBody>
                  <a:tcPr marL="21037" marR="21037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Invest </a:t>
                      </a:r>
                      <a:r>
                        <a:rPr lang="en-US" sz="1500" dirty="0">
                          <a:effectLst/>
                        </a:rPr>
                        <a:t>in innovative software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</a:rPr>
                        <a:t>Focus on financial assistance products that have high likelihood of </a:t>
                      </a:r>
                      <a:r>
                        <a:rPr lang="en-US" sz="1500" dirty="0" smtClean="0">
                          <a:effectLst/>
                        </a:rPr>
                        <a:t>repayment</a:t>
                      </a:r>
                    </a:p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</a:rPr>
                        <a:t>Resource development</a:t>
                      </a:r>
                      <a:r>
                        <a:rPr lang="en-US" sz="1500" baseline="0" dirty="0" smtClean="0">
                          <a:effectLst/>
                        </a:rPr>
                        <a:t> and creative use of TIF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037" marR="2103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8800B-50FB-4678-931B-48564834D5CE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04800" y="1530350"/>
            <a:ext cx="838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PHB’s Top Priorities for Self-Improvement</a:t>
            </a:r>
            <a:r>
              <a:rPr lang="en-US" sz="240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Streamline business processes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Internal communication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Cross-functional training of staff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038600" y="271463"/>
            <a:ext cx="48768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Priorities for Program Improvements</a:t>
            </a:r>
            <a:endParaRPr lang="en-US" dirty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 t="1643" b="1643"/>
          <a:stretch>
            <a:fillRect/>
          </a:stretch>
        </p:blipFill>
        <p:spPr bwMode="auto">
          <a:xfrm>
            <a:off x="1447800" y="3100388"/>
            <a:ext cx="61483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BC5C3-B198-430E-9E29-F3BF75C3C740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038600" y="271463"/>
            <a:ext cx="48768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Priorities for System Improvements</a:t>
            </a:r>
            <a:endParaRPr lang="en-US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24400" y="1752600"/>
            <a:ext cx="419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51% Agree </a:t>
            </a:r>
            <a:r>
              <a:rPr lang="en-US" b="1"/>
              <a:t>&amp; </a:t>
            </a:r>
            <a:r>
              <a:rPr lang="en-US" b="1">
                <a:solidFill>
                  <a:schemeClr val="accent2"/>
                </a:solidFill>
              </a:rPr>
              <a:t>13% Strongly Agree </a:t>
            </a:r>
            <a:r>
              <a:rPr lang="en-US"/>
              <a:t>that the </a:t>
            </a:r>
            <a:r>
              <a:rPr lang="en-US" b="1" i="1"/>
              <a:t>business process and data systems they currently use help them perform their daily duties</a:t>
            </a:r>
            <a:r>
              <a:rPr lang="en-US"/>
              <a:t>; </a:t>
            </a:r>
          </a:p>
          <a:p>
            <a:pPr algn="r"/>
            <a:r>
              <a:rPr lang="en-US"/>
              <a:t>n=47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8610600" cy="2862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PHB could improve the current business processes and data systems to better support daily work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Few replications of similar data in different reports and databases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Continued communication and training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of a dashboard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Upgrade data systems (e.g. improvements to MITAS)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Staff access to SAP budgetary information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Streamline disbursement processes (i.e. loan and grant disbursements)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accountability to staff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Compliance monitoring to ensure ongoing borrower and project compliance </a:t>
            </a:r>
          </a:p>
        </p:txBody>
      </p:sp>
      <p:graphicFrame>
        <p:nvGraphicFramePr>
          <p:cNvPr id="19462" name="Chart 7"/>
          <p:cNvGraphicFramePr>
            <a:graphicFrameLocks/>
          </p:cNvGraphicFramePr>
          <p:nvPr/>
        </p:nvGraphicFramePr>
        <p:xfrm>
          <a:off x="304800" y="846138"/>
          <a:ext cx="44704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4" imgW="4468755" imgH="3042168" progId="Excel.Chart.8">
                  <p:embed/>
                </p:oleObj>
              </mc:Choice>
              <mc:Fallback>
                <p:oleObj r:id="rId4" imgW="4468755" imgH="3042168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46138"/>
                        <a:ext cx="4470400" cy="304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12331-6232-4204-B769-76000D5F7D7D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038600" y="271463"/>
            <a:ext cx="48768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Priorities for System Improvements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71600"/>
          <a:ext cx="3733800" cy="3352797"/>
        </p:xfrm>
        <a:graphic>
          <a:graphicData uri="http://schemas.openxmlformats.org/drawingml/2006/table">
            <a:tbl>
              <a:tblPr firstCol="1" bandRow="1">
                <a:tableStyleId>{775DCB02-9BB8-47FD-8907-85C794F793BA}</a:tableStyleId>
              </a:tblPr>
              <a:tblGrid>
                <a:gridCol w="3733800"/>
              </a:tblGrid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Outcome Information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Budget Information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Compliance Information</a:t>
                      </a:r>
                    </a:p>
                  </a:txBody>
                  <a:tcPr marL="9525" marR="9525" marT="9525" marB="0" anchor="ctr"/>
                </a:tc>
              </a:tr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Community needs data</a:t>
                      </a:r>
                    </a:p>
                  </a:txBody>
                  <a:tcPr marL="9525" marR="9525" marT="9525" marB="0" anchor="ctr"/>
                </a:tc>
              </a:tr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Contract information</a:t>
                      </a:r>
                    </a:p>
                  </a:txBody>
                  <a:tcPr marL="9525" marR="9525" marT="9525" marB="0" anchor="ctr"/>
                </a:tc>
              </a:tr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Accounting and Loan Servicing Information</a:t>
                      </a:r>
                    </a:p>
                  </a:txBody>
                  <a:tcPr marL="9525" marR="9525" marT="9525" marB="0" anchor="ctr"/>
                </a:tc>
              </a:tr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Asset Management information</a:t>
                      </a:r>
                    </a:p>
                  </a:txBody>
                  <a:tcPr marL="9525" marR="9525" marT="9525" marB="0" anchor="ctr"/>
                </a:tc>
              </a:tr>
              <a:tr h="413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876800"/>
            <a:ext cx="4038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Program Outcome and Budget Information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ranked top among the information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regularly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needed by staff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PHB’s business and data systems.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14875" y="1660525"/>
            <a:ext cx="42767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Additional data needed 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Customer service feedback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Economic &amp; employment impact indicators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Asset Management information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Project financial data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Demographic data about communities of color served by PHB programs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Reports on overall performance of loan portfolio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2"/>
                </a:solidFill>
              </a:rPr>
              <a:t>Compliance data tracking                  </a:t>
            </a:r>
          </a:p>
        </p:txBody>
      </p:sp>
      <p:pic>
        <p:nvPicPr>
          <p:cNvPr id="20487" name="Picture 13" descr="C:\Users\Consultant6\AppData\Local\Microsoft\Windows\Temporary Internet Files\Content.IE5\FMCNQ5RP\MC910216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19675"/>
            <a:ext cx="18288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C:\Users\Consultant6\AppData\Local\Microsoft\Windows\Temporary Internet Files\Content.IE5\7IZXAWVI\MC9102163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7475" y="5019675"/>
            <a:ext cx="18288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72EA2-9350-494A-9E58-1C64255A8CF9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667000" y="119063"/>
            <a:ext cx="6248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Organizational Development Needs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0100" y="2008903"/>
          <a:ext cx="3733800" cy="4010897"/>
        </p:xfrm>
        <a:graphic>
          <a:graphicData uri="http://schemas.openxmlformats.org/drawingml/2006/table">
            <a:tbl>
              <a:tblPr lastRow="1">
                <a:tableStyleId>{35758FB7-9AC5-4552-8A53-C91805E547FA}</a:tableStyleId>
              </a:tblPr>
              <a:tblGrid>
                <a:gridCol w="3733800"/>
              </a:tblGrid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People orientation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Team orientation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Attention to detail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Outcome orientation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Aggressiveness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Strong external communication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Mission alignment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Innovation and risk taking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Stability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7030A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Strong internal communication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7030A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4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Opportunities for advancement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2667000"/>
            <a:ext cx="35814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 general, staff see PHB as competent with respect to all key characteristics of a successful organizational culture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except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with “Strong internal communication” and “Opportunities for advancement” – both characteristics needed improvement. PHB ranked as most competent in “People orientation” and “Team orientation.”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09600" y="1258888"/>
            <a:ext cx="358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Key characteristics of a successful org culture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52400" y="2057400"/>
            <a:ext cx="609600" cy="32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b="1" dirty="0"/>
              <a:t>Competent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D3612-D02E-49FA-8A44-5257216C139E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667000" y="119063"/>
            <a:ext cx="6248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Organizational Development Needs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1400" y="1981198"/>
          <a:ext cx="4800600" cy="20734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800600"/>
              </a:tblGrid>
              <a:tr h="41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Political stakeholders like elected 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officials (87%)*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1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Borrowers and contractors (74%) 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1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Consumers of the housing and services PHB funds (70%)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1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Portland residents and </a:t>
                      </a:r>
                      <a:r>
                        <a:rPr lang="en-US" sz="16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taxpayers (63%)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14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PHB </a:t>
                      </a:r>
                      <a:r>
                        <a:rPr lang="en-US" sz="16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Staff (61%)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22533" name="Picture 1" descr="C:\Users\Consultant6\AppData\Local\Microsoft\Windows\Temporary Internet Files\Content.IE5\6WIOALZ2\MC9000235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46325"/>
            <a:ext cx="2209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685800" y="4791075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By and large, staff believe that </a:t>
            </a:r>
            <a:r>
              <a:rPr lang="en-US" sz="2000" b="1" i="1">
                <a:solidFill>
                  <a:schemeClr val="tx2"/>
                </a:solidFill>
              </a:rPr>
              <a:t>all constituents/stakeholders are well-served </a:t>
            </a:r>
            <a:r>
              <a:rPr lang="en-US" sz="2000">
                <a:solidFill>
                  <a:schemeClr val="tx2"/>
                </a:solidFill>
              </a:rPr>
              <a:t>by PHB’s customer service. Staff are </a:t>
            </a:r>
            <a:r>
              <a:rPr lang="en-US" sz="2000" b="1">
                <a:solidFill>
                  <a:schemeClr val="tx2"/>
                </a:solidFill>
              </a:rPr>
              <a:t>most satisfied</a:t>
            </a:r>
            <a:r>
              <a:rPr lang="en-US" sz="2000">
                <a:solidFill>
                  <a:schemeClr val="tx2"/>
                </a:solidFill>
              </a:rPr>
              <a:t> with service to </a:t>
            </a:r>
            <a:r>
              <a:rPr lang="en-US" sz="2000" u="sng">
                <a:solidFill>
                  <a:schemeClr val="tx2"/>
                </a:solidFill>
              </a:rPr>
              <a:t>elected officials</a:t>
            </a:r>
            <a:r>
              <a:rPr lang="en-US" sz="2000">
                <a:solidFill>
                  <a:schemeClr val="tx2"/>
                </a:solidFill>
              </a:rPr>
              <a:t> and </a:t>
            </a:r>
            <a:r>
              <a:rPr lang="en-US" sz="2000" b="1">
                <a:solidFill>
                  <a:schemeClr val="tx2"/>
                </a:solidFill>
              </a:rPr>
              <a:t>least satisfied</a:t>
            </a:r>
            <a:r>
              <a:rPr lang="en-US" sz="2000">
                <a:solidFill>
                  <a:schemeClr val="tx2"/>
                </a:solidFill>
              </a:rPr>
              <a:t> with service to </a:t>
            </a:r>
            <a:r>
              <a:rPr lang="en-US" sz="2000" u="sng">
                <a:solidFill>
                  <a:schemeClr val="tx2"/>
                </a:solidFill>
              </a:rPr>
              <a:t>staff</a:t>
            </a:r>
            <a:r>
              <a:rPr lang="en-US" sz="2000">
                <a:solidFill>
                  <a:schemeClr val="tx2"/>
                </a:solidFill>
              </a:rPr>
              <a:t>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219200"/>
            <a:ext cx="2106613" cy="7080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PHB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Customer 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2025" y="4038600"/>
            <a:ext cx="29749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*both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satisfied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satisfied</a:t>
            </a:r>
          </a:p>
        </p:txBody>
      </p:sp>
      <p:sp>
        <p:nvSpPr>
          <p:cNvPr id="9" name="Up Arrow 8"/>
          <p:cNvSpPr/>
          <p:nvPr/>
        </p:nvSpPr>
        <p:spPr>
          <a:xfrm>
            <a:off x="8458200" y="1981200"/>
            <a:ext cx="609600" cy="205740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b="1" dirty="0"/>
              <a:t>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4A9D8-8C47-4FDF-B1CF-E210869A3494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667000" y="119063"/>
            <a:ext cx="6248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Organizational Development Needs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3997" y="1371600"/>
          <a:ext cx="4477603" cy="29717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477603"/>
              </a:tblGrid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Good response times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Cultural competency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3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Capacity to anticipate problems and offer solutions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Regular evaluation and public accountability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Technical assistance and capacity-building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Efficient use and allocation of resources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Reliable data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Clear program guidelines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7030A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Involvement and transparency in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decision-making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7030A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140325" y="1828800"/>
            <a:ext cx="3394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How well is PHB currently doing in key customer service areas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7788" y="2590800"/>
            <a:ext cx="3352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PHB is competent in all but needs improvement in “Involvement and transparency in decision-making”.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419600"/>
            <a:ext cx="842962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Improvements to customer service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Cross training and career advancement for staff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Regularly review direct customer service and evaluate customer satisfaction results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Clearer opportunities for staff involvement in decision-making processes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Re-assess top-down management approach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Programs are complicated making communication more difficult and less efficient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More concise accountability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Collective commitment to crisp and clear customer service</a:t>
            </a:r>
          </a:p>
        </p:txBody>
      </p:sp>
      <p:sp>
        <p:nvSpPr>
          <p:cNvPr id="8" name="Up Arrow 7"/>
          <p:cNvSpPr/>
          <p:nvPr/>
        </p:nvSpPr>
        <p:spPr>
          <a:xfrm>
            <a:off x="76200" y="1371600"/>
            <a:ext cx="533400" cy="2667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b="1" dirty="0"/>
              <a:t>Competent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45293-3EDD-40D8-AD90-459486AA080D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667000" y="119063"/>
            <a:ext cx="6248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Organizational Development Needs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8534400" cy="2308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How PHB leadership and management can provide support to daily work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Clear priorities for work tasks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Regular communication (team meetings and check-in)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Improved communication of planning decisions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Delegate decision-making authority or increase accessibility of Executive Team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Foster culture of information sharing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Continue to prioritize process improvement and standardization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Consistency, timeliness, less bureaucracy </a:t>
            </a:r>
          </a:p>
        </p:txBody>
      </p:sp>
      <p:pic>
        <p:nvPicPr>
          <p:cNvPr id="24581" name="Picture 2" descr="C:\Users\Consultant6\AppData\Local\Microsoft\Windows\Temporary Internet Files\Content.IE5\7IZXAWVI\MC9004375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1828800"/>
            <a:ext cx="3419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914400" y="1751013"/>
            <a:ext cx="44307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Staff training / Professional </a:t>
            </a:r>
            <a:r>
              <a:rPr lang="en-US" b="1" dirty="0" smtClean="0">
                <a:solidFill>
                  <a:schemeClr val="tx2"/>
                </a:solidFill>
              </a:rPr>
              <a:t>development Needs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On emerging best practices 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Reporting tools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Project management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Cross training in program work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General team building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0D8FA-7F9F-46BB-8674-0070611E8BCF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800600" y="195263"/>
            <a:ext cx="3962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Communication Strategies</a:t>
            </a:r>
            <a:endParaRPr lang="en-US" dirty="0"/>
          </a:p>
        </p:txBody>
      </p:sp>
      <p:graphicFrame>
        <p:nvGraphicFramePr>
          <p:cNvPr id="25604" name="Chart 5"/>
          <p:cNvGraphicFramePr>
            <a:graphicFrameLocks/>
          </p:cNvGraphicFramePr>
          <p:nvPr/>
        </p:nvGraphicFramePr>
        <p:xfrm>
          <a:off x="-1116013" y="2895600"/>
          <a:ext cx="515461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4" imgW="5816088" imgH="3048264" progId="Excel.Chart.8">
                  <p:embed/>
                </p:oleObj>
              </mc:Choice>
              <mc:Fallback>
                <p:oleObj r:id="rId4" imgW="5816088" imgH="3048264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2895600"/>
                        <a:ext cx="5154613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375" y="1716088"/>
            <a:ext cx="3276600" cy="64611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Internal (Cross-functional) Communications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44950" y="1752600"/>
          <a:ext cx="4794250" cy="3876675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397125"/>
                <a:gridCol w="2397125"/>
              </a:tblGrid>
              <a:tr h="3709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Challenge</a:t>
                      </a:r>
                      <a:r>
                        <a:rPr lang="en-US" sz="1600" baseline="0" dirty="0" smtClean="0"/>
                        <a:t>s for PHB</a:t>
                      </a:r>
                      <a:endParaRPr lang="en-US" sz="1600" dirty="0"/>
                    </a:p>
                  </a:txBody>
                  <a:tcPr marL="91427" marR="91427"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to address them</a:t>
                      </a:r>
                      <a:endParaRPr lang="en-US" sz="1600" dirty="0"/>
                    </a:p>
                  </a:txBody>
                  <a:tcPr marL="91427" marR="91427" marT="45727" marB="45727"/>
                </a:tc>
              </a:tr>
              <a:tr h="3505774">
                <a:tc>
                  <a:txBody>
                    <a:bodyPr/>
                    <a:lstStyle/>
                    <a:p>
                      <a:pPr marL="177800" indent="-177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tabLst>
                          <a:tab pos="177800" algn="l"/>
                        </a:tabLst>
                        <a:defRPr/>
                      </a:pPr>
                      <a:r>
                        <a:rPr lang="en-US" sz="1600" dirty="0" smtClean="0"/>
                        <a:t>More transparency with decision-making</a:t>
                      </a:r>
                    </a:p>
                    <a:p>
                      <a:pPr marL="177800" indent="-177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tabLst>
                          <a:tab pos="177800" algn="l"/>
                        </a:tabLst>
                        <a:defRPr/>
                      </a:pPr>
                      <a:r>
                        <a:rPr lang="en-US" sz="1600" dirty="0" smtClean="0"/>
                        <a:t>Leadership-management-staff communication</a:t>
                      </a:r>
                    </a:p>
                    <a:p>
                      <a:pPr marL="177800" indent="-177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tabLst>
                          <a:tab pos="177800" algn="l"/>
                        </a:tabLst>
                        <a:defRPr/>
                      </a:pPr>
                      <a:r>
                        <a:rPr lang="en-US" sz="1600" dirty="0" err="1" smtClean="0"/>
                        <a:t>Siloed</a:t>
                      </a:r>
                      <a:r>
                        <a:rPr lang="en-US" sz="1600" dirty="0" smtClean="0"/>
                        <a:t> thinking</a:t>
                      </a:r>
                    </a:p>
                    <a:p>
                      <a:pPr marL="177800" indent="-177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tabLst>
                          <a:tab pos="177800" algn="l"/>
                        </a:tabLst>
                        <a:defRPr/>
                      </a:pPr>
                      <a:r>
                        <a:rPr lang="en-US" sz="1600" dirty="0" smtClean="0"/>
                        <a:t>More team building</a:t>
                      </a:r>
                    </a:p>
                    <a:p>
                      <a:pPr marL="177800" indent="-177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tabLst>
                          <a:tab pos="177800" algn="l"/>
                        </a:tabLst>
                        <a:defRPr/>
                      </a:pPr>
                      <a:r>
                        <a:rPr lang="en-US" sz="1600" dirty="0" smtClean="0"/>
                        <a:t>Information sharing</a:t>
                      </a:r>
                    </a:p>
                    <a:p>
                      <a:pPr marL="177800" indent="-177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tabLst>
                          <a:tab pos="177800" algn="l"/>
                        </a:tabLst>
                        <a:defRPr/>
                      </a:pPr>
                      <a:r>
                        <a:rPr lang="en-US" sz="1600" dirty="0" smtClean="0"/>
                        <a:t>General lack of understanding of what work teams do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+mn-lt"/>
                        <a:cs typeface="+mn-cs"/>
                      </a:endParaRPr>
                    </a:p>
                  </a:txBody>
                  <a:tcPr marL="91427" marR="91427" marT="45727" marB="45727"/>
                </a:tc>
                <a:tc>
                  <a:txBody>
                    <a:bodyPr/>
                    <a:lstStyle/>
                    <a:p>
                      <a:pPr marL="109538" indent="-1095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n-US" sz="1600" dirty="0" smtClean="0"/>
                        <a:t>Clarify delegations of authority</a:t>
                      </a:r>
                    </a:p>
                    <a:p>
                      <a:pPr marL="109538" indent="-1095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n-US" sz="1600" dirty="0" smtClean="0"/>
                        <a:t>More personal/informal contact within staff</a:t>
                      </a:r>
                    </a:p>
                    <a:p>
                      <a:pPr marL="109538" indent="-1095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n-US" sz="1600" dirty="0" smtClean="0"/>
                        <a:t>Clearer communication and cross staffing (policy/planning and delivery)</a:t>
                      </a:r>
                    </a:p>
                    <a:p>
                      <a:pPr marL="109538" indent="-1095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n-US" sz="1600" dirty="0" smtClean="0"/>
                        <a:t>Better reporting, with development and communication of clear team work plans</a:t>
                      </a:r>
                    </a:p>
                    <a:p>
                      <a:pPr marL="109538" indent="-1095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n-US" sz="1600" dirty="0" smtClean="0"/>
                        <a:t>Build more trust with staff</a:t>
                      </a:r>
                      <a:endParaRPr lang="en-US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7" marR="91427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BCC83-5793-4DD0-B6F6-205FC94F86CE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76800" y="195263"/>
            <a:ext cx="3962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Communication Strategies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1371600"/>
            <a:ext cx="327660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Key components of PHB brand and core messages</a:t>
            </a:r>
            <a:endParaRPr lang="en-US" dirty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6705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866775" y="2133600"/>
            <a:ext cx="7589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Creating affordable housing opportunities for the people of Portland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Addressing community housing needs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Equity * Livability *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09600" y="2674938"/>
            <a:ext cx="8153400" cy="3451225"/>
          </a:xfrm>
        </p:spPr>
        <p:txBody>
          <a:bodyPr/>
          <a:lstStyle/>
          <a:p>
            <a:pPr marL="457200" indent="-457200" eaLnBrk="1" hangingPunct="1">
              <a:buFont typeface="Candara" pitchFamily="34" charset="0"/>
              <a:buAutoNum type="arabicPeriod"/>
            </a:pPr>
            <a:r>
              <a:rPr lang="en-US" smtClean="0"/>
              <a:t>Project Schedule / Progress …..………………………... 3</a:t>
            </a:r>
          </a:p>
          <a:p>
            <a:pPr marL="457200" indent="-457200" eaLnBrk="1" hangingPunct="1">
              <a:buFont typeface="Candara" pitchFamily="34" charset="0"/>
              <a:buAutoNum type="arabicPeriod"/>
            </a:pPr>
            <a:r>
              <a:rPr lang="en-US" smtClean="0"/>
              <a:t>PHB Internal Survey Findings ……...…………………… 5</a:t>
            </a:r>
          </a:p>
          <a:p>
            <a:pPr marL="457200" indent="-457200" eaLnBrk="1" hangingPunct="1">
              <a:buFont typeface="Candara" pitchFamily="34" charset="0"/>
              <a:buAutoNum type="arabicPeriod"/>
            </a:pPr>
            <a:r>
              <a:rPr lang="en-US" smtClean="0"/>
              <a:t>Emerging Strategic Plan Direction ….………………… 25</a:t>
            </a:r>
          </a:p>
          <a:p>
            <a:pPr marL="457200" indent="-457200" eaLnBrk="1" hangingPunct="1">
              <a:buFont typeface="Candara" pitchFamily="34" charset="0"/>
              <a:buAutoNum type="arabicPeriod"/>
            </a:pPr>
            <a:r>
              <a:rPr lang="en-US" smtClean="0"/>
              <a:t>Next Steps ……………………………………………... 28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Presentation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9B1D6-E168-4341-8C8B-9F64DC733ABD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Emerging Strategic Plan Direction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FDF77-A5B3-4EE1-93C4-63CE73EACF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9FAEE-5A7B-41A6-978B-2A8D5A2C9462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Strategic Findings / </a:t>
            </a:r>
            <a:br>
              <a:rPr lang="en-US" dirty="0" smtClean="0"/>
            </a:br>
            <a:r>
              <a:rPr lang="en-US" dirty="0" smtClean="0"/>
              <a:t>Emerging Themes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28600" y="1676400"/>
          <a:ext cx="8686800" cy="46545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36891"/>
                <a:gridCol w="5649909"/>
              </a:tblGrid>
              <a:tr h="372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THEMES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 OBSERVATIONS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</a:tr>
              <a:tr h="25998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Leadership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There is</a:t>
                      </a:r>
                      <a:r>
                        <a:rPr lang="en-US" sz="1600" baseline="0" dirty="0" smtClean="0">
                          <a:effectLst/>
                        </a:rPr>
                        <a:t> a v</a:t>
                      </a:r>
                      <a:r>
                        <a:rPr lang="en-US" sz="1600" dirty="0" smtClean="0">
                          <a:effectLst/>
                        </a:rPr>
                        <a:t>ery </a:t>
                      </a:r>
                      <a:r>
                        <a:rPr lang="en-US" sz="1600" dirty="0">
                          <a:effectLst/>
                        </a:rPr>
                        <a:t>supportive and appropriate PHB leadership and </a:t>
                      </a:r>
                      <a:r>
                        <a:rPr lang="en-US" sz="1600" dirty="0" smtClean="0">
                          <a:effectLst/>
                        </a:rPr>
                        <a:t>management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 delegation of decision-making authority (currently run as top-down) within reasonable boundaries to program managers or increased accessibility of Executive team members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Lack of concise accountability handed to staff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</a:t>
                      </a:r>
                      <a:r>
                        <a:rPr lang="en-US" sz="1600" baseline="0" dirty="0" smtClean="0">
                          <a:effectLst/>
                        </a:rPr>
                        <a:t> to have </a:t>
                      </a:r>
                      <a:r>
                        <a:rPr lang="en-US" sz="1600" dirty="0" smtClean="0">
                          <a:effectLst/>
                        </a:rPr>
                        <a:t>less bureaucracy (reduce red tape); Address issue on overall politically driven agenda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  <a:tr h="168258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Communication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strong </a:t>
                      </a:r>
                      <a:r>
                        <a:rPr lang="en-US" sz="1600" dirty="0">
                          <a:effectLst/>
                        </a:rPr>
                        <a:t>internal communications strategy </a:t>
                      </a:r>
                      <a:r>
                        <a:rPr lang="en-US" sz="1600" dirty="0" smtClean="0">
                          <a:effectLst/>
                        </a:rPr>
                        <a:t>– Increased frequency and amount of communication with staff and across programs 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Lack of efficient external communication (information sharing) due in part to complicated </a:t>
                      </a:r>
                      <a:r>
                        <a:rPr lang="en-US" sz="1600" dirty="0" smtClean="0">
                          <a:effectLst/>
                        </a:rPr>
                        <a:t>programs</a:t>
                      </a:r>
                    </a:p>
                  </a:txBody>
                  <a:tcPr marL="26687" marR="2668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592CF-CF21-4B9D-8AF8-D8A65FA20B20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28600" y="1600200"/>
          <a:ext cx="8686800" cy="50720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8052"/>
                <a:gridCol w="5548748"/>
              </a:tblGrid>
              <a:tr h="3048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THEMES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 OBSERVATIONS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</a:tr>
              <a:tr h="16825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Funding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PHB </a:t>
                      </a:r>
                      <a:r>
                        <a:rPr lang="en-US" sz="1600" dirty="0">
                          <a:effectLst/>
                        </a:rPr>
                        <a:t>has a well-respected reputation that could be used to leverage into </a:t>
                      </a:r>
                      <a:r>
                        <a:rPr lang="en-US" sz="1600" dirty="0" smtClean="0">
                          <a:effectLst/>
                        </a:rPr>
                        <a:t>some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new sources including grants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to rebalance housing delivery/existing portfolio to create a self generating income stream that recycles funding and cross subsidizes deeply targeted units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  <a:tr h="30846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>
                          <a:effectLst/>
                        </a:rPr>
                        <a:t>Knowledge Management and Information Technology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Inefficient data systems (</a:t>
                      </a:r>
                      <a:r>
                        <a:rPr lang="en-US" sz="1600" dirty="0" smtClean="0">
                          <a:effectLst/>
                        </a:rPr>
                        <a:t>MITAS &amp; HMIS)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Need </a:t>
                      </a:r>
                      <a:r>
                        <a:rPr lang="en-US" sz="1600" dirty="0" smtClean="0">
                          <a:effectLst/>
                        </a:rPr>
                        <a:t>upgraded </a:t>
                      </a:r>
                      <a:r>
                        <a:rPr lang="en-US" sz="1600" dirty="0">
                          <a:effectLst/>
                        </a:rPr>
                        <a:t>system capabilities and capacities – </a:t>
                      </a:r>
                      <a:r>
                        <a:rPr lang="en-US" sz="1600" dirty="0" smtClean="0">
                          <a:effectLst/>
                        </a:rPr>
                        <a:t>dashboard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Data systems consolidation and improved systems integration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Enhance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data access and utilization (SAP budgetary info; Service Point/HMIS; budget-to-actual summary) and duplication issues (AMANDA &amp; IDIS)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greater empowerment and involvement of staff (management and technical training; cross-functional training)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Strategic Findings / </a:t>
            </a:r>
            <a:br>
              <a:rPr lang="en-US" dirty="0"/>
            </a:br>
            <a:r>
              <a:rPr lang="en-US" dirty="0"/>
              <a:t>Emerging Themes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4468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21496"/>
                <a:gridCol w="5665304"/>
              </a:tblGrid>
              <a:tr h="280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THEMES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KEY OBSERVATIONS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</a:tr>
              <a:tr h="33647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Culture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Increase </a:t>
                      </a:r>
                      <a:r>
                        <a:rPr lang="en-US" sz="1600" dirty="0">
                          <a:effectLst/>
                        </a:rPr>
                        <a:t>commitment to staff recognition, equity and morale; lack of vision and </a:t>
                      </a:r>
                      <a:r>
                        <a:rPr lang="en-US" sz="1600" dirty="0" smtClean="0">
                          <a:effectLst/>
                        </a:rPr>
                        <a:t>risk-taking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There is a trend </a:t>
                      </a:r>
                      <a:r>
                        <a:rPr lang="en-US" sz="1600" dirty="0">
                          <a:effectLst/>
                        </a:rPr>
                        <a:t>in PHB formation toward increasing hierarchy and bureaucratic process, and away from responsiveness, flexibility, and transparency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Address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siloed</a:t>
                      </a:r>
                      <a:r>
                        <a:rPr lang="en-US" sz="1600" dirty="0" smtClean="0">
                          <a:effectLst/>
                        </a:rPr>
                        <a:t> thinking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Lack of collective commitment to crisp and clear customer service expectations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 culture shift from innovative and cutting edge to an agency with a compelling business model and effective resource allocation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More team building (tending to the change/transition)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  <a:tr h="8013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Programs / Priorities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Identify mantra: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“Action” </a:t>
                      </a:r>
                      <a:r>
                        <a:rPr lang="en-US" sz="1600" dirty="0" err="1">
                          <a:effectLst/>
                        </a:rPr>
                        <a:t>vs</a:t>
                      </a:r>
                      <a:r>
                        <a:rPr lang="en-US" sz="1600" dirty="0">
                          <a:effectLst/>
                        </a:rPr>
                        <a:t> “Planning” </a:t>
                      </a:r>
                      <a:r>
                        <a:rPr lang="en-US" sz="1600" dirty="0" smtClean="0">
                          <a:effectLst/>
                        </a:rPr>
                        <a:t>bureau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Need clear mission, vision, and goals; Articulated priorities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</a:tbl>
          </a:graphicData>
        </a:graphic>
      </p:graphicFrame>
      <p:sp>
        <p:nvSpPr>
          <p:cNvPr id="34836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968BA-0446-4A9A-B557-F0806D72F807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Strategic Findings / </a:t>
            </a:r>
            <a:br>
              <a:rPr lang="en-US" dirty="0"/>
            </a:br>
            <a:r>
              <a:rPr lang="en-US" dirty="0"/>
              <a:t>Emerging Themes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17001-BED4-49DB-AFEC-A49D9A861021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28600" y="1676400"/>
          <a:ext cx="8686800" cy="46704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36891"/>
                <a:gridCol w="5649909"/>
              </a:tblGrid>
              <a:tr h="351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THEMES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KEY OBSERVATIONS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 anchor="ctr"/>
                </a:tc>
              </a:tr>
              <a:tr h="211107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Resource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Outsourcing </a:t>
                      </a:r>
                      <a:r>
                        <a:rPr lang="en-US" sz="1600" dirty="0" err="1">
                          <a:effectLst/>
                        </a:rPr>
                        <a:t>vs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Direct Service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Inadequate project management (understanding asset-based management, loan portfolio reporting, etc.)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 a sustainable plan for leveraging resources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  <a:tr h="220751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600" dirty="0">
                          <a:effectLst/>
                        </a:rPr>
                        <a:t>Business Process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Lack of streamlined process management and reporting </a:t>
                      </a:r>
                      <a:r>
                        <a:rPr lang="en-US" sz="1600" dirty="0" smtClean="0">
                          <a:effectLst/>
                        </a:rPr>
                        <a:t>functions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Need continued business process improvement and standardization; Streamline processes and operations (e.g. disbursement); Document processes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</a:rPr>
                        <a:t>Streamline Housing Compliance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87" marR="26687" marT="0" marB="0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Strategic Findings / </a:t>
            </a:r>
            <a:br>
              <a:rPr lang="en-US" dirty="0"/>
            </a:br>
            <a:r>
              <a:rPr lang="en-US" dirty="0"/>
              <a:t>Emerging Themes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3D752-8C82-413F-BF5E-C745E377A817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62400" y="228600"/>
            <a:ext cx="4800600" cy="125253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Emerging Strategic </a:t>
            </a:r>
            <a:r>
              <a:rPr lang="en-US" dirty="0" smtClean="0"/>
              <a:t>Directions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04800" y="1752600"/>
          <a:ext cx="8534400" cy="40592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3048000"/>
                <a:gridCol w="2743200"/>
              </a:tblGrid>
              <a:tr h="3708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PHB Brand</a:t>
                      </a:r>
                      <a:r>
                        <a:rPr lang="en-US" sz="1600" baseline="0" dirty="0" smtClean="0"/>
                        <a:t> &amp; Impact</a:t>
                      </a:r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Organizational Development</a:t>
                      </a:r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Program</a:t>
                      </a:r>
                      <a:r>
                        <a:rPr lang="en-US" sz="1600" baseline="0" dirty="0" smtClean="0"/>
                        <a:t> Improvement</a:t>
                      </a:r>
                      <a:endParaRPr lang="en-US" sz="1600" dirty="0"/>
                    </a:p>
                  </a:txBody>
                  <a:tcPr marT="45724" marB="45724"/>
                </a:tc>
              </a:tr>
              <a:tr h="1554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Facilitate and</a:t>
                      </a:r>
                      <a:r>
                        <a:rPr lang="en-US" sz="1600" baseline="0" dirty="0" smtClean="0"/>
                        <a:t> adopt an integrated, needs-based housing policy for Portland; </a:t>
                      </a:r>
                      <a:r>
                        <a:rPr lang="en-US" sz="1600" kern="1200" dirty="0" smtClean="0">
                          <a:effectLst/>
                        </a:rPr>
                        <a:t>Align Housing policy to Portland Plan and Portland values</a:t>
                      </a:r>
                      <a:endParaRPr lang="en-US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Strive</a:t>
                      </a:r>
                      <a:r>
                        <a:rPr lang="en-US" sz="1600" baseline="0" dirty="0" smtClean="0"/>
                        <a:t> to be the employer of choice for a committed workforce</a:t>
                      </a:r>
                      <a:endParaRPr lang="en-US" sz="1600" i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Implement an intentional investment strategy to target specific outcome goals across a continuum of housing needs</a:t>
                      </a:r>
                      <a:endParaRPr lang="en-US" sz="1600" i="1" dirty="0"/>
                    </a:p>
                  </a:txBody>
                  <a:tcPr marT="45724" marB="45724"/>
                </a:tc>
              </a:tr>
              <a:tr h="1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Clearly articulate priorities</a:t>
                      </a:r>
                    </a:p>
                    <a:p>
                      <a:endParaRPr lang="en-US" sz="1600" i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Deepen understanding of borrowers’ and customers’ businesses and performance to help them increase effectiveness and impact</a:t>
                      </a:r>
                      <a:endParaRPr lang="en-US" sz="1600" i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Ensure that construction contracts of borrowers and contractors meet or exceed goals for utilization of minority firms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</a:tr>
              <a:tr h="823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Develop and Implement PHB’s Comprehensive Public Engagement Plan</a:t>
                      </a:r>
                      <a:endParaRPr lang="en-US" sz="1600" dirty="0" smtClean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Provide excellent CUSTOMER SERVICE</a:t>
                      </a:r>
                    </a:p>
                    <a:p>
                      <a:endParaRPr lang="en-US" sz="1600" i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Earn an influential seat at other community and economic tables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BA334-B536-4A05-A9EF-BCF09D3A90C8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962400" y="228600"/>
            <a:ext cx="4800600" cy="125253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Emerging Strategic </a:t>
            </a:r>
            <a:r>
              <a:rPr lang="en-US" dirty="0" smtClean="0"/>
              <a:t>Directions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04800" y="1752600"/>
          <a:ext cx="8534400" cy="4059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4800"/>
                <a:gridCol w="2844800"/>
                <a:gridCol w="2844800"/>
              </a:tblGrid>
              <a:tr h="3708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 Improvement</a:t>
                      </a:r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Communication</a:t>
                      </a:r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 Management</a:t>
                      </a:r>
                      <a:endParaRPr lang="en-US" sz="1600" dirty="0"/>
                    </a:p>
                  </a:txBody>
                  <a:tcPr marT="45724" marB="45724"/>
                </a:tc>
              </a:tr>
              <a:tr h="106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Concisely</a:t>
                      </a:r>
                      <a:r>
                        <a:rPr lang="en-US" sz="1600" baseline="0" dirty="0" smtClean="0"/>
                        <a:t> convey public value through data and transparency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Strengthen connections with community institutions  not traditionally engaged in housing</a:t>
                      </a:r>
                      <a:endParaRPr lang="en-US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Manage assets for long-term sustainability</a:t>
                      </a:r>
                    </a:p>
                    <a:p>
                      <a:endParaRPr lang="en-US" sz="1600" i="1" dirty="0"/>
                    </a:p>
                  </a:txBody>
                  <a:tcPr marT="45724" marB="45724"/>
                </a:tc>
              </a:tr>
              <a:tr h="1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Review, update, reconsider and refine existing housing policies and plans to gain consistency</a:t>
                      </a:r>
                    </a:p>
                    <a:p>
                      <a:endParaRPr lang="en-US" sz="1600" i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Leverage community-based organizations and relationships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Attract and develop new resources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</a:tr>
              <a:tr h="131074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</a:rPr>
                        <a:t>Map and improve PHB Internal Systems to deliver needed information and improve efficiency</a:t>
                      </a:r>
                      <a:endParaRPr lang="en-US" sz="1600" i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Use influence to tell PHB’s story well through a variety of media</a:t>
                      </a:r>
                    </a:p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Raise the level of collaboration with key jurisdictional partners to jointly increase impact and leverage and decrease redundancy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D7D55-35AE-48F9-A94A-1C6F30BADDE9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381000" y="338138"/>
            <a:ext cx="7848600" cy="1252537"/>
          </a:xfrm>
        </p:spPr>
        <p:txBody>
          <a:bodyPr/>
          <a:lstStyle/>
          <a:p>
            <a:pPr algn="r" eaLnBrk="1" hangingPunct="1"/>
            <a:r>
              <a:rPr lang="en-US" smtClean="0"/>
              <a:t>Next Steps</a:t>
            </a:r>
          </a:p>
        </p:txBody>
      </p:sp>
      <p:pic>
        <p:nvPicPr>
          <p:cNvPr id="34820" name="Picture 8" descr="C:\Users\Consultant6\AppData\Local\Microsoft\Windows\Temporary Internet Files\Content.IE5\7IZXAWVI\MC9000560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667000"/>
            <a:ext cx="17573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1447800"/>
            <a:ext cx="5867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Community Meeting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External Focus Groups  - Cross-functional (2)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solidFill>
                  <a:schemeClr val="tx2"/>
                </a:solidFill>
              </a:rPr>
              <a:t>Staff Strategic Plan Work Sessions</a:t>
            </a:r>
          </a:p>
          <a:p>
            <a:pPr lvl="2" indent="-3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I. Mission/Vision/Values</a:t>
            </a:r>
          </a:p>
          <a:p>
            <a:pPr lvl="2" indent="-3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II. Goals/Objectives</a:t>
            </a:r>
          </a:p>
          <a:p>
            <a:pPr lvl="2" indent="-3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III. Strategies (2)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000" b="1" dirty="0">
                <a:solidFill>
                  <a:schemeClr val="tx2"/>
                </a:solidFill>
              </a:rPr>
              <a:t>External Focus Groups - Functional (5)</a:t>
            </a:r>
          </a:p>
          <a:p>
            <a:pPr marL="463550" indent="396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Homeless</a:t>
            </a:r>
          </a:p>
          <a:p>
            <a:pPr marL="463550" indent="396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Rental Developers</a:t>
            </a:r>
          </a:p>
          <a:p>
            <a:pPr marL="463550" indent="396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Homeownership</a:t>
            </a:r>
          </a:p>
          <a:p>
            <a:pPr marL="463550" indent="396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Equity</a:t>
            </a:r>
          </a:p>
          <a:p>
            <a:pPr marL="463550" indent="396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Business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E.  Community &amp; Staff Final Check-in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F.  Ranking of Goals &amp; Objectives by PHB Leadership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G.   Final Strategic 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H.   Presentation to City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C19A0-EE95-4729-84C7-1BC150773A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438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4" descr="C:\Users\Consultant6\AppData\Local\Microsoft\Windows\Temporary Internet Files\Content.IE5\6WIOALZ2\MC90005556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990600"/>
            <a:ext cx="23622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itle 1"/>
          <p:cNvSpPr txBox="1">
            <a:spLocks/>
          </p:cNvSpPr>
          <p:nvPr/>
        </p:nvSpPr>
        <p:spPr bwMode="auto">
          <a:xfrm>
            <a:off x="5410200" y="457200"/>
            <a:ext cx="29718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5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77200" cy="4724400"/>
          </a:xfrm>
        </p:spPr>
        <p:txBody>
          <a:bodyPr/>
          <a:lstStyle/>
          <a:p>
            <a:pPr eaLnBrk="1" hangingPunct="1"/>
            <a:r>
              <a:rPr lang="en-US" sz="4800" smtClean="0"/>
              <a:t>Thank YOU!</a:t>
            </a:r>
            <a:br>
              <a:rPr lang="en-US" sz="48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3600" smtClean="0"/>
              <a:t>- RNR Consulting Project Team -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800" smtClean="0"/>
          </a:p>
        </p:txBody>
      </p:sp>
      <p:pic>
        <p:nvPicPr>
          <p:cNvPr id="36867" name="Picture 2" descr="RN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95800"/>
            <a:ext cx="121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Schedule / Progress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2514600"/>
          <a:ext cx="8534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68F1F-8049-48AA-B1CC-0E4F216735FF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19400"/>
            <a:ext cx="7408863" cy="3451225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Survey (External &amp; Internal): Needs &amp; Priorities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Survey (Internal): Organizational Development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Mission/Vision/Values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Priorities for Program Improvements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Priorities for System Improvements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Organizational Development Needs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 Communication Strategies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for Discovery 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BF0DC-9C8C-46BD-BFC8-1CF0E31B34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3657600" cy="1371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000" b="1" i="1" dirty="0" smtClean="0"/>
              <a:t>Summary of Responses: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64 Total –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45 Completed &amp; 19 Partial</a:t>
            </a:r>
            <a:endParaRPr lang="en-US" sz="2000" dirty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03E4D-BD72-47AC-8844-265FC5557CE1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PHB Internal Survey Findings:</a:t>
            </a:r>
            <a:br>
              <a:rPr lang="en-US" dirty="0" smtClean="0"/>
            </a:br>
            <a:r>
              <a:rPr lang="en-US" dirty="0" smtClean="0"/>
              <a:t>Organizational Development Needs</a:t>
            </a:r>
            <a:endParaRPr lang="en-US" dirty="0"/>
          </a:p>
        </p:txBody>
      </p:sp>
      <p:graphicFrame>
        <p:nvGraphicFramePr>
          <p:cNvPr id="12293" name="Chart 4"/>
          <p:cNvGraphicFramePr>
            <a:graphicFrameLocks/>
          </p:cNvGraphicFramePr>
          <p:nvPr/>
        </p:nvGraphicFramePr>
        <p:xfrm>
          <a:off x="304800" y="3913188"/>
          <a:ext cx="41910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4" imgW="5133277" imgH="3987130" progId="Excel.Chart.8">
                  <p:embed/>
                </p:oleObj>
              </mc:Choice>
              <mc:Fallback>
                <p:oleObj r:id="rId4" imgW="5133277" imgH="398713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13188"/>
                        <a:ext cx="4191000" cy="309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Chart 5"/>
          <p:cNvGraphicFramePr>
            <a:graphicFrameLocks/>
          </p:cNvGraphicFramePr>
          <p:nvPr/>
        </p:nvGraphicFramePr>
        <p:xfrm>
          <a:off x="4191000" y="2768600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6" imgW="4676037" imgH="2840982" progId="Excel.Chart.8">
                  <p:embed/>
                </p:oleObj>
              </mc:Choice>
              <mc:Fallback>
                <p:oleObj r:id="rId6" imgW="4676037" imgH="2840982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768600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276600"/>
            <a:ext cx="25908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Overall Response Composition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638800"/>
            <a:ext cx="28956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Response Rate by Function</a:t>
            </a:r>
          </a:p>
        </p:txBody>
      </p:sp>
      <p:sp>
        <p:nvSpPr>
          <p:cNvPr id="12297" name="TextBox 4"/>
          <p:cNvSpPr txBox="1">
            <a:spLocks noChangeArrowheads="1"/>
          </p:cNvSpPr>
          <p:nvPr/>
        </p:nvSpPr>
        <p:spPr bwMode="auto">
          <a:xfrm>
            <a:off x="6883400" y="2819400"/>
            <a:ext cx="473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91%</a:t>
            </a:r>
          </a:p>
        </p:txBody>
      </p:sp>
      <p:sp>
        <p:nvSpPr>
          <p:cNvPr id="12298" name="TextBox 5"/>
          <p:cNvSpPr txBox="1">
            <a:spLocks noChangeArrowheads="1"/>
          </p:cNvSpPr>
          <p:nvPr/>
        </p:nvSpPr>
        <p:spPr bwMode="auto">
          <a:xfrm>
            <a:off x="5132388" y="3003550"/>
            <a:ext cx="515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86%</a:t>
            </a:r>
          </a:p>
        </p:txBody>
      </p:sp>
      <p:sp>
        <p:nvSpPr>
          <p:cNvPr id="12299" name="TextBox 6"/>
          <p:cNvSpPr txBox="1">
            <a:spLocks noChangeArrowheads="1"/>
          </p:cNvSpPr>
          <p:nvPr/>
        </p:nvSpPr>
        <p:spPr bwMode="auto">
          <a:xfrm>
            <a:off x="6019800" y="3352800"/>
            <a:ext cx="515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66%</a:t>
            </a:r>
          </a:p>
        </p:txBody>
      </p:sp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7762875" y="2678113"/>
            <a:ext cx="771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35FC7-4D4F-47DE-929E-9233589C6C68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239000" cy="8382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Most important outcomes for the people of Portland by </a:t>
            </a:r>
            <a:r>
              <a:rPr lang="en-US" b="1" dirty="0" smtClean="0">
                <a:solidFill>
                  <a:schemeClr val="tx2"/>
                </a:solidFill>
              </a:rPr>
              <a:t>program / work </a:t>
            </a:r>
            <a:r>
              <a:rPr lang="en-US" b="1" dirty="0">
                <a:solidFill>
                  <a:schemeClr val="tx2"/>
                </a:solidFill>
              </a:rPr>
              <a:t>area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0" y="338138"/>
            <a:ext cx="35814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Mission, Vision, &amp; Values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514600"/>
          <a:ext cx="8686800" cy="3841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9746"/>
                <a:gridCol w="5817054"/>
              </a:tblGrid>
              <a:tr h="3656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WORK</a:t>
                      </a:r>
                      <a:r>
                        <a:rPr lang="en-US" sz="1800" baseline="0" dirty="0" smtClean="0"/>
                        <a:t> TEAM</a:t>
                      </a:r>
                      <a:endParaRPr lang="en-US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COMMON</a:t>
                      </a:r>
                      <a:r>
                        <a:rPr lang="en-US" sz="1800" baseline="0" dirty="0" smtClean="0"/>
                        <a:t> THEMES</a:t>
                      </a:r>
                      <a:endParaRPr lang="en-US" sz="1800" dirty="0"/>
                    </a:p>
                  </a:txBody>
                  <a:tcPr marT="45698" marB="45698"/>
                </a:tc>
              </a:tr>
              <a:tr h="335220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Finance</a:t>
                      </a:r>
                      <a:r>
                        <a:rPr lang="en-US" sz="1600" b="1" i="1" baseline="0" dirty="0" smtClean="0"/>
                        <a:t> &amp; Accounting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Lean, effective</a:t>
                      </a:r>
                      <a:r>
                        <a:rPr lang="en-US" sz="1600" baseline="0" dirty="0" smtClean="0"/>
                        <a:t> and compliant management of financial resources</a:t>
                      </a:r>
                      <a:endParaRPr lang="en-US" sz="1600" dirty="0"/>
                    </a:p>
                  </a:txBody>
                  <a:tcPr marT="45698" marB="45698"/>
                </a:tc>
              </a:tr>
              <a:tr h="579044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Neighborhood</a:t>
                      </a:r>
                      <a:r>
                        <a:rPr lang="en-US" sz="1600" b="1" i="1" baseline="0" dirty="0" smtClean="0"/>
                        <a:t> Housing Programs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Helping Portlanders purchase and maintain a home of their</a:t>
                      </a:r>
                      <a:r>
                        <a:rPr lang="en-US" sz="1600" baseline="0" dirty="0" smtClean="0"/>
                        <a:t> own</a:t>
                      </a:r>
                      <a:endParaRPr lang="en-US" sz="1600" dirty="0"/>
                    </a:p>
                  </a:txBody>
                  <a:tcPr marT="45698" marB="45698"/>
                </a:tc>
              </a:tr>
              <a:tr h="579044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Policy &amp; Planning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Rational, easily understood and implemented policies and</a:t>
                      </a:r>
                      <a:r>
                        <a:rPr lang="en-US" sz="1600" baseline="0" dirty="0" smtClean="0"/>
                        <a:t> plans on the provision of housing for all of Portland</a:t>
                      </a:r>
                      <a:endParaRPr lang="en-US" sz="1600" dirty="0"/>
                    </a:p>
                  </a:txBody>
                  <a:tcPr marT="45698" marB="45698"/>
                </a:tc>
              </a:tr>
              <a:tr h="579044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Business Analysis Research Section &amp; IT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Timely and valuable data</a:t>
                      </a:r>
                      <a:r>
                        <a:rPr lang="en-US" sz="1600" baseline="0" dirty="0" smtClean="0"/>
                        <a:t> to inform PHB programmatic decision and data for compliance reporting of various funding streams</a:t>
                      </a:r>
                      <a:endParaRPr lang="en-US" sz="1600" dirty="0"/>
                    </a:p>
                  </a:txBody>
                  <a:tcPr marT="45698" marB="45698"/>
                </a:tc>
              </a:tr>
              <a:tr h="335220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Housing Development</a:t>
                      </a:r>
                      <a:r>
                        <a:rPr lang="en-US" sz="1600" b="1" i="1" baseline="0" dirty="0" smtClean="0"/>
                        <a:t> </a:t>
                      </a:r>
                      <a:r>
                        <a:rPr lang="en-US" sz="1600" b="1" i="1" dirty="0" smtClean="0"/>
                        <a:t>Finance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Preserving affordable housing units and building new</a:t>
                      </a:r>
                      <a:r>
                        <a:rPr lang="en-US" sz="1600" baseline="0" dirty="0" smtClean="0"/>
                        <a:t> units</a:t>
                      </a:r>
                      <a:endParaRPr lang="en-US" sz="1600" dirty="0"/>
                    </a:p>
                  </a:txBody>
                  <a:tcPr marT="45698" marB="45698"/>
                </a:tc>
              </a:tr>
              <a:tr h="579044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Executive Team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Directing the expenditure of public funds across the continuum of housing needs for lower income people</a:t>
                      </a:r>
                      <a:endParaRPr lang="en-US" sz="1600" dirty="0"/>
                    </a:p>
                  </a:txBody>
                  <a:tcPr marT="45698" marB="45698"/>
                </a:tc>
              </a:tr>
              <a:tr h="489436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Ending Homelessness</a:t>
                      </a:r>
                      <a:r>
                        <a:rPr lang="en-US" sz="1600" b="1" i="1" baseline="0" dirty="0" smtClean="0"/>
                        <a:t> Initiative</a:t>
                      </a:r>
                      <a:endParaRPr lang="en-US" sz="1600" b="1" i="1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Placement of homeless households into permanent housing</a:t>
                      </a:r>
                      <a:endParaRPr lang="en-US" sz="1600" dirty="0"/>
                    </a:p>
                  </a:txBody>
                  <a:tcPr marT="45698" marB="456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34F66-86F5-4565-8CC2-CAF2B379333A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00600" y="338138"/>
            <a:ext cx="4038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Mission, Vision, Values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8305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19263"/>
            <a:ext cx="8229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Top 3 words/phrases for </a:t>
            </a:r>
            <a:r>
              <a:rPr lang="en-US" sz="2400" b="1">
                <a:solidFill>
                  <a:schemeClr val="tx2"/>
                </a:solidFill>
              </a:rPr>
              <a:t>Purpose/Mission/Vision statement</a:t>
            </a:r>
            <a:r>
              <a:rPr lang="en-US" sz="240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Meeting Housing Needs =  44%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Affordable = 40%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Deliver = 30%</a:t>
            </a:r>
          </a:p>
          <a:p>
            <a:r>
              <a:rPr lang="en-US" sz="1600">
                <a:solidFill>
                  <a:schemeClr val="tx2"/>
                </a:solidFill>
              </a:rPr>
              <a:t>*n = 50</a:t>
            </a: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6CBB4-33E2-460C-86AD-A047DEFB11C2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334000" y="338138"/>
            <a:ext cx="3581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Mission, Vision, &amp; Values</a:t>
            </a: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15925" y="1143000"/>
            <a:ext cx="4613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Response to Middle School students: </a:t>
            </a:r>
          </a:p>
          <a:p>
            <a:r>
              <a:rPr lang="en-US" sz="2800" b="1">
                <a:solidFill>
                  <a:schemeClr val="tx2"/>
                </a:solidFill>
              </a:rPr>
              <a:t>What does PHB do?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925" y="1905000"/>
            <a:ext cx="8499475" cy="4400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/>
              <a:t>“We make sure people in Portland can get a decent place to call home by investing in local affordable housing partners and programs.”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/>
              <a:t>“We make loans and grants to community groups and businesses that build apartments and houses that working people, or people without much income can afford.”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/>
              <a:t>“PHB works to satisfy one of the basic needs everyone has: the need for safe, comfortable, affordable housing.”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/>
              <a:t>“We help low income people to have a roof over their heads.”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/>
              <a:t>“PHB is responsible for spending taxpayer money to make homes more affordable to low income people.”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1DFDD-16EE-4672-8C76-5EB7E5833F45}" type="slidenum">
              <a:rPr lang="en-US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981200"/>
            <a:ext cx="7362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334000" y="338138"/>
            <a:ext cx="3581400" cy="12525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Mission, Vision, &amp; Values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60488"/>
            <a:ext cx="2590800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PHB’s core values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2212</TotalTime>
  <Words>2098</Words>
  <Application>Microsoft Office PowerPoint</Application>
  <PresentationFormat>On-screen Show (4:3)</PresentationFormat>
  <Paragraphs>380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Waveform</vt:lpstr>
      <vt:lpstr>Microsoft Excel Chart</vt:lpstr>
      <vt:lpstr>PHB Strategic Plan 2010</vt:lpstr>
      <vt:lpstr>Outline of Presentation</vt:lpstr>
      <vt:lpstr>Project Schedule / Progress</vt:lpstr>
      <vt:lpstr>Purpose for Discovery Surveys</vt:lpstr>
      <vt:lpstr>PHB Internal Survey Findings: Organizational Development Needs</vt:lpstr>
      <vt:lpstr>Mission, Vision, &amp; Values</vt:lpstr>
      <vt:lpstr>Mission, Vision,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Emerging Strategic Plan Direction </vt:lpstr>
      <vt:lpstr>Key Strategic Findings /  Emerging Themes</vt:lpstr>
      <vt:lpstr>Key Strategic Findings /  Emerging Themes</vt:lpstr>
      <vt:lpstr>Key Strategic Findings /  Emerging Themes</vt:lpstr>
      <vt:lpstr>Key Strategic Findings /  Emerging Themes</vt:lpstr>
      <vt:lpstr>Emerging Strategic Directions</vt:lpstr>
      <vt:lpstr>PowerPoint Presentation</vt:lpstr>
      <vt:lpstr>Next Steps</vt:lpstr>
      <vt:lpstr>PowerPoint Presentation</vt:lpstr>
      <vt:lpstr>Thank YOU!  - RNR Consulting Project Team -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 Strategic Plan 2010</dc:title>
  <dc:creator>Tiffany Laude</dc:creator>
  <cp:lastModifiedBy>Tiffany Laude</cp:lastModifiedBy>
  <cp:revision>150</cp:revision>
  <dcterms:created xsi:type="dcterms:W3CDTF">2010-08-27T20:44:29Z</dcterms:created>
  <dcterms:modified xsi:type="dcterms:W3CDTF">2010-09-20T16:47:14Z</dcterms:modified>
</cp:coreProperties>
</file>