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omments/modernComment_118_17449DF3.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D_1CEBF04D.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3"/>
    <p:sldMasterId id="2147483784" r:id="rId4"/>
    <p:sldMasterId id="2147483798" r:id="rId5"/>
  </p:sldMasterIdLst>
  <p:notesMasterIdLst>
    <p:notesMasterId r:id="rId22"/>
  </p:notesMasterIdLst>
  <p:handoutMasterIdLst>
    <p:handoutMasterId r:id="rId23"/>
  </p:handoutMasterIdLst>
  <p:sldIdLst>
    <p:sldId id="256" r:id="rId6"/>
    <p:sldId id="292" r:id="rId7"/>
    <p:sldId id="280" r:id="rId8"/>
    <p:sldId id="272" r:id="rId9"/>
    <p:sldId id="269" r:id="rId10"/>
    <p:sldId id="283" r:id="rId11"/>
    <p:sldId id="288" r:id="rId12"/>
    <p:sldId id="286" r:id="rId13"/>
    <p:sldId id="276" r:id="rId14"/>
    <p:sldId id="291" r:id="rId15"/>
    <p:sldId id="279" r:id="rId16"/>
    <p:sldId id="293" r:id="rId17"/>
    <p:sldId id="294" r:id="rId18"/>
    <p:sldId id="295" r:id="rId19"/>
    <p:sldId id="281" r:id="rId20"/>
    <p:sldId id="299" r:id="rId21"/>
  </p:sldIdLst>
  <p:sldSz cx="9144000" cy="6858000" type="screen4x3"/>
  <p:notesSz cx="7010400" cy="92964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FB45B6D8-62DF-6549-8FC7-D033C3B5C85B}">
          <p14:sldIdLst>
            <p14:sldId id="256"/>
            <p14:sldId id="292"/>
            <p14:sldId id="280"/>
            <p14:sldId id="272"/>
            <p14:sldId id="269"/>
            <p14:sldId id="283"/>
            <p14:sldId id="288"/>
            <p14:sldId id="286"/>
            <p14:sldId id="276"/>
            <p14:sldId id="291"/>
            <p14:sldId id="279"/>
            <p14:sldId id="293"/>
            <p14:sldId id="294"/>
            <p14:sldId id="295"/>
            <p14:sldId id="281"/>
            <p14:sldId id="29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FC7E09-DD85-0751-21CD-67FF61420ADC}" name="Mel Hogg" initials="MH" userId="S::Mel.Hogg@portlandoregon.gov::ccacfd9d-1190-46da-afa0-d77a30f54cea" providerId="AD"/>
  <p188:author id="{05591C33-1A18-9F11-87AD-4D9336930088}" name="Hull, Kristin" initials="HK" userId="S::Kristin.Hull@portlandoregon.gov::fd365fbf-9634-4ab2-a5e0-941c921bc96a" providerId="AD"/>
  <p188:author id="{9404C385-EFAF-EC04-3F37-F847FA291189}" name="Morrison, Hannah" initials="MH" userId="S::hannah.morrison@portlandoregon.gov::efc19cdf-6e50-4c1f-829d-62e2410c044e" providerId="AD"/>
  <p188:author id="{F7C2B0A0-9854-4AD9-864A-7640FCE7DFF2}" name="Hesse, Eric" initials="HE" userId="S::eric.hesse@portlandoregon.gov::84f922b3-617b-4147-ba77-7eae3d74a42a" providerId="AD"/>
  <p188:author id="{B5D882AA-29D3-BFE3-BD6B-8DAA80348BFD}" name="Sherman, Jacob" initials="SJ" userId="S::jacob.sherman@portlandoregon.gov::41ac74f9-f21b-4e26-8028-9ff5a1c5741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tersen, Sarah" initials="P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AE"/>
    <a:srgbClr val="1CAAD6"/>
    <a:srgbClr val="18A8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75A5F2-FC1B-A665-3CA2-90E38CC275B6}" v="5" dt="2023-05-30T16:42:41.555"/>
    <p1510:client id="{1A09FAFA-87A9-4335-AF46-8E2F85F84A87}" v="48" dt="2023-05-30T18:47:18.295"/>
    <p1510:client id="{4896A1EE-866B-42AF-AFF8-7F8201CC7A9F}" v="25004" dt="2023-05-31T16:26:37.235"/>
    <p1510:client id="{CE3ED55B-857F-0F18-3213-84D53763C5E1}" v="44" dt="2023-05-30T19:52:46.9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1434" y="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1.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1" Type="http://schemas.openxmlformats.org/officeDocument/2006/relationships/oleObject" Target="https://portlandoregongov-my.sharepoint.com/personal/mel_hogg_portlandoregon_gov/Documents/Climate%20Change/City%20Emissions/Emissions%20Tracking/2019/CO2%20and%20Energy%20summary%201990-2019_final_clean_transport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100"/>
            </a:pPr>
            <a:r>
              <a:rPr lang="en-US" sz="1100">
                <a:solidFill>
                  <a:schemeClr val="tx1">
                    <a:lumMod val="50000"/>
                    <a:lumOff val="50000"/>
                  </a:schemeClr>
                </a:solidFill>
              </a:rPr>
              <a:t>Transportation Emissions Trends (1990-2020)</a:t>
            </a:r>
          </a:p>
          <a:p>
            <a:pPr>
              <a:defRPr sz="1100"/>
            </a:pPr>
            <a:r>
              <a:rPr lang="en-US" sz="1100">
                <a:solidFill>
                  <a:schemeClr val="tx1">
                    <a:lumMod val="50000"/>
                    <a:lumOff val="50000"/>
                  </a:schemeClr>
                </a:solidFill>
              </a:rPr>
              <a:t>Multnomah County</a:t>
            </a:r>
          </a:p>
        </c:rich>
      </c:tx>
      <c:overlay val="0"/>
      <c:spPr>
        <a:noFill/>
        <a:ln>
          <a:noFill/>
        </a:ln>
        <a:effectLst/>
      </c:spPr>
    </c:title>
    <c:autoTitleDeleted val="0"/>
    <c:plotArea>
      <c:layout>
        <c:manualLayout>
          <c:layoutTarget val="inner"/>
          <c:xMode val="edge"/>
          <c:yMode val="edge"/>
          <c:x val="0.14612082432911724"/>
          <c:y val="0.24084146508343832"/>
          <c:w val="0.83508952254240554"/>
          <c:h val="0.65055540899517106"/>
        </c:manualLayout>
      </c:layout>
      <c:lineChart>
        <c:grouping val="standard"/>
        <c:varyColors val="0"/>
        <c:ser>
          <c:idx val="2"/>
          <c:order val="0"/>
          <c:tx>
            <c:strRef>
              <c:f>Transportation!$A$6</c:f>
              <c:strCache>
                <c:ptCount val="1"/>
                <c:pt idx="0">
                  <c:v>1990 Value</c:v>
                </c:pt>
              </c:strCache>
            </c:strRef>
          </c:tx>
          <c:spPr>
            <a:ln w="22225" cap="sq">
              <a:solidFill>
                <a:schemeClr val="bg2">
                  <a:lumMod val="90000"/>
                </a:schemeClr>
              </a:solidFill>
              <a:prstDash val="sysDot"/>
            </a:ln>
          </c:spPr>
          <c:marker>
            <c:symbol val="none"/>
          </c:marker>
          <c:cat>
            <c:numRef>
              <c:f>Transportation!$B$2:$AI$2</c:f>
              <c:numCache>
                <c:formatCode>General</c:formatCode>
                <c:ptCount val="34"/>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c:v>
                </c:pt>
                <c:pt idx="27">
                  <c:v>2024</c:v>
                </c:pt>
                <c:pt idx="28">
                  <c:v>2025</c:v>
                </c:pt>
                <c:pt idx="29">
                  <c:v>2026</c:v>
                </c:pt>
                <c:pt idx="30">
                  <c:v>2027</c:v>
                </c:pt>
                <c:pt idx="31">
                  <c:v>2028</c:v>
                </c:pt>
                <c:pt idx="32">
                  <c:v>2029</c:v>
                </c:pt>
                <c:pt idx="33">
                  <c:v>2030</c:v>
                </c:pt>
              </c:numCache>
            </c:numRef>
          </c:cat>
          <c:val>
            <c:numRef>
              <c:f>Transportation!$B$6:$AI$6</c:f>
              <c:numCache>
                <c:formatCode>_(* #,##0_);_(* \(#,##0\);_(* "-"??_);_(@_)</c:formatCode>
                <c:ptCount val="34"/>
                <c:pt idx="0">
                  <c:v>2979109</c:v>
                </c:pt>
                <c:pt idx="1">
                  <c:v>2979109</c:v>
                </c:pt>
                <c:pt idx="2">
                  <c:v>2979109</c:v>
                </c:pt>
                <c:pt idx="3">
                  <c:v>2979109</c:v>
                </c:pt>
                <c:pt idx="4">
                  <c:v>2979109</c:v>
                </c:pt>
                <c:pt idx="5">
                  <c:v>2979109</c:v>
                </c:pt>
                <c:pt idx="6">
                  <c:v>2979109</c:v>
                </c:pt>
                <c:pt idx="7">
                  <c:v>2979109</c:v>
                </c:pt>
                <c:pt idx="8">
                  <c:v>2979109</c:v>
                </c:pt>
                <c:pt idx="9">
                  <c:v>2979109</c:v>
                </c:pt>
                <c:pt idx="10">
                  <c:v>2979109</c:v>
                </c:pt>
                <c:pt idx="11">
                  <c:v>2979109</c:v>
                </c:pt>
                <c:pt idx="12">
                  <c:v>2979109</c:v>
                </c:pt>
                <c:pt idx="13">
                  <c:v>2979109</c:v>
                </c:pt>
                <c:pt idx="14">
                  <c:v>2979109</c:v>
                </c:pt>
                <c:pt idx="15">
                  <c:v>2979109</c:v>
                </c:pt>
                <c:pt idx="16">
                  <c:v>2979109</c:v>
                </c:pt>
                <c:pt idx="17">
                  <c:v>2979109</c:v>
                </c:pt>
                <c:pt idx="18">
                  <c:v>2979109</c:v>
                </c:pt>
                <c:pt idx="19">
                  <c:v>2979109</c:v>
                </c:pt>
                <c:pt idx="20">
                  <c:v>2979109</c:v>
                </c:pt>
                <c:pt idx="21">
                  <c:v>2979109</c:v>
                </c:pt>
                <c:pt idx="22">
                  <c:v>2979109</c:v>
                </c:pt>
                <c:pt idx="23">
                  <c:v>2979109</c:v>
                </c:pt>
                <c:pt idx="33">
                  <c:v>2979109</c:v>
                </c:pt>
              </c:numCache>
            </c:numRef>
          </c:val>
          <c:smooth val="0"/>
          <c:extLst>
            <c:ext xmlns:c16="http://schemas.microsoft.com/office/drawing/2014/chart" uri="{C3380CC4-5D6E-409C-BE32-E72D297353CC}">
              <c16:uniqueId val="{00000000-55F1-4AA5-9571-4EF98B61798A}"/>
            </c:ext>
          </c:extLst>
        </c:ser>
        <c:ser>
          <c:idx val="1"/>
          <c:order val="1"/>
          <c:tx>
            <c:strRef>
              <c:f>Transportation!$A$3</c:f>
              <c:strCache>
                <c:ptCount val="1"/>
                <c:pt idx="0">
                  <c:v>Annual Emissions (MT CO2e)</c:v>
                </c:pt>
              </c:strCache>
            </c:strRef>
          </c:tx>
          <c:spPr>
            <a:ln w="25400">
              <a:solidFill>
                <a:srgbClr val="00A0AE"/>
              </a:solidFill>
            </a:ln>
          </c:spPr>
          <c:marker>
            <c:symbol val="none"/>
          </c:marker>
          <c:cat>
            <c:numRef>
              <c:f>Transportation!$B$2:$AI$2</c:f>
              <c:numCache>
                <c:formatCode>General</c:formatCode>
                <c:ptCount val="34"/>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c:v>
                </c:pt>
                <c:pt idx="27">
                  <c:v>2024</c:v>
                </c:pt>
                <c:pt idx="28">
                  <c:v>2025</c:v>
                </c:pt>
                <c:pt idx="29">
                  <c:v>2026</c:v>
                </c:pt>
                <c:pt idx="30">
                  <c:v>2027</c:v>
                </c:pt>
                <c:pt idx="31">
                  <c:v>2028</c:v>
                </c:pt>
                <c:pt idx="32">
                  <c:v>2029</c:v>
                </c:pt>
                <c:pt idx="33">
                  <c:v>2030</c:v>
                </c:pt>
              </c:numCache>
            </c:numRef>
          </c:cat>
          <c:val>
            <c:numRef>
              <c:f>Transportation!$B$3:$AI$3</c:f>
              <c:numCache>
                <c:formatCode>_(* #,##0_);_(* \(#,##0\);_(* "-"??_);_(@_)</c:formatCode>
                <c:ptCount val="34"/>
                <c:pt idx="0">
                  <c:v>2979109</c:v>
                </c:pt>
                <c:pt idx="1">
                  <c:v>3155462</c:v>
                </c:pt>
                <c:pt idx="2">
                  <c:v>3168355</c:v>
                </c:pt>
                <c:pt idx="3">
                  <c:v>3120090</c:v>
                </c:pt>
                <c:pt idx="4">
                  <c:v>3103385</c:v>
                </c:pt>
                <c:pt idx="5">
                  <c:v>3299531</c:v>
                </c:pt>
                <c:pt idx="6">
                  <c:v>3223904</c:v>
                </c:pt>
                <c:pt idx="7">
                  <c:v>3203745</c:v>
                </c:pt>
                <c:pt idx="8">
                  <c:v>3144837</c:v>
                </c:pt>
                <c:pt idx="9">
                  <c:v>3237242</c:v>
                </c:pt>
                <c:pt idx="10">
                  <c:v>3275821</c:v>
                </c:pt>
                <c:pt idx="11">
                  <c:v>2945592</c:v>
                </c:pt>
                <c:pt idx="12">
                  <c:v>2931841</c:v>
                </c:pt>
                <c:pt idx="13">
                  <c:v>2940484</c:v>
                </c:pt>
                <c:pt idx="14">
                  <c:v>2874495</c:v>
                </c:pt>
                <c:pt idx="15">
                  <c:v>2814737</c:v>
                </c:pt>
                <c:pt idx="16">
                  <c:v>2823294</c:v>
                </c:pt>
                <c:pt idx="17">
                  <c:v>2846339.2427811115</c:v>
                </c:pt>
                <c:pt idx="18">
                  <c:v>2948745.0393486503</c:v>
                </c:pt>
                <c:pt idx="19">
                  <c:v>3007893.0452534435</c:v>
                </c:pt>
                <c:pt idx="20">
                  <c:v>3216046.3260050737</c:v>
                </c:pt>
                <c:pt idx="21">
                  <c:v>3155740.5629923991</c:v>
                </c:pt>
                <c:pt idx="22">
                  <c:v>3067047</c:v>
                </c:pt>
                <c:pt idx="23">
                  <c:v>2812000</c:v>
                </c:pt>
                <c:pt idx="33">
                  <c:v>1489554.5</c:v>
                </c:pt>
              </c:numCache>
            </c:numRef>
          </c:val>
          <c:smooth val="0"/>
          <c:extLst>
            <c:ext xmlns:c16="http://schemas.microsoft.com/office/drawing/2014/chart" uri="{C3380CC4-5D6E-409C-BE32-E72D297353CC}">
              <c16:uniqueId val="{00000001-55F1-4AA5-9571-4EF98B61798A}"/>
            </c:ext>
          </c:extLst>
        </c:ser>
        <c:ser>
          <c:idx val="0"/>
          <c:order val="2"/>
          <c:tx>
            <c:strRef>
              <c:f>Transportation!$A$4</c:f>
              <c:strCache>
                <c:ptCount val="1"/>
                <c:pt idx="0">
                  <c:v>Trendline to Future Targets</c:v>
                </c:pt>
              </c:strCache>
            </c:strRef>
          </c:tx>
          <c:spPr>
            <a:ln w="38100" cap="sq">
              <a:prstDash val="sysDot"/>
            </a:ln>
          </c:spPr>
          <c:marker>
            <c:symbol val="none"/>
          </c:marker>
          <c:dPt>
            <c:idx val="33"/>
            <c:bubble3D val="0"/>
            <c:spPr>
              <a:ln w="38100" cap="sq">
                <a:solidFill>
                  <a:schemeClr val="bg1"/>
                </a:solidFill>
                <a:prstDash val="sysDot"/>
              </a:ln>
            </c:spPr>
            <c:extLst>
              <c:ext xmlns:c16="http://schemas.microsoft.com/office/drawing/2014/chart" uri="{C3380CC4-5D6E-409C-BE32-E72D297353CC}">
                <c16:uniqueId val="{00000003-55F1-4AA5-9571-4EF98B61798A}"/>
              </c:ext>
            </c:extLst>
          </c:dPt>
          <c:cat>
            <c:numRef>
              <c:f>Transportation!$B$2:$AI$2</c:f>
              <c:numCache>
                <c:formatCode>General</c:formatCode>
                <c:ptCount val="34"/>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c:v>
                </c:pt>
                <c:pt idx="27">
                  <c:v>2024</c:v>
                </c:pt>
                <c:pt idx="28">
                  <c:v>2025</c:v>
                </c:pt>
                <c:pt idx="29">
                  <c:v>2026</c:v>
                </c:pt>
                <c:pt idx="30">
                  <c:v>2027</c:v>
                </c:pt>
                <c:pt idx="31">
                  <c:v>2028</c:v>
                </c:pt>
                <c:pt idx="32">
                  <c:v>2029</c:v>
                </c:pt>
                <c:pt idx="33">
                  <c:v>2030</c:v>
                </c:pt>
              </c:numCache>
            </c:numRef>
          </c:cat>
          <c:val>
            <c:numRef>
              <c:f>Transportation!$B$4:$AI$4</c:f>
              <c:numCache>
                <c:formatCode>General</c:formatCode>
                <c:ptCount val="34"/>
                <c:pt idx="23" formatCode="_(* #,##0_);_(* \(#,##0\);_(* &quot;-&quot;??_);_(@_)">
                  <c:v>2812000</c:v>
                </c:pt>
                <c:pt idx="33" formatCode="_(* #,##0_);_(* \(#,##0\);_(* &quot;-&quot;??_);_(@_)">
                  <c:v>1489554.5</c:v>
                </c:pt>
              </c:numCache>
            </c:numRef>
          </c:val>
          <c:smooth val="0"/>
          <c:extLst>
            <c:ext xmlns:c16="http://schemas.microsoft.com/office/drawing/2014/chart" uri="{C3380CC4-5D6E-409C-BE32-E72D297353CC}">
              <c16:uniqueId val="{00000004-55F1-4AA5-9571-4EF98B61798A}"/>
            </c:ext>
          </c:extLst>
        </c:ser>
        <c:dLbls>
          <c:showLegendKey val="0"/>
          <c:showVal val="0"/>
          <c:showCatName val="0"/>
          <c:showSerName val="0"/>
          <c:showPercent val="0"/>
          <c:showBubbleSize val="0"/>
        </c:dLbls>
        <c:smooth val="0"/>
        <c:axId val="793394968"/>
        <c:axId val="793390376"/>
      </c:lineChart>
      <c:dateAx>
        <c:axId val="793394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solidFill>
                  <a:schemeClr val="tx1">
                    <a:lumMod val="65000"/>
                    <a:lumOff val="35000"/>
                  </a:schemeClr>
                </a:solidFill>
              </a:defRPr>
            </a:pPr>
            <a:endParaRPr lang="en-US"/>
          </a:p>
        </c:txPr>
        <c:crossAx val="793390376"/>
        <c:crosses val="autoZero"/>
        <c:auto val="0"/>
        <c:lblOffset val="100"/>
        <c:baseTimeUnit val="days"/>
        <c:majorUnit val="5"/>
        <c:majorTimeUnit val="days"/>
      </c:dateAx>
      <c:valAx>
        <c:axId val="793390376"/>
        <c:scaling>
          <c:orientation val="minMax"/>
          <c:min val="0"/>
        </c:scaling>
        <c:delete val="0"/>
        <c:axPos val="l"/>
        <c:title>
          <c:tx>
            <c:rich>
              <a:bodyPr/>
              <a:lstStyle/>
              <a:p>
                <a:pPr>
                  <a:defRPr sz="900">
                    <a:solidFill>
                      <a:schemeClr val="tx1">
                        <a:lumMod val="65000"/>
                        <a:lumOff val="35000"/>
                      </a:schemeClr>
                    </a:solidFill>
                  </a:defRPr>
                </a:pPr>
                <a:r>
                  <a:rPr lang="en-US" sz="900" b="0" i="0" baseline="0">
                    <a:solidFill>
                      <a:schemeClr val="tx1">
                        <a:lumMod val="65000"/>
                        <a:lumOff val="35000"/>
                      </a:schemeClr>
                    </a:solidFill>
                    <a:effectLst/>
                  </a:rPr>
                  <a:t>Emissions (CO2e metric tons)</a:t>
                </a:r>
                <a:endParaRPr lang="en-US" sz="900">
                  <a:solidFill>
                    <a:schemeClr val="tx1">
                      <a:lumMod val="65000"/>
                      <a:lumOff val="35000"/>
                    </a:schemeClr>
                  </a:solidFill>
                  <a:effectLst/>
                </a:endParaRPr>
              </a:p>
            </c:rich>
          </c:tx>
          <c:overlay val="0"/>
        </c:title>
        <c:numFmt formatCode="_(* #,##0_);_(* \(#,##0\);_(* &quot;-&quot;??_);_(@_)" sourceLinked="1"/>
        <c:majorTickMark val="none"/>
        <c:minorTickMark val="none"/>
        <c:tickLblPos val="nextTo"/>
        <c:spPr>
          <a:noFill/>
          <a:ln>
            <a:noFill/>
          </a:ln>
          <a:effectLst/>
        </c:spPr>
        <c:txPr>
          <a:bodyPr rot="-60000000" vert="horz"/>
          <a:lstStyle/>
          <a:p>
            <a:pPr>
              <a:defRPr>
                <a:solidFill>
                  <a:schemeClr val="tx1">
                    <a:lumMod val="65000"/>
                    <a:lumOff val="35000"/>
                  </a:schemeClr>
                </a:solidFill>
              </a:defRPr>
            </a:pPr>
            <a:endParaRPr lang="en-US"/>
          </a:p>
        </c:txPr>
        <c:crossAx val="793394968"/>
        <c:crosses val="autoZero"/>
        <c:crossBetween val="between"/>
      </c:valAx>
    </c:plotArea>
    <c:plotVisOnly val="1"/>
    <c:dispBlanksAs val="span"/>
    <c:showDLblsOverMax val="0"/>
  </c:chart>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omments/modernComment_10D_1CEBF04D.xml><?xml version="1.0" encoding="utf-8"?>
<p188:cmLst xmlns:a="http://schemas.openxmlformats.org/drawingml/2006/main" xmlns:r="http://schemas.openxmlformats.org/officeDocument/2006/relationships" xmlns:p188="http://schemas.microsoft.com/office/powerpoint/2018/8/main">
  <p188:cm id="{902597DE-AADC-41E2-B7F4-9E9DF54B971C}" authorId="{B5D882AA-29D3-BFE3-BD6B-8DAA80348BFD}" status="resolved" created="2023-05-25T19:08:32.299" complete="100000">
    <ac:deMkLst xmlns:ac="http://schemas.microsoft.com/office/drawing/2013/main/command">
      <pc:docMk xmlns:pc="http://schemas.microsoft.com/office/powerpoint/2013/main/command"/>
      <pc:sldMk xmlns:pc="http://schemas.microsoft.com/office/powerpoint/2013/main/command" cId="485224525" sldId="269"/>
      <ac:picMk id="4" creationId="{0270308C-8649-9F3E-C47E-D6C8F911F7C6}"/>
    </ac:deMkLst>
    <p188:replyLst>
      <p188:reply id="{496259B8-FE43-4C58-B690-1B5C4E0732C0}" authorId="{9404C385-EFAF-EC04-3F37-F847FA291189}" created="2023-05-25T20:30:39.873">
        <p188:txBody>
          <a:bodyPr/>
          <a:lstStyle/>
          <a:p>
            <a:r>
              <a:rPr lang="en-US"/>
              <a:t>I do not have a higher res version</a:t>
            </a:r>
          </a:p>
        </p188:txBody>
      </p188:reply>
    </p188:replyLst>
    <p188:txBody>
      <a:bodyPr/>
      <a:lstStyle/>
      <a:p>
        <a:r>
          <a:rPr lang="en-US"/>
          <a:t>[@Morrison, Hannah] or [@Hesse, Eric] - Do we have a high resolution version of this image? When we ran the deck on a big screen yesterday, it was blurry.</a:t>
        </a:r>
      </a:p>
    </p188:txBody>
  </p188:cm>
</p188:cmLst>
</file>

<file path=ppt/comments/modernComment_118_17449DF3.xml><?xml version="1.0" encoding="utf-8"?>
<p188:cmLst xmlns:a="http://schemas.openxmlformats.org/drawingml/2006/main" xmlns:r="http://schemas.openxmlformats.org/officeDocument/2006/relationships" xmlns:p188="http://schemas.microsoft.com/office/powerpoint/2018/8/main">
  <p188:cm id="{FE64C1C9-69D5-41B5-8FB2-EC8F8982CBDB}" authorId="{B5D882AA-29D3-BFE3-BD6B-8DAA80348BFD}" status="resolved" created="2023-05-25T19:07:14.283" complete="100000">
    <pc:sldMkLst xmlns:pc="http://schemas.microsoft.com/office/powerpoint/2013/main/command">
      <pc:docMk/>
      <pc:sldMk cId="390372851" sldId="280"/>
    </pc:sldMkLst>
    <p188:txBody>
      <a:bodyPr/>
      <a:lstStyle/>
      <a:p>
        <a:r>
          <a:rPr lang="en-US"/>
          <a:t>[@Morrison, Hannah] can you add a drop shadow on all the images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7DC5E27-A296-F44B-84B0-AC952D0BE94C}" type="datetimeFigureOut">
              <a:rPr lang="en-US" smtClean="0"/>
              <a:t>6/7/2023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52E4944-764F-5B40-8338-5CA4132B518B}" type="slidenum">
              <a:rPr lang="en-US" smtClean="0"/>
              <a:t>‹#›</a:t>
            </a:fld>
            <a:endParaRPr lang="en-US"/>
          </a:p>
        </p:txBody>
      </p:sp>
    </p:spTree>
    <p:extLst>
      <p:ext uri="{BB962C8B-B14F-4D97-AF65-F5344CB8AC3E}">
        <p14:creationId xmlns:p14="http://schemas.microsoft.com/office/powerpoint/2010/main" val="453389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0158D72-C327-EF43-A0EF-8BF1F3816E5F}" type="datetimeFigureOut">
              <a:rPr lang="en-US" smtClean="0"/>
              <a:t>6/7/2023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9C2A989-EC45-0845-9225-6BBE81AD33E9}" type="slidenum">
              <a:rPr lang="en-US" smtClean="0"/>
              <a:t>‹#›</a:t>
            </a:fld>
            <a:endParaRPr lang="en-US"/>
          </a:p>
        </p:txBody>
      </p:sp>
    </p:spTree>
    <p:extLst>
      <p:ext uri="{BB962C8B-B14F-4D97-AF65-F5344CB8AC3E}">
        <p14:creationId xmlns:p14="http://schemas.microsoft.com/office/powerpoint/2010/main" val="9908346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1</a:t>
            </a:fld>
            <a:endParaRPr lang="en-US"/>
          </a:p>
        </p:txBody>
      </p:sp>
    </p:spTree>
    <p:extLst>
      <p:ext uri="{BB962C8B-B14F-4D97-AF65-F5344CB8AC3E}">
        <p14:creationId xmlns:p14="http://schemas.microsoft.com/office/powerpoint/2010/main" val="1672240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cs typeface="Calibri"/>
              </a:rPr>
              <a:t>Art</a:t>
            </a:r>
          </a:p>
        </p:txBody>
      </p:sp>
      <p:sp>
        <p:nvSpPr>
          <p:cNvPr id="4" name="Slide Number Placeholder 3"/>
          <p:cNvSpPr>
            <a:spLocks noGrp="1"/>
          </p:cNvSpPr>
          <p:nvPr>
            <p:ph type="sldNum" sz="quarter" idx="5"/>
          </p:nvPr>
        </p:nvSpPr>
        <p:spPr/>
        <p:txBody>
          <a:bodyPr/>
          <a:lstStyle/>
          <a:p>
            <a:fld id="{FBFC87B4-1BB0-46CE-9D61-2D5E9836927F}" type="slidenum">
              <a:rPr lang="en-US" smtClean="0"/>
              <a:t>10</a:t>
            </a:fld>
            <a:endParaRPr lang="en-US"/>
          </a:p>
        </p:txBody>
      </p:sp>
    </p:spTree>
    <p:extLst>
      <p:ext uri="{BB962C8B-B14F-4D97-AF65-F5344CB8AC3E}">
        <p14:creationId xmlns:p14="http://schemas.microsoft.com/office/powerpoint/2010/main" val="4140767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ART</a:t>
            </a:r>
          </a:p>
          <a:p>
            <a:r>
              <a:rPr lang="en-US"/>
              <a:t>Which brings us to today’s Council Action.  You have before you a resolution that responds to the 90 day transition priorities assigned by Mayor Wheeler.  It seeks to confirm transportation decarbonization as a key City priority and a core PBOT function.  It names implementable and actionable decarbonization strategies drawn from the Council adopted Climate Emergency Work Plan.  It also highlights the continued resource challenges that PBOT faces in delivering these and other core services.  Finally, it illustrates the important role that PBOT plays in implementing transportation decarbonization that centers equity and the needs of frontline communities to ensure that no one is left behind in the transition to a decarbonized transportation system.</a:t>
            </a:r>
          </a:p>
        </p:txBody>
      </p:sp>
      <p:sp>
        <p:nvSpPr>
          <p:cNvPr id="4" name="Slide Number Placeholder 3"/>
          <p:cNvSpPr>
            <a:spLocks noGrp="1"/>
          </p:cNvSpPr>
          <p:nvPr>
            <p:ph type="sldNum" sz="quarter" idx="5"/>
          </p:nvPr>
        </p:nvSpPr>
        <p:spPr/>
        <p:txBody>
          <a:bodyPr/>
          <a:lstStyle/>
          <a:p>
            <a:fld id="{F9C2A989-EC45-0845-9225-6BBE81AD33E9}" type="slidenum">
              <a:rPr lang="en-US" smtClean="0"/>
              <a:t>11</a:t>
            </a:fld>
            <a:endParaRPr lang="en-US"/>
          </a:p>
        </p:txBody>
      </p:sp>
    </p:spTree>
    <p:extLst>
      <p:ext uri="{BB962C8B-B14F-4D97-AF65-F5344CB8AC3E}">
        <p14:creationId xmlns:p14="http://schemas.microsoft.com/office/powerpoint/2010/main" val="825126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Kristin</a:t>
            </a:r>
          </a:p>
          <a:p>
            <a:r>
              <a:rPr lang="en-US">
                <a:latin typeface="Calibri"/>
              </a:rPr>
              <a:t>The actions in this area direct PBOT to make EV charging available to more Portlanders by expanding the availability of public charging in the ROW and on other publicly-owned sites and increasing awareness about how people can charge </a:t>
            </a:r>
            <a:r>
              <a:rPr lang="en-US" err="1">
                <a:latin typeface="Calibri"/>
              </a:rPr>
              <a:t>Evs</a:t>
            </a:r>
            <a:r>
              <a:rPr lang="en-US">
                <a:latin typeface="Calibri"/>
              </a:rPr>
              <a:t> in </a:t>
            </a:r>
            <a:r>
              <a:rPr lang="en-US" err="1">
                <a:latin typeface="Calibri"/>
              </a:rPr>
              <a:t>Portalnd</a:t>
            </a:r>
            <a:r>
              <a:rPr lang="en-US">
                <a:latin typeface="Calibri"/>
              </a:rPr>
              <a:t>.  Charging is one lever that PBOT can pull to expand the benefits of transportation electrification equitably in the City. This is the area that our recently awarded USDOE public charging grant will jump start.</a:t>
            </a:r>
          </a:p>
          <a:p>
            <a:endParaRPr lang="en-US">
              <a:latin typeface="Calibri"/>
            </a:endParaRPr>
          </a:p>
          <a:p>
            <a:pPr marL="349415" indent="-349415">
              <a:buAutoNum type="alphaLcParenR"/>
            </a:pPr>
            <a:r>
              <a:rPr lang="en-US">
                <a:latin typeface="Calibri"/>
              </a:rPr>
              <a:t>Identify publicly-owned sites suitable for EV charging </a:t>
            </a:r>
            <a:r>
              <a:rPr lang="en-US" sz="800">
                <a:latin typeface="Calibri"/>
              </a:rPr>
              <a:t>(CEW Decarbonization Priority T-6, T-7)</a:t>
            </a:r>
          </a:p>
          <a:p>
            <a:pPr marL="349415" indent="-349415">
              <a:buClr>
                <a:srgbClr val="767171"/>
              </a:buClr>
              <a:buAutoNum type="alphaLcParenR"/>
            </a:pPr>
            <a:r>
              <a:rPr lang="en-US">
                <a:latin typeface="Calibri"/>
              </a:rPr>
              <a:t>Explore strategic partnerships to increase affordable, public EV charging </a:t>
            </a:r>
            <a:r>
              <a:rPr lang="en-US" sz="800">
                <a:latin typeface="Calibri"/>
              </a:rPr>
              <a:t>(CEW T-6, T-7)</a:t>
            </a:r>
          </a:p>
          <a:p>
            <a:pPr marL="349415" indent="-349415">
              <a:buClr>
                <a:srgbClr val="767171"/>
              </a:buClr>
              <a:buAutoNum type="alphaLcParenR"/>
            </a:pPr>
            <a:r>
              <a:rPr lang="en-US">
                <a:latin typeface="Calibri"/>
              </a:rPr>
              <a:t>Streamline and simplify permitting and installation of EV chargers </a:t>
            </a:r>
            <a:r>
              <a:rPr lang="en-US" sz="800">
                <a:latin typeface="Calibri"/>
              </a:rPr>
              <a:t>(CEW T-6, T-7)</a:t>
            </a:r>
          </a:p>
          <a:p>
            <a:pPr marL="349415" indent="-349415">
              <a:buClr>
                <a:srgbClr val="767171"/>
              </a:buClr>
              <a:buAutoNum type="alphaLcParenR"/>
            </a:pPr>
            <a:r>
              <a:rPr lang="en-US">
                <a:latin typeface="Calibri"/>
              </a:rPr>
              <a:t>Initiate public outreach and engagement on EV charging </a:t>
            </a:r>
            <a:r>
              <a:rPr lang="en-US" sz="800">
                <a:latin typeface="Calibri"/>
              </a:rPr>
              <a:t>(CEW T-6, T-7)</a:t>
            </a:r>
          </a:p>
          <a:p>
            <a:pPr marL="349415" indent="-349415">
              <a:buClr>
                <a:srgbClr val="767171"/>
              </a:buClr>
              <a:buAutoNum type="alphaLcParenR"/>
            </a:pPr>
            <a:r>
              <a:rPr lang="en-US">
                <a:latin typeface="Calibri"/>
              </a:rPr>
              <a:t>Develop a citywide communication strategy </a:t>
            </a:r>
            <a:r>
              <a:rPr lang="en-US" sz="800">
                <a:latin typeface="Calibri"/>
              </a:rPr>
              <a:t>(CEW T-6, T-7)</a:t>
            </a:r>
          </a:p>
        </p:txBody>
      </p:sp>
      <p:sp>
        <p:nvSpPr>
          <p:cNvPr id="4" name="Slide Number Placeholder 3"/>
          <p:cNvSpPr>
            <a:spLocks noGrp="1"/>
          </p:cNvSpPr>
          <p:nvPr>
            <p:ph type="sldNum" sz="quarter" idx="5"/>
          </p:nvPr>
        </p:nvSpPr>
        <p:spPr/>
        <p:txBody>
          <a:bodyPr/>
          <a:lstStyle/>
          <a:p>
            <a:fld id="{F9C2A989-EC45-0845-9225-6BBE81AD33E9}" type="slidenum">
              <a:rPr lang="en-US" smtClean="0"/>
              <a:t>12</a:t>
            </a:fld>
            <a:endParaRPr lang="en-US"/>
          </a:p>
        </p:txBody>
      </p:sp>
    </p:spTree>
    <p:extLst>
      <p:ext uri="{BB962C8B-B14F-4D97-AF65-F5344CB8AC3E}">
        <p14:creationId xmlns:p14="http://schemas.microsoft.com/office/powerpoint/2010/main" val="1633578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defRPr/>
            </a:pPr>
            <a:r>
              <a:rPr lang="en-US"/>
              <a:t>Kristin</a:t>
            </a:r>
          </a:p>
          <a:p>
            <a:pPr defTabSz="698830">
              <a:defRPr/>
            </a:pPr>
            <a:r>
              <a:rPr lang="en-US"/>
              <a:t>The actions in this area direct PBOT to promote more electric mobility </a:t>
            </a:r>
            <a:r>
              <a:rPr lang="en-US" err="1"/>
              <a:t>opions</a:t>
            </a:r>
            <a:r>
              <a:rPr lang="en-US"/>
              <a:t> by supporting zero emission delivery and goods movements strategies, expanding PBOT’s successful transportation wallet program, transitioning our own and other commercial fleets to zero emission vehicles and supporting TriMet in </a:t>
            </a:r>
            <a:r>
              <a:rPr lang="en-US" err="1"/>
              <a:t>electrifuing</a:t>
            </a:r>
            <a:r>
              <a:rPr lang="en-US"/>
              <a:t> and expanding use of public transit.  Items on this list – expansion of the transportation wallet and match for grants that could support freight and fleet electrification – are particularly at risk as PBOT faces unprecedented funding shortfalls.</a:t>
            </a:r>
          </a:p>
          <a:p>
            <a:pPr defTabSz="698830">
              <a:defRPr/>
            </a:pPr>
            <a:endParaRPr lang="en-US"/>
          </a:p>
          <a:p>
            <a:pPr marL="349415" indent="-349415">
              <a:buAutoNum type="alphaLcParenR"/>
            </a:pPr>
            <a:r>
              <a:rPr lang="en-US">
                <a:latin typeface="Calibri"/>
              </a:rPr>
              <a:t>Support goods movement by zero emission vehicles </a:t>
            </a:r>
            <a:r>
              <a:rPr lang="en-US" sz="800">
                <a:latin typeface="Calibri"/>
              </a:rPr>
              <a:t>(CEW T-8)</a:t>
            </a:r>
          </a:p>
          <a:p>
            <a:pPr marL="349415" indent="-349415">
              <a:buClr>
                <a:srgbClr val="767171"/>
              </a:buClr>
              <a:buAutoNum type="alphaLcParenR"/>
            </a:pPr>
            <a:r>
              <a:rPr lang="en-US">
                <a:latin typeface="Calibri"/>
              </a:rPr>
              <a:t>Expand PBOT's Transportation Wallet program </a:t>
            </a:r>
            <a:r>
              <a:rPr lang="en-US" sz="800">
                <a:latin typeface="Calibri"/>
              </a:rPr>
              <a:t>(CEW T-4)</a:t>
            </a:r>
          </a:p>
          <a:p>
            <a:pPr marL="349415" indent="-349415">
              <a:buClr>
                <a:srgbClr val="767171"/>
              </a:buClr>
              <a:buAutoNum type="alphaLcParenR"/>
            </a:pPr>
            <a:r>
              <a:rPr lang="en-US">
                <a:latin typeface="Calibri"/>
              </a:rPr>
              <a:t>Increase zero emission vehicles in the City's own fleet and in commercial fleets </a:t>
            </a:r>
            <a:r>
              <a:rPr lang="en-US" sz="800">
                <a:latin typeface="Calibri"/>
              </a:rPr>
              <a:t>(CEW T-1)</a:t>
            </a:r>
            <a:r>
              <a:rPr lang="en-US">
                <a:latin typeface="Calibri"/>
              </a:rPr>
              <a:t> </a:t>
            </a:r>
          </a:p>
          <a:p>
            <a:pPr marL="349415" indent="-349415">
              <a:buClr>
                <a:srgbClr val="767171"/>
              </a:buClr>
              <a:buAutoNum type="alphaLcParenR"/>
            </a:pPr>
            <a:r>
              <a:rPr lang="en-US">
                <a:latin typeface="Calibri"/>
              </a:rPr>
              <a:t>Support the electrification and increased use of public transit </a:t>
            </a:r>
            <a:r>
              <a:rPr lang="en-US" sz="800">
                <a:latin typeface="Calibri"/>
              </a:rPr>
              <a:t>(CEW T-1, T-7)</a:t>
            </a:r>
          </a:p>
          <a:p>
            <a:pPr marL="349415" indent="-349415">
              <a:buClr>
                <a:srgbClr val="767171"/>
              </a:buClr>
              <a:buAutoNum type="alphaLcParenR"/>
            </a:pPr>
            <a:endParaRPr lang="en-US" sz="800">
              <a:latin typeface="Calibri"/>
            </a:endParaRPr>
          </a:p>
          <a:p>
            <a:pPr>
              <a:buClr>
                <a:srgbClr val="767171"/>
              </a:buClr>
            </a:pPr>
            <a:r>
              <a:rPr lang="en-US" sz="800">
                <a:latin typeface="Calibri"/>
              </a:rPr>
              <a:t>All of these items are dependent on sufficient and stable funding.  PBOT’s transportation wallet could be reduced, rather than expanded, without adequate transportation funding. </a:t>
            </a:r>
          </a:p>
        </p:txBody>
      </p:sp>
      <p:sp>
        <p:nvSpPr>
          <p:cNvPr id="4" name="Slide Number Placeholder 3"/>
          <p:cNvSpPr>
            <a:spLocks noGrp="1"/>
          </p:cNvSpPr>
          <p:nvPr>
            <p:ph type="sldNum" sz="quarter" idx="5"/>
          </p:nvPr>
        </p:nvSpPr>
        <p:spPr/>
        <p:txBody>
          <a:bodyPr/>
          <a:lstStyle/>
          <a:p>
            <a:fld id="{F9C2A989-EC45-0845-9225-6BBE81AD33E9}" type="slidenum">
              <a:rPr lang="en-US" smtClean="0"/>
              <a:t>13</a:t>
            </a:fld>
            <a:endParaRPr lang="en-US"/>
          </a:p>
        </p:txBody>
      </p:sp>
    </p:spTree>
    <p:extLst>
      <p:ext uri="{BB962C8B-B14F-4D97-AF65-F5344CB8AC3E}">
        <p14:creationId xmlns:p14="http://schemas.microsoft.com/office/powerpoint/2010/main" val="4068748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Kristin</a:t>
            </a:r>
          </a:p>
          <a:p>
            <a:pPr>
              <a:defRPr/>
            </a:pPr>
            <a:r>
              <a:rPr lang="en-US"/>
              <a:t>The actions in this area direct PBOT to expand who is using our bike infrastructure by getting more Portlanders onto shared or individually-owned e-bikes and shared scooters.  This means supporting e-bike rebate programs including the one proposed by the Portland Clean Energy Fund, expanding the visibility and use of e-bikes and scooters as a way that Portlanders can meet their daily transportation needs, and addressing barriers to e-bike ownership and shared electric mobility services by addressing safe and secure parking and charging. Putting this all together, the resolution directs PBOT staff to report to Council how shared </a:t>
            </a:r>
            <a:r>
              <a:rPr lang="en-US" err="1"/>
              <a:t>micromobiltiy</a:t>
            </a:r>
            <a:r>
              <a:rPr lang="en-US"/>
              <a:t>, individual and shared e-bikes, and a renewed focus on cycling can reverse the downward trend in biking mode share in Portland. </a:t>
            </a:r>
            <a:endParaRPr lang="en-US">
              <a:cs typeface="Calibri"/>
            </a:endParaRPr>
          </a:p>
          <a:p>
            <a:pPr>
              <a:defRPr/>
            </a:pPr>
            <a:br>
              <a:rPr lang="en-US">
                <a:cs typeface="+mn-lt"/>
              </a:rPr>
            </a:br>
            <a:r>
              <a:rPr lang="en-US"/>
              <a:t>Highlight e-bike rebate program/PCEF program area.  </a:t>
            </a:r>
            <a:endParaRPr lang="en-US">
              <a:cs typeface="Calibri"/>
            </a:endParaRPr>
          </a:p>
          <a:p>
            <a:pPr marL="349415" indent="-349415">
              <a:buAutoNum type="alphaLcParenR"/>
            </a:pPr>
            <a:r>
              <a:rPr lang="en-US">
                <a:latin typeface="Calibri"/>
              </a:rPr>
              <a:t>Support funding for e-bike rebate programs </a:t>
            </a:r>
            <a:r>
              <a:rPr lang="en-US" sz="800">
                <a:latin typeface="Calibri"/>
              </a:rPr>
              <a:t>(CEW T-1, T-3)</a:t>
            </a:r>
            <a:endParaRPr lang="en-US" sz="800">
              <a:latin typeface="Calibri"/>
              <a:cs typeface="Calibri"/>
            </a:endParaRPr>
          </a:p>
          <a:p>
            <a:pPr marL="349415" indent="-349415">
              <a:buClr>
                <a:srgbClr val="767171"/>
              </a:buClr>
              <a:buAutoNum type="alphaLcParenR"/>
            </a:pPr>
            <a:r>
              <a:rPr lang="en-US">
                <a:latin typeface="Calibri"/>
              </a:rPr>
              <a:t>Increase the visibility of e-bikes, shared </a:t>
            </a:r>
            <a:r>
              <a:rPr lang="en-US" err="1">
                <a:latin typeface="Calibri"/>
              </a:rPr>
              <a:t>micromobility</a:t>
            </a:r>
            <a:r>
              <a:rPr lang="en-US">
                <a:latin typeface="Calibri"/>
              </a:rPr>
              <a:t> and existing bicycle facilities through engagement </a:t>
            </a:r>
            <a:r>
              <a:rPr lang="en-US" sz="800">
                <a:latin typeface="Calibri"/>
              </a:rPr>
              <a:t>(CEW T-1)</a:t>
            </a:r>
            <a:endParaRPr lang="en-US" sz="800">
              <a:latin typeface="Calibri"/>
              <a:cs typeface="Calibri"/>
            </a:endParaRPr>
          </a:p>
          <a:p>
            <a:pPr marL="349415" indent="-349415">
              <a:buClr>
                <a:srgbClr val="767171"/>
              </a:buClr>
              <a:buAutoNum type="alphaLcParenR"/>
            </a:pPr>
            <a:r>
              <a:rPr lang="en-US">
                <a:latin typeface="Calibri"/>
              </a:rPr>
              <a:t>Capture SOV and TNC trips by BIKETOWN and e-scooters </a:t>
            </a:r>
            <a:r>
              <a:rPr lang="en-US" sz="800">
                <a:latin typeface="Calibri"/>
              </a:rPr>
              <a:t>(CEW T-1)</a:t>
            </a:r>
            <a:endParaRPr lang="en-US" sz="800">
              <a:latin typeface="Calibri"/>
              <a:cs typeface="Calibri"/>
            </a:endParaRPr>
          </a:p>
          <a:p>
            <a:pPr marL="349415" indent="-349415">
              <a:buClr>
                <a:srgbClr val="767171"/>
              </a:buClr>
              <a:buAutoNum type="alphaLcParenR"/>
            </a:pPr>
            <a:r>
              <a:rPr lang="en-US">
                <a:latin typeface="Calibri"/>
              </a:rPr>
              <a:t>Increase access to safe, secure and convenient parking and charging for e-bikes and shared </a:t>
            </a:r>
            <a:r>
              <a:rPr lang="en-US" err="1">
                <a:latin typeface="Calibri"/>
              </a:rPr>
              <a:t>micromobility</a:t>
            </a:r>
            <a:r>
              <a:rPr lang="en-US">
                <a:latin typeface="Calibri"/>
              </a:rPr>
              <a:t> </a:t>
            </a:r>
            <a:r>
              <a:rPr lang="en-US" sz="800">
                <a:latin typeface="Calibri"/>
              </a:rPr>
              <a:t>(CEW T-1)</a:t>
            </a:r>
            <a:endParaRPr lang="en-US" sz="800">
              <a:latin typeface="Calibri"/>
              <a:cs typeface="Calibri"/>
            </a:endParaRPr>
          </a:p>
          <a:p>
            <a:pPr marL="349415" indent="-349415">
              <a:buClr>
                <a:srgbClr val="767171"/>
              </a:buClr>
              <a:buAutoNum type="alphaLcParenR"/>
            </a:pPr>
            <a:r>
              <a:rPr lang="en-US">
                <a:latin typeface="Calibri"/>
              </a:rPr>
              <a:t>Report to Council on how new mobility options and ridership habits can accelerate the vision of enabling short trips to commercial Centers </a:t>
            </a:r>
            <a:r>
              <a:rPr lang="en-US" sz="800">
                <a:latin typeface="Calibri"/>
              </a:rPr>
              <a:t>(CEW T-1)</a:t>
            </a:r>
            <a:endParaRPr lang="en-US" sz="800">
              <a:latin typeface="Calibri"/>
              <a:cs typeface="Calibri"/>
            </a:endParaRPr>
          </a:p>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14</a:t>
            </a:fld>
            <a:endParaRPr lang="en-US"/>
          </a:p>
        </p:txBody>
      </p:sp>
    </p:spTree>
    <p:extLst>
      <p:ext uri="{BB962C8B-B14F-4D97-AF65-F5344CB8AC3E}">
        <p14:creationId xmlns:p14="http://schemas.microsoft.com/office/powerpoint/2010/main" val="1087461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767171"/>
              </a:buClr>
            </a:pPr>
            <a:r>
              <a:rPr lang="en-US">
                <a:latin typeface="Calibri"/>
              </a:rPr>
              <a:t>ART</a:t>
            </a:r>
          </a:p>
          <a:p>
            <a:pPr>
              <a:buClr>
                <a:srgbClr val="767171"/>
              </a:buClr>
            </a:pPr>
            <a:r>
              <a:rPr lang="en-US">
                <a:latin typeface="Calibri"/>
              </a:rPr>
              <a:t>Finally, this resolution focuses on the very real challenge presented by the current transportation funding model.  Currently, PBOT’s general transportation revenue – our main discretionary funding – comes from fuel taxes and parking revenues.  This chart shows ODOT’s revised forecast of fuel tax revenue.  The green line is a revised forecast based on increasing fuel efficiency and the rapid rate of electric vehicle adoption – Oregon is now the #2 state for electric vehicle purchases.  As we’ve discussed already, electric vehicle adoption is a critical part of meeting our climate goals, but EV adoption will also further reduce the fuel tax revenues that pay for our transportation system.  When combined with our policies to reduce how much people drive which impacts parking revenue, it is clear that PBOT’s current funding model is not sustainable. </a:t>
            </a:r>
            <a:endParaRPr lang="en-US">
              <a:latin typeface="Calibri"/>
              <a:cs typeface="Calibri"/>
            </a:endParaRPr>
          </a:p>
          <a:p>
            <a:pPr>
              <a:buClr>
                <a:srgbClr val="767171"/>
              </a:buClr>
            </a:pPr>
            <a:endParaRPr lang="en-US">
              <a:latin typeface="Calibri"/>
            </a:endParaRPr>
          </a:p>
          <a:p>
            <a:pPr>
              <a:buClr>
                <a:srgbClr val="767171"/>
              </a:buClr>
            </a:pPr>
            <a:r>
              <a:rPr lang="en-US">
                <a:latin typeface="Calibri"/>
              </a:rPr>
              <a:t>‘Identify alternative revenue sources and funding mechanisms to reduce the City's dependence on fossil fuels for transportation funding </a:t>
            </a:r>
            <a:r>
              <a:rPr lang="en-US" sz="800">
                <a:latin typeface="Calibri"/>
              </a:rPr>
              <a:t>(CEW T-3)</a:t>
            </a:r>
            <a:endParaRPr lang="en-US" sz="800">
              <a:latin typeface="Calibri"/>
              <a:cs typeface="Calibri"/>
            </a:endParaRPr>
          </a:p>
          <a:p>
            <a:pPr>
              <a:buClr>
                <a:srgbClr val="767171"/>
              </a:buClr>
            </a:pPr>
            <a:r>
              <a:rPr lang="en-US" sz="800">
                <a:latin typeface="Calibri"/>
              </a:rPr>
              <a:t>Leverage resources by securing external funding (CEW T-3, T-7)</a:t>
            </a:r>
            <a:endParaRPr lang="en-US" sz="800">
              <a:latin typeface="Calibri"/>
              <a:cs typeface="Calibri"/>
            </a:endParaRPr>
          </a:p>
          <a:p>
            <a:pPr>
              <a:buClr>
                <a:srgbClr val="767171"/>
              </a:buClr>
            </a:pPr>
            <a:r>
              <a:rPr lang="en-US">
                <a:latin typeface="Calibri"/>
              </a:rPr>
              <a:t>Explore new resources to support this work area</a:t>
            </a:r>
            <a:endParaRPr lang="en-US">
              <a:latin typeface="Calibri"/>
              <a:cs typeface="Calibri"/>
            </a:endParaRPr>
          </a:p>
          <a:p>
            <a:pPr>
              <a:buClr>
                <a:srgbClr val="767171"/>
              </a:buClr>
            </a:pPr>
            <a:r>
              <a:rPr lang="en-US">
                <a:latin typeface="Calibri"/>
              </a:rPr>
              <a:t>Continue to engage in the 2023 Regional Transportation Plan update and advocate for carbon reduction policies </a:t>
            </a:r>
            <a:r>
              <a:rPr lang="en-US" sz="800">
                <a:latin typeface="Calibri"/>
              </a:rPr>
              <a:t>(CEW T-5)</a:t>
            </a:r>
            <a:endParaRPr lang="en-US" sz="800">
              <a:latin typeface="Calibri"/>
              <a:cs typeface="Calibri"/>
            </a:endParaRPr>
          </a:p>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15</a:t>
            </a:fld>
            <a:endParaRPr lang="en-US"/>
          </a:p>
        </p:txBody>
      </p:sp>
    </p:spTree>
    <p:extLst>
      <p:ext uri="{BB962C8B-B14F-4D97-AF65-F5344CB8AC3E}">
        <p14:creationId xmlns:p14="http://schemas.microsoft.com/office/powerpoint/2010/main" val="2954079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GF support in other bureaus, PCEF funding </a:t>
            </a:r>
          </a:p>
        </p:txBody>
      </p:sp>
      <p:sp>
        <p:nvSpPr>
          <p:cNvPr id="4" name="Slide Number Placeholder 3"/>
          <p:cNvSpPr>
            <a:spLocks noGrp="1"/>
          </p:cNvSpPr>
          <p:nvPr>
            <p:ph type="sldNum" sz="quarter" idx="5"/>
          </p:nvPr>
        </p:nvSpPr>
        <p:spPr/>
        <p:txBody>
          <a:bodyPr/>
          <a:lstStyle/>
          <a:p>
            <a:fld id="{F9C2A989-EC45-0845-9225-6BBE81AD33E9}" type="slidenum">
              <a:rPr lang="en-US" smtClean="0"/>
              <a:t>16</a:t>
            </a:fld>
            <a:endParaRPr lang="en-US"/>
          </a:p>
        </p:txBody>
      </p:sp>
    </p:spTree>
    <p:extLst>
      <p:ext uri="{BB962C8B-B14F-4D97-AF65-F5344CB8AC3E}">
        <p14:creationId xmlns:p14="http://schemas.microsoft.com/office/powerpoint/2010/main" val="1071847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VIVIAN</a:t>
            </a:r>
          </a:p>
          <a:p>
            <a:endParaRPr lang="en-US">
              <a:cs typeface="Calibri"/>
            </a:endParaRPr>
          </a:p>
          <a:p>
            <a:r>
              <a:rPr lang="en-US"/>
              <a:t>We are happy to see </a:t>
            </a:r>
            <a:r>
              <a:rPr lang="en-US" b="1"/>
              <a:t>PBOT's commitment to transportation decarbonization</a:t>
            </a:r>
            <a:r>
              <a:rPr lang="en-US"/>
              <a:t> and the action items listed in this resolution.</a:t>
            </a:r>
            <a:endParaRPr lang="en-US">
              <a:cs typeface="Calibri"/>
            </a:endParaRPr>
          </a:p>
          <a:p>
            <a:endParaRPr lang="en-US"/>
          </a:p>
          <a:p>
            <a:r>
              <a:rPr lang="en-US"/>
              <a:t>The </a:t>
            </a:r>
            <a:r>
              <a:rPr lang="en-US" b="1"/>
              <a:t>transportation sector is responsible for over 40% of Multnomah county carbon</a:t>
            </a:r>
            <a:r>
              <a:rPr lang="en-US"/>
              <a:t> emissions so it is critical for city staff to take bold action to reduce transportation related emissions and address associated pollution and health risks that disproportionately impact BIPOC and low-income Portlanders.</a:t>
            </a:r>
            <a:endParaRPr lang="en-US">
              <a:cs typeface="Calibri"/>
            </a:endParaRPr>
          </a:p>
          <a:p>
            <a:pPr marL="174708" indent="-174708">
              <a:buFont typeface="Arial"/>
              <a:buChar char="•"/>
            </a:pPr>
            <a:endParaRPr lang="en-US"/>
          </a:p>
          <a:p>
            <a:r>
              <a:rPr lang="en-US"/>
              <a:t>The City's work to decarbonize the transportation sector fits into </a:t>
            </a:r>
            <a:r>
              <a:rPr lang="en-US" b="1"/>
              <a:t>three main categories </a:t>
            </a:r>
            <a:r>
              <a:rPr lang="en-US"/>
              <a:t>: </a:t>
            </a:r>
            <a:endParaRPr lang="en-US">
              <a:cs typeface="Calibri"/>
            </a:endParaRPr>
          </a:p>
          <a:p>
            <a:pPr lvl="1" indent="-174708">
              <a:buFont typeface="Arial"/>
              <a:buChar char="•"/>
            </a:pPr>
            <a:r>
              <a:rPr lang="en-US"/>
              <a:t>The first is about developing plans that encourage or require developers </a:t>
            </a:r>
            <a:r>
              <a:rPr lang="en-US" b="1"/>
              <a:t>to build compact and connected communities to enable people to meet their daily needs without driving. </a:t>
            </a:r>
            <a:r>
              <a:rPr lang="en-US"/>
              <a:t>This is the work that BPS Planners focus on.</a:t>
            </a:r>
            <a:r>
              <a:rPr lang="en-US" b="1"/>
              <a:t> </a:t>
            </a:r>
            <a:endParaRPr lang="en-US">
              <a:cs typeface="Calibri" panose="020F0502020204030204"/>
            </a:endParaRPr>
          </a:p>
          <a:p>
            <a:pPr marL="349415" indent="-174708">
              <a:buFont typeface="Arial"/>
              <a:buChar char="•"/>
            </a:pPr>
            <a:r>
              <a:rPr lang="en-US"/>
              <a:t>The second is </a:t>
            </a:r>
            <a:r>
              <a:rPr lang="en-US" b="1"/>
              <a:t>reducing vehicle miles traveled </a:t>
            </a:r>
            <a:r>
              <a:rPr lang="en-US"/>
              <a:t>by building walk, bike and transit infrastructure to support safe and enjoyable non-driving trips.  This is the work PBOT focuses on. </a:t>
            </a:r>
            <a:endParaRPr lang="en-US">
              <a:cs typeface="Calibri"/>
            </a:endParaRPr>
          </a:p>
          <a:p>
            <a:pPr marL="349415" indent="-174708">
              <a:buFont typeface="Arial"/>
              <a:buChar char="•"/>
            </a:pPr>
            <a:r>
              <a:rPr lang="en-US"/>
              <a:t>The third is the focus of the resolution before you today - and that is to </a:t>
            </a:r>
            <a:r>
              <a:rPr lang="en-US" b="1"/>
              <a:t>transition the motorized vehicles that remain on the road to be powered by electricity</a:t>
            </a:r>
            <a:r>
              <a:rPr lang="en-US"/>
              <a:t>. BPS partners with PBOT, </a:t>
            </a:r>
            <a:r>
              <a:rPr lang="en-US" err="1"/>
              <a:t>CityFleet</a:t>
            </a:r>
            <a:r>
              <a:rPr lang="en-US"/>
              <a:t>, BDS and other bureaus to do this work.</a:t>
            </a:r>
            <a:endParaRPr lang="en-US">
              <a:cs typeface="Calibri"/>
            </a:endParaRPr>
          </a:p>
          <a:p>
            <a:pPr lvl="1"/>
            <a:r>
              <a:rPr lang="en-US"/>
              <a:t> </a:t>
            </a:r>
            <a:endParaRPr lang="en-US">
              <a:cs typeface="Calibri" panose="020F0502020204030204"/>
            </a:endParaRPr>
          </a:p>
          <a:p>
            <a:r>
              <a:rPr lang="en-US"/>
              <a:t>It is important to acknowledge that not all Portlanders have equal access to </a:t>
            </a:r>
            <a:r>
              <a:rPr lang="en-US" b="1"/>
              <a:t>connected communities, EVs or non-motorized transportation options.  </a:t>
            </a:r>
            <a:endParaRPr lang="en-US">
              <a:cs typeface="Calibri" panose="020F0502020204030204"/>
            </a:endParaRPr>
          </a:p>
          <a:p>
            <a:r>
              <a:rPr lang="en-US"/>
              <a:t>Therefore, this work needs to be implemented through a </a:t>
            </a:r>
            <a:r>
              <a:rPr lang="en-US" b="1"/>
              <a:t>climate justice lens </a:t>
            </a:r>
            <a:r>
              <a:rPr lang="en-US"/>
              <a:t>to decrease </a:t>
            </a:r>
            <a:r>
              <a:rPr lang="en-US" b="1"/>
              <a:t>existing disparities and ensure clean transportation options for all.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9C2A989-EC45-0845-9225-6BBE81AD33E9}" type="slidenum">
              <a:rPr lang="en-US" smtClean="0"/>
              <a:t>2</a:t>
            </a:fld>
            <a:endParaRPr lang="en-US"/>
          </a:p>
        </p:txBody>
      </p:sp>
    </p:spTree>
    <p:extLst>
      <p:ext uri="{BB962C8B-B14F-4D97-AF65-F5344CB8AC3E}">
        <p14:creationId xmlns:p14="http://schemas.microsoft.com/office/powerpoint/2010/main" val="2508344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VIVIAN </a:t>
            </a:r>
          </a:p>
          <a:p>
            <a:endParaRPr lang="en-US">
              <a:cs typeface="Calibri"/>
            </a:endParaRPr>
          </a:p>
          <a:p>
            <a:r>
              <a:rPr lang="en-US"/>
              <a:t>The Climate Emergency Workplan is the most recent commitment to climate action.  It builds on a long history of council actions including our current transportation system plan and comprehensive plan. BPS lead the development of the City's EV Strategy which was unanimously adopted by Council in late 2016. Several of the actions in the EV Strategy are now embedded in the City's Climate Emergency Work Plan and PBOT is an important partner in this work.</a:t>
            </a:r>
            <a:endParaRPr lang="en-US">
              <a:cs typeface="Calibri"/>
            </a:endParaRPr>
          </a:p>
          <a:p>
            <a:endParaRPr lang="en-US">
              <a:cs typeface="Calibri"/>
            </a:endParaRPr>
          </a:p>
          <a:p>
            <a:r>
              <a:rPr lang="en-US"/>
              <a:t>I'd like to take a moment to acknowledge </a:t>
            </a:r>
            <a:r>
              <a:rPr lang="en-US" b="1"/>
              <a:t>several BPS lead transportation decarbonization projects</a:t>
            </a:r>
            <a:r>
              <a:rPr lang="en-US"/>
              <a:t> that have recently been adopted by Council and are currently underway:</a:t>
            </a:r>
            <a:endParaRPr lang="en-US">
              <a:cs typeface="Calibri"/>
            </a:endParaRPr>
          </a:p>
          <a:p>
            <a:endParaRPr lang="en-US"/>
          </a:p>
          <a:p>
            <a:pPr marL="174708" indent="-174708">
              <a:buFont typeface="Arial"/>
              <a:buChar char="•"/>
            </a:pPr>
            <a:r>
              <a:rPr lang="en-US" b="1"/>
              <a:t>EV-Ready Code Project</a:t>
            </a:r>
            <a:r>
              <a:rPr lang="en-US"/>
              <a:t> -was unanimously adopted by Council in February of this year. It requires EV-Ready infrastructure to be installed in 50-100% of parking spots at new construction multifamily buildings.</a:t>
            </a:r>
            <a:endParaRPr lang="en-US">
              <a:cs typeface="Calibri"/>
            </a:endParaRPr>
          </a:p>
          <a:p>
            <a:pPr marL="174708" indent="-174708">
              <a:buFont typeface="Arial"/>
              <a:buChar char="•"/>
            </a:pPr>
            <a:r>
              <a:rPr lang="en-US"/>
              <a:t>As a next step, following the EV-Ready Code update, BPS staff are partnering with Rocky Mountain Institute to </a:t>
            </a:r>
            <a:r>
              <a:rPr lang="en-US" b="1"/>
              <a:t>discuss EV charging solutions with multifamily residents, building owners and property managers and will be working to implement those solutions and develop an EV charging toolkit to meet the needs of residents in multifamily buildings.</a:t>
            </a:r>
            <a:endParaRPr lang="en-US"/>
          </a:p>
          <a:p>
            <a:pPr marL="174708" indent="-174708">
              <a:buFont typeface="Arial"/>
              <a:buChar char="•"/>
            </a:pPr>
            <a:r>
              <a:rPr lang="en-US" b="1"/>
              <a:t>PCEF</a:t>
            </a:r>
            <a:r>
              <a:rPr lang="en-US"/>
              <a:t> is developing the inaugural </a:t>
            </a:r>
            <a:r>
              <a:rPr lang="en-US" b="1"/>
              <a:t>Climate Investment Plan</a:t>
            </a:r>
            <a:r>
              <a:rPr lang="en-US"/>
              <a:t> which will allocate at least $100 million for transportation decarbonization projects and programs over the next 5 years to benefit people with low incomes, people experiencing disability and BIPOC communities. </a:t>
            </a:r>
            <a:endParaRPr lang="en-US">
              <a:cs typeface="Calibri"/>
            </a:endParaRPr>
          </a:p>
          <a:p>
            <a:pPr marL="174708" indent="-174708">
              <a:buFont typeface="Arial"/>
              <a:buChar char="•"/>
            </a:pPr>
            <a:endParaRPr lang="en-US">
              <a:cs typeface="Calibri"/>
            </a:endParaRPr>
          </a:p>
          <a:p>
            <a:r>
              <a:rPr lang="en-US"/>
              <a:t>Additionally, BPS Staff are partnering with PBOT staff on the right-of-way focused work that is included in PBOT's Transportation Decarbonization Resolution and we look forward to continuing to collaborate on this work. The Climate Emergency Progress Report, which includes many of these actions will be available this summer and BPS staff will brief Council Offices on that report in June and July. </a:t>
            </a:r>
            <a:endParaRPr lang="en-US">
              <a:cs typeface="Calibri"/>
            </a:endParaRPr>
          </a:p>
          <a:p>
            <a:pPr marL="174708" indent="-174708">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F9C2A989-EC45-0845-9225-6BBE81AD33E9}" type="slidenum">
              <a:rPr lang="en-US" smtClean="0"/>
              <a:t>3</a:t>
            </a:fld>
            <a:endParaRPr lang="en-US"/>
          </a:p>
        </p:txBody>
      </p:sp>
    </p:spTree>
    <p:extLst>
      <p:ext uri="{BB962C8B-B14F-4D97-AF65-F5344CB8AC3E}">
        <p14:creationId xmlns:p14="http://schemas.microsoft.com/office/powerpoint/2010/main" val="3722018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a:latin typeface="Calibri"/>
                <a:ea typeface="Calibri" panose="020F0502020204030204" pitchFamily="34" charset="0"/>
                <a:cs typeface="Calibri"/>
              </a:rPr>
              <a:t>ART</a:t>
            </a:r>
          </a:p>
          <a:p>
            <a:pPr>
              <a:lnSpc>
                <a:spcPct val="107000"/>
              </a:lnSpc>
              <a:spcAft>
                <a:spcPts val="815"/>
              </a:spcAft>
            </a:pPr>
            <a:r>
              <a:rPr lang="en-US" sz="1800">
                <a:latin typeface="Calibri"/>
                <a:ea typeface="Calibri" panose="020F0502020204030204" pitchFamily="34" charset="0"/>
                <a:cs typeface="Calibri"/>
              </a:rPr>
              <a:t>The City has adopted policies to reduce vehicle miles traveled.  Here we are measuring this through a 2035 target of having 70% of Portlanders commute by some other means than driving alone.  This shift in how people get around reduces congestion, improves safety and reduces transportation-related greenhouse gas emissions.  City Council has also adopted a goal to reduce greenhouse gas emissions and reach “net zero” by 2050.  This policy goal directly addresses climate and could be achieved by a combination of transportation electrification and mode shift.  Meeting these policy goals is critical to addressing the climate crisis, but also further exacerbates PBOT funding challenges by reducing gas tax and parking meter revenue – our two major sources of transportation revenue.</a:t>
            </a:r>
          </a:p>
          <a:p>
            <a:pPr>
              <a:lnSpc>
                <a:spcPct val="107000"/>
              </a:lnSpc>
              <a:spcAft>
                <a:spcPts val="815"/>
              </a:spcAft>
            </a:pPr>
            <a:endParaRPr lang="en-US" sz="1800">
              <a:latin typeface="Calibri"/>
              <a:ea typeface="Calibri" panose="020F0502020204030204" pitchFamily="34" charset="0"/>
              <a:cs typeface="Calibri"/>
            </a:endParaRPr>
          </a:p>
          <a:p>
            <a:pPr>
              <a:defRPr/>
            </a:pPr>
            <a:endParaRPr lang="en-US">
              <a:cs typeface="Calibri" panose="020F0502020204030204"/>
            </a:endParaRPr>
          </a:p>
        </p:txBody>
      </p:sp>
      <p:sp>
        <p:nvSpPr>
          <p:cNvPr id="4" name="Slide Number Placeholder 3"/>
          <p:cNvSpPr>
            <a:spLocks noGrp="1"/>
          </p:cNvSpPr>
          <p:nvPr>
            <p:ph type="sldNum" sz="quarter" idx="10"/>
          </p:nvPr>
        </p:nvSpPr>
        <p:spPr/>
        <p:txBody>
          <a:bodyPr/>
          <a:lstStyle/>
          <a:p>
            <a:fld id="{F9C2A989-EC45-0845-9225-6BBE81AD33E9}" type="slidenum">
              <a:rPr lang="en-US" smtClean="0"/>
              <a:t>4</a:t>
            </a:fld>
            <a:endParaRPr lang="en-US"/>
          </a:p>
        </p:txBody>
      </p:sp>
    </p:spTree>
    <p:extLst>
      <p:ext uri="{BB962C8B-B14F-4D97-AF65-F5344CB8AC3E}">
        <p14:creationId xmlns:p14="http://schemas.microsoft.com/office/powerpoint/2010/main" val="708913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defRPr/>
            </a:pPr>
            <a:r>
              <a:rPr lang="en-US"/>
              <a:t>ART</a:t>
            </a:r>
            <a:endParaRPr lang="en-US">
              <a:cs typeface="Calibri"/>
            </a:endParaRPr>
          </a:p>
          <a:p>
            <a:pPr defTabSz="698830">
              <a:defRPr/>
            </a:pPr>
            <a:r>
              <a:rPr lang="en-US"/>
              <a:t>Funding pressures notwithstanding, PBOT is continuing to focus on meeting greenhouse gas reduction plan and responding to the climate crisis.</a:t>
            </a:r>
            <a:endParaRPr lang="en-US">
              <a:cs typeface="Calibri"/>
            </a:endParaRPr>
          </a:p>
          <a:p>
            <a:pPr defTabSz="698830">
              <a:defRPr/>
            </a:pPr>
            <a:endParaRPr lang="en-US"/>
          </a:p>
          <a:p>
            <a:pPr>
              <a:defRPr/>
            </a:pPr>
            <a:r>
              <a:rPr lang="en-US"/>
              <a:t>Consistent with our strategic plan and council-adopted transportation system plan, we have a three pronged approach to addressing GHG reductions from transportation….the resolution is focused on how these three things work together and how transportation electrification is a relates to the broader effort to decarbonize by fuel and mode shift. Why are we focused on electrification?  Because it is the place where we can make the most carbon reductions in the shortest period of time, it is a place where the federal government is making historic once-in-a-generation investments available, and because it also relates to mode shift strategies like transit, biking and </a:t>
            </a:r>
            <a:r>
              <a:rPr lang="en-US" err="1"/>
              <a:t>micromobility</a:t>
            </a:r>
            <a:r>
              <a:rPr lang="en-US"/>
              <a:t>. These strategies directly relate to our strategic plan in answering the call to address climate as well as goods and people mobility, safety and managing our assets.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5</a:t>
            </a:fld>
            <a:endParaRPr lang="en-US"/>
          </a:p>
        </p:txBody>
      </p:sp>
    </p:spTree>
    <p:extLst>
      <p:ext uri="{BB962C8B-B14F-4D97-AF65-F5344CB8AC3E}">
        <p14:creationId xmlns:p14="http://schemas.microsoft.com/office/powerpoint/2010/main" val="322925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a:t>KRISTIN</a:t>
            </a:r>
          </a:p>
          <a:p>
            <a:r>
              <a:rPr lang="en-US" b="0"/>
              <a:t>The federal government has prioritized electrification above all else, even as the National Blueprint for Transportation Decarbonization is structured much like our approach in stressing community design, improved efficiency and transitioning to clean options.  </a:t>
            </a:r>
          </a:p>
          <a:p>
            <a:endParaRPr lang="en-US" b="0"/>
          </a:p>
          <a:p>
            <a:r>
              <a:rPr lang="en-US" b="0"/>
              <a:t>That said, recently passed federal laws will make generational investments in electrification both in the form of subsidies to households and businesses switching to electric vehicles and to support the development of a functional EV charging network throughout the country.  The work that we are discussing today will position the City to benefit from these federal funds and continue to be a nation leader in transportation decarbonization.  </a:t>
            </a:r>
          </a:p>
          <a:p>
            <a:r>
              <a:rPr lang="en-US" b="0"/>
              <a:t>***</a:t>
            </a:r>
          </a:p>
          <a:p>
            <a:endParaRPr lang="en-US" b="0"/>
          </a:p>
          <a:p>
            <a:r>
              <a:rPr lang="en-US" b="1"/>
              <a:t>The Blueprint lays out immediate actions and long-term planning to decarbonize the transportation system and meet the Federal government’s 2030 GHG goals. These three key strategies include: </a:t>
            </a:r>
            <a:endParaRPr lang="en-US"/>
          </a:p>
          <a:p>
            <a:pPr marL="291179" indent="-291179">
              <a:buFont typeface="Arial"/>
              <a:buChar char="•"/>
            </a:pPr>
            <a:r>
              <a:rPr lang="en-US" b="1"/>
              <a:t>Increase convenience</a:t>
            </a:r>
            <a:r>
              <a:rPr lang="en-US"/>
              <a:t> by supporting community design and land-use planning at the local and regional levels that ensure that job centers, shopping, schools, entertainment, and essential services are strategically located near where people live to reduce commute burdens, improve walkability and </a:t>
            </a:r>
            <a:r>
              <a:rPr lang="en-US" err="1"/>
              <a:t>bikeability</a:t>
            </a:r>
            <a:r>
              <a:rPr lang="en-US"/>
              <a:t>, and improve quality of life. </a:t>
            </a:r>
            <a:endParaRPr lang="en-US">
              <a:cs typeface="Calibri"/>
            </a:endParaRPr>
          </a:p>
          <a:p>
            <a:pPr marL="291179" indent="-291179">
              <a:buFont typeface="Arial"/>
              <a:buChar char="•"/>
            </a:pPr>
            <a:r>
              <a:rPr lang="en-US" b="1"/>
              <a:t>Improve efficiency</a:t>
            </a:r>
            <a:r>
              <a:rPr lang="en-US"/>
              <a:t> by expanding affordable, accessible, efficient, and reliable options like public transportation and rail, and improving the efficiency of all vehicles.</a:t>
            </a:r>
            <a:endParaRPr lang="en-US">
              <a:cs typeface="Calibri"/>
            </a:endParaRPr>
          </a:p>
          <a:p>
            <a:pPr marL="291179" indent="-291179">
              <a:buFont typeface="Arial"/>
              <a:buChar char="•"/>
            </a:pPr>
            <a:r>
              <a:rPr lang="en-US" b="1"/>
              <a:t>Transition to clean options</a:t>
            </a:r>
            <a:r>
              <a:rPr lang="en-US"/>
              <a:t> by deploying zero-emission vehicles and fuels for cars, commercial trucks, transit, boats, airplanes, and more.</a:t>
            </a:r>
          </a:p>
          <a:p>
            <a:pPr marL="291179" indent="-291179">
              <a:buFont typeface="Arial"/>
              <a:buChar char="•"/>
            </a:pPr>
            <a:endParaRPr lang="en-US"/>
          </a:p>
          <a:p>
            <a:r>
              <a:rPr lang="en-US"/>
              <a:t>Winning some funding in this area, but does nothing to address structural problems </a:t>
            </a:r>
          </a:p>
          <a:p>
            <a:endParaRPr lang="en-US">
              <a:cs typeface="Calibri"/>
            </a:endParaRPr>
          </a:p>
        </p:txBody>
      </p:sp>
      <p:sp>
        <p:nvSpPr>
          <p:cNvPr id="4" name="Slide Number Placeholder 3"/>
          <p:cNvSpPr>
            <a:spLocks noGrp="1"/>
          </p:cNvSpPr>
          <p:nvPr>
            <p:ph type="sldNum" sz="quarter" idx="5"/>
          </p:nvPr>
        </p:nvSpPr>
        <p:spPr/>
        <p:txBody>
          <a:bodyPr/>
          <a:lstStyle/>
          <a:p>
            <a:fld id="{FBFC87B4-1BB0-46CE-9D61-2D5E9836927F}" type="slidenum">
              <a:rPr lang="en-US"/>
              <a:t>6</a:t>
            </a:fld>
            <a:endParaRPr lang="en-US"/>
          </a:p>
        </p:txBody>
      </p:sp>
    </p:spTree>
    <p:extLst>
      <p:ext uri="{BB962C8B-B14F-4D97-AF65-F5344CB8AC3E}">
        <p14:creationId xmlns:p14="http://schemas.microsoft.com/office/powerpoint/2010/main" val="422536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KRISTIN</a:t>
            </a:r>
          </a:p>
          <a:p>
            <a:r>
              <a:rPr lang="en-US"/>
              <a:t>With this much federal funding in play, we hope to use this moment to make gains on our electrification goals.  But, we can’t do this without stable funding.  Winning federal grants requires PBOT to be prepared with well thought out projects, private sector partnerships, and resources for grant writing and required match.  Without these resources, Portland will not be able to compete for federal funding and will fall behind our peer cities in supporting transportation electrification.  </a:t>
            </a:r>
          </a:p>
        </p:txBody>
      </p:sp>
      <p:sp>
        <p:nvSpPr>
          <p:cNvPr id="4" name="Slide Number Placeholder 3"/>
          <p:cNvSpPr>
            <a:spLocks noGrp="1"/>
          </p:cNvSpPr>
          <p:nvPr>
            <p:ph type="sldNum" sz="quarter" idx="5"/>
          </p:nvPr>
        </p:nvSpPr>
        <p:spPr/>
        <p:txBody>
          <a:bodyPr/>
          <a:lstStyle/>
          <a:p>
            <a:fld id="{F9C2A989-EC45-0845-9225-6BBE81AD33E9}" type="slidenum">
              <a:rPr lang="en-US" smtClean="0"/>
              <a:t>7</a:t>
            </a:fld>
            <a:endParaRPr lang="en-US"/>
          </a:p>
        </p:txBody>
      </p:sp>
    </p:spTree>
    <p:extLst>
      <p:ext uri="{BB962C8B-B14F-4D97-AF65-F5344CB8AC3E}">
        <p14:creationId xmlns:p14="http://schemas.microsoft.com/office/powerpoint/2010/main" val="840190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cs typeface="Calibri"/>
              </a:rPr>
              <a:t>Kristin</a:t>
            </a:r>
          </a:p>
          <a:p>
            <a:r>
              <a:rPr lang="en-US">
                <a:cs typeface="Calibri"/>
              </a:rPr>
              <a:t>Government’s role in transportation electrification, particularly at this stage, is critical to achieving equitable electrification outcomes and meeting our policy goals.  Today, there are nearly 400 charging ports in Portland, but they are primarily located in the Central City and inner Portland neighborhoods.  Very few are located in north or east Portland.  Public charging infrastructure is most important to people who live in multi unit dwellings or people who rent their homes and are not able to install EV chargers in their own homes or garages.  We see our role as filling market gaps and supporting an equitably distributed EV charging network as well as a more complete view of public charging needed for other electric modes like shared scooters and shared and individually owned e-bikes.</a:t>
            </a:r>
          </a:p>
        </p:txBody>
      </p:sp>
      <p:sp>
        <p:nvSpPr>
          <p:cNvPr id="4" name="Slide Number Placeholder 3"/>
          <p:cNvSpPr>
            <a:spLocks noGrp="1"/>
          </p:cNvSpPr>
          <p:nvPr>
            <p:ph type="sldNum" sz="quarter" idx="5"/>
          </p:nvPr>
        </p:nvSpPr>
        <p:spPr/>
        <p:txBody>
          <a:bodyPr/>
          <a:lstStyle/>
          <a:p>
            <a:fld id="{FBFC87B4-1BB0-46CE-9D61-2D5E9836927F}" type="slidenum">
              <a:rPr lang="en-US"/>
              <a:t>8</a:t>
            </a:fld>
            <a:endParaRPr lang="en-US"/>
          </a:p>
        </p:txBody>
      </p:sp>
    </p:spTree>
    <p:extLst>
      <p:ext uri="{BB962C8B-B14F-4D97-AF65-F5344CB8AC3E}">
        <p14:creationId xmlns:p14="http://schemas.microsoft.com/office/powerpoint/2010/main" val="3007117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defRPr/>
            </a:pPr>
            <a:r>
              <a:rPr lang="en-US" altLang="en-US">
                <a:latin typeface="Calibri" panose="020F0502020204030204" pitchFamily="34" charset="0"/>
              </a:rPr>
              <a:t>Kristin</a:t>
            </a:r>
          </a:p>
          <a:p>
            <a:pPr defTabSz="698830">
              <a:defRPr/>
            </a:pPr>
            <a:r>
              <a:rPr lang="en-US" altLang="en-US">
                <a:latin typeface="Calibri" panose="020F0502020204030204" pitchFamily="34" charset="0"/>
              </a:rPr>
              <a:t>This work is a core PBOT service area with the bureau leading the city’s efforts to implement transportation decarbonization projects.  PBOT already operates the electric Portland Streetcar and other transportation options.  </a:t>
            </a:r>
          </a:p>
          <a:p>
            <a:pPr defTabSz="698830">
              <a:defRPr/>
            </a:pPr>
            <a:endParaRPr lang="en-US" altLang="en-US">
              <a:latin typeface="Calibri" panose="020F0502020204030204" pitchFamily="34" charset="0"/>
            </a:endParaRPr>
          </a:p>
          <a:p>
            <a:pPr defTabSz="698830">
              <a:defRPr/>
            </a:pPr>
            <a:r>
              <a:rPr lang="en-US" altLang="en-US">
                <a:latin typeface="Calibri" panose="020F0502020204030204" pitchFamily="34" charset="0"/>
              </a:rPr>
              <a:t>We’re making moves to support EV charging in the ROW with code and administrative rule updates, recently approved by council, that allow charging at the curb.  Our recent $3.3M grant award from US dept of energy will allow us to partner with PGE and Pacific Corp to install 50 new EV chargers.  </a:t>
            </a:r>
          </a:p>
          <a:p>
            <a:pPr defTabSz="698830">
              <a:defRPr/>
            </a:pPr>
            <a:endParaRPr lang="en-US" altLang="en-US">
              <a:latin typeface="Calibri" panose="020F0502020204030204" pitchFamily="34" charset="0"/>
            </a:endParaRPr>
          </a:p>
          <a:p>
            <a:pPr defTabSz="698830">
              <a:defRPr/>
            </a:pPr>
            <a:r>
              <a:rPr lang="en-US" altLang="en-US">
                <a:latin typeface="Calibri" panose="020F0502020204030204" pitchFamily="34" charset="0"/>
              </a:rPr>
              <a:t>We’re also continuing to build out safe cycling infrastructure, supporting demand management strategies like the Transportation Wallet, and improving transit speed and reliability through partnerships with TriMet. Our ability to do this work – even the work funded by grants – relies on a bureau with sufficient and stable funding and appropriately staffed planning, project development and program development functions.</a:t>
            </a:r>
            <a:endParaRPr lang="en-US" altLang="en-US" sz="1800">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9</a:t>
            </a:fld>
            <a:endParaRPr lang="en-US"/>
          </a:p>
        </p:txBody>
      </p:sp>
    </p:spTree>
    <p:extLst>
      <p:ext uri="{BB962C8B-B14F-4D97-AF65-F5344CB8AC3E}">
        <p14:creationId xmlns:p14="http://schemas.microsoft.com/office/powerpoint/2010/main" val="1111121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3.gi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3.gi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3.gi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3.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3.gi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3.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3.gi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3.gi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3.gif"/></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3.xml"/><Relationship Id="rId4" Type="http://schemas.openxmlformats.org/officeDocument/2006/relationships/image" Target="../media/image41.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537542" y="5377443"/>
            <a:ext cx="519004" cy="519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56546" y="5317210"/>
            <a:ext cx="1729314" cy="63947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10" name="TextBox 9">
            <a:extLst>
              <a:ext uri="{FF2B5EF4-FFF2-40B4-BE49-F238E27FC236}">
                <a16:creationId xmlns:a16="http://schemas.microsoft.com/office/drawing/2014/main" id="{B45321B9-302F-CA4F-B6EE-10A94216896B}"/>
              </a:ext>
            </a:extLst>
          </p:cNvPr>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E76C817-99E2-284F-9917-AD00185F4AD2}"/>
              </a:ext>
            </a:extLst>
          </p:cNvPr>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10"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12" name="TextBox 11"/>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13" name="Straight Connector 12"/>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2BEA581-1068-7549-B3CF-3B9814192054}"/>
              </a:ext>
            </a:extLst>
          </p:cNvPr>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CB9F7-F220-F54A-9B0E-820877395399}"/>
              </a:ext>
            </a:extLst>
          </p:cNvPr>
          <p:cNvSpPr>
            <a:spLocks noGrp="1"/>
          </p:cNvSpPr>
          <p:nvPr>
            <p:ph type="dt" sz="half" idx="10"/>
          </p:nvPr>
        </p:nvSpPr>
        <p:spPr/>
        <p:txBody>
          <a:bodyPr/>
          <a:lstStyle/>
          <a:p>
            <a:fld id="{8958B8CB-445C-154B-8881-142060D6663A}" type="datetimeFigureOut">
              <a:rPr lang="en-US" smtClean="0"/>
              <a:t>6/7/2023</a:t>
            </a:fld>
            <a:endParaRPr lang="en-US"/>
          </a:p>
        </p:txBody>
      </p:sp>
      <p:sp>
        <p:nvSpPr>
          <p:cNvPr id="3" name="Footer Placeholder 2">
            <a:extLst>
              <a:ext uri="{FF2B5EF4-FFF2-40B4-BE49-F238E27FC236}">
                <a16:creationId xmlns:a16="http://schemas.microsoft.com/office/drawing/2014/main" id="{C8446B8D-1817-D64A-B847-8C92E6A97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7AAAE8-17CA-6843-88D5-1D9745707D9E}"/>
              </a:ext>
            </a:extLst>
          </p:cNvPr>
          <p:cNvSpPr>
            <a:spLocks noGrp="1"/>
          </p:cNvSpPr>
          <p:nvPr>
            <p:ph type="sldNum" sz="quarter" idx="12"/>
          </p:nvPr>
        </p:nvSpPr>
        <p:spPr/>
        <p:txBody>
          <a:bodyPr/>
          <a:lstStyle/>
          <a:p>
            <a:fld id="{84CC398C-812D-2443-A2D2-2D859C55DDEF}" type="slidenum">
              <a:rPr lang="en-US" smtClean="0"/>
              <a:t>‹#›</a:t>
            </a:fld>
            <a:endParaRPr lang="en-US"/>
          </a:p>
        </p:txBody>
      </p:sp>
    </p:spTree>
    <p:extLst>
      <p:ext uri="{BB962C8B-B14F-4D97-AF65-F5344CB8AC3E}">
        <p14:creationId xmlns:p14="http://schemas.microsoft.com/office/powerpoint/2010/main" val="1964543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537542" y="5377443"/>
            <a:ext cx="519004" cy="519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056546" y="5317210"/>
            <a:ext cx="1729314" cy="639471"/>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537542" y="5377443"/>
            <a:ext cx="519004" cy="519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056546" y="5317210"/>
            <a:ext cx="1729314" cy="639471"/>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a:solidFill>
                  <a:schemeClr val="bg1"/>
                </a:solidFill>
                <a:latin typeface="Trebuchet MS" charset="0"/>
                <a:ea typeface="Trebuchet MS" charset="0"/>
                <a:cs typeface="Trebuchet MS" charset="0"/>
              </a:rPr>
              <a:t>Portland.gov/transportation</a:t>
            </a:r>
          </a:p>
          <a:p>
            <a:endParaRPr lang="en-US" sz="1100" b="0" i="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62050" y="6252612"/>
            <a:ext cx="1465602" cy="541954"/>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03620"/>
            <a:ext cx="9144000" cy="75438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a:solidFill>
                  <a:schemeClr val="bg1"/>
                </a:solidFill>
                <a:latin typeface="Trebuchet MS" charset="0"/>
                <a:ea typeface="Trebuchet MS" charset="0"/>
                <a:cs typeface="Trebuchet MS" charset="0"/>
              </a:rPr>
              <a:t>Portland.gov/transportation</a:t>
            </a:r>
          </a:p>
          <a:p>
            <a:endParaRPr lang="en-US" sz="1100" b="0" i="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62050" y="6252612"/>
            <a:ext cx="1465602" cy="541954"/>
          </a:xfrm>
          <a:prstGeom prst="rect">
            <a:avLst/>
          </a:prstGeom>
        </p:spPr>
      </p:pic>
      <p:sp>
        <p:nvSpPr>
          <p:cNvPr id="10" name="TextBox 9">
            <a:extLst>
              <a:ext uri="{FF2B5EF4-FFF2-40B4-BE49-F238E27FC236}">
                <a16:creationId xmlns:a16="http://schemas.microsoft.com/office/drawing/2014/main" id="{97EB33D8-6C74-7445-99D1-0100318F5257}"/>
              </a:ext>
            </a:extLst>
          </p:cNvPr>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a:solidFill>
                  <a:schemeClr val="bg1"/>
                </a:solidFill>
                <a:latin typeface="Trebuchet MS" charset="0"/>
                <a:ea typeface="Trebuchet MS" charset="0"/>
                <a:cs typeface="Trebuchet MS" charset="0"/>
              </a:rPr>
              <a:t>Portland.gov/transportation</a:t>
            </a:r>
          </a:p>
          <a:p>
            <a:endParaRPr lang="en-US" sz="1100" b="0" i="0">
              <a:solidFill>
                <a:schemeClr val="bg1"/>
              </a:solidFill>
              <a:latin typeface="Trebuchet MS" charset="0"/>
              <a:ea typeface="Trebuchet MS" charset="0"/>
              <a:cs typeface="Trebuchet MS"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537542" y="5377443"/>
            <a:ext cx="519004" cy="519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56546" y="5317210"/>
            <a:ext cx="1729314" cy="63947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03620"/>
            <a:ext cx="9144000" cy="754380"/>
          </a:xfrm>
          <a:prstGeom prst="rect">
            <a:avLst/>
          </a:prstGeom>
        </p:spPr>
      </p:pic>
      <p:sp>
        <p:nvSpPr>
          <p:cNvPr id="2" name="Title 1"/>
          <p:cNvSpPr>
            <a:spLocks noGrp="1"/>
          </p:cNvSpPr>
          <p:nvPr>
            <p:ph type="title"/>
          </p:nvPr>
        </p:nvSpPr>
        <p:spPr>
          <a:xfrm>
            <a:off x="238651" y="273686"/>
            <a:ext cx="8623296" cy="58585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B3D306D-AC4B-EE4E-B5ED-C6ED80093790}"/>
              </a:ext>
            </a:extLst>
          </p:cNvPr>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a:solidFill>
                  <a:schemeClr val="bg1"/>
                </a:solidFill>
                <a:latin typeface="Trebuchet MS" charset="0"/>
                <a:ea typeface="Trebuchet MS" charset="0"/>
                <a:cs typeface="Trebuchet MS" charset="0"/>
              </a:rPr>
              <a:t>Portland.gov/transportation</a:t>
            </a:r>
          </a:p>
          <a:p>
            <a:endParaRPr lang="en-US" sz="1100" b="0" i="0">
              <a:solidFill>
                <a:schemeClr val="bg1"/>
              </a:solidFill>
              <a:latin typeface="Trebuchet MS" charset="0"/>
              <a:ea typeface="Trebuchet MS" charset="0"/>
              <a:cs typeface="Trebuchet MS"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62050" y="6252612"/>
            <a:ext cx="1465602" cy="541954"/>
          </a:xfrm>
          <a:prstGeom prst="rect">
            <a:avLst/>
          </a:prstGeom>
        </p:spPr>
      </p:pic>
      <p:sp>
        <p:nvSpPr>
          <p:cNvPr id="10" name="TextBox 9">
            <a:extLst>
              <a:ext uri="{FF2B5EF4-FFF2-40B4-BE49-F238E27FC236}">
                <a16:creationId xmlns:a16="http://schemas.microsoft.com/office/drawing/2014/main" id="{0E89A825-8893-CF4D-AE7A-3E1C4408DA33}"/>
              </a:ext>
            </a:extLst>
          </p:cNvPr>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a:solidFill>
                  <a:schemeClr val="bg1"/>
                </a:solidFill>
                <a:latin typeface="Trebuchet MS" charset="0"/>
                <a:ea typeface="Trebuchet MS" charset="0"/>
                <a:cs typeface="Trebuchet MS" charset="0"/>
              </a:rPr>
              <a:t>Portland.gov/transportation</a:t>
            </a:r>
          </a:p>
          <a:p>
            <a:endParaRPr lang="en-US" sz="1100" b="0" i="0">
              <a:solidFill>
                <a:schemeClr val="bg1"/>
              </a:solidFill>
              <a:latin typeface="Trebuchet MS" charset="0"/>
              <a:ea typeface="Trebuchet MS" charset="0"/>
              <a:cs typeface="Trebuchet MS"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03620"/>
            <a:ext cx="9144000" cy="754380"/>
          </a:xfrm>
          <a:prstGeom prst="rect">
            <a:avLst/>
          </a:prstGeom>
        </p:spPr>
      </p:pic>
      <p:sp>
        <p:nvSpPr>
          <p:cNvPr id="2" name="Title 1"/>
          <p:cNvSpPr>
            <a:spLocks noGrp="1"/>
          </p:cNvSpPr>
          <p:nvPr>
            <p:ph type="title" hasCustomPrompt="1"/>
          </p:nvPr>
        </p:nvSpPr>
        <p:spPr/>
        <p:txBody>
          <a:bodyPr/>
          <a:lstStyle/>
          <a:p>
            <a:r>
              <a:rPr lang="en-US">
                <a:solidFill>
                  <a:schemeClr val="bg2">
                    <a:lumMod val="50000"/>
                  </a:schemeClr>
                </a:solidFill>
                <a:latin typeface="Trebuchet MS" charset="0"/>
                <a:ea typeface="Trebuchet MS" charset="0"/>
                <a:cs typeface="Trebuchet MS" charset="0"/>
              </a:rPr>
              <a:t>CATEGORY HERE</a:t>
            </a:r>
          </a:p>
        </p:txBody>
      </p:sp>
      <p:sp>
        <p:nvSpPr>
          <p:cNvPr id="3" name="Content Placeholder 2"/>
          <p:cNvSpPr>
            <a:spLocks noGrp="1"/>
          </p:cNvSpPr>
          <p:nvPr>
            <p:ph idx="1"/>
          </p:nvPr>
        </p:nvSpPr>
        <p:spPr>
          <a:xfrm>
            <a:off x="256939" y="1234440"/>
            <a:ext cx="3638405" cy="49425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A357672-7623-064E-A316-9735E4AF7FCA}"/>
              </a:ext>
            </a:extLst>
          </p:cNvPr>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a:solidFill>
                  <a:schemeClr val="bg1"/>
                </a:solidFill>
                <a:latin typeface="Trebuchet MS" charset="0"/>
                <a:ea typeface="Trebuchet MS" charset="0"/>
                <a:cs typeface="Trebuchet MS" charset="0"/>
              </a:rPr>
              <a:t>Portland.gov/transportation</a:t>
            </a:r>
          </a:p>
          <a:p>
            <a:endParaRPr lang="en-US" sz="1100" b="0" i="0">
              <a:solidFill>
                <a:schemeClr val="bg1"/>
              </a:solidFill>
              <a:latin typeface="Trebuchet MS" charset="0"/>
              <a:ea typeface="Trebuchet MS" charset="0"/>
              <a:cs typeface="Trebuchet MS"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62050" y="6252612"/>
            <a:ext cx="1465602" cy="541954"/>
          </a:xfrm>
          <a:prstGeom prst="rect">
            <a:avLst/>
          </a:prstGeom>
        </p:spPr>
      </p:pic>
      <p:sp>
        <p:nvSpPr>
          <p:cNvPr id="10" name="TextBox 9">
            <a:extLst>
              <a:ext uri="{FF2B5EF4-FFF2-40B4-BE49-F238E27FC236}">
                <a16:creationId xmlns:a16="http://schemas.microsoft.com/office/drawing/2014/main" id="{B45321B9-302F-CA4F-B6EE-10A94216896B}"/>
              </a:ext>
            </a:extLst>
          </p:cNvPr>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a:solidFill>
                  <a:schemeClr val="bg1"/>
                </a:solidFill>
                <a:latin typeface="Trebuchet MS" charset="0"/>
                <a:ea typeface="Trebuchet MS" charset="0"/>
                <a:cs typeface="Trebuchet MS" charset="0"/>
              </a:rPr>
              <a:t>Portland.gov/transportation</a:t>
            </a:r>
          </a:p>
          <a:p>
            <a:endParaRPr lang="en-US" sz="1100" b="0" i="0">
              <a:solidFill>
                <a:schemeClr val="bg1"/>
              </a:solidFill>
              <a:latin typeface="Trebuchet MS" charset="0"/>
              <a:ea typeface="Trebuchet MS" charset="0"/>
              <a:cs typeface="Trebuchet MS"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03620"/>
            <a:ext cx="9144000" cy="75438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E76C817-99E2-284F-9917-AD00185F4AD2}"/>
              </a:ext>
            </a:extLst>
          </p:cNvPr>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a:solidFill>
                  <a:schemeClr val="bg1"/>
                </a:solidFill>
                <a:latin typeface="Trebuchet MS" charset="0"/>
                <a:ea typeface="Trebuchet MS" charset="0"/>
                <a:cs typeface="Trebuchet MS" charset="0"/>
              </a:rPr>
              <a:t>Portland.gov/transportation</a:t>
            </a:r>
          </a:p>
          <a:p>
            <a:endParaRPr lang="en-US" sz="1100" b="0" i="0">
              <a:solidFill>
                <a:schemeClr val="bg1"/>
              </a:solidFill>
              <a:latin typeface="Trebuchet MS" charset="0"/>
              <a:ea typeface="Trebuchet MS" charset="0"/>
              <a:cs typeface="Trebuchet MS"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10"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62050" y="6252612"/>
            <a:ext cx="1465602" cy="541954"/>
          </a:xfrm>
          <a:prstGeom prst="rect">
            <a:avLst/>
          </a:prstGeom>
        </p:spPr>
      </p:pic>
      <p:sp>
        <p:nvSpPr>
          <p:cNvPr id="12" name="TextBox 11"/>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13" name="Straight Connector 12"/>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2BEA581-1068-7549-B3CF-3B9814192054}"/>
              </a:ext>
            </a:extLst>
          </p:cNvPr>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a:solidFill>
                  <a:schemeClr val="bg1"/>
                </a:solidFill>
                <a:latin typeface="Trebuchet MS" charset="0"/>
                <a:ea typeface="Trebuchet MS" charset="0"/>
                <a:cs typeface="Trebuchet MS" charset="0"/>
              </a:rPr>
              <a:t>Portland.gov/transportation</a:t>
            </a:r>
          </a:p>
          <a:p>
            <a:endParaRPr lang="en-US" sz="1100" b="0" i="0">
              <a:solidFill>
                <a:schemeClr val="bg1"/>
              </a:solidFill>
              <a:latin typeface="Trebuchet MS" charset="0"/>
              <a:ea typeface="Trebuchet MS" charset="0"/>
              <a:cs typeface="Trebuchet MS"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6"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1524396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7F611283-5368-B64F-81F2-50BF922FACC4}" type="slidenum">
              <a:rPr lang="en-US"/>
              <a:pPr>
                <a:defRPr/>
              </a:pPr>
              <a:t>‹#›</a:t>
            </a:fld>
            <a:endParaRPr lang="en-US"/>
          </a:p>
        </p:txBody>
      </p:sp>
      <p:sp>
        <p:nvSpPr>
          <p:cNvPr id="5" name="Rectangle 4"/>
          <p:cNvSpPr/>
          <p:nvPr userDrawn="1"/>
        </p:nvSpPr>
        <p:spPr>
          <a:xfrm>
            <a:off x="-113524" y="6215037"/>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96302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CADA10A5-F1A2-664C-B8F7-FB09FF0A0433}" type="slidenum">
              <a:rPr lang="en-US"/>
              <a:pPr>
                <a:defRPr/>
              </a:pPr>
              <a:t>‹#›</a:t>
            </a:fld>
            <a:endParaRPr lang="en-US"/>
          </a:p>
        </p:txBody>
      </p:sp>
      <p:sp>
        <p:nvSpPr>
          <p:cNvPr id="5" name="Rectangle 4"/>
          <p:cNvSpPr/>
          <p:nvPr userDrawn="1"/>
        </p:nvSpPr>
        <p:spPr>
          <a:xfrm>
            <a:off x="-113524" y="6215037"/>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776872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CADA10A5-F1A2-664C-B8F7-FB09FF0A0433}" type="slidenum">
              <a:rPr lang="en-US"/>
              <a:pPr>
                <a:defRPr/>
              </a:pPr>
              <a:t>‹#›</a:t>
            </a:fld>
            <a:endParaRPr lang="en-US"/>
          </a:p>
        </p:txBody>
      </p:sp>
      <p:pic>
        <p:nvPicPr>
          <p:cNvPr id="7" name="Picture 6"/>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00268" y="1919806"/>
            <a:ext cx="2856916" cy="4321756"/>
          </a:xfrm>
          <a:prstGeom prst="rect">
            <a:avLst/>
          </a:prstGeom>
        </p:spPr>
      </p:pic>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userDrawn="1"/>
        </p:nvSpPr>
        <p:spPr>
          <a:xfrm>
            <a:off x="-113524" y="6215037"/>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95019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CADA10A5-F1A2-664C-B8F7-FB09FF0A0433}" type="slidenum">
              <a:rPr lang="en-US"/>
              <a:pPr>
                <a:defRPr/>
              </a:pPr>
              <a:t>‹#›</a:t>
            </a:fld>
            <a:endParaRPr lang="en-US"/>
          </a:p>
        </p:txBody>
      </p:sp>
      <p:pic>
        <p:nvPicPr>
          <p:cNvPr id="7" name="Picture 6" descr="snowplow_bw.jpg"/>
          <p:cNvPicPr>
            <a:picLocks noChangeAspect="1"/>
          </p:cNvPicPr>
          <p:nvPr userDrawn="1"/>
        </p:nvPicPr>
        <p:blipFill rotWithShape="1">
          <a:blip r:embed="rId3" cstate="email">
            <a:extLst>
              <a:ext uri="{28A0092B-C50C-407E-A947-70E740481C1C}">
                <a14:useLocalDpi xmlns:a14="http://schemas.microsoft.com/office/drawing/2010/main"/>
              </a:ext>
            </a:extLst>
          </a:blip>
          <a:srcRect l="-11903" r="4947"/>
          <a:stretch/>
        </p:blipFill>
        <p:spPr>
          <a:xfrm>
            <a:off x="-336133" y="1926097"/>
            <a:ext cx="3085285" cy="4339478"/>
          </a:xfrm>
          <a:prstGeom prst="rect">
            <a:avLst/>
          </a:prstGeom>
        </p:spPr>
      </p:pic>
      <p:sp>
        <p:nvSpPr>
          <p:cNvPr id="5" name="Rectangle 4"/>
          <p:cNvSpPr/>
          <p:nvPr userDrawn="1"/>
        </p:nvSpPr>
        <p:spPr>
          <a:xfrm>
            <a:off x="-113524" y="6215037"/>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714816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a:p>
        </p:txBody>
      </p:sp>
      <p:sp>
        <p:nvSpPr>
          <p:cNvPr id="5" name="Rectangle 4"/>
          <p:cNvSpPr/>
          <p:nvPr userDrawn="1"/>
        </p:nvSpPr>
        <p:spPr>
          <a:xfrm>
            <a:off x="-113524" y="6215037"/>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ectangle 5"/>
          <p:cNvSpPr/>
          <p:nvPr userDrawn="1"/>
        </p:nvSpPr>
        <p:spPr>
          <a:xfrm>
            <a:off x="-51075" y="1819556"/>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53147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a:p>
        </p:txBody>
      </p:sp>
      <p:pic>
        <p:nvPicPr>
          <p:cNvPr id="7" name="Picture 6" descr="snowplow_bw.jpg"/>
          <p:cNvPicPr>
            <a:picLocks noChangeAspect="1"/>
          </p:cNvPicPr>
          <p:nvPr userDrawn="1"/>
        </p:nvPicPr>
        <p:blipFill rotWithShape="1">
          <a:blip r:embed="rId3" cstate="email">
            <a:extLst>
              <a:ext uri="{28A0092B-C50C-407E-A947-70E740481C1C}">
                <a14:useLocalDpi xmlns:a14="http://schemas.microsoft.com/office/drawing/2010/main"/>
              </a:ext>
            </a:extLst>
          </a:blip>
          <a:srcRect l="-5002"/>
          <a:stretch/>
        </p:blipFill>
        <p:spPr>
          <a:xfrm>
            <a:off x="-278407" y="1926097"/>
            <a:ext cx="3028938" cy="4339478"/>
          </a:xfrm>
          <a:prstGeom prst="rect">
            <a:avLst/>
          </a:prstGeom>
        </p:spPr>
      </p:pic>
      <p:sp>
        <p:nvSpPr>
          <p:cNvPr id="5" name="Rectangle 4"/>
          <p:cNvSpPr/>
          <p:nvPr userDrawn="1"/>
        </p:nvSpPr>
        <p:spPr>
          <a:xfrm>
            <a:off x="-113524" y="6215037"/>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ectangle 5"/>
          <p:cNvSpPr/>
          <p:nvPr userDrawn="1"/>
        </p:nvSpPr>
        <p:spPr>
          <a:xfrm>
            <a:off x="-51075" y="1819556"/>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71189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E69F3535-DD9C-7E4A-A1A8-CCB08DB0FFE2}" type="slidenum">
              <a:rPr lang="en-US"/>
              <a:pPr>
                <a:defRPr/>
              </a:pPr>
              <a:t>‹#›</a:t>
            </a:fld>
            <a:endParaRPr lang="en-US"/>
          </a:p>
        </p:txBody>
      </p:sp>
      <p:pic>
        <p:nvPicPr>
          <p:cNvPr id="7" name="Picture 6" descr="IMG_5491.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l="-5100"/>
          <a:stretch/>
        </p:blipFill>
        <p:spPr>
          <a:xfrm>
            <a:off x="-289666" y="1886094"/>
            <a:ext cx="3027448" cy="4357787"/>
          </a:xfrm>
          <a:prstGeom prst="rect">
            <a:avLst/>
          </a:prstGeom>
        </p:spPr>
      </p:pic>
      <p:sp>
        <p:nvSpPr>
          <p:cNvPr id="6" name="Rectangle 5"/>
          <p:cNvSpPr/>
          <p:nvPr userDrawn="1"/>
        </p:nvSpPr>
        <p:spPr>
          <a:xfrm>
            <a:off x="-51075" y="1790692"/>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userDrawn="1"/>
        </p:nvSpPr>
        <p:spPr>
          <a:xfrm>
            <a:off x="-113524" y="6215037"/>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50716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E69F3535-DD9C-7E4A-A1A8-CCB08DB0FFE2}" type="slidenum">
              <a:rPr lang="en-US"/>
              <a:pPr>
                <a:defRPr/>
              </a:pPr>
              <a:t>‹#›</a:t>
            </a:fld>
            <a:endParaRPr lang="en-US"/>
          </a:p>
        </p:txBody>
      </p:sp>
      <p:pic>
        <p:nvPicPr>
          <p:cNvPr id="7" name="Picture 6" descr="IMG_7127.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3838" y="1809334"/>
            <a:ext cx="2848741" cy="4426241"/>
          </a:xfrm>
          <a:prstGeom prst="rect">
            <a:avLst/>
          </a:prstGeom>
        </p:spPr>
      </p:pic>
      <p:sp>
        <p:nvSpPr>
          <p:cNvPr id="6" name="Rectangle 5"/>
          <p:cNvSpPr/>
          <p:nvPr userDrawn="1"/>
        </p:nvSpPr>
        <p:spPr>
          <a:xfrm>
            <a:off x="-51075" y="1790692"/>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userDrawn="1"/>
        </p:nvSpPr>
        <p:spPr>
          <a:xfrm>
            <a:off x="-113524" y="6215037"/>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594221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0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E69F3535-DD9C-7E4A-A1A8-CCB08DB0FFE2}" type="slidenum">
              <a:rPr lang="en-US"/>
              <a:pPr>
                <a:defRPr/>
              </a:pPr>
              <a:t>‹#›</a:t>
            </a:fld>
            <a:endParaRPr lang="en-US"/>
          </a:p>
        </p:txBody>
      </p:sp>
      <p:sp>
        <p:nvSpPr>
          <p:cNvPr id="6" name="Rectangle 5"/>
          <p:cNvSpPr/>
          <p:nvPr userDrawn="1"/>
        </p:nvSpPr>
        <p:spPr>
          <a:xfrm>
            <a:off x="-51075" y="1790692"/>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userDrawn="1"/>
        </p:nvSpPr>
        <p:spPr>
          <a:xfrm>
            <a:off x="-113524" y="6215037"/>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38850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FC02E3FD-9E7C-874E-ADDA-567D56B728A4}" type="slidenum">
              <a:rPr lang="en-US"/>
              <a:pPr>
                <a:defRPr/>
              </a:pPr>
              <a:t>‹#›</a:t>
            </a:fld>
            <a:endParaRPr lang="en-US"/>
          </a:p>
        </p:txBody>
      </p:sp>
      <p:sp>
        <p:nvSpPr>
          <p:cNvPr id="6" name="Rectangle 5"/>
          <p:cNvSpPr/>
          <p:nvPr userDrawn="1"/>
        </p:nvSpPr>
        <p:spPr>
          <a:xfrm>
            <a:off x="-51075" y="1747396"/>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 y="1846721"/>
            <a:ext cx="2852289" cy="4368314"/>
          </a:xfrm>
          <a:prstGeom prst="rect">
            <a:avLst/>
          </a:prstGeom>
        </p:spPr>
      </p:pic>
      <p:sp>
        <p:nvSpPr>
          <p:cNvPr id="5" name="Rectangle 4"/>
          <p:cNvSpPr/>
          <p:nvPr userDrawn="1"/>
        </p:nvSpPr>
        <p:spPr>
          <a:xfrm>
            <a:off x="-113524" y="6207821"/>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86184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1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FC02E3FD-9E7C-874E-ADDA-567D56B728A4}" type="slidenum">
              <a:rPr lang="en-US"/>
              <a:pPr>
                <a:defRPr/>
              </a:pPr>
              <a:t>‹#›</a:t>
            </a:fld>
            <a:endParaRPr lang="en-US"/>
          </a:p>
        </p:txBody>
      </p:sp>
      <p:pic>
        <p:nvPicPr>
          <p:cNvPr id="7" name="Picture 6"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 y="1846721"/>
            <a:ext cx="2852289" cy="4368314"/>
          </a:xfrm>
          <a:prstGeom prst="rect">
            <a:avLst/>
          </a:prstGeom>
        </p:spPr>
      </p:pic>
      <p:pic>
        <p:nvPicPr>
          <p:cNvPr id="8" name="Picture 7" descr="IMG_3068.jpg"/>
          <p:cNvPicPr>
            <a:picLocks noChangeAspect="1"/>
          </p:cNvPicPr>
          <p:nvPr userDrawn="1"/>
        </p:nvPicPr>
        <p:blipFill rotWithShape="1">
          <a:blip r:embed="rId4" cstate="email">
            <a:grayscl/>
            <a:extLst>
              <a:ext uri="{28A0092B-C50C-407E-A947-70E740481C1C}">
                <a14:useLocalDpi xmlns:a14="http://schemas.microsoft.com/office/drawing/2010/main"/>
              </a:ext>
            </a:extLst>
          </a:blip>
          <a:srcRect/>
          <a:stretch/>
        </p:blipFill>
        <p:spPr>
          <a:xfrm>
            <a:off x="-51075" y="1846723"/>
            <a:ext cx="2903364" cy="4368315"/>
          </a:xfrm>
          <a:prstGeom prst="rect">
            <a:avLst/>
          </a:prstGeom>
        </p:spPr>
      </p:pic>
      <p:sp>
        <p:nvSpPr>
          <p:cNvPr id="6" name="Rectangle 5"/>
          <p:cNvSpPr/>
          <p:nvPr userDrawn="1"/>
        </p:nvSpPr>
        <p:spPr>
          <a:xfrm>
            <a:off x="-51075" y="1747396"/>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userDrawn="1"/>
        </p:nvSpPr>
        <p:spPr>
          <a:xfrm>
            <a:off x="-113524" y="6215037"/>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96569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FC02E3FD-9E7C-874E-ADDA-567D56B728A4}" type="slidenum">
              <a:rPr lang="en-US"/>
              <a:pPr>
                <a:defRPr/>
              </a:pPr>
              <a:t>‹#›</a:t>
            </a:fld>
            <a:endParaRPr lang="en-US"/>
          </a:p>
        </p:txBody>
      </p:sp>
      <p:pic>
        <p:nvPicPr>
          <p:cNvPr id="7" name="Picture 6" descr="IMG_3677.jpg"/>
          <p:cNvPicPr>
            <a:picLocks noChangeAspect="1"/>
          </p:cNvPicPr>
          <p:nvPr userDrawn="1"/>
        </p:nvPicPr>
        <p:blipFill rotWithShape="1">
          <a:blip r:embed="rId3">
            <a:grayscl/>
            <a:extLst>
              <a:ext uri="{28A0092B-C50C-407E-A947-70E740481C1C}">
                <a14:useLocalDpi xmlns:a14="http://schemas.microsoft.com/office/drawing/2010/main" val="0"/>
              </a:ext>
            </a:extLst>
          </a:blip>
          <a:srcRect l="-17446" t="6311" r="14974" b="6323"/>
          <a:stretch/>
        </p:blipFill>
        <p:spPr>
          <a:xfrm>
            <a:off x="-582537" y="1846723"/>
            <a:ext cx="3421559" cy="4375531"/>
          </a:xfrm>
          <a:prstGeom prst="rect">
            <a:avLst/>
          </a:prstGeom>
        </p:spPr>
      </p:pic>
      <p:sp>
        <p:nvSpPr>
          <p:cNvPr id="6" name="Rectangle 5"/>
          <p:cNvSpPr/>
          <p:nvPr userDrawn="1"/>
        </p:nvSpPr>
        <p:spPr>
          <a:xfrm>
            <a:off x="-51075" y="1754612"/>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userDrawn="1"/>
        </p:nvSpPr>
        <p:spPr>
          <a:xfrm>
            <a:off x="-113524" y="6215037"/>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79290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9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a:p>
        </p:txBody>
      </p:sp>
      <p:pic>
        <p:nvPicPr>
          <p:cNvPr id="7" name="Picture 6"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 y="1896386"/>
            <a:ext cx="2852289" cy="4368314"/>
          </a:xfrm>
          <a:prstGeom prst="rect">
            <a:avLst/>
          </a:prstGeom>
        </p:spPr>
      </p:pic>
      <p:sp>
        <p:nvSpPr>
          <p:cNvPr id="6" name="Rectangle 5"/>
          <p:cNvSpPr/>
          <p:nvPr userDrawn="1"/>
        </p:nvSpPr>
        <p:spPr>
          <a:xfrm>
            <a:off x="-51075" y="1819556"/>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userDrawn="1"/>
        </p:nvSpPr>
        <p:spPr>
          <a:xfrm>
            <a:off x="-113524" y="6215037"/>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011529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a:p>
        </p:txBody>
      </p:sp>
      <p:pic>
        <p:nvPicPr>
          <p:cNvPr id="2" name="Picture 1" descr="IMG_4853.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51074" y="1846721"/>
            <a:ext cx="2937325" cy="4368314"/>
          </a:xfrm>
          <a:prstGeom prst="rect">
            <a:avLst/>
          </a:prstGeom>
        </p:spPr>
      </p:pic>
      <p:sp>
        <p:nvSpPr>
          <p:cNvPr id="6" name="Rectangle 5"/>
          <p:cNvSpPr/>
          <p:nvPr userDrawn="1"/>
        </p:nvSpPr>
        <p:spPr>
          <a:xfrm>
            <a:off x="-51075" y="1747396"/>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userDrawn="1"/>
        </p:nvSpPr>
        <p:spPr>
          <a:xfrm>
            <a:off x="-113524" y="6215037"/>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35880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8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a:p>
        </p:txBody>
      </p:sp>
      <p:sp>
        <p:nvSpPr>
          <p:cNvPr id="5" name="Rectangle 4"/>
          <p:cNvSpPr/>
          <p:nvPr userDrawn="1"/>
        </p:nvSpPr>
        <p:spPr>
          <a:xfrm>
            <a:off x="-113524" y="6215037"/>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 name="Picture 1" descr="IMG_6450.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51075" y="1846722"/>
            <a:ext cx="2945936" cy="4368315"/>
          </a:xfrm>
          <a:prstGeom prst="rect">
            <a:avLst/>
          </a:prstGeom>
        </p:spPr>
      </p:pic>
      <p:sp>
        <p:nvSpPr>
          <p:cNvPr id="6" name="Rectangle 5"/>
          <p:cNvSpPr/>
          <p:nvPr userDrawn="1"/>
        </p:nvSpPr>
        <p:spPr>
          <a:xfrm>
            <a:off x="-51075" y="175449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21672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2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a:p>
        </p:txBody>
      </p:sp>
      <p:sp>
        <p:nvSpPr>
          <p:cNvPr id="5" name="Rectangle 4"/>
          <p:cNvSpPr/>
          <p:nvPr userDrawn="1"/>
        </p:nvSpPr>
        <p:spPr>
          <a:xfrm>
            <a:off x="-113524" y="6215037"/>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ectangle 5"/>
          <p:cNvSpPr/>
          <p:nvPr userDrawn="1"/>
        </p:nvSpPr>
        <p:spPr>
          <a:xfrm>
            <a:off x="-51075" y="1747396"/>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47974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3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a:p>
        </p:txBody>
      </p:sp>
      <p:pic>
        <p:nvPicPr>
          <p:cNvPr id="2" name="Picture 1" descr="4518345905_51dc214515_o.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99092" y="1846721"/>
            <a:ext cx="2980004" cy="4368314"/>
          </a:xfrm>
          <a:prstGeom prst="rect">
            <a:avLst/>
          </a:prstGeom>
        </p:spPr>
      </p:pic>
      <p:sp>
        <p:nvSpPr>
          <p:cNvPr id="6" name="Rectangle 5"/>
          <p:cNvSpPr/>
          <p:nvPr userDrawn="1"/>
        </p:nvSpPr>
        <p:spPr>
          <a:xfrm>
            <a:off x="-51075" y="1747396"/>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userDrawn="1"/>
        </p:nvSpPr>
        <p:spPr>
          <a:xfrm>
            <a:off x="-113524" y="6215037"/>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002438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4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a:p>
        </p:txBody>
      </p:sp>
      <p:sp>
        <p:nvSpPr>
          <p:cNvPr id="5" name="Rectangle 4"/>
          <p:cNvSpPr/>
          <p:nvPr userDrawn="1"/>
        </p:nvSpPr>
        <p:spPr>
          <a:xfrm>
            <a:off x="-113524" y="6215037"/>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descr="IMG_2925.jpg"/>
          <p:cNvPicPr>
            <a:picLocks noChangeAspect="1"/>
          </p:cNvPicPr>
          <p:nvPr userDrawn="1"/>
        </p:nvPicPr>
        <p:blipFill rotWithShape="1">
          <a:blip r:embed="rId3">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3921" t="7067" r="2353" b="13921"/>
          <a:stretch/>
        </p:blipFill>
        <p:spPr>
          <a:xfrm>
            <a:off x="-194684" y="1846723"/>
            <a:ext cx="3080935" cy="4361219"/>
          </a:xfrm>
          <a:prstGeom prst="rect">
            <a:avLst/>
          </a:prstGeom>
        </p:spPr>
      </p:pic>
      <p:sp>
        <p:nvSpPr>
          <p:cNvPr id="6" name="Rectangle 5"/>
          <p:cNvSpPr/>
          <p:nvPr userDrawn="1"/>
        </p:nvSpPr>
        <p:spPr>
          <a:xfrm>
            <a:off x="-51075" y="175449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733690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6"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74178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6"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1549719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6"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20062167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4007896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6"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274383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6"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1000103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6"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38127978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rgbClr val="00A0AE"/>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10" name="Round Diagonal Corner Rectangle 9"/>
          <p:cNvSpPr/>
          <p:nvPr userDrawn="1"/>
        </p:nvSpPr>
        <p:spPr>
          <a:xfrm>
            <a:off x="266139" y="149417"/>
            <a:ext cx="8521930" cy="5939320"/>
          </a:xfrm>
          <a:prstGeom prst="round2DiagRect">
            <a:avLst/>
          </a:prstGeom>
          <a:solidFill>
            <a:srgbClr val="98CBCC">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0723544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5_Custom Layout">
    <p:bg>
      <p:bgPr>
        <a:solidFill>
          <a:srgbClr val="00A0AE"/>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10" name="Round Diagonal Corner Rectangle 9"/>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544280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FF6667"/>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6" name="Round Diagonal Corner Rectangle 5"/>
          <p:cNvSpPr/>
          <p:nvPr userDrawn="1"/>
        </p:nvSpPr>
        <p:spPr>
          <a:xfrm>
            <a:off x="266139" y="149417"/>
            <a:ext cx="8521930" cy="593932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918958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rgbClr val="FF6667"/>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6" name="Round Diagonal Corner Rectangle 5"/>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138265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rgbClr val="F58220"/>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rgbClr val="FCB043">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975992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rgbClr val="F58220"/>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905195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rgbClr val="98CBCC"/>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rgbClr val="00A0AE">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54019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rgbClr val="98CBCC"/>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35265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10" name="TextBox 9">
            <a:extLst>
              <a:ext uri="{FF2B5EF4-FFF2-40B4-BE49-F238E27FC236}">
                <a16:creationId xmlns:a16="http://schemas.microsoft.com/office/drawing/2014/main" id="{97EB33D8-6C74-7445-99D1-0100318F5257}"/>
              </a:ext>
            </a:extLst>
          </p:cNvPr>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4D4D4F"/>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632243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rgbClr val="4D4D4F"/>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5780975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E7E8EA"/>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latin typeface="Trebuchet MS"/>
                <a:cs typeface="Trebuchet MS"/>
              </a:defRPr>
            </a:lvl1pPr>
          </a:lstStyle>
          <a:p>
            <a:pPr>
              <a:defRPr/>
            </a:pPr>
            <a:fld id="{7F611283-5368-B64F-81F2-50BF922FACC4}" type="slidenum">
              <a:rPr lang="en-US"/>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58837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rgbClr val="0AAE8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129692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rgbClr val="0AAE8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0919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CB04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rgbClr val="F58220">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640160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rgbClr val="FCB04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502571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00A0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15307993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FCB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3114809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F582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1008790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1"/>
          <p:cNvSpPr>
            <a:spLocks noGrp="1"/>
          </p:cNvSpPr>
          <p:nvPr>
            <p:ph type="title"/>
          </p:nvPr>
        </p:nvSpPr>
        <p:spPr>
          <a:xfrm>
            <a:off x="238651" y="273686"/>
            <a:ext cx="8623296" cy="58585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B3D306D-AC4B-EE4E-B5ED-C6ED80093790}"/>
              </a:ext>
            </a:extLst>
          </p:cNvPr>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0AAE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779240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4D4D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10104464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FF66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39363168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E7E8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4D4D4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38064164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98CB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4"/>
          <p:cNvSpPr>
            <a:spLocks noGrp="1"/>
          </p:cNvSpPr>
          <p:nvPr>
            <p:ph type="ftr" sz="quarter" idx="10"/>
          </p:nvPr>
        </p:nvSpPr>
        <p:spPr>
          <a:xfrm>
            <a:off x="238126" y="6459540"/>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5"/>
            <a:ext cx="2133600" cy="365125"/>
          </a:xfrm>
          <a:prstGeom prst="rect">
            <a:avLst/>
          </a:prstGeom>
        </p:spPr>
        <p:txBody>
          <a:bodyPr/>
          <a:lstStyle>
            <a:lvl1pPr algn="r">
              <a:defRPr sz="1800" smtClean="0">
                <a:solidFill>
                  <a:srgbClr val="4D4D4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4158736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10" name="TextBox 9">
            <a:extLst>
              <a:ext uri="{FF2B5EF4-FFF2-40B4-BE49-F238E27FC236}">
                <a16:creationId xmlns:a16="http://schemas.microsoft.com/office/drawing/2014/main" id="{0E89A825-8893-CF4D-AE7A-3E1C4408DA33}"/>
              </a:ext>
            </a:extLst>
          </p:cNvPr>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1"/>
          <p:cNvSpPr>
            <a:spLocks noGrp="1"/>
          </p:cNvSpPr>
          <p:nvPr>
            <p:ph type="title" hasCustomPrompt="1"/>
          </p:nvPr>
        </p:nvSpPr>
        <p:spPr/>
        <p:txBody>
          <a:bodyPr/>
          <a:lstStyle/>
          <a:p>
            <a:r>
              <a:rPr lang="en-US">
                <a:solidFill>
                  <a:schemeClr val="bg2">
                    <a:lumMod val="50000"/>
                  </a:schemeClr>
                </a:solidFill>
                <a:latin typeface="Trebuchet MS" charset="0"/>
                <a:ea typeface="Trebuchet MS" charset="0"/>
                <a:cs typeface="Trebuchet MS" charset="0"/>
              </a:rPr>
              <a:t>CATEGORY HERE</a:t>
            </a:r>
          </a:p>
        </p:txBody>
      </p:sp>
      <p:sp>
        <p:nvSpPr>
          <p:cNvPr id="3" name="Content Placeholder 2"/>
          <p:cNvSpPr>
            <a:spLocks noGrp="1"/>
          </p:cNvSpPr>
          <p:nvPr>
            <p:ph idx="1"/>
          </p:nvPr>
        </p:nvSpPr>
        <p:spPr>
          <a:xfrm>
            <a:off x="256939" y="1234440"/>
            <a:ext cx="3638405" cy="49425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A357672-7623-064E-A316-9735E4AF7FCA}"/>
              </a:ext>
            </a:extLst>
          </p:cNvPr>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gif"/><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gif"/><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7.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50" Type="http://schemas.openxmlformats.org/officeDocument/2006/relationships/image" Target="../media/image30.jpeg"/><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theme" Target="../theme/theme3.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8" Type="http://schemas.openxmlformats.org/officeDocument/2006/relationships/slideLayout" Target="../slideLayouts/slideLayout34.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1" Type="http://schemas.openxmlformats.org/officeDocument/2006/relationships/slideLayout" Target="../slideLayouts/slideLayout27.xml"/><Relationship Id="rId6"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Placeholder 1"/>
          <p:cNvSpPr>
            <a:spLocks noGrp="1"/>
          </p:cNvSpPr>
          <p:nvPr>
            <p:ph type="title"/>
          </p:nvPr>
        </p:nvSpPr>
        <p:spPr>
          <a:xfrm>
            <a:off x="238651" y="273686"/>
            <a:ext cx="8258412" cy="54012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6939" y="1426464"/>
            <a:ext cx="3638405" cy="47504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sp>
        <p:nvSpPr>
          <p:cNvPr id="10" name="TextBox 9"/>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12" name="Straight Connector 11"/>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cxnSp>
        <p:nvCxnSpPr>
          <p:cNvPr id="19" name="Straight Connector 18"/>
          <p:cNvCxnSpPr/>
          <p:nvPr userDrawn="1"/>
        </p:nvCxnSpPr>
        <p:spPr>
          <a:xfrm>
            <a:off x="319176" y="751742"/>
            <a:ext cx="8494776" cy="0"/>
          </a:xfrm>
          <a:prstGeom prst="line">
            <a:avLst/>
          </a:prstGeom>
          <a:ln w="158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203398"/>
      </p:ext>
    </p:extLst>
  </p:cSld>
  <p:clrMap bg1="lt1" tx1="dk1" bg2="lt2" tx2="dk2" accent1="accent1" accent2="accent2" accent3="accent3" accent4="accent4" accent5="accent5" accent6="accent6" hlink="hlink" folHlink="folHlink"/>
  <p:sldLayoutIdLst>
    <p:sldLayoutId id="2147483678" r:id="rId1"/>
    <p:sldLayoutId id="2147483688" r:id="rId2"/>
    <p:sldLayoutId id="2147483674"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79" r:id="rId12"/>
    <p:sldLayoutId id="2147483797" r:id="rId13"/>
  </p:sldLayoutIdLst>
  <p:hf hdr="0" ftr="0" dt="0"/>
  <p:txStyles>
    <p:titleStyle>
      <a:lvl1pPr algn="l" defTabSz="914400" rtl="0" eaLnBrk="1" latinLnBrk="0" hangingPunct="1">
        <a:lnSpc>
          <a:spcPct val="90000"/>
        </a:lnSpc>
        <a:spcBef>
          <a:spcPct val="0"/>
        </a:spcBef>
        <a:buNone/>
        <a:defRPr sz="2400" b="1" i="0" kern="1200">
          <a:solidFill>
            <a:schemeClr val="bg2">
              <a:lumMod val="25000"/>
            </a:schemeClr>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6103620"/>
            <a:ext cx="9144000" cy="754380"/>
          </a:xfrm>
          <a:prstGeom prst="rect">
            <a:avLst/>
          </a:prstGeom>
        </p:spPr>
      </p:pic>
      <p:sp>
        <p:nvSpPr>
          <p:cNvPr id="2" name="Title Placeholder 1"/>
          <p:cNvSpPr>
            <a:spLocks noGrp="1"/>
          </p:cNvSpPr>
          <p:nvPr>
            <p:ph type="title"/>
          </p:nvPr>
        </p:nvSpPr>
        <p:spPr>
          <a:xfrm>
            <a:off x="238651" y="273686"/>
            <a:ext cx="8258412" cy="54012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6939" y="1426464"/>
            <a:ext cx="3638405" cy="47504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a:solidFill>
                  <a:schemeClr val="bg1"/>
                </a:solidFill>
                <a:latin typeface="Trebuchet MS" charset="0"/>
                <a:ea typeface="Trebuchet MS" charset="0"/>
                <a:cs typeface="Trebuchet MS" charset="0"/>
              </a:rPr>
              <a:t>Portland.gov/transportation</a:t>
            </a:r>
          </a:p>
          <a:p>
            <a:endParaRPr lang="en-US" sz="1100" b="0" i="0">
              <a:solidFill>
                <a:schemeClr val="bg1"/>
              </a:solidFill>
              <a:latin typeface="Trebuchet MS" charset="0"/>
              <a:ea typeface="Trebuchet MS" charset="0"/>
              <a:cs typeface="Trebuchet MS" charset="0"/>
            </a:endParaRPr>
          </a:p>
        </p:txBody>
      </p:sp>
      <p:sp>
        <p:nvSpPr>
          <p:cNvPr id="10" name="TextBox 9"/>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12" name="Straight Connector 11"/>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7162050" y="6252612"/>
            <a:ext cx="1465602" cy="541954"/>
          </a:xfrm>
          <a:prstGeom prst="rect">
            <a:avLst/>
          </a:prstGeom>
        </p:spPr>
      </p:pic>
      <p:cxnSp>
        <p:nvCxnSpPr>
          <p:cNvPr id="19" name="Straight Connector 18"/>
          <p:cNvCxnSpPr/>
          <p:nvPr userDrawn="1"/>
        </p:nvCxnSpPr>
        <p:spPr>
          <a:xfrm>
            <a:off x="319176" y="751742"/>
            <a:ext cx="8494776" cy="0"/>
          </a:xfrm>
          <a:prstGeom prst="line">
            <a:avLst/>
          </a:prstGeom>
          <a:ln w="158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20339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40" r:id="rId13"/>
  </p:sldLayoutIdLst>
  <p:hf hdr="0" ftr="0" dt="0"/>
  <p:txStyles>
    <p:titleStyle>
      <a:lvl1pPr algn="l" defTabSz="914400" rtl="0" eaLnBrk="1" latinLnBrk="0" hangingPunct="1">
        <a:lnSpc>
          <a:spcPct val="90000"/>
        </a:lnSpc>
        <a:spcBef>
          <a:spcPct val="0"/>
        </a:spcBef>
        <a:buNone/>
        <a:defRPr sz="2400" b="1" i="0" kern="120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0"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446617"/>
      </p:ext>
    </p:extLst>
  </p:cSld>
  <p:clrMap bg1="lt1" tx1="dk1" bg2="lt2" tx2="dk2" accent1="accent1" accent2="accent2" accent3="accent3" accent4="accent4" accent5="accent5" accent6="accent6" hlink="hlink" folHlink="folHlink"/>
  <p:sldLayoutIdLst>
    <p:sldLayoutId id="2147483690"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737" r:id="rId46"/>
    <p:sldLayoutId id="2147483738" r:id="rId47"/>
    <p:sldLayoutId id="2147483739" r:id="rId48"/>
  </p:sldLayoutIdLst>
  <p:txStyles>
    <p:titleStyle>
      <a:lvl1pPr algn="ctr" defTabSz="455613" rtl="0" eaLnBrk="0" fontAlgn="base" hangingPunct="0">
        <a:spcBef>
          <a:spcPct val="0"/>
        </a:spcBef>
        <a:spcAft>
          <a:spcPct val="0"/>
        </a:spcAft>
        <a:defRPr sz="4400" kern="1200">
          <a:solidFill>
            <a:schemeClr val="tx1"/>
          </a:solidFill>
          <a:latin typeface="+mj-lt"/>
          <a:ea typeface="MS PGothic" charset="0"/>
          <a:cs typeface="MS PGothic" charset="0"/>
        </a:defRPr>
      </a:lvl1pPr>
      <a:lvl2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2pPr>
      <a:lvl3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3pPr>
      <a:lvl4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4pPr>
      <a:lvl5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S PGothic" charset="0"/>
          <a:cs typeface="MS PGothic"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S PGothic" charset="0"/>
          <a:cs typeface="MS PGothic" charset="0"/>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S PGothic" charset="0"/>
          <a:cs typeface="MS PGothic" charset="0"/>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1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72.jpeg"/></Relationships>
</file>

<file path=ppt/slides/_rels/slide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18_17449DF3.xml"/><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0D_1CEBF04D.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28600" y="273686"/>
            <a:ext cx="8915399" cy="1609978"/>
          </a:xfrm>
        </p:spPr>
        <p:txBody>
          <a:bodyPr>
            <a:normAutofit fontScale="90000"/>
          </a:bodyPr>
          <a:lstStyle/>
          <a:p>
            <a:r>
              <a:rPr lang="en-US" sz="4000">
                <a:latin typeface="Trebuchet MS"/>
              </a:rPr>
              <a:t>PBOT 90-day Transportation Decarbonization Resolution (Item 450)</a:t>
            </a:r>
            <a:endParaRPr lang="en-US" sz="4000"/>
          </a:p>
        </p:txBody>
      </p:sp>
      <p:sp>
        <p:nvSpPr>
          <p:cNvPr id="5" name="Title 1"/>
          <p:cNvSpPr txBox="1">
            <a:spLocks/>
          </p:cNvSpPr>
          <p:nvPr/>
        </p:nvSpPr>
        <p:spPr>
          <a:xfrm>
            <a:off x="256939" y="5129150"/>
            <a:ext cx="8258412" cy="5401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bg1"/>
                </a:solidFill>
                <a:latin typeface="Trebuchet MS" charset="0"/>
                <a:ea typeface="Trebuchet MS" charset="0"/>
                <a:cs typeface="Trebuchet MS" charset="0"/>
              </a:defRPr>
            </a:lvl1pPr>
          </a:lstStyle>
          <a:p>
            <a:r>
              <a:rPr lang="en-US" sz="2000" b="0" i="1">
                <a:latin typeface="Trebuchet MS"/>
              </a:rPr>
              <a:t>May 31, 2023    Portland City Council</a:t>
            </a:r>
            <a:endParaRPr lang="en-US" sz="2000" b="0" i="1"/>
          </a:p>
        </p:txBody>
      </p:sp>
      <p:sp>
        <p:nvSpPr>
          <p:cNvPr id="2" name="Title 1">
            <a:extLst>
              <a:ext uri="{FF2B5EF4-FFF2-40B4-BE49-F238E27FC236}">
                <a16:creationId xmlns:a16="http://schemas.microsoft.com/office/drawing/2014/main" id="{BF1B737B-542B-18A5-7A65-47344E0EF023}"/>
              </a:ext>
            </a:extLst>
          </p:cNvPr>
          <p:cNvSpPr txBox="1">
            <a:spLocks/>
          </p:cNvSpPr>
          <p:nvPr/>
        </p:nvSpPr>
        <p:spPr>
          <a:xfrm>
            <a:off x="226860" y="5610412"/>
            <a:ext cx="8258412" cy="5401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chemeClr val="bg1"/>
                </a:solidFill>
                <a:latin typeface="Trebuchet MS" charset="0"/>
                <a:ea typeface="Trebuchet MS" charset="0"/>
                <a:cs typeface="Trebuchet MS" charset="0"/>
              </a:defRPr>
            </a:lvl1pPr>
          </a:lstStyle>
          <a:p>
            <a:r>
              <a:rPr lang="en-US" sz="1000" b="0" i="1">
                <a:solidFill>
                  <a:schemeClr val="tx1"/>
                </a:solidFill>
                <a:latin typeface="Trebuchet MS"/>
              </a:rPr>
              <a:t>Art Pearce, PBOT Planning, Projects, and Policy Group Director</a:t>
            </a:r>
            <a:endParaRPr lang="en-US" sz="1000">
              <a:solidFill>
                <a:schemeClr val="tx1"/>
              </a:solidFill>
            </a:endParaRPr>
          </a:p>
          <a:p>
            <a:r>
              <a:rPr lang="en-US" sz="1000" b="0" i="1">
                <a:solidFill>
                  <a:schemeClr val="tx1"/>
                </a:solidFill>
                <a:latin typeface="Trebuchet MS"/>
              </a:rPr>
              <a:t>Kristin Hull, PBOT Planning and Project Development Division Manager</a:t>
            </a:r>
          </a:p>
          <a:p>
            <a:r>
              <a:rPr lang="en-US" sz="1000" b="0" i="1">
                <a:solidFill>
                  <a:schemeClr val="tx1"/>
                </a:solidFill>
                <a:latin typeface="Trebuchet MS"/>
              </a:rPr>
              <a:t>Vivian Satterfield, BPS Chief Sustainability Officer</a:t>
            </a:r>
            <a:endParaRPr lang="en-US" sz="1000" b="0" i="1">
              <a:solidFill>
                <a:schemeClr val="tx1"/>
              </a:solidFill>
            </a:endParaRPr>
          </a:p>
        </p:txBody>
      </p:sp>
    </p:spTree>
    <p:extLst>
      <p:ext uri="{BB962C8B-B14F-4D97-AF65-F5344CB8AC3E}">
        <p14:creationId xmlns:p14="http://schemas.microsoft.com/office/powerpoint/2010/main" val="1199877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380C3E-AF7E-4E2D-8DA2-093E2BA21638}"/>
              </a:ext>
            </a:extLst>
          </p:cNvPr>
          <p:cNvSpPr>
            <a:spLocks noGrp="1"/>
          </p:cNvSpPr>
          <p:nvPr>
            <p:ph type="title" idx="4294967295"/>
          </p:nvPr>
        </p:nvSpPr>
        <p:spPr>
          <a:xfrm>
            <a:off x="287547" y="2847975"/>
            <a:ext cx="6714311" cy="1155700"/>
          </a:xfrm>
          <a:prstGeom prst="rect">
            <a:avLst/>
          </a:prstGeom>
        </p:spPr>
        <p:txBody>
          <a:bodyPr lIns="91440" tIns="45720" rIns="91440" bIns="45720" anchor="t"/>
          <a:lstStyle/>
          <a:p>
            <a:pPr algn="l"/>
            <a:r>
              <a:rPr lang="en-US" sz="4800">
                <a:latin typeface="Calibri"/>
                <a:ea typeface="MS PGothic"/>
                <a:cs typeface="Calibri"/>
              </a:rPr>
              <a:t>Resolution</a:t>
            </a:r>
            <a:endParaRPr lang="en-US"/>
          </a:p>
        </p:txBody>
      </p:sp>
    </p:spTree>
    <p:extLst>
      <p:ext uri="{BB962C8B-B14F-4D97-AF65-F5344CB8AC3E}">
        <p14:creationId xmlns:p14="http://schemas.microsoft.com/office/powerpoint/2010/main" val="1575125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2A47D-E5E5-6D00-0C5C-79CAF293D345}"/>
              </a:ext>
            </a:extLst>
          </p:cNvPr>
          <p:cNvSpPr>
            <a:spLocks noGrp="1"/>
          </p:cNvSpPr>
          <p:nvPr>
            <p:ph type="title"/>
          </p:nvPr>
        </p:nvSpPr>
        <p:spPr/>
        <p:txBody>
          <a:bodyPr/>
          <a:lstStyle/>
          <a:p>
            <a:r>
              <a:rPr lang="en-US">
                <a:latin typeface="Calibri"/>
              </a:rPr>
              <a:t>Today’s Council Action</a:t>
            </a:r>
          </a:p>
        </p:txBody>
      </p:sp>
      <p:sp>
        <p:nvSpPr>
          <p:cNvPr id="3" name="Content Placeholder 2">
            <a:extLst>
              <a:ext uri="{FF2B5EF4-FFF2-40B4-BE49-F238E27FC236}">
                <a16:creationId xmlns:a16="http://schemas.microsoft.com/office/drawing/2014/main" id="{DA06E2E9-BAE9-26A4-27F2-CFA8FC2B5F1D}"/>
              </a:ext>
            </a:extLst>
          </p:cNvPr>
          <p:cNvSpPr>
            <a:spLocks noGrp="1"/>
          </p:cNvSpPr>
          <p:nvPr>
            <p:ph idx="1"/>
          </p:nvPr>
        </p:nvSpPr>
        <p:spPr>
          <a:xfrm>
            <a:off x="235674" y="1341404"/>
            <a:ext cx="3393857" cy="4750499"/>
          </a:xfrm>
        </p:spPr>
        <p:txBody>
          <a:bodyPr vert="horz" lIns="91440" tIns="45720" rIns="91440" bIns="45720" rtlCol="0" anchor="t">
            <a:normAutofit/>
          </a:bodyPr>
          <a:lstStyle/>
          <a:p>
            <a:r>
              <a:rPr lang="en-US" sz="1800">
                <a:latin typeface="Calibri"/>
              </a:rPr>
              <a:t>Responds to transition priorities and confirms transportation decarbonization as a core PBOT function </a:t>
            </a:r>
          </a:p>
          <a:p>
            <a:r>
              <a:rPr lang="en-US" sz="1800">
                <a:latin typeface="Calibri"/>
              </a:rPr>
              <a:t>Highlights transportation decarbonization strategies and confirms Climate Emergency Workplan priorities</a:t>
            </a:r>
          </a:p>
          <a:p>
            <a:pPr>
              <a:buClr>
                <a:srgbClr val="767171"/>
              </a:buClr>
            </a:pPr>
            <a:r>
              <a:rPr lang="en-US" sz="1800">
                <a:latin typeface="Calibri"/>
              </a:rPr>
              <a:t>Continues a dialogue with Council on the best way to resource this work</a:t>
            </a:r>
          </a:p>
          <a:p>
            <a:pPr>
              <a:buClr>
                <a:srgbClr val="767171"/>
              </a:buClr>
            </a:pPr>
            <a:r>
              <a:rPr lang="en-US" sz="1800">
                <a:latin typeface="Calibri"/>
              </a:rPr>
              <a:t>Directs PBOT and City resources to center the needs of frontline communities in the transition to a decarbonized transportation system</a:t>
            </a:r>
          </a:p>
          <a:p>
            <a:pPr>
              <a:buClr>
                <a:srgbClr val="767171"/>
              </a:buClr>
            </a:pPr>
            <a:endParaRPr lang="en-US" sz="1800">
              <a:latin typeface="Calibri"/>
            </a:endParaRPr>
          </a:p>
          <a:p>
            <a:pPr>
              <a:buClr>
                <a:srgbClr val="767171"/>
              </a:buClr>
            </a:pPr>
            <a:endParaRPr lang="en-US" sz="1800">
              <a:latin typeface="Calibri"/>
            </a:endParaRPr>
          </a:p>
        </p:txBody>
      </p:sp>
      <p:pic>
        <p:nvPicPr>
          <p:cNvPr id="5" name="Picture 5">
            <a:extLst>
              <a:ext uri="{FF2B5EF4-FFF2-40B4-BE49-F238E27FC236}">
                <a16:creationId xmlns:a16="http://schemas.microsoft.com/office/drawing/2014/main" id="{68439AA0-B101-AC96-DA35-CE732B235A1A}"/>
              </a:ext>
            </a:extLst>
          </p:cNvPr>
          <p:cNvPicPr>
            <a:picLocks noChangeAspect="1"/>
          </p:cNvPicPr>
          <p:nvPr/>
        </p:nvPicPr>
        <p:blipFill>
          <a:blip r:embed="rId3"/>
          <a:stretch>
            <a:fillRect/>
          </a:stretch>
        </p:blipFill>
        <p:spPr>
          <a:xfrm>
            <a:off x="4134293" y="996249"/>
            <a:ext cx="1842977" cy="2334955"/>
          </a:xfrm>
          <a:prstGeom prst="rect">
            <a:avLst/>
          </a:prstGeom>
        </p:spPr>
      </p:pic>
      <p:pic>
        <p:nvPicPr>
          <p:cNvPr id="6" name="Picture 6">
            <a:extLst>
              <a:ext uri="{FF2B5EF4-FFF2-40B4-BE49-F238E27FC236}">
                <a16:creationId xmlns:a16="http://schemas.microsoft.com/office/drawing/2014/main" id="{EE9E1A08-15FD-D801-40E1-EAAA31E678A1}"/>
              </a:ext>
            </a:extLst>
          </p:cNvPr>
          <p:cNvPicPr>
            <a:picLocks noChangeAspect="1"/>
          </p:cNvPicPr>
          <p:nvPr/>
        </p:nvPicPr>
        <p:blipFill>
          <a:blip r:embed="rId4"/>
          <a:stretch>
            <a:fillRect/>
          </a:stretch>
        </p:blipFill>
        <p:spPr>
          <a:xfrm>
            <a:off x="4136065" y="3655048"/>
            <a:ext cx="2743200" cy="1993392"/>
          </a:xfrm>
          <a:prstGeom prst="rect">
            <a:avLst/>
          </a:prstGeom>
        </p:spPr>
      </p:pic>
      <p:pic>
        <p:nvPicPr>
          <p:cNvPr id="7" name="Picture 7">
            <a:extLst>
              <a:ext uri="{FF2B5EF4-FFF2-40B4-BE49-F238E27FC236}">
                <a16:creationId xmlns:a16="http://schemas.microsoft.com/office/drawing/2014/main" id="{A8909F1C-955B-2E9C-C819-4552EB0EB35C}"/>
              </a:ext>
            </a:extLst>
          </p:cNvPr>
          <p:cNvPicPr>
            <a:picLocks noChangeAspect="1"/>
          </p:cNvPicPr>
          <p:nvPr/>
        </p:nvPicPr>
        <p:blipFill>
          <a:blip r:embed="rId5"/>
          <a:stretch>
            <a:fillRect/>
          </a:stretch>
        </p:blipFill>
        <p:spPr>
          <a:xfrm>
            <a:off x="6124353" y="1000220"/>
            <a:ext cx="2764465" cy="2167523"/>
          </a:xfrm>
          <a:prstGeom prst="rect">
            <a:avLst/>
          </a:prstGeom>
        </p:spPr>
      </p:pic>
      <p:pic>
        <p:nvPicPr>
          <p:cNvPr id="8" name="Picture 8" descr="EV Charger SE Clinton PGE Pilot.jpg">
            <a:extLst>
              <a:ext uri="{FF2B5EF4-FFF2-40B4-BE49-F238E27FC236}">
                <a16:creationId xmlns:a16="http://schemas.microsoft.com/office/drawing/2014/main" id="{3EFA7553-1E6B-BEDB-3CF4-38675864184B}"/>
              </a:ext>
            </a:extLst>
          </p:cNvPr>
          <p:cNvPicPr>
            <a:picLocks noChangeAspect="1"/>
          </p:cNvPicPr>
          <p:nvPr/>
        </p:nvPicPr>
        <p:blipFill>
          <a:blip r:embed="rId6"/>
          <a:stretch>
            <a:fillRect/>
          </a:stretch>
        </p:blipFill>
        <p:spPr>
          <a:xfrm>
            <a:off x="7166344" y="3329906"/>
            <a:ext cx="1722475" cy="2317899"/>
          </a:xfrm>
          <a:prstGeom prst="rect">
            <a:avLst/>
          </a:prstGeom>
        </p:spPr>
      </p:pic>
    </p:spTree>
    <p:extLst>
      <p:ext uri="{BB962C8B-B14F-4D97-AF65-F5344CB8AC3E}">
        <p14:creationId xmlns:p14="http://schemas.microsoft.com/office/powerpoint/2010/main" val="2742543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Electric Avenue World Trade Center.jpg">
            <a:extLst>
              <a:ext uri="{FF2B5EF4-FFF2-40B4-BE49-F238E27FC236}">
                <a16:creationId xmlns:a16="http://schemas.microsoft.com/office/drawing/2014/main" id="{B60D5577-B29E-7624-6073-D4C33A6B1FB0}"/>
              </a:ext>
            </a:extLst>
          </p:cNvPr>
          <p:cNvPicPr>
            <a:picLocks noChangeAspect="1"/>
          </p:cNvPicPr>
          <p:nvPr/>
        </p:nvPicPr>
        <p:blipFill>
          <a:blip r:embed="rId3"/>
          <a:stretch>
            <a:fillRect/>
          </a:stretch>
        </p:blipFill>
        <p:spPr>
          <a:xfrm>
            <a:off x="4649874" y="0"/>
            <a:ext cx="4512349" cy="3014890"/>
          </a:xfrm>
          <a:prstGeom prst="rect">
            <a:avLst/>
          </a:prstGeom>
        </p:spPr>
      </p:pic>
      <p:pic>
        <p:nvPicPr>
          <p:cNvPr id="8" name="Picture 8">
            <a:extLst>
              <a:ext uri="{FF2B5EF4-FFF2-40B4-BE49-F238E27FC236}">
                <a16:creationId xmlns:a16="http://schemas.microsoft.com/office/drawing/2014/main" id="{1786202A-542A-0BA2-FAAD-273993A2DBAA}"/>
              </a:ext>
            </a:extLst>
          </p:cNvPr>
          <p:cNvPicPr>
            <a:picLocks noChangeAspect="1"/>
          </p:cNvPicPr>
          <p:nvPr/>
        </p:nvPicPr>
        <p:blipFill>
          <a:blip r:embed="rId4">
            <a:alphaModFix amt="44000"/>
          </a:blip>
          <a:stretch>
            <a:fillRect/>
          </a:stretch>
        </p:blipFill>
        <p:spPr>
          <a:xfrm>
            <a:off x="0" y="0"/>
            <a:ext cx="4649874" cy="6134492"/>
          </a:xfrm>
          <a:prstGeom prst="rect">
            <a:avLst/>
          </a:prstGeom>
        </p:spPr>
      </p:pic>
      <p:sp>
        <p:nvSpPr>
          <p:cNvPr id="10" name="TextBox 9">
            <a:extLst>
              <a:ext uri="{FF2B5EF4-FFF2-40B4-BE49-F238E27FC236}">
                <a16:creationId xmlns:a16="http://schemas.microsoft.com/office/drawing/2014/main" id="{106978B8-60C4-D817-5876-1852F6457709}"/>
              </a:ext>
            </a:extLst>
          </p:cNvPr>
          <p:cNvSpPr txBox="1"/>
          <p:nvPr/>
        </p:nvSpPr>
        <p:spPr>
          <a:xfrm>
            <a:off x="287888" y="1029731"/>
            <a:ext cx="3621024" cy="3416320"/>
          </a:xfrm>
          <a:prstGeom prst="rect">
            <a:avLst/>
          </a:prstGeom>
          <a:noFill/>
        </p:spPr>
        <p:txBody>
          <a:bodyPr wrap="square" lIns="91440" tIns="45720" rIns="91440" bIns="45720" anchor="t">
            <a:spAutoFit/>
          </a:bodyPr>
          <a:lstStyle/>
          <a:p>
            <a:r>
              <a:rPr lang="en-US" sz="3600" b="1">
                <a:latin typeface="Calibri"/>
                <a:cs typeface="Calibri"/>
              </a:rPr>
              <a:t>#1: Make Portland a top city for equitable transportation electrification (CEW T-6, T-7)</a:t>
            </a:r>
            <a:endParaRPr lang="en-US" sz="3200" b="1">
              <a:latin typeface="Calibri"/>
              <a:cs typeface="Calibri"/>
            </a:endParaRPr>
          </a:p>
        </p:txBody>
      </p:sp>
      <p:pic>
        <p:nvPicPr>
          <p:cNvPr id="2" name="Picture 3" descr="PGE Pole mounted pic high res.PNG">
            <a:extLst>
              <a:ext uri="{FF2B5EF4-FFF2-40B4-BE49-F238E27FC236}">
                <a16:creationId xmlns:a16="http://schemas.microsoft.com/office/drawing/2014/main" id="{C9D01470-FE14-ECB4-04A5-34EA4083E428}"/>
              </a:ext>
            </a:extLst>
          </p:cNvPr>
          <p:cNvPicPr>
            <a:picLocks noChangeAspect="1"/>
          </p:cNvPicPr>
          <p:nvPr/>
        </p:nvPicPr>
        <p:blipFill rotWithShape="1">
          <a:blip r:embed="rId5"/>
          <a:srcRect l="-460" t="10390" r="460" b="13636"/>
          <a:stretch/>
        </p:blipFill>
        <p:spPr>
          <a:xfrm>
            <a:off x="4631945" y="2949805"/>
            <a:ext cx="4509251" cy="3179689"/>
          </a:xfrm>
          <a:prstGeom prst="rect">
            <a:avLst/>
          </a:prstGeom>
        </p:spPr>
      </p:pic>
    </p:spTree>
    <p:extLst>
      <p:ext uri="{BB962C8B-B14F-4D97-AF65-F5344CB8AC3E}">
        <p14:creationId xmlns:p14="http://schemas.microsoft.com/office/powerpoint/2010/main" val="3123997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PXL_20230216_195305339.MP.jpg">
            <a:extLst>
              <a:ext uri="{FF2B5EF4-FFF2-40B4-BE49-F238E27FC236}">
                <a16:creationId xmlns:a16="http://schemas.microsoft.com/office/drawing/2014/main" id="{4F3517EA-6C91-5495-5D20-E41FED6016C2}"/>
              </a:ext>
            </a:extLst>
          </p:cNvPr>
          <p:cNvPicPr>
            <a:picLocks noChangeAspect="1"/>
          </p:cNvPicPr>
          <p:nvPr/>
        </p:nvPicPr>
        <p:blipFill rotWithShape="1">
          <a:blip r:embed="rId3"/>
          <a:srcRect t="28470" b="623"/>
          <a:stretch/>
        </p:blipFill>
        <p:spPr>
          <a:xfrm>
            <a:off x="4396922" y="1473776"/>
            <a:ext cx="4746765" cy="2533549"/>
          </a:xfrm>
          <a:prstGeom prst="rect">
            <a:avLst/>
          </a:prstGeom>
        </p:spPr>
      </p:pic>
      <p:pic>
        <p:nvPicPr>
          <p:cNvPr id="6" name="Picture 6" descr="OD_PortlandiaBldg.jpg">
            <a:extLst>
              <a:ext uri="{FF2B5EF4-FFF2-40B4-BE49-F238E27FC236}">
                <a16:creationId xmlns:a16="http://schemas.microsoft.com/office/drawing/2014/main" id="{D46DCB83-F816-4225-AB3C-A5B6CF293C14}"/>
              </a:ext>
            </a:extLst>
          </p:cNvPr>
          <p:cNvPicPr>
            <a:picLocks noChangeAspect="1"/>
          </p:cNvPicPr>
          <p:nvPr/>
        </p:nvPicPr>
        <p:blipFill rotWithShape="1">
          <a:blip r:embed="rId4">
            <a:alphaModFix amt="48000"/>
          </a:blip>
          <a:srcRect r="51910" b="419"/>
          <a:stretch/>
        </p:blipFill>
        <p:spPr>
          <a:xfrm>
            <a:off x="0" y="0"/>
            <a:ext cx="4408948" cy="6125980"/>
          </a:xfrm>
          <a:prstGeom prst="rect">
            <a:avLst/>
          </a:prstGeom>
        </p:spPr>
      </p:pic>
      <p:sp>
        <p:nvSpPr>
          <p:cNvPr id="10" name="TextBox 9">
            <a:extLst>
              <a:ext uri="{FF2B5EF4-FFF2-40B4-BE49-F238E27FC236}">
                <a16:creationId xmlns:a16="http://schemas.microsoft.com/office/drawing/2014/main" id="{F9E9FEC8-CF38-B1F9-556F-5C606A4229AF}"/>
              </a:ext>
            </a:extLst>
          </p:cNvPr>
          <p:cNvSpPr txBox="1"/>
          <p:nvPr/>
        </p:nvSpPr>
        <p:spPr>
          <a:xfrm>
            <a:off x="217129" y="958987"/>
            <a:ext cx="3621024" cy="2308324"/>
          </a:xfrm>
          <a:prstGeom prst="rect">
            <a:avLst/>
          </a:prstGeom>
          <a:noFill/>
        </p:spPr>
        <p:txBody>
          <a:bodyPr wrap="square" lIns="91440" tIns="45720" rIns="91440" bIns="45720" anchor="t">
            <a:spAutoFit/>
          </a:bodyPr>
          <a:lstStyle/>
          <a:p>
            <a:r>
              <a:rPr lang="en-US" sz="3600" b="1">
                <a:latin typeface="Calibri"/>
                <a:cs typeface="Calibri"/>
              </a:rPr>
              <a:t>#2: Promote electric mobility options (CEW T-1, T-4, T-7 and T-8)</a:t>
            </a:r>
          </a:p>
        </p:txBody>
      </p:sp>
      <p:pic>
        <p:nvPicPr>
          <p:cNvPr id="4" name="Picture 6">
            <a:extLst>
              <a:ext uri="{FF2B5EF4-FFF2-40B4-BE49-F238E27FC236}">
                <a16:creationId xmlns:a16="http://schemas.microsoft.com/office/drawing/2014/main" id="{D6994651-8F8D-B983-0737-1DBC91E9100D}"/>
              </a:ext>
            </a:extLst>
          </p:cNvPr>
          <p:cNvPicPr>
            <a:picLocks noChangeAspect="1"/>
          </p:cNvPicPr>
          <p:nvPr/>
        </p:nvPicPr>
        <p:blipFill rotWithShape="1">
          <a:blip r:embed="rId5"/>
          <a:srcRect l="14412" r="19147" b="-483"/>
          <a:stretch/>
        </p:blipFill>
        <p:spPr>
          <a:xfrm>
            <a:off x="4406317" y="3938043"/>
            <a:ext cx="4741900" cy="2185285"/>
          </a:xfrm>
          <a:prstGeom prst="rect">
            <a:avLst/>
          </a:prstGeom>
        </p:spPr>
      </p:pic>
      <p:pic>
        <p:nvPicPr>
          <p:cNvPr id="7" name="Picture 7">
            <a:extLst>
              <a:ext uri="{FF2B5EF4-FFF2-40B4-BE49-F238E27FC236}">
                <a16:creationId xmlns:a16="http://schemas.microsoft.com/office/drawing/2014/main" id="{52612AA5-1483-7C18-7BE2-DD555DF9DA4E}"/>
              </a:ext>
            </a:extLst>
          </p:cNvPr>
          <p:cNvPicPr>
            <a:picLocks noChangeAspect="1"/>
          </p:cNvPicPr>
          <p:nvPr/>
        </p:nvPicPr>
        <p:blipFill rotWithShape="1">
          <a:blip r:embed="rId6"/>
          <a:srcRect r="-222" b="5970"/>
          <a:stretch/>
        </p:blipFill>
        <p:spPr>
          <a:xfrm>
            <a:off x="4406317" y="531"/>
            <a:ext cx="4746087" cy="1990761"/>
          </a:xfrm>
          <a:prstGeom prst="rect">
            <a:avLst/>
          </a:prstGeom>
        </p:spPr>
      </p:pic>
    </p:spTree>
    <p:extLst>
      <p:ext uri="{BB962C8B-B14F-4D97-AF65-F5344CB8AC3E}">
        <p14:creationId xmlns:p14="http://schemas.microsoft.com/office/powerpoint/2010/main" val="3193821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AFE635F-A66B-15B1-48C9-36BC21F1BAE6}"/>
              </a:ext>
            </a:extLst>
          </p:cNvPr>
          <p:cNvPicPr>
            <a:picLocks noChangeAspect="1"/>
          </p:cNvPicPr>
          <p:nvPr/>
        </p:nvPicPr>
        <p:blipFill rotWithShape="1">
          <a:blip r:embed="rId3"/>
          <a:srcRect l="3429"/>
          <a:stretch/>
        </p:blipFill>
        <p:spPr>
          <a:xfrm>
            <a:off x="4216892" y="3613212"/>
            <a:ext cx="4925390" cy="2504180"/>
          </a:xfrm>
          <a:prstGeom prst="rect">
            <a:avLst/>
          </a:prstGeom>
        </p:spPr>
      </p:pic>
      <p:pic>
        <p:nvPicPr>
          <p:cNvPr id="3" name="Picture 4">
            <a:extLst>
              <a:ext uri="{FF2B5EF4-FFF2-40B4-BE49-F238E27FC236}">
                <a16:creationId xmlns:a16="http://schemas.microsoft.com/office/drawing/2014/main" id="{671F6B1D-FABA-3062-F086-848D772288FB}"/>
              </a:ext>
            </a:extLst>
          </p:cNvPr>
          <p:cNvPicPr>
            <a:picLocks noChangeAspect="1"/>
          </p:cNvPicPr>
          <p:nvPr/>
        </p:nvPicPr>
        <p:blipFill rotWithShape="1">
          <a:blip r:embed="rId4">
            <a:alphaModFix amt="50000"/>
          </a:blip>
          <a:srcRect l="-1" t="14498" r="-338" b="2981"/>
          <a:stretch/>
        </p:blipFill>
        <p:spPr>
          <a:xfrm>
            <a:off x="10869" y="-5297"/>
            <a:ext cx="4206023" cy="6122689"/>
          </a:xfrm>
          <a:prstGeom prst="rect">
            <a:avLst/>
          </a:prstGeom>
        </p:spPr>
      </p:pic>
      <p:sp>
        <p:nvSpPr>
          <p:cNvPr id="11" name="TextBox 10">
            <a:extLst>
              <a:ext uri="{FF2B5EF4-FFF2-40B4-BE49-F238E27FC236}">
                <a16:creationId xmlns:a16="http://schemas.microsoft.com/office/drawing/2014/main" id="{70B2275F-4DB6-F181-5FF6-CE0F1B166ABD}"/>
              </a:ext>
            </a:extLst>
          </p:cNvPr>
          <p:cNvSpPr txBox="1"/>
          <p:nvPr/>
        </p:nvSpPr>
        <p:spPr>
          <a:xfrm>
            <a:off x="217129" y="958987"/>
            <a:ext cx="3621024" cy="3970318"/>
          </a:xfrm>
          <a:prstGeom prst="rect">
            <a:avLst/>
          </a:prstGeom>
          <a:noFill/>
        </p:spPr>
        <p:txBody>
          <a:bodyPr wrap="square" lIns="91440" tIns="45720" rIns="91440" bIns="45720" anchor="t">
            <a:spAutoFit/>
          </a:bodyPr>
          <a:lstStyle/>
          <a:p>
            <a:r>
              <a:rPr lang="en-US" sz="3600" b="1">
                <a:latin typeface="Calibri"/>
                <a:cs typeface="Calibri"/>
              </a:rPr>
              <a:t>#3: Investigate strategies to support e-bikes and shared </a:t>
            </a:r>
            <a:r>
              <a:rPr lang="en-US" sz="3600" b="1" err="1">
                <a:latin typeface="Calibri"/>
                <a:cs typeface="Calibri"/>
              </a:rPr>
              <a:t>micromobility</a:t>
            </a:r>
            <a:r>
              <a:rPr lang="en-US" sz="3600" b="1">
                <a:latin typeface="Calibri"/>
                <a:cs typeface="Calibri"/>
              </a:rPr>
              <a:t> (CEW T-1, T-3)</a:t>
            </a:r>
          </a:p>
          <a:p>
            <a:endParaRPr lang="en-US" sz="3600" b="1">
              <a:cs typeface="Calibri"/>
            </a:endParaRPr>
          </a:p>
        </p:txBody>
      </p:sp>
      <p:pic>
        <p:nvPicPr>
          <p:cNvPr id="7" name="Picture 7">
            <a:extLst>
              <a:ext uri="{FF2B5EF4-FFF2-40B4-BE49-F238E27FC236}">
                <a16:creationId xmlns:a16="http://schemas.microsoft.com/office/drawing/2014/main" id="{25E17371-8306-5309-8AD4-FBDD068CA8CF}"/>
              </a:ext>
            </a:extLst>
          </p:cNvPr>
          <p:cNvPicPr>
            <a:picLocks noChangeAspect="1"/>
          </p:cNvPicPr>
          <p:nvPr/>
        </p:nvPicPr>
        <p:blipFill rotWithShape="1">
          <a:blip r:embed="rId5"/>
          <a:srcRect l="114" t="1" r="30403" b="-510"/>
          <a:stretch/>
        </p:blipFill>
        <p:spPr>
          <a:xfrm>
            <a:off x="4216892" y="0"/>
            <a:ext cx="4923799" cy="3613212"/>
          </a:xfrm>
          <a:prstGeom prst="rect">
            <a:avLst/>
          </a:prstGeom>
        </p:spPr>
      </p:pic>
    </p:spTree>
    <p:extLst>
      <p:ext uri="{BB962C8B-B14F-4D97-AF65-F5344CB8AC3E}">
        <p14:creationId xmlns:p14="http://schemas.microsoft.com/office/powerpoint/2010/main" val="2944257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52AC5E-2936-E111-A634-59264F423454}"/>
              </a:ext>
            </a:extLst>
          </p:cNvPr>
          <p:cNvSpPr/>
          <p:nvPr/>
        </p:nvSpPr>
        <p:spPr>
          <a:xfrm>
            <a:off x="164592" y="310896"/>
            <a:ext cx="8741664" cy="64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hart, line chart&#10;&#10;Description automatically generated">
            <a:extLst>
              <a:ext uri="{FF2B5EF4-FFF2-40B4-BE49-F238E27FC236}">
                <a16:creationId xmlns:a16="http://schemas.microsoft.com/office/drawing/2014/main" id="{BA3ECCC0-404B-EFED-CA5D-D1E882E18492}"/>
              </a:ext>
            </a:extLst>
          </p:cNvPr>
          <p:cNvPicPr>
            <a:picLocks noChangeAspect="1"/>
          </p:cNvPicPr>
          <p:nvPr/>
        </p:nvPicPr>
        <p:blipFill>
          <a:blip r:embed="rId3"/>
          <a:stretch>
            <a:fillRect/>
          </a:stretch>
        </p:blipFill>
        <p:spPr>
          <a:xfrm>
            <a:off x="1001058" y="2914649"/>
            <a:ext cx="6931362" cy="3137799"/>
          </a:xfrm>
          <a:prstGeom prst="rect">
            <a:avLst/>
          </a:prstGeom>
        </p:spPr>
      </p:pic>
      <p:sp>
        <p:nvSpPr>
          <p:cNvPr id="9" name="TextBox 8">
            <a:extLst>
              <a:ext uri="{FF2B5EF4-FFF2-40B4-BE49-F238E27FC236}">
                <a16:creationId xmlns:a16="http://schemas.microsoft.com/office/drawing/2014/main" id="{6C3B9609-E837-5114-AE4C-6E36BC3EA411}"/>
              </a:ext>
            </a:extLst>
          </p:cNvPr>
          <p:cNvSpPr txBox="1"/>
          <p:nvPr/>
        </p:nvSpPr>
        <p:spPr>
          <a:xfrm>
            <a:off x="729024" y="310896"/>
            <a:ext cx="7443426" cy="2308324"/>
          </a:xfrm>
          <a:prstGeom prst="rect">
            <a:avLst/>
          </a:prstGeom>
          <a:noFill/>
        </p:spPr>
        <p:txBody>
          <a:bodyPr wrap="square" lIns="91440" tIns="45720" rIns="91440" bIns="45720" anchor="t">
            <a:spAutoFit/>
          </a:bodyPr>
          <a:lstStyle/>
          <a:p>
            <a:pPr>
              <a:buClr>
                <a:srgbClr val="767171"/>
              </a:buClr>
            </a:pPr>
            <a:r>
              <a:rPr lang="en-US" sz="3600" b="1">
                <a:latin typeface="Calibri"/>
                <a:cs typeface="Calibri"/>
              </a:rPr>
              <a:t>#4: Address PBOT’s funding crisis with stable, climate-supportive revenue sources to support this core PBOT service (CEW T-3, T-7)</a:t>
            </a:r>
          </a:p>
        </p:txBody>
      </p:sp>
    </p:spTree>
    <p:extLst>
      <p:ext uri="{BB962C8B-B14F-4D97-AF65-F5344CB8AC3E}">
        <p14:creationId xmlns:p14="http://schemas.microsoft.com/office/powerpoint/2010/main" val="3367711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81B12-4B9F-EE55-ADFC-E6710215B1B4}"/>
              </a:ext>
            </a:extLst>
          </p:cNvPr>
          <p:cNvSpPr>
            <a:spLocks noGrp="1"/>
          </p:cNvSpPr>
          <p:nvPr>
            <p:ph type="title"/>
          </p:nvPr>
        </p:nvSpPr>
        <p:spPr/>
        <p:txBody>
          <a:bodyPr/>
          <a:lstStyle/>
          <a:p>
            <a:r>
              <a:rPr lang="en-US"/>
              <a:t>Work is not fully funded</a:t>
            </a:r>
          </a:p>
        </p:txBody>
      </p:sp>
      <p:sp>
        <p:nvSpPr>
          <p:cNvPr id="3" name="Content Placeholder 2">
            <a:extLst>
              <a:ext uri="{FF2B5EF4-FFF2-40B4-BE49-F238E27FC236}">
                <a16:creationId xmlns:a16="http://schemas.microsoft.com/office/drawing/2014/main" id="{2C1C99CB-A737-65C4-12FE-59CE831F96A3}"/>
              </a:ext>
            </a:extLst>
          </p:cNvPr>
          <p:cNvSpPr>
            <a:spLocks noGrp="1"/>
          </p:cNvSpPr>
          <p:nvPr>
            <p:ph idx="1"/>
          </p:nvPr>
        </p:nvSpPr>
        <p:spPr>
          <a:xfrm>
            <a:off x="272413" y="1834427"/>
            <a:ext cx="3638405" cy="2807911"/>
          </a:xfrm>
        </p:spPr>
        <p:txBody>
          <a:bodyPr/>
          <a:lstStyle/>
          <a:p>
            <a:pPr marL="0" indent="0">
              <a:buNone/>
            </a:pPr>
            <a:r>
              <a:rPr lang="en-US" sz="1800" b="1">
                <a:effectLst/>
                <a:latin typeface="Arial" panose="020B0604020202020204" pitchFamily="34" charset="0"/>
                <a:ea typeface="Arial" panose="020B0604020202020204" pitchFamily="34" charset="0"/>
                <a:cs typeface="Arial" panose="020B0604020202020204" pitchFamily="34" charset="0"/>
              </a:rPr>
              <a:t>…BE IT FURTHER RESOLVED</a:t>
            </a:r>
            <a:r>
              <a:rPr lang="en-US" sz="1800">
                <a:effectLst/>
                <a:latin typeface="Arial" panose="020B0604020202020204" pitchFamily="34" charset="0"/>
                <a:ea typeface="Arial" panose="020B0604020202020204" pitchFamily="34" charset="0"/>
                <a:cs typeface="Arial" panose="020B0604020202020204" pitchFamily="34" charset="0"/>
              </a:rPr>
              <a:t>, the City Council recognizes that much of this work is not currently funded and requests that staff return with implementation, operational and funding plans for its further consideration during the FY 24-25 budget process, if not sooner.</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Rectangle 3">
            <a:extLst>
              <a:ext uri="{FF2B5EF4-FFF2-40B4-BE49-F238E27FC236}">
                <a16:creationId xmlns:a16="http://schemas.microsoft.com/office/drawing/2014/main" id="{9A6313DD-0D6E-0404-A9D1-E4957005B721}"/>
              </a:ext>
            </a:extLst>
          </p:cNvPr>
          <p:cNvSpPr/>
          <p:nvPr/>
        </p:nvSpPr>
        <p:spPr>
          <a:xfrm>
            <a:off x="4930722" y="1834426"/>
            <a:ext cx="1294228" cy="2399948"/>
          </a:xfrm>
          <a:prstGeom prst="rect">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2B29286-BC44-A7F4-9A3D-F2530404DBD4}"/>
              </a:ext>
            </a:extLst>
          </p:cNvPr>
          <p:cNvSpPr/>
          <p:nvPr/>
        </p:nvSpPr>
        <p:spPr>
          <a:xfrm>
            <a:off x="6228393" y="3072063"/>
            <a:ext cx="1294228" cy="11766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7222256-9759-96CD-4401-DCF06C07AE74}"/>
              </a:ext>
            </a:extLst>
          </p:cNvPr>
          <p:cNvSpPr/>
          <p:nvPr/>
        </p:nvSpPr>
        <p:spPr>
          <a:xfrm>
            <a:off x="7513550" y="3707081"/>
            <a:ext cx="1294228" cy="5401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162F407-935B-C620-5597-C81486EF2A9B}"/>
              </a:ext>
            </a:extLst>
          </p:cNvPr>
          <p:cNvSpPr txBox="1"/>
          <p:nvPr/>
        </p:nvSpPr>
        <p:spPr>
          <a:xfrm rot="16200000">
            <a:off x="3211115" y="2920064"/>
            <a:ext cx="2763966" cy="300082"/>
          </a:xfrm>
          <a:prstGeom prst="rect">
            <a:avLst/>
          </a:prstGeom>
          <a:noFill/>
        </p:spPr>
        <p:txBody>
          <a:bodyPr wrap="square" rtlCol="0">
            <a:spAutoFit/>
          </a:bodyPr>
          <a:lstStyle/>
          <a:p>
            <a:pPr algn="ctr"/>
            <a:r>
              <a:rPr lang="en-US"/>
              <a:t>Required resources</a:t>
            </a:r>
          </a:p>
        </p:txBody>
      </p:sp>
      <p:sp>
        <p:nvSpPr>
          <p:cNvPr id="8" name="TextBox 7">
            <a:extLst>
              <a:ext uri="{FF2B5EF4-FFF2-40B4-BE49-F238E27FC236}">
                <a16:creationId xmlns:a16="http://schemas.microsoft.com/office/drawing/2014/main" id="{BF78BEC0-44FC-077A-3B80-8F109F01C198}"/>
              </a:ext>
            </a:extLst>
          </p:cNvPr>
          <p:cNvSpPr txBox="1"/>
          <p:nvPr/>
        </p:nvSpPr>
        <p:spPr>
          <a:xfrm>
            <a:off x="4843451" y="4285013"/>
            <a:ext cx="1378457" cy="507831"/>
          </a:xfrm>
          <a:prstGeom prst="rect">
            <a:avLst/>
          </a:prstGeom>
          <a:noFill/>
        </p:spPr>
        <p:txBody>
          <a:bodyPr wrap="square" lIns="91440" tIns="45720" rIns="91440" bIns="45720" rtlCol="0" anchor="t">
            <a:spAutoFit/>
          </a:bodyPr>
          <a:lstStyle/>
          <a:p>
            <a:pPr algn="ctr"/>
            <a:r>
              <a:rPr lang="en-US"/>
              <a:t>Full implementation</a:t>
            </a:r>
          </a:p>
        </p:txBody>
      </p:sp>
      <p:sp>
        <p:nvSpPr>
          <p:cNvPr id="9" name="TextBox 8">
            <a:extLst>
              <a:ext uri="{FF2B5EF4-FFF2-40B4-BE49-F238E27FC236}">
                <a16:creationId xmlns:a16="http://schemas.microsoft.com/office/drawing/2014/main" id="{A5E1F4FF-1C26-4B9D-8A90-FBE7A5AAD62D}"/>
              </a:ext>
            </a:extLst>
          </p:cNvPr>
          <p:cNvSpPr txBox="1"/>
          <p:nvPr/>
        </p:nvSpPr>
        <p:spPr>
          <a:xfrm>
            <a:off x="6230979" y="4285012"/>
            <a:ext cx="1260528" cy="507831"/>
          </a:xfrm>
          <a:prstGeom prst="rect">
            <a:avLst/>
          </a:prstGeom>
          <a:noFill/>
        </p:spPr>
        <p:txBody>
          <a:bodyPr wrap="square" lIns="91440" tIns="45720" rIns="91440" bIns="45720" rtlCol="0" anchor="t">
            <a:spAutoFit/>
          </a:bodyPr>
          <a:lstStyle/>
          <a:p>
            <a:pPr algn="ctr"/>
            <a:r>
              <a:rPr lang="en-US"/>
              <a:t>Current budget forecast</a:t>
            </a:r>
          </a:p>
        </p:txBody>
      </p:sp>
      <p:sp>
        <p:nvSpPr>
          <p:cNvPr id="10" name="TextBox 9">
            <a:extLst>
              <a:ext uri="{FF2B5EF4-FFF2-40B4-BE49-F238E27FC236}">
                <a16:creationId xmlns:a16="http://schemas.microsoft.com/office/drawing/2014/main" id="{C494EFD3-18E0-5C02-4823-1ED67C377A65}"/>
              </a:ext>
            </a:extLst>
          </p:cNvPr>
          <p:cNvSpPr txBox="1"/>
          <p:nvPr/>
        </p:nvSpPr>
        <p:spPr>
          <a:xfrm>
            <a:off x="7573149" y="4285011"/>
            <a:ext cx="1294228" cy="507831"/>
          </a:xfrm>
          <a:prstGeom prst="rect">
            <a:avLst/>
          </a:prstGeom>
          <a:noFill/>
        </p:spPr>
        <p:txBody>
          <a:bodyPr wrap="square" lIns="91440" tIns="45720" rIns="91440" bIns="45720" rtlCol="0" anchor="t">
            <a:spAutoFit/>
          </a:bodyPr>
          <a:lstStyle/>
          <a:p>
            <a:pPr algn="ctr"/>
            <a:r>
              <a:rPr lang="en-US"/>
              <a:t>Reduced budget forecast</a:t>
            </a:r>
          </a:p>
        </p:txBody>
      </p:sp>
      <p:sp>
        <p:nvSpPr>
          <p:cNvPr id="11" name="Rectangle 10">
            <a:extLst>
              <a:ext uri="{FF2B5EF4-FFF2-40B4-BE49-F238E27FC236}">
                <a16:creationId xmlns:a16="http://schemas.microsoft.com/office/drawing/2014/main" id="{1294790F-9416-92A8-5C97-CDCC6FE24FD3}"/>
              </a:ext>
            </a:extLst>
          </p:cNvPr>
          <p:cNvSpPr/>
          <p:nvPr/>
        </p:nvSpPr>
        <p:spPr>
          <a:xfrm>
            <a:off x="6217916" y="2547571"/>
            <a:ext cx="1294228" cy="54012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BB4F53C-93DD-7E76-2326-CF12820B783C}"/>
              </a:ext>
            </a:extLst>
          </p:cNvPr>
          <p:cNvSpPr txBox="1"/>
          <p:nvPr/>
        </p:nvSpPr>
        <p:spPr>
          <a:xfrm>
            <a:off x="6234021" y="2662649"/>
            <a:ext cx="1287194" cy="300082"/>
          </a:xfrm>
          <a:prstGeom prst="rect">
            <a:avLst/>
          </a:prstGeom>
          <a:noFill/>
        </p:spPr>
        <p:txBody>
          <a:bodyPr wrap="square" rtlCol="0">
            <a:spAutoFit/>
          </a:bodyPr>
          <a:lstStyle/>
          <a:p>
            <a:r>
              <a:rPr lang="en-US"/>
              <a:t>Grant leverage</a:t>
            </a:r>
          </a:p>
        </p:txBody>
      </p:sp>
    </p:spTree>
    <p:extLst>
      <p:ext uri="{BB962C8B-B14F-4D97-AF65-F5344CB8AC3E}">
        <p14:creationId xmlns:p14="http://schemas.microsoft.com/office/powerpoint/2010/main" val="485734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0E52-DDD4-5B87-DD2D-91E145D012D2}"/>
              </a:ext>
            </a:extLst>
          </p:cNvPr>
          <p:cNvSpPr>
            <a:spLocks noGrp="1"/>
          </p:cNvSpPr>
          <p:nvPr>
            <p:ph type="title"/>
          </p:nvPr>
        </p:nvSpPr>
        <p:spPr>
          <a:xfrm>
            <a:off x="238651" y="273686"/>
            <a:ext cx="8620949" cy="540129"/>
          </a:xfrm>
        </p:spPr>
        <p:txBody>
          <a:bodyPr>
            <a:normAutofit/>
          </a:bodyPr>
          <a:lstStyle/>
          <a:p>
            <a:r>
              <a:rPr lang="en-US">
                <a:latin typeface="Calibri"/>
              </a:rPr>
              <a:t>+40% local greenhouse gas emissions come from transportation </a:t>
            </a:r>
            <a:endParaRPr lang="en-US" b="0">
              <a:latin typeface="Calibri"/>
            </a:endParaRPr>
          </a:p>
        </p:txBody>
      </p:sp>
      <p:graphicFrame>
        <p:nvGraphicFramePr>
          <p:cNvPr id="3" name="Chart 2">
            <a:extLst>
              <a:ext uri="{FF2B5EF4-FFF2-40B4-BE49-F238E27FC236}">
                <a16:creationId xmlns:a16="http://schemas.microsoft.com/office/drawing/2014/main" id="{48E2BD98-0215-4BAA-BB01-131B6CECE181}"/>
              </a:ext>
            </a:extLst>
          </p:cNvPr>
          <p:cNvGraphicFramePr>
            <a:graphicFrameLocks/>
          </p:cNvGraphicFramePr>
          <p:nvPr>
            <p:extLst>
              <p:ext uri="{D42A27DB-BD31-4B8C-83A1-F6EECF244321}">
                <p14:modId xmlns:p14="http://schemas.microsoft.com/office/powerpoint/2010/main" val="4199168561"/>
              </p:ext>
            </p:extLst>
          </p:nvPr>
        </p:nvGraphicFramePr>
        <p:xfrm>
          <a:off x="479394" y="1731146"/>
          <a:ext cx="8017669" cy="3728621"/>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13">
            <a:extLst>
              <a:ext uri="{FF2B5EF4-FFF2-40B4-BE49-F238E27FC236}">
                <a16:creationId xmlns:a16="http://schemas.microsoft.com/office/drawing/2014/main" id="{C5F9A8B8-FAF4-45CC-D601-686318A81326}"/>
              </a:ext>
            </a:extLst>
          </p:cNvPr>
          <p:cNvGrpSpPr/>
          <p:nvPr/>
        </p:nvGrpSpPr>
        <p:grpSpPr>
          <a:xfrm>
            <a:off x="1586143" y="2772742"/>
            <a:ext cx="488273" cy="372862"/>
            <a:chOff x="485312" y="1146661"/>
            <a:chExt cx="488273" cy="372862"/>
          </a:xfrm>
        </p:grpSpPr>
        <p:sp>
          <p:nvSpPr>
            <p:cNvPr id="5" name="Oval 4">
              <a:extLst>
                <a:ext uri="{FF2B5EF4-FFF2-40B4-BE49-F238E27FC236}">
                  <a16:creationId xmlns:a16="http://schemas.microsoft.com/office/drawing/2014/main" id="{FEF85B5E-ABDE-D0A4-734F-6CF4195D6E45}"/>
                </a:ext>
              </a:extLst>
            </p:cNvPr>
            <p:cNvSpPr/>
            <p:nvPr/>
          </p:nvSpPr>
          <p:spPr>
            <a:xfrm>
              <a:off x="520824" y="1146661"/>
              <a:ext cx="372862" cy="372862"/>
            </a:xfrm>
            <a:prstGeom prst="ellipse">
              <a:avLst/>
            </a:prstGeom>
            <a:solidFill>
              <a:schemeClr val="bg1"/>
            </a:solidFill>
            <a:ln w="19050">
              <a:solidFill>
                <a:srgbClr val="00A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B9FD7E5-3547-B65F-DC9B-DE75A933FB90}"/>
                </a:ext>
              </a:extLst>
            </p:cNvPr>
            <p:cNvSpPr txBox="1"/>
            <p:nvPr/>
          </p:nvSpPr>
          <p:spPr>
            <a:xfrm>
              <a:off x="485312" y="1217670"/>
              <a:ext cx="488273" cy="230832"/>
            </a:xfrm>
            <a:prstGeom prst="rect">
              <a:avLst/>
            </a:prstGeom>
            <a:noFill/>
          </p:spPr>
          <p:txBody>
            <a:bodyPr wrap="square" rtlCol="0">
              <a:spAutoFit/>
            </a:bodyPr>
            <a:lstStyle/>
            <a:p>
              <a:r>
                <a:rPr lang="en-US" sz="900">
                  <a:solidFill>
                    <a:srgbClr val="00A0AE"/>
                  </a:solidFill>
                  <a:latin typeface="Open Sans" panose="020B0606030504020204" pitchFamily="34" charset="0"/>
                  <a:ea typeface="Open Sans" panose="020B0606030504020204" pitchFamily="34" charset="0"/>
                  <a:cs typeface="Open Sans" panose="020B0606030504020204" pitchFamily="34" charset="0"/>
                </a:rPr>
                <a:t>1990</a:t>
              </a:r>
            </a:p>
          </p:txBody>
        </p:sp>
      </p:grpSp>
      <p:grpSp>
        <p:nvGrpSpPr>
          <p:cNvPr id="15" name="Group 14">
            <a:extLst>
              <a:ext uri="{FF2B5EF4-FFF2-40B4-BE49-F238E27FC236}">
                <a16:creationId xmlns:a16="http://schemas.microsoft.com/office/drawing/2014/main" id="{5A50C722-30B6-C6CE-BEEA-EAE6BD37DB32}"/>
              </a:ext>
            </a:extLst>
          </p:cNvPr>
          <p:cNvGrpSpPr/>
          <p:nvPr/>
        </p:nvGrpSpPr>
        <p:grpSpPr>
          <a:xfrm>
            <a:off x="6381564" y="2888164"/>
            <a:ext cx="488273" cy="372862"/>
            <a:chOff x="485312" y="1146661"/>
            <a:chExt cx="488273" cy="372862"/>
          </a:xfrm>
        </p:grpSpPr>
        <p:sp>
          <p:nvSpPr>
            <p:cNvPr id="16" name="Oval 15">
              <a:extLst>
                <a:ext uri="{FF2B5EF4-FFF2-40B4-BE49-F238E27FC236}">
                  <a16:creationId xmlns:a16="http://schemas.microsoft.com/office/drawing/2014/main" id="{A75032DF-31D5-4D79-32F3-96356F04AD20}"/>
                </a:ext>
              </a:extLst>
            </p:cNvPr>
            <p:cNvSpPr/>
            <p:nvPr/>
          </p:nvSpPr>
          <p:spPr>
            <a:xfrm>
              <a:off x="520824" y="1146661"/>
              <a:ext cx="372862" cy="372862"/>
            </a:xfrm>
            <a:prstGeom prst="ellipse">
              <a:avLst/>
            </a:prstGeom>
            <a:solidFill>
              <a:schemeClr val="bg1"/>
            </a:solidFill>
            <a:ln w="19050">
              <a:solidFill>
                <a:srgbClr val="00A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E2B5C4B-9133-FC1B-61E2-70516637B3D6}"/>
                </a:ext>
              </a:extLst>
            </p:cNvPr>
            <p:cNvSpPr txBox="1"/>
            <p:nvPr/>
          </p:nvSpPr>
          <p:spPr>
            <a:xfrm>
              <a:off x="485312" y="1217670"/>
              <a:ext cx="488273" cy="230832"/>
            </a:xfrm>
            <a:prstGeom prst="rect">
              <a:avLst/>
            </a:prstGeom>
            <a:noFill/>
          </p:spPr>
          <p:txBody>
            <a:bodyPr wrap="square" rtlCol="0">
              <a:spAutoFit/>
            </a:bodyPr>
            <a:lstStyle/>
            <a:p>
              <a:r>
                <a:rPr lang="en-US" sz="900">
                  <a:solidFill>
                    <a:srgbClr val="00A0AE"/>
                  </a:solidFill>
                  <a:latin typeface="Open Sans" panose="020B0606030504020204" pitchFamily="34" charset="0"/>
                  <a:ea typeface="Open Sans" panose="020B0606030504020204" pitchFamily="34" charset="0"/>
                  <a:cs typeface="Open Sans" panose="020B0606030504020204" pitchFamily="34" charset="0"/>
                </a:rPr>
                <a:t>2020</a:t>
              </a:r>
            </a:p>
          </p:txBody>
        </p:sp>
      </p:grpSp>
      <p:grpSp>
        <p:nvGrpSpPr>
          <p:cNvPr id="18" name="Group 17">
            <a:extLst>
              <a:ext uri="{FF2B5EF4-FFF2-40B4-BE49-F238E27FC236}">
                <a16:creationId xmlns:a16="http://schemas.microsoft.com/office/drawing/2014/main" id="{16E2F83E-E2F8-6B74-1907-933E768C8B71}"/>
              </a:ext>
            </a:extLst>
          </p:cNvPr>
          <p:cNvGrpSpPr/>
          <p:nvPr/>
        </p:nvGrpSpPr>
        <p:grpSpPr>
          <a:xfrm>
            <a:off x="7967037" y="3863229"/>
            <a:ext cx="633274" cy="483590"/>
            <a:chOff x="463119" y="1146661"/>
            <a:chExt cx="488273" cy="372862"/>
          </a:xfrm>
        </p:grpSpPr>
        <p:sp>
          <p:nvSpPr>
            <p:cNvPr id="19" name="Oval 18">
              <a:extLst>
                <a:ext uri="{FF2B5EF4-FFF2-40B4-BE49-F238E27FC236}">
                  <a16:creationId xmlns:a16="http://schemas.microsoft.com/office/drawing/2014/main" id="{33B228D7-D905-4870-9535-0A2A583201B8}"/>
                </a:ext>
              </a:extLst>
            </p:cNvPr>
            <p:cNvSpPr/>
            <p:nvPr/>
          </p:nvSpPr>
          <p:spPr>
            <a:xfrm>
              <a:off x="520824" y="1146661"/>
              <a:ext cx="372862" cy="372862"/>
            </a:xfrm>
            <a:prstGeom prst="ellipse">
              <a:avLst/>
            </a:prstGeom>
            <a:solidFill>
              <a:schemeClr val="bg1"/>
            </a:solidFill>
            <a:ln w="19050">
              <a:solidFill>
                <a:srgbClr val="00A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CDF9B0A-4119-3205-3EA4-61362EB17D88}"/>
                </a:ext>
              </a:extLst>
            </p:cNvPr>
            <p:cNvSpPr txBox="1"/>
            <p:nvPr/>
          </p:nvSpPr>
          <p:spPr>
            <a:xfrm>
              <a:off x="463119" y="1190709"/>
              <a:ext cx="488273" cy="284766"/>
            </a:xfrm>
            <a:prstGeom prst="rect">
              <a:avLst/>
            </a:prstGeom>
            <a:noFill/>
          </p:spPr>
          <p:txBody>
            <a:bodyPr wrap="square" rtlCol="0">
              <a:spAutoFit/>
            </a:bodyPr>
            <a:lstStyle/>
            <a:p>
              <a:pPr algn="ctr"/>
              <a:r>
                <a:rPr lang="en-US" sz="900">
                  <a:solidFill>
                    <a:srgbClr val="00A0AE"/>
                  </a:solidFill>
                  <a:latin typeface="Open Sans" panose="020B0606030504020204" pitchFamily="34" charset="0"/>
                  <a:ea typeface="Open Sans" panose="020B0606030504020204" pitchFamily="34" charset="0"/>
                  <a:cs typeface="Open Sans" panose="020B0606030504020204" pitchFamily="34" charset="0"/>
                </a:rPr>
                <a:t>2030 Target</a:t>
              </a:r>
            </a:p>
          </p:txBody>
        </p:sp>
      </p:grpSp>
      <p:sp>
        <p:nvSpPr>
          <p:cNvPr id="21" name="TextBox 20">
            <a:extLst>
              <a:ext uri="{FF2B5EF4-FFF2-40B4-BE49-F238E27FC236}">
                <a16:creationId xmlns:a16="http://schemas.microsoft.com/office/drawing/2014/main" id="{A9CF45A5-522A-6385-271D-5A7B6CFC9962}"/>
              </a:ext>
            </a:extLst>
          </p:cNvPr>
          <p:cNvSpPr txBox="1"/>
          <p:nvPr/>
        </p:nvSpPr>
        <p:spPr>
          <a:xfrm>
            <a:off x="7353696" y="2767170"/>
            <a:ext cx="1085981" cy="276999"/>
          </a:xfrm>
          <a:prstGeom prst="rect">
            <a:avLst/>
          </a:prstGeom>
          <a:noFill/>
        </p:spPr>
        <p:txBody>
          <a:bodyPr wrap="square" rtlCol="0">
            <a:spAutoFit/>
          </a:bodyPr>
          <a:lstStyle/>
          <a:p>
            <a:r>
              <a:rPr lang="en-US" sz="1200">
                <a:solidFill>
                  <a:schemeClr val="bg2">
                    <a:lumMod val="90000"/>
                  </a:schemeClr>
                </a:solidFill>
                <a:latin typeface="Open Sans" panose="020B0606030504020204" pitchFamily="34" charset="0"/>
                <a:ea typeface="Open Sans" panose="020B0606030504020204" pitchFamily="34" charset="0"/>
                <a:cs typeface="Open Sans" panose="020B0606030504020204" pitchFamily="34" charset="0"/>
              </a:rPr>
              <a:t>1990 Levels</a:t>
            </a:r>
          </a:p>
        </p:txBody>
      </p:sp>
    </p:spTree>
    <p:extLst>
      <p:ext uri="{BB962C8B-B14F-4D97-AF65-F5344CB8AC3E}">
        <p14:creationId xmlns:p14="http://schemas.microsoft.com/office/powerpoint/2010/main" val="2721854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2035 TSP Cover Image.png">
            <a:extLst>
              <a:ext uri="{FF2B5EF4-FFF2-40B4-BE49-F238E27FC236}">
                <a16:creationId xmlns:a16="http://schemas.microsoft.com/office/drawing/2014/main" id="{F869BDB1-B7FF-29F9-E2A9-F8E899702BE4}"/>
              </a:ext>
            </a:extLst>
          </p:cNvPr>
          <p:cNvPicPr>
            <a:picLocks noChangeAspect="1"/>
          </p:cNvPicPr>
          <p:nvPr/>
        </p:nvPicPr>
        <p:blipFill rotWithShape="1">
          <a:blip r:embed="rId4"/>
          <a:srcRect l="20276" r="21198" b="500"/>
          <a:stretch/>
        </p:blipFill>
        <p:spPr>
          <a:xfrm>
            <a:off x="3788624" y="2740465"/>
            <a:ext cx="2253329" cy="175962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EF08E6C3-99A5-44B7-815A-ACB416B9DEF2}"/>
              </a:ext>
            </a:extLst>
          </p:cNvPr>
          <p:cNvSpPr>
            <a:spLocks noGrp="1"/>
          </p:cNvSpPr>
          <p:nvPr>
            <p:ph type="title"/>
          </p:nvPr>
        </p:nvSpPr>
        <p:spPr/>
        <p:txBody>
          <a:bodyPr/>
          <a:lstStyle/>
          <a:p>
            <a:r>
              <a:rPr lang="en-US">
                <a:latin typeface="Calibri"/>
              </a:rPr>
              <a:t>Climate Emergency Workplan as a guiding framework</a:t>
            </a:r>
          </a:p>
        </p:txBody>
      </p:sp>
      <p:sp>
        <p:nvSpPr>
          <p:cNvPr id="11" name="Content Placeholder 10">
            <a:extLst>
              <a:ext uri="{FF2B5EF4-FFF2-40B4-BE49-F238E27FC236}">
                <a16:creationId xmlns:a16="http://schemas.microsoft.com/office/drawing/2014/main" id="{F80A6F49-D86B-F76F-8DBE-D63C42F69F98}"/>
              </a:ext>
            </a:extLst>
          </p:cNvPr>
          <p:cNvSpPr>
            <a:spLocks noGrp="1"/>
          </p:cNvSpPr>
          <p:nvPr>
            <p:ph idx="1"/>
          </p:nvPr>
        </p:nvSpPr>
        <p:spPr>
          <a:xfrm>
            <a:off x="236437" y="1426464"/>
            <a:ext cx="3197607" cy="4750499"/>
          </a:xfrm>
        </p:spPr>
        <p:txBody>
          <a:bodyPr vert="horz" lIns="91440" tIns="45720" rIns="91440" bIns="45720" rtlCol="0" anchor="t">
            <a:normAutofit/>
          </a:bodyPr>
          <a:lstStyle/>
          <a:p>
            <a:r>
              <a:rPr lang="en-US" sz="1600">
                <a:solidFill>
                  <a:srgbClr val="3B3838"/>
                </a:solidFill>
                <a:latin typeface="Calibri"/>
                <a:cs typeface="Calibri"/>
              </a:rPr>
              <a:t>The Climate Emergency Workplan will guide us to achieving the goals of: </a:t>
            </a:r>
          </a:p>
          <a:p>
            <a:pPr marL="742950" lvl="1" indent="-285750">
              <a:buFont typeface="Arial"/>
              <a:buChar char="•"/>
            </a:pPr>
            <a:r>
              <a:rPr lang="en-US">
                <a:solidFill>
                  <a:srgbClr val="3B3838"/>
                </a:solidFill>
                <a:latin typeface="Calibri"/>
                <a:cs typeface="Calibri"/>
              </a:rPr>
              <a:t>50% reduction of carbon emissions by 2030 </a:t>
            </a:r>
            <a:endParaRPr lang="en-US" sz="1600">
              <a:solidFill>
                <a:srgbClr val="3B3838"/>
              </a:solidFill>
              <a:latin typeface="Calibri"/>
              <a:cs typeface="Calibri"/>
            </a:endParaRPr>
          </a:p>
          <a:p>
            <a:pPr marL="742950" lvl="1" indent="-285750">
              <a:buFont typeface="Arial"/>
              <a:buChar char="•"/>
            </a:pPr>
            <a:r>
              <a:rPr lang="en-US">
                <a:solidFill>
                  <a:srgbClr val="3B3838"/>
                </a:solidFill>
                <a:latin typeface="Calibri"/>
                <a:cs typeface="Calibri"/>
              </a:rPr>
              <a:t>Net-zero emissions by 2050</a:t>
            </a:r>
            <a:endParaRPr lang="en-US" sz="1600">
              <a:solidFill>
                <a:srgbClr val="3B3838"/>
              </a:solidFill>
              <a:latin typeface="Calibri"/>
              <a:cs typeface="Calibri"/>
            </a:endParaRPr>
          </a:p>
          <a:p>
            <a:r>
              <a:rPr lang="en-US">
                <a:solidFill>
                  <a:srgbClr val="3B3838"/>
                </a:solidFill>
                <a:latin typeface="Calibri"/>
                <a:cs typeface="Calibri"/>
              </a:rPr>
              <a:t>This resolution includes implementation actions for the PBOT-assigned Climate Emergency Work Plan items.</a:t>
            </a:r>
            <a:endParaRPr lang="en-US">
              <a:latin typeface="Calibri"/>
              <a:cs typeface="Calibri"/>
            </a:endParaRPr>
          </a:p>
          <a:p>
            <a:r>
              <a:rPr lang="en-US" sz="1600">
                <a:solidFill>
                  <a:srgbClr val="3B3838"/>
                </a:solidFill>
                <a:latin typeface="Calibri"/>
                <a:cs typeface="Calibri"/>
              </a:rPr>
              <a:t>Builds on a long history of Council-directed climate action.</a:t>
            </a:r>
          </a:p>
          <a:p>
            <a:endParaRPr lang="en-US"/>
          </a:p>
        </p:txBody>
      </p:sp>
      <p:pic>
        <p:nvPicPr>
          <p:cNvPr id="10" name="Picture 10" descr="climate emergency workplan.PNG">
            <a:extLst>
              <a:ext uri="{FF2B5EF4-FFF2-40B4-BE49-F238E27FC236}">
                <a16:creationId xmlns:a16="http://schemas.microsoft.com/office/drawing/2014/main" id="{8459AEF2-E387-69B7-B327-2C027D83A924}"/>
              </a:ext>
            </a:extLst>
          </p:cNvPr>
          <p:cNvPicPr>
            <a:picLocks noChangeAspect="1"/>
          </p:cNvPicPr>
          <p:nvPr/>
        </p:nvPicPr>
        <p:blipFill>
          <a:blip r:embed="rId5"/>
          <a:stretch>
            <a:fillRect/>
          </a:stretch>
        </p:blipFill>
        <p:spPr>
          <a:xfrm>
            <a:off x="5925365" y="865605"/>
            <a:ext cx="2511173" cy="3256868"/>
          </a:xfrm>
          <a:prstGeom prst="rect">
            <a:avLst/>
          </a:prstGeom>
          <a:ln>
            <a:noFill/>
          </a:ln>
          <a:effectLst>
            <a:outerShdw blurRad="292100" dist="139700" dir="2700000" algn="tl" rotWithShape="0">
              <a:srgbClr val="333333">
                <a:alpha val="65000"/>
              </a:srgbClr>
            </a:outerShdw>
          </a:effectLst>
        </p:spPr>
      </p:pic>
      <p:pic>
        <p:nvPicPr>
          <p:cNvPr id="6" name="Picture 9">
            <a:extLst>
              <a:ext uri="{FF2B5EF4-FFF2-40B4-BE49-F238E27FC236}">
                <a16:creationId xmlns:a16="http://schemas.microsoft.com/office/drawing/2014/main" id="{61B0A27D-1125-0CD8-CAA7-0D59DEE26777}"/>
              </a:ext>
            </a:extLst>
          </p:cNvPr>
          <p:cNvPicPr>
            <a:picLocks noChangeAspect="1"/>
          </p:cNvPicPr>
          <p:nvPr/>
        </p:nvPicPr>
        <p:blipFill rotWithShape="1">
          <a:blip r:embed="rId6"/>
          <a:srcRect r="662" b="36667"/>
          <a:stretch/>
        </p:blipFill>
        <p:spPr>
          <a:xfrm>
            <a:off x="4572000" y="4843272"/>
            <a:ext cx="2406046" cy="60659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F3F876A-F37D-BA67-30D3-DC818B802E69}"/>
              </a:ext>
            </a:extLst>
          </p:cNvPr>
          <p:cNvPicPr>
            <a:picLocks noChangeAspect="1"/>
          </p:cNvPicPr>
          <p:nvPr/>
        </p:nvPicPr>
        <p:blipFill rotWithShape="1">
          <a:blip r:embed="rId7"/>
          <a:srcRect l="7027" t="5213" r="7027" b="5103"/>
          <a:stretch/>
        </p:blipFill>
        <p:spPr>
          <a:xfrm>
            <a:off x="7158808" y="3798323"/>
            <a:ext cx="1917445" cy="2238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372851"/>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alibri"/>
              </a:rPr>
              <a:t>City Transportation Policy: Mode Shift and Climate Goals</a:t>
            </a:r>
          </a:p>
        </p:txBody>
      </p:sp>
      <p:sp>
        <p:nvSpPr>
          <p:cNvPr id="7" name="Content Placeholder 6">
            <a:extLst>
              <a:ext uri="{FF2B5EF4-FFF2-40B4-BE49-F238E27FC236}">
                <a16:creationId xmlns:a16="http://schemas.microsoft.com/office/drawing/2014/main" id="{CB2F4688-2566-43ED-AC87-FB01A614F75F}"/>
              </a:ext>
            </a:extLst>
          </p:cNvPr>
          <p:cNvSpPr>
            <a:spLocks noGrp="1"/>
          </p:cNvSpPr>
          <p:nvPr>
            <p:ph idx="1"/>
          </p:nvPr>
        </p:nvSpPr>
        <p:spPr>
          <a:xfrm>
            <a:off x="238651" y="973167"/>
            <a:ext cx="8772761" cy="1483783"/>
          </a:xfrm>
        </p:spPr>
        <p:txBody>
          <a:bodyPr vert="horz" lIns="91440" tIns="45720" rIns="91440" bIns="45720" rtlCol="0" anchor="t">
            <a:normAutofit/>
          </a:bodyPr>
          <a:lstStyle/>
          <a:p>
            <a:pPr marL="0" indent="0">
              <a:buNone/>
            </a:pPr>
            <a:r>
              <a:rPr lang="en-US" sz="2400">
                <a:latin typeface="+mj-lt"/>
              </a:rPr>
              <a:t>The City of Portland has adopted policy to </a:t>
            </a:r>
            <a:r>
              <a:rPr lang="en-US" sz="2400" b="1">
                <a:latin typeface="+mj-lt"/>
              </a:rPr>
              <a:t>reduce transportation-related greenhouse gases AND reduce drive alone trips</a:t>
            </a:r>
            <a:r>
              <a:rPr lang="en-US" sz="2400">
                <a:latin typeface="+mj-lt"/>
              </a:rPr>
              <a:t>.  Some interventions address both policy goals, while others only address greenhouse gas reduction.</a:t>
            </a:r>
          </a:p>
        </p:txBody>
      </p:sp>
      <p:grpSp>
        <p:nvGrpSpPr>
          <p:cNvPr id="15" name="Group 14">
            <a:extLst>
              <a:ext uri="{FF2B5EF4-FFF2-40B4-BE49-F238E27FC236}">
                <a16:creationId xmlns:a16="http://schemas.microsoft.com/office/drawing/2014/main" id="{2EBC4CDF-6B80-B449-E6A5-2BA853DA6DF0}"/>
              </a:ext>
            </a:extLst>
          </p:cNvPr>
          <p:cNvGrpSpPr/>
          <p:nvPr/>
        </p:nvGrpSpPr>
        <p:grpSpPr>
          <a:xfrm>
            <a:off x="238651" y="2621696"/>
            <a:ext cx="3213252" cy="2652115"/>
            <a:chOff x="4412511" y="2026139"/>
            <a:chExt cx="4925329" cy="4065208"/>
          </a:xfrm>
        </p:grpSpPr>
        <p:pic>
          <p:nvPicPr>
            <p:cNvPr id="5" name="Picture 4">
              <a:extLst>
                <a:ext uri="{FF2B5EF4-FFF2-40B4-BE49-F238E27FC236}">
                  <a16:creationId xmlns:a16="http://schemas.microsoft.com/office/drawing/2014/main" id="{43A0310E-DBED-4EA3-B44C-69701AB38461}"/>
                </a:ext>
              </a:extLst>
            </p:cNvPr>
            <p:cNvPicPr>
              <a:picLocks noChangeAspect="1"/>
            </p:cNvPicPr>
            <p:nvPr/>
          </p:nvPicPr>
          <p:blipFill>
            <a:blip r:embed="rId3"/>
            <a:stretch>
              <a:fillRect/>
            </a:stretch>
          </p:blipFill>
          <p:spPr>
            <a:xfrm>
              <a:off x="4412511" y="2026139"/>
              <a:ext cx="4925329" cy="4065208"/>
            </a:xfrm>
            <a:prstGeom prst="rect">
              <a:avLst/>
            </a:prstGeom>
          </p:spPr>
        </p:pic>
        <p:sp>
          <p:nvSpPr>
            <p:cNvPr id="8" name="Double Bracket 7">
              <a:extLst>
                <a:ext uri="{FF2B5EF4-FFF2-40B4-BE49-F238E27FC236}">
                  <a16:creationId xmlns:a16="http://schemas.microsoft.com/office/drawing/2014/main" id="{12DC54DA-AC06-7A40-2EF7-977D3230DC0C}"/>
                </a:ext>
              </a:extLst>
            </p:cNvPr>
            <p:cNvSpPr/>
            <p:nvPr/>
          </p:nvSpPr>
          <p:spPr>
            <a:xfrm>
              <a:off x="7792064" y="2617838"/>
              <a:ext cx="946354" cy="995516"/>
            </a:xfrm>
            <a:prstGeom prst="bracketPair">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Double Bracket 8">
              <a:extLst>
                <a:ext uri="{FF2B5EF4-FFF2-40B4-BE49-F238E27FC236}">
                  <a16:creationId xmlns:a16="http://schemas.microsoft.com/office/drawing/2014/main" id="{ED443070-98B3-7877-6094-89A2FC910E55}"/>
                </a:ext>
              </a:extLst>
            </p:cNvPr>
            <p:cNvSpPr/>
            <p:nvPr/>
          </p:nvSpPr>
          <p:spPr>
            <a:xfrm>
              <a:off x="4780676" y="4658031"/>
              <a:ext cx="1106128" cy="995516"/>
            </a:xfrm>
            <a:prstGeom prst="bracketPair">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0A689151-C1CA-B226-D791-6AD1B9FA4048}"/>
              </a:ext>
            </a:extLst>
          </p:cNvPr>
          <p:cNvSpPr/>
          <p:nvPr/>
        </p:nvSpPr>
        <p:spPr>
          <a:xfrm>
            <a:off x="3756612" y="3926226"/>
            <a:ext cx="830497" cy="83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AFA40FA-1A6D-7BFD-FE15-C82C08EF9267}"/>
              </a:ext>
            </a:extLst>
          </p:cNvPr>
          <p:cNvSpPr txBox="1"/>
          <p:nvPr/>
        </p:nvSpPr>
        <p:spPr>
          <a:xfrm>
            <a:off x="238651" y="5343872"/>
            <a:ext cx="3230003" cy="523220"/>
          </a:xfrm>
          <a:prstGeom prst="rect">
            <a:avLst/>
          </a:prstGeom>
          <a:noFill/>
        </p:spPr>
        <p:txBody>
          <a:bodyPr wrap="square" lIns="91440" tIns="45720" rIns="91440" bIns="45720" anchor="t">
            <a:spAutoFit/>
          </a:bodyPr>
          <a:lstStyle/>
          <a:p>
            <a:pPr algn="ctr"/>
            <a:r>
              <a:rPr lang="en-US" sz="1400" b="1">
                <a:latin typeface="+mj-lt"/>
              </a:rPr>
              <a:t>Mode Shift Goal: </a:t>
            </a:r>
            <a:r>
              <a:rPr lang="en-US" sz="1400">
                <a:latin typeface="+mj-lt"/>
              </a:rPr>
              <a:t>70% non-drive alone commute trips by 2035</a:t>
            </a:r>
          </a:p>
        </p:txBody>
      </p:sp>
      <p:sp>
        <p:nvSpPr>
          <p:cNvPr id="20" name="TextBox 19">
            <a:extLst>
              <a:ext uri="{FF2B5EF4-FFF2-40B4-BE49-F238E27FC236}">
                <a16:creationId xmlns:a16="http://schemas.microsoft.com/office/drawing/2014/main" id="{7BC935F0-EBFA-3586-5696-C5E46EE74753}"/>
              </a:ext>
            </a:extLst>
          </p:cNvPr>
          <p:cNvSpPr txBox="1"/>
          <p:nvPr/>
        </p:nvSpPr>
        <p:spPr>
          <a:xfrm>
            <a:off x="5496809" y="5278392"/>
            <a:ext cx="3098679" cy="738664"/>
          </a:xfrm>
          <a:prstGeom prst="rect">
            <a:avLst/>
          </a:prstGeom>
          <a:noFill/>
        </p:spPr>
        <p:txBody>
          <a:bodyPr wrap="square" lIns="91440" tIns="45720" rIns="91440" bIns="45720" anchor="t">
            <a:spAutoFit/>
          </a:bodyPr>
          <a:lstStyle/>
          <a:p>
            <a:pPr algn="ctr"/>
            <a:r>
              <a:rPr lang="en-US" sz="1400" b="1">
                <a:latin typeface="+mj-lt"/>
              </a:rPr>
              <a:t>Greenhouse Gas Emission Goals: </a:t>
            </a:r>
          </a:p>
          <a:p>
            <a:pPr algn="ctr"/>
            <a:r>
              <a:rPr lang="en-US" sz="1400">
                <a:latin typeface="+mj-lt"/>
              </a:rPr>
              <a:t>100% reduction in carbon emissions by 2050 and a 40% reduction by 2030</a:t>
            </a:r>
            <a:endParaRPr lang="en-US" sz="1400">
              <a:latin typeface="+mj-lt"/>
              <a:cs typeface="Calibri Light"/>
            </a:endParaRPr>
          </a:p>
        </p:txBody>
      </p:sp>
      <p:pic>
        <p:nvPicPr>
          <p:cNvPr id="4" name="Picture 5">
            <a:extLst>
              <a:ext uri="{FF2B5EF4-FFF2-40B4-BE49-F238E27FC236}">
                <a16:creationId xmlns:a16="http://schemas.microsoft.com/office/drawing/2014/main" id="{A166D131-0FAF-5000-39F1-DD3A75B032A7}"/>
              </a:ext>
            </a:extLst>
          </p:cNvPr>
          <p:cNvPicPr>
            <a:picLocks noChangeAspect="1"/>
          </p:cNvPicPr>
          <p:nvPr/>
        </p:nvPicPr>
        <p:blipFill>
          <a:blip r:embed="rId4"/>
          <a:stretch>
            <a:fillRect/>
          </a:stretch>
        </p:blipFill>
        <p:spPr>
          <a:xfrm>
            <a:off x="5679195" y="2647818"/>
            <a:ext cx="2743200" cy="2315183"/>
          </a:xfrm>
          <a:prstGeom prst="rect">
            <a:avLst/>
          </a:prstGeom>
        </p:spPr>
      </p:pic>
    </p:spTree>
    <p:extLst>
      <p:ext uri="{BB962C8B-B14F-4D97-AF65-F5344CB8AC3E}">
        <p14:creationId xmlns:p14="http://schemas.microsoft.com/office/powerpoint/2010/main" val="385063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51" y="273686"/>
            <a:ext cx="8856127" cy="540129"/>
          </a:xfrm>
        </p:spPr>
        <p:txBody>
          <a:bodyPr>
            <a:normAutofit fontScale="90000"/>
          </a:bodyPr>
          <a:lstStyle/>
          <a:p>
            <a:r>
              <a:rPr lang="en-US">
                <a:latin typeface="Calibri"/>
                <a:cs typeface="Calibri"/>
              </a:rPr>
              <a:t>City’s strategy to address transportation-related greenhouse gas emissions</a:t>
            </a:r>
            <a:endParaRPr lang="en-US"/>
          </a:p>
        </p:txBody>
      </p:sp>
      <p:pic>
        <p:nvPicPr>
          <p:cNvPr id="3" name="Picture 4" descr="PBOT-Climate-triangle.png">
            <a:extLst>
              <a:ext uri="{FF2B5EF4-FFF2-40B4-BE49-F238E27FC236}">
                <a16:creationId xmlns:a16="http://schemas.microsoft.com/office/drawing/2014/main" id="{79F01755-617E-0829-D0C0-B1871C392FF4}"/>
              </a:ext>
            </a:extLst>
          </p:cNvPr>
          <p:cNvPicPr>
            <a:picLocks noChangeAspect="1"/>
          </p:cNvPicPr>
          <p:nvPr/>
        </p:nvPicPr>
        <p:blipFill>
          <a:blip r:embed="rId4"/>
          <a:stretch>
            <a:fillRect/>
          </a:stretch>
        </p:blipFill>
        <p:spPr>
          <a:xfrm>
            <a:off x="2045110" y="923785"/>
            <a:ext cx="5041489" cy="4998140"/>
          </a:xfrm>
          <a:prstGeom prst="rect">
            <a:avLst/>
          </a:prstGeom>
        </p:spPr>
      </p:pic>
    </p:spTree>
    <p:extLst>
      <p:ext uri="{BB962C8B-B14F-4D97-AF65-F5344CB8AC3E}">
        <p14:creationId xmlns:p14="http://schemas.microsoft.com/office/powerpoint/2010/main" val="485224525"/>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141B-EDAC-A3CA-9D6D-A263F7CE5AA4}"/>
              </a:ext>
            </a:extLst>
          </p:cNvPr>
          <p:cNvSpPr>
            <a:spLocks noGrp="1"/>
          </p:cNvSpPr>
          <p:nvPr>
            <p:ph type="title"/>
          </p:nvPr>
        </p:nvSpPr>
        <p:spPr>
          <a:xfrm>
            <a:off x="238651" y="273686"/>
            <a:ext cx="8704110" cy="525752"/>
          </a:xfrm>
        </p:spPr>
        <p:txBody>
          <a:bodyPr>
            <a:normAutofit fontScale="90000"/>
          </a:bodyPr>
          <a:lstStyle/>
          <a:p>
            <a:r>
              <a:rPr lang="en-US">
                <a:latin typeface="Calibri"/>
                <a:cs typeface="Calibri"/>
              </a:rPr>
              <a:t>U.S. Federal government has prioritized electrification above all else</a:t>
            </a:r>
            <a:endParaRPr lang="en-US"/>
          </a:p>
        </p:txBody>
      </p:sp>
      <p:sp>
        <p:nvSpPr>
          <p:cNvPr id="3" name="TextBox 2">
            <a:extLst>
              <a:ext uri="{FF2B5EF4-FFF2-40B4-BE49-F238E27FC236}">
                <a16:creationId xmlns:a16="http://schemas.microsoft.com/office/drawing/2014/main" id="{504FC576-256A-A63A-1877-3D297CF33B6B}"/>
              </a:ext>
            </a:extLst>
          </p:cNvPr>
          <p:cNvSpPr txBox="1"/>
          <p:nvPr/>
        </p:nvSpPr>
        <p:spPr>
          <a:xfrm>
            <a:off x="351949" y="1167309"/>
            <a:ext cx="489009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800">
                <a:latin typeface="Calibri"/>
                <a:ea typeface="+mn-lt"/>
                <a:cs typeface="+mn-lt"/>
              </a:rPr>
              <a:t>Bipartisan Infrastructure Law allocated </a:t>
            </a:r>
            <a:r>
              <a:rPr lang="en-US" sz="1800" b="1">
                <a:latin typeface="Calibri"/>
                <a:ea typeface="+mn-lt"/>
                <a:cs typeface="+mn-lt"/>
              </a:rPr>
              <a:t>$7.5 billion</a:t>
            </a:r>
            <a:r>
              <a:rPr lang="en-US" sz="1800">
                <a:latin typeface="Calibri"/>
                <a:ea typeface="+mn-lt"/>
                <a:cs typeface="+mn-lt"/>
              </a:rPr>
              <a:t> for EV charging throughout the U.S.</a:t>
            </a:r>
            <a:endParaRPr lang="en-US" sz="1800">
              <a:latin typeface="Calibri"/>
              <a:cs typeface="Calibri"/>
            </a:endParaRPr>
          </a:p>
          <a:p>
            <a:endParaRPr lang="en-US" sz="1800" b="1">
              <a:latin typeface="Calibri"/>
              <a:ea typeface="+mn-lt"/>
              <a:cs typeface="+mn-lt"/>
            </a:endParaRPr>
          </a:p>
          <a:p>
            <a:pPr marL="285750" indent="-285750">
              <a:buFont typeface="Arial"/>
              <a:buChar char="•"/>
            </a:pPr>
            <a:r>
              <a:rPr lang="en-US" sz="1800">
                <a:latin typeface="Calibri"/>
                <a:ea typeface="+mn-lt"/>
                <a:cs typeface="+mn-lt"/>
              </a:rPr>
              <a:t>The Inflation Reduction Act allocated </a:t>
            </a:r>
            <a:r>
              <a:rPr lang="en-US" sz="1800" b="1">
                <a:latin typeface="Calibri"/>
                <a:ea typeface="+mn-lt"/>
                <a:cs typeface="+mn-lt"/>
              </a:rPr>
              <a:t>$36 billion </a:t>
            </a:r>
            <a:r>
              <a:rPr lang="en-US" sz="1800">
                <a:latin typeface="Calibri"/>
                <a:ea typeface="+mn-lt"/>
                <a:cs typeface="+mn-lt"/>
              </a:rPr>
              <a:t>in Clean Fuel and Vehicle Tax credits</a:t>
            </a:r>
          </a:p>
          <a:p>
            <a:pPr marL="285750" indent="-285750">
              <a:buFont typeface="Arial"/>
              <a:buChar char="•"/>
            </a:pPr>
            <a:endParaRPr lang="en-US" sz="1800">
              <a:latin typeface="Calibri"/>
              <a:ea typeface="+mn-lt"/>
              <a:cs typeface="+mn-lt"/>
            </a:endParaRPr>
          </a:p>
          <a:p>
            <a:pPr marL="285750" indent="-285750">
              <a:buFont typeface="Arial"/>
              <a:buChar char="•"/>
            </a:pPr>
            <a:r>
              <a:rPr lang="en-US" sz="1800">
                <a:latin typeface="Calibri"/>
                <a:ea typeface="+mn-lt"/>
                <a:cs typeface="+mn-lt"/>
              </a:rPr>
              <a:t>Oregon Department of Transportation will spend </a:t>
            </a:r>
            <a:r>
              <a:rPr lang="en-US" sz="1800" b="1">
                <a:latin typeface="Calibri"/>
                <a:ea typeface="+mn-lt"/>
                <a:cs typeface="+mn-lt"/>
              </a:rPr>
              <a:t>at least $100 million for EV charging</a:t>
            </a:r>
            <a:r>
              <a:rPr lang="en-US" sz="1800">
                <a:latin typeface="Calibri"/>
                <a:ea typeface="+mn-lt"/>
                <a:cs typeface="+mn-lt"/>
              </a:rPr>
              <a:t> in Oregon </a:t>
            </a:r>
            <a:endParaRPr lang="en-US" sz="1800">
              <a:latin typeface="Calibri"/>
              <a:ea typeface="Calibri"/>
              <a:cs typeface="Calibri"/>
            </a:endParaRPr>
          </a:p>
          <a:p>
            <a:pPr marL="285750" indent="-285750">
              <a:buFont typeface="Arial"/>
              <a:buChar char="•"/>
            </a:pPr>
            <a:endParaRPr lang="en-US" sz="1800">
              <a:latin typeface="Calibri"/>
              <a:cs typeface="Calibri"/>
            </a:endParaRPr>
          </a:p>
          <a:p>
            <a:pPr marL="285750" indent="-285750">
              <a:buFont typeface="Arial"/>
              <a:buChar char="•"/>
            </a:pPr>
            <a:r>
              <a:rPr lang="en-US" sz="1800">
                <a:latin typeface="Calibri"/>
                <a:cs typeface="Calibri"/>
              </a:rPr>
              <a:t>This resolution will </a:t>
            </a:r>
            <a:r>
              <a:rPr lang="en-US" sz="1800" b="1">
                <a:latin typeface="Calibri"/>
                <a:cs typeface="Calibri"/>
              </a:rPr>
              <a:t>position the city to benefit from these federal funds </a:t>
            </a:r>
            <a:r>
              <a:rPr lang="en-US" sz="1800">
                <a:latin typeface="Calibri"/>
                <a:cs typeface="Calibri"/>
              </a:rPr>
              <a:t>and continue to be a national leader in transportation decarbonization </a:t>
            </a:r>
          </a:p>
          <a:p>
            <a:pPr marL="285750" indent="-285750">
              <a:buFont typeface="Arial"/>
              <a:buChar char="•"/>
            </a:pPr>
            <a:endParaRPr lang="en-US" sz="1800">
              <a:latin typeface="Calibri"/>
              <a:ea typeface="Calibri"/>
              <a:cs typeface="Calibri"/>
            </a:endParaRPr>
          </a:p>
          <a:p>
            <a:pPr marL="285750" indent="-285750">
              <a:buFont typeface="Arial"/>
              <a:buChar char="•"/>
            </a:pPr>
            <a:r>
              <a:rPr lang="en-US" sz="1800">
                <a:latin typeface="Calibri"/>
                <a:ea typeface="Calibri"/>
                <a:cs typeface="Calibri"/>
              </a:rPr>
              <a:t>Unfortunately, winning </a:t>
            </a:r>
            <a:r>
              <a:rPr lang="en-US" sz="1800" b="1">
                <a:latin typeface="Calibri"/>
                <a:ea typeface="Calibri"/>
                <a:cs typeface="Calibri"/>
              </a:rPr>
              <a:t>federal grants won't solve PBOT's larger budget challenges</a:t>
            </a:r>
          </a:p>
        </p:txBody>
      </p:sp>
      <p:pic>
        <p:nvPicPr>
          <p:cNvPr id="8" name="Picture 8" descr="US National Blueprint for Transpo Decarb.PNG">
            <a:extLst>
              <a:ext uri="{FF2B5EF4-FFF2-40B4-BE49-F238E27FC236}">
                <a16:creationId xmlns:a16="http://schemas.microsoft.com/office/drawing/2014/main" id="{807DAAC0-E4B4-D51A-F1FB-1CB39C793235}"/>
              </a:ext>
            </a:extLst>
          </p:cNvPr>
          <p:cNvPicPr>
            <a:picLocks noGrp="1" noChangeAspect="1"/>
          </p:cNvPicPr>
          <p:nvPr>
            <p:ph idx="1"/>
          </p:nvPr>
        </p:nvPicPr>
        <p:blipFill>
          <a:blip r:embed="rId3"/>
          <a:stretch>
            <a:fillRect/>
          </a:stretch>
        </p:blipFill>
        <p:spPr>
          <a:xfrm>
            <a:off x="5459914" y="3128555"/>
            <a:ext cx="2196420" cy="281493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ECD32AD-1DE9-C74F-FA77-CE2EB7D7104E}"/>
              </a:ext>
            </a:extLst>
          </p:cNvPr>
          <p:cNvSpPr txBox="1"/>
          <p:nvPr/>
        </p:nvSpPr>
        <p:spPr>
          <a:xfrm>
            <a:off x="5872622" y="970081"/>
            <a:ext cx="3072130" cy="2031325"/>
          </a:xfrm>
          <a:prstGeom prst="rect">
            <a:avLst/>
          </a:prstGeom>
          <a:solidFill>
            <a:schemeClr val="bg1"/>
          </a:solidFill>
          <a:ln w="28575">
            <a:solidFill>
              <a:srgbClr val="005CB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i="1">
                <a:latin typeface="Calibri"/>
                <a:ea typeface="+mn-lt"/>
                <a:cs typeface="+mn-lt"/>
              </a:rPr>
              <a:t>"...transitioning to clean options is expected to drive the majority of emissions reductions.” </a:t>
            </a:r>
          </a:p>
          <a:p>
            <a:pPr algn="ctr"/>
            <a:r>
              <a:rPr lang="en-US" sz="1800" i="1">
                <a:latin typeface="Calibri"/>
                <a:ea typeface="+mn-lt"/>
                <a:cs typeface="+mn-lt"/>
              </a:rPr>
              <a:t>- The U.S. National Blueprint for Transportation Decarbonization </a:t>
            </a:r>
            <a:endParaRPr lang="en-US" sz="1800" i="1">
              <a:latin typeface="Calibri"/>
              <a:ea typeface="Calibri"/>
              <a:cs typeface="Calibri"/>
            </a:endParaRPr>
          </a:p>
        </p:txBody>
      </p:sp>
    </p:spTree>
    <p:extLst>
      <p:ext uri="{BB962C8B-B14F-4D97-AF65-F5344CB8AC3E}">
        <p14:creationId xmlns:p14="http://schemas.microsoft.com/office/powerpoint/2010/main" val="3399191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E0BA5-1CC7-CD57-C987-9CE5D4CC4D2E}"/>
              </a:ext>
            </a:extLst>
          </p:cNvPr>
          <p:cNvSpPr>
            <a:spLocks noGrp="1"/>
          </p:cNvSpPr>
          <p:nvPr>
            <p:ph type="title"/>
          </p:nvPr>
        </p:nvSpPr>
        <p:spPr>
          <a:xfrm>
            <a:off x="238651" y="273686"/>
            <a:ext cx="8619359" cy="540129"/>
          </a:xfrm>
        </p:spPr>
        <p:txBody>
          <a:bodyPr>
            <a:normAutofit fontScale="90000"/>
          </a:bodyPr>
          <a:lstStyle/>
          <a:p>
            <a:r>
              <a:rPr lang="en-US">
                <a:latin typeface="Calibri"/>
                <a:cs typeface="Calibri"/>
              </a:rPr>
              <a:t>PBOT needs stable funding to effectively compete for federal funding </a:t>
            </a:r>
            <a:endParaRPr lang="en-US"/>
          </a:p>
        </p:txBody>
      </p:sp>
      <p:sp>
        <p:nvSpPr>
          <p:cNvPr id="3" name="Content Placeholder 2">
            <a:extLst>
              <a:ext uri="{FF2B5EF4-FFF2-40B4-BE49-F238E27FC236}">
                <a16:creationId xmlns:a16="http://schemas.microsoft.com/office/drawing/2014/main" id="{110C1126-F9BF-8855-1D06-D9954AD9E560}"/>
              </a:ext>
            </a:extLst>
          </p:cNvPr>
          <p:cNvSpPr>
            <a:spLocks noGrp="1"/>
          </p:cNvSpPr>
          <p:nvPr>
            <p:ph idx="1"/>
          </p:nvPr>
        </p:nvSpPr>
        <p:spPr>
          <a:xfrm>
            <a:off x="236887" y="1426464"/>
            <a:ext cx="4335113" cy="4620157"/>
          </a:xfrm>
        </p:spPr>
        <p:txBody>
          <a:bodyPr vert="horz" lIns="91440" tIns="45720" rIns="91440" bIns="45720" rtlCol="0" anchor="t">
            <a:normAutofit/>
          </a:bodyPr>
          <a:lstStyle/>
          <a:p>
            <a:r>
              <a:rPr lang="en-US" sz="1800" b="1">
                <a:solidFill>
                  <a:schemeClr val="tx1"/>
                </a:solidFill>
                <a:latin typeface="Calibri"/>
                <a:cs typeface="Calibri"/>
              </a:rPr>
              <a:t>To capitalize on this once-in-a-generation moment, PBOT must maintain a level of resources for:</a:t>
            </a:r>
            <a:endParaRPr lang="en-US" sz="1800" b="1">
              <a:solidFill>
                <a:schemeClr val="tx1"/>
              </a:solidFill>
            </a:endParaRPr>
          </a:p>
          <a:p>
            <a:pPr lvl="1">
              <a:buClr>
                <a:srgbClr val="767171"/>
              </a:buClr>
            </a:pPr>
            <a:r>
              <a:rPr lang="en-US" sz="1800">
                <a:solidFill>
                  <a:schemeClr val="tx1"/>
                </a:solidFill>
                <a:latin typeface="Calibri"/>
                <a:cs typeface="Calibri"/>
              </a:rPr>
              <a:t>Project development </a:t>
            </a:r>
            <a:endParaRPr lang="en-US" sz="1800">
              <a:solidFill>
                <a:schemeClr val="tx1"/>
              </a:solidFill>
            </a:endParaRPr>
          </a:p>
          <a:p>
            <a:pPr lvl="1">
              <a:buClr>
                <a:srgbClr val="767171"/>
              </a:buClr>
            </a:pPr>
            <a:r>
              <a:rPr lang="en-US" sz="1800">
                <a:solidFill>
                  <a:schemeClr val="tx1"/>
                </a:solidFill>
                <a:latin typeface="Calibri"/>
                <a:cs typeface="Calibri"/>
              </a:rPr>
              <a:t>Private-sector partnerships</a:t>
            </a:r>
            <a:endParaRPr lang="en-US" sz="1800">
              <a:solidFill>
                <a:schemeClr val="tx1"/>
              </a:solidFill>
            </a:endParaRPr>
          </a:p>
          <a:p>
            <a:pPr lvl="1">
              <a:buClr>
                <a:srgbClr val="767171"/>
              </a:buClr>
            </a:pPr>
            <a:r>
              <a:rPr lang="en-US" sz="1800">
                <a:solidFill>
                  <a:schemeClr val="tx1"/>
                </a:solidFill>
                <a:latin typeface="Calibri"/>
                <a:cs typeface="Calibri"/>
              </a:rPr>
              <a:t>Grant writing</a:t>
            </a:r>
          </a:p>
          <a:p>
            <a:pPr lvl="1">
              <a:buClr>
                <a:srgbClr val="767171"/>
              </a:buClr>
            </a:pPr>
            <a:r>
              <a:rPr lang="en-US" sz="1800">
                <a:solidFill>
                  <a:schemeClr val="tx1"/>
                </a:solidFill>
                <a:latin typeface="Calibri"/>
                <a:cs typeface="Calibri"/>
              </a:rPr>
              <a:t>Local match (often required)</a:t>
            </a:r>
          </a:p>
          <a:p>
            <a:pPr>
              <a:buClr>
                <a:srgbClr val="767171"/>
              </a:buClr>
            </a:pPr>
            <a:r>
              <a:rPr lang="en-US" sz="1800" b="1">
                <a:solidFill>
                  <a:schemeClr val="tx1"/>
                </a:solidFill>
                <a:latin typeface="Calibri"/>
                <a:cs typeface="Calibri"/>
              </a:rPr>
              <a:t>Without adequate resources, Portland will not be able to compete for federal funds</a:t>
            </a:r>
          </a:p>
          <a:p>
            <a:pPr lvl="1">
              <a:buClr>
                <a:srgbClr val="767171"/>
              </a:buClr>
            </a:pPr>
            <a:r>
              <a:rPr lang="en-US" sz="1800">
                <a:solidFill>
                  <a:schemeClr val="tx1"/>
                </a:solidFill>
                <a:latin typeface="Calibri"/>
                <a:cs typeface="Calibri"/>
              </a:rPr>
              <a:t>We will leave resources on the table </a:t>
            </a:r>
          </a:p>
          <a:p>
            <a:pPr lvl="1">
              <a:buClr>
                <a:srgbClr val="767171"/>
              </a:buClr>
            </a:pPr>
            <a:r>
              <a:rPr lang="en-US" sz="1800">
                <a:solidFill>
                  <a:schemeClr val="tx1"/>
                </a:solidFill>
                <a:latin typeface="Calibri"/>
                <a:cs typeface="Calibri"/>
              </a:rPr>
              <a:t>We fall behind on its climate commitments and not recognize equitable outcomes</a:t>
            </a:r>
            <a:endParaRPr lang="en-US">
              <a:solidFill>
                <a:schemeClr val="tx1"/>
              </a:solidFill>
            </a:endParaRPr>
          </a:p>
        </p:txBody>
      </p:sp>
      <p:pic>
        <p:nvPicPr>
          <p:cNvPr id="6" name="Picture 5">
            <a:extLst>
              <a:ext uri="{FF2B5EF4-FFF2-40B4-BE49-F238E27FC236}">
                <a16:creationId xmlns:a16="http://schemas.microsoft.com/office/drawing/2014/main" id="{87F655A6-AFBA-2CE4-1F2D-13A97DBBB1F7}"/>
              </a:ext>
            </a:extLst>
          </p:cNvPr>
          <p:cNvPicPr>
            <a:picLocks noChangeAspect="1"/>
          </p:cNvPicPr>
          <p:nvPr/>
        </p:nvPicPr>
        <p:blipFill>
          <a:blip r:embed="rId3"/>
          <a:stretch>
            <a:fillRect/>
          </a:stretch>
        </p:blipFill>
        <p:spPr>
          <a:xfrm>
            <a:off x="6274278" y="3030848"/>
            <a:ext cx="2743200" cy="2712888"/>
          </a:xfrm>
          <a:prstGeom prst="rect">
            <a:avLst/>
          </a:prstGeom>
        </p:spPr>
      </p:pic>
      <p:pic>
        <p:nvPicPr>
          <p:cNvPr id="7" name="Picture 6">
            <a:extLst>
              <a:ext uri="{FF2B5EF4-FFF2-40B4-BE49-F238E27FC236}">
                <a16:creationId xmlns:a16="http://schemas.microsoft.com/office/drawing/2014/main" id="{8FA44223-3141-3E9A-F6E3-3B1D4D312AC5}"/>
              </a:ext>
            </a:extLst>
          </p:cNvPr>
          <p:cNvPicPr>
            <a:picLocks noChangeAspect="1"/>
          </p:cNvPicPr>
          <p:nvPr/>
        </p:nvPicPr>
        <p:blipFill>
          <a:blip r:embed="rId4"/>
          <a:stretch>
            <a:fillRect/>
          </a:stretch>
        </p:blipFill>
        <p:spPr>
          <a:xfrm>
            <a:off x="5082395" y="813815"/>
            <a:ext cx="2383767" cy="2386510"/>
          </a:xfrm>
          <a:prstGeom prst="rect">
            <a:avLst/>
          </a:prstGeom>
        </p:spPr>
      </p:pic>
    </p:spTree>
    <p:extLst>
      <p:ext uri="{BB962C8B-B14F-4D97-AF65-F5344CB8AC3E}">
        <p14:creationId xmlns:p14="http://schemas.microsoft.com/office/powerpoint/2010/main" val="742003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E677E-0798-F662-0A47-F7B0688D6029}"/>
              </a:ext>
            </a:extLst>
          </p:cNvPr>
          <p:cNvSpPr>
            <a:spLocks noGrp="1"/>
          </p:cNvSpPr>
          <p:nvPr>
            <p:ph type="title"/>
          </p:nvPr>
        </p:nvSpPr>
        <p:spPr/>
        <p:txBody>
          <a:bodyPr/>
          <a:lstStyle/>
          <a:p>
            <a:r>
              <a:rPr lang="en-US">
                <a:latin typeface="Calibri"/>
                <a:cs typeface="Calibri"/>
              </a:rPr>
              <a:t>Current transition to electrification is not equitable</a:t>
            </a:r>
            <a:endParaRPr lang="en-US"/>
          </a:p>
        </p:txBody>
      </p:sp>
      <p:sp>
        <p:nvSpPr>
          <p:cNvPr id="6" name="Content Placeholder 2">
            <a:extLst>
              <a:ext uri="{FF2B5EF4-FFF2-40B4-BE49-F238E27FC236}">
                <a16:creationId xmlns:a16="http://schemas.microsoft.com/office/drawing/2014/main" id="{5EA49D4D-68F0-1F5E-84B8-BE7A71340B80}"/>
              </a:ext>
            </a:extLst>
          </p:cNvPr>
          <p:cNvSpPr txBox="1">
            <a:spLocks/>
          </p:cNvSpPr>
          <p:nvPr/>
        </p:nvSpPr>
        <p:spPr>
          <a:xfrm>
            <a:off x="312044" y="1037148"/>
            <a:ext cx="3592182" cy="49939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767171"/>
              </a:buClr>
              <a:buNone/>
            </a:pPr>
            <a:r>
              <a:rPr lang="en-US" sz="1800" b="1">
                <a:solidFill>
                  <a:schemeClr val="tx1"/>
                </a:solidFill>
                <a:latin typeface="Calibri"/>
                <a:cs typeface="Calibri"/>
              </a:rPr>
              <a:t>Current transportation electrification progress in Portland: </a:t>
            </a:r>
            <a:endParaRPr lang="en-US" sz="1800" b="1">
              <a:solidFill>
                <a:schemeClr val="tx1"/>
              </a:solidFill>
              <a:cs typeface="Calibri"/>
            </a:endParaRPr>
          </a:p>
          <a:p>
            <a:pPr marL="514350" indent="-285750">
              <a:buClr>
                <a:srgbClr val="767171"/>
              </a:buClr>
              <a:buFont typeface="Arial"/>
            </a:pPr>
            <a:r>
              <a:rPr lang="en-US" sz="1800">
                <a:solidFill>
                  <a:schemeClr val="tx1"/>
                </a:solidFill>
                <a:latin typeface="Calibri"/>
                <a:cs typeface="Calibri"/>
              </a:rPr>
              <a:t>Over 1/3 of public chargers are in the Central City</a:t>
            </a:r>
            <a:endParaRPr lang="en-US" sz="1800">
              <a:solidFill>
                <a:schemeClr val="tx1"/>
              </a:solidFill>
              <a:cs typeface="Calibri"/>
            </a:endParaRPr>
          </a:p>
          <a:p>
            <a:pPr marL="514350" indent="-285750">
              <a:buClr>
                <a:srgbClr val="767171"/>
              </a:buClr>
              <a:buFont typeface="Arial"/>
            </a:pPr>
            <a:r>
              <a:rPr lang="en-US" sz="1800">
                <a:solidFill>
                  <a:schemeClr val="tx1"/>
                </a:solidFill>
                <a:latin typeface="Calibri"/>
                <a:cs typeface="Calibri"/>
              </a:rPr>
              <a:t>Fewer public chargers near multi-unit dwellings &amp; in</a:t>
            </a:r>
            <a:br>
              <a:rPr lang="en-US" sz="1800">
                <a:latin typeface="Calibri"/>
                <a:cs typeface="Calibri"/>
              </a:rPr>
            </a:br>
            <a:r>
              <a:rPr lang="en-US" sz="1800">
                <a:solidFill>
                  <a:schemeClr val="tx1"/>
                </a:solidFill>
                <a:latin typeface="Calibri"/>
                <a:cs typeface="Calibri"/>
              </a:rPr>
              <a:t>communities likely to continue relying on personal vehicles</a:t>
            </a:r>
            <a:endParaRPr lang="en-US" sz="1800">
              <a:solidFill>
                <a:schemeClr val="tx1"/>
              </a:solidFill>
              <a:cs typeface="Calibri"/>
            </a:endParaRPr>
          </a:p>
          <a:p>
            <a:pPr marL="457200" lvl="1" indent="0">
              <a:buClr>
                <a:srgbClr val="E7E6E6">
                  <a:lumMod val="50000"/>
                </a:srgbClr>
              </a:buClr>
              <a:buNone/>
            </a:pPr>
            <a:endParaRPr lang="en-US" sz="1800">
              <a:solidFill>
                <a:srgbClr val="3B3838"/>
              </a:solidFill>
              <a:cs typeface="Calibri"/>
            </a:endParaRPr>
          </a:p>
          <a:p>
            <a:pPr marL="0" indent="0">
              <a:buClr>
                <a:srgbClr val="767171"/>
              </a:buClr>
              <a:buNone/>
            </a:pPr>
            <a:r>
              <a:rPr lang="en-US" sz="1800" b="1">
                <a:solidFill>
                  <a:schemeClr val="tx1"/>
                </a:solidFill>
                <a:latin typeface="Calibri"/>
                <a:cs typeface="Calibri"/>
              </a:rPr>
              <a:t>PBOT can use regulatory levers to influence the market to:</a:t>
            </a:r>
          </a:p>
          <a:p>
            <a:pPr marL="514350" indent="-285750">
              <a:buClr>
                <a:srgbClr val="767171"/>
              </a:buClr>
            </a:pPr>
            <a:r>
              <a:rPr lang="en-US" sz="1800">
                <a:solidFill>
                  <a:schemeClr val="tx1"/>
                </a:solidFill>
                <a:latin typeface="Calibri"/>
                <a:cs typeface="Calibri"/>
              </a:rPr>
              <a:t>Ensure all Portlanders can enjoy benefits of EVs</a:t>
            </a:r>
            <a:endParaRPr lang="en-US" sz="1800">
              <a:solidFill>
                <a:schemeClr val="tx1"/>
              </a:solidFill>
              <a:cs typeface="Calibri"/>
            </a:endParaRPr>
          </a:p>
          <a:p>
            <a:pPr marL="514350" indent="-285750">
              <a:buClr>
                <a:srgbClr val="767171"/>
              </a:buClr>
            </a:pPr>
            <a:r>
              <a:rPr lang="en-US" sz="1800">
                <a:solidFill>
                  <a:schemeClr val="tx1"/>
                </a:solidFill>
                <a:latin typeface="Calibri"/>
                <a:cs typeface="Calibri"/>
              </a:rPr>
              <a:t>Electrify all modes </a:t>
            </a:r>
            <a:endParaRPr lang="en-US" sz="1800">
              <a:solidFill>
                <a:schemeClr val="tx1"/>
              </a:solidFill>
              <a:cs typeface="Calibri"/>
            </a:endParaRPr>
          </a:p>
          <a:p>
            <a:pPr marL="514350" indent="-285750">
              <a:buClr>
                <a:srgbClr val="767171"/>
              </a:buClr>
            </a:pPr>
            <a:r>
              <a:rPr lang="en-US" sz="1800">
                <a:solidFill>
                  <a:schemeClr val="tx1"/>
                </a:solidFill>
                <a:latin typeface="Calibri"/>
                <a:cs typeface="Calibri"/>
              </a:rPr>
              <a:t>Support income qualified pricing programs</a:t>
            </a:r>
            <a:endParaRPr lang="en-US" sz="1800">
              <a:solidFill>
                <a:schemeClr val="tx1"/>
              </a:solidFill>
              <a:cs typeface="Calibri"/>
            </a:endParaRPr>
          </a:p>
          <a:p>
            <a:pPr marL="285750" indent="-285750">
              <a:buClr>
                <a:srgbClr val="767171"/>
              </a:buClr>
              <a:buFont typeface="Arial" panose="020B0604020202020204" pitchFamily="34" charset="0"/>
              <a:buChar char="•"/>
            </a:pPr>
            <a:endParaRPr lang="en-US" sz="1800" b="1">
              <a:solidFill>
                <a:schemeClr val="tx1"/>
              </a:solidFill>
              <a:cs typeface="Calibri"/>
            </a:endParaRPr>
          </a:p>
          <a:p>
            <a:pPr marL="514350" indent="-285750">
              <a:buClr>
                <a:srgbClr val="767171"/>
              </a:buClr>
              <a:buFont typeface="Arial"/>
              <a:buChar char="•"/>
            </a:pPr>
            <a:endParaRPr lang="en-US" sz="1800">
              <a:solidFill>
                <a:schemeClr val="tx1"/>
              </a:solidFill>
              <a:cs typeface="Calibri"/>
            </a:endParaRPr>
          </a:p>
        </p:txBody>
      </p:sp>
      <p:sp>
        <p:nvSpPr>
          <p:cNvPr id="3" name="TextBox 2">
            <a:extLst>
              <a:ext uri="{FF2B5EF4-FFF2-40B4-BE49-F238E27FC236}">
                <a16:creationId xmlns:a16="http://schemas.microsoft.com/office/drawing/2014/main" id="{D5F81E75-1533-1DBE-B0DB-D4BF805FAC03}"/>
              </a:ext>
            </a:extLst>
          </p:cNvPr>
          <p:cNvSpPr txBox="1"/>
          <p:nvPr/>
        </p:nvSpPr>
        <p:spPr>
          <a:xfrm>
            <a:off x="4768712" y="5146821"/>
            <a:ext cx="3582890" cy="674031"/>
          </a:xfrm>
          <a:prstGeom prst="rect">
            <a:avLst/>
          </a:prstGeom>
          <a:noFill/>
          <a:ln w="12700">
            <a:solidFill>
              <a:srgbClr val="005CB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400"/>
              <a:t>Areas in </a:t>
            </a:r>
            <a:r>
              <a:rPr lang="en-US" sz="1400" b="1">
                <a:solidFill>
                  <a:srgbClr val="FF0000"/>
                </a:solidFill>
              </a:rPr>
              <a:t>red </a:t>
            </a:r>
            <a:r>
              <a:rPr lang="en-US" sz="1400"/>
              <a:t>have 0 (zero) public EV chargers</a:t>
            </a:r>
            <a:br>
              <a:rPr lang="en-US" sz="1400">
                <a:cs typeface="Calibri"/>
              </a:rPr>
            </a:br>
            <a:r>
              <a:rPr lang="en-US" sz="1400">
                <a:ea typeface="+mn-lt"/>
                <a:cs typeface="+mn-lt"/>
              </a:rPr>
              <a:t>Areas </a:t>
            </a:r>
            <a:r>
              <a:rPr lang="en-US" sz="1400"/>
              <a:t>in </a:t>
            </a:r>
            <a:r>
              <a:rPr lang="en-US" sz="1400" b="1">
                <a:solidFill>
                  <a:schemeClr val="accent4"/>
                </a:solidFill>
              </a:rPr>
              <a:t>yellow</a:t>
            </a:r>
            <a:r>
              <a:rPr lang="en-US" sz="1400" b="1">
                <a:solidFill>
                  <a:schemeClr val="bg1">
                    <a:lumMod val="50000"/>
                  </a:schemeClr>
                </a:solidFill>
              </a:rPr>
              <a:t> </a:t>
            </a:r>
            <a:r>
              <a:rPr lang="en-US" sz="1400"/>
              <a:t>have 1-5 public EV chargers</a:t>
            </a:r>
            <a:br>
              <a:rPr lang="en-US" sz="1400">
                <a:ea typeface="+mn-lt"/>
                <a:cs typeface="+mn-lt"/>
              </a:rPr>
            </a:br>
            <a:r>
              <a:rPr lang="en-US" sz="1400">
                <a:ea typeface="+mn-lt"/>
                <a:cs typeface="+mn-lt"/>
              </a:rPr>
              <a:t>Areas in </a:t>
            </a:r>
            <a:r>
              <a:rPr lang="en-US" sz="1400" b="1">
                <a:solidFill>
                  <a:schemeClr val="accent6"/>
                </a:solidFill>
                <a:ea typeface="+mn-lt"/>
                <a:cs typeface="+mn-lt"/>
              </a:rPr>
              <a:t>green</a:t>
            </a:r>
            <a:r>
              <a:rPr lang="en-US" sz="1400">
                <a:ea typeface="+mn-lt"/>
                <a:cs typeface="+mn-lt"/>
              </a:rPr>
              <a:t> have 5+ public EV chargers</a:t>
            </a:r>
            <a:endParaRPr lang="en-US" sz="1400"/>
          </a:p>
        </p:txBody>
      </p:sp>
      <p:sp>
        <p:nvSpPr>
          <p:cNvPr id="5" name="TextBox 4">
            <a:extLst>
              <a:ext uri="{FF2B5EF4-FFF2-40B4-BE49-F238E27FC236}">
                <a16:creationId xmlns:a16="http://schemas.microsoft.com/office/drawing/2014/main" id="{6FF4DDC2-D1E7-EEAE-B70D-32CB9F0439F2}"/>
              </a:ext>
            </a:extLst>
          </p:cNvPr>
          <p:cNvSpPr txBox="1"/>
          <p:nvPr/>
        </p:nvSpPr>
        <p:spPr>
          <a:xfrm>
            <a:off x="7767895" y="5820852"/>
            <a:ext cx="11674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chemeClr val="bg1">
                    <a:lumMod val="75000"/>
                  </a:schemeClr>
                </a:solidFill>
              </a:rPr>
              <a:t>Source: PBOT</a:t>
            </a:r>
            <a:endParaRPr lang="en-US" sz="1600">
              <a:solidFill>
                <a:schemeClr val="bg1">
                  <a:lumMod val="75000"/>
                </a:schemeClr>
              </a:solidFill>
              <a:cs typeface="Calibri"/>
            </a:endParaRPr>
          </a:p>
        </p:txBody>
      </p:sp>
      <p:pic>
        <p:nvPicPr>
          <p:cNvPr id="13" name="Picture 12" descr="Map&#10;&#10;Description automatically generated">
            <a:extLst>
              <a:ext uri="{FF2B5EF4-FFF2-40B4-BE49-F238E27FC236}">
                <a16:creationId xmlns:a16="http://schemas.microsoft.com/office/drawing/2014/main" id="{0D63316A-61D8-6FBB-7722-92AF1CD46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254" y="1315640"/>
            <a:ext cx="4481868" cy="3637929"/>
          </a:xfrm>
          <a:prstGeom prst="rect">
            <a:avLst/>
          </a:prstGeom>
        </p:spPr>
      </p:pic>
      <p:sp>
        <p:nvSpPr>
          <p:cNvPr id="7" name="TextBox 6">
            <a:extLst>
              <a:ext uri="{FF2B5EF4-FFF2-40B4-BE49-F238E27FC236}">
                <a16:creationId xmlns:a16="http://schemas.microsoft.com/office/drawing/2014/main" id="{93328E49-17C4-ADB3-0C88-70FF3ED82967}"/>
              </a:ext>
            </a:extLst>
          </p:cNvPr>
          <p:cNvSpPr txBox="1"/>
          <p:nvPr/>
        </p:nvSpPr>
        <p:spPr>
          <a:xfrm>
            <a:off x="4370023" y="1009879"/>
            <a:ext cx="4425109"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Availability of public chargers in Portland's neighborhoods</a:t>
            </a:r>
            <a:endParaRPr lang="en-US" b="1">
              <a:cs typeface="Calibri"/>
            </a:endParaRPr>
          </a:p>
        </p:txBody>
      </p:sp>
    </p:spTree>
    <p:extLst>
      <p:ext uri="{BB962C8B-B14F-4D97-AF65-F5344CB8AC3E}">
        <p14:creationId xmlns:p14="http://schemas.microsoft.com/office/powerpoint/2010/main" val="4254464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8E6C3-99A5-44B7-815A-ACB416B9DEF2}"/>
              </a:ext>
            </a:extLst>
          </p:cNvPr>
          <p:cNvSpPr>
            <a:spLocks noGrp="1"/>
          </p:cNvSpPr>
          <p:nvPr>
            <p:ph type="title"/>
          </p:nvPr>
        </p:nvSpPr>
        <p:spPr/>
        <p:txBody>
          <a:bodyPr/>
          <a:lstStyle/>
          <a:p>
            <a:r>
              <a:rPr lang="en-US">
                <a:latin typeface="Calibri"/>
              </a:rPr>
              <a:t>Key PBOT actions to date</a:t>
            </a:r>
          </a:p>
        </p:txBody>
      </p:sp>
      <p:sp>
        <p:nvSpPr>
          <p:cNvPr id="3" name="Content Placeholder 2">
            <a:extLst>
              <a:ext uri="{FF2B5EF4-FFF2-40B4-BE49-F238E27FC236}">
                <a16:creationId xmlns:a16="http://schemas.microsoft.com/office/drawing/2014/main" id="{8F2FCD07-5B08-47EE-BF3A-1438AF2F3454}"/>
              </a:ext>
            </a:extLst>
          </p:cNvPr>
          <p:cNvSpPr>
            <a:spLocks noGrp="1"/>
          </p:cNvSpPr>
          <p:nvPr>
            <p:ph idx="1"/>
          </p:nvPr>
        </p:nvSpPr>
        <p:spPr>
          <a:xfrm>
            <a:off x="237317" y="982912"/>
            <a:ext cx="4832787" cy="5091415"/>
          </a:xfrm>
        </p:spPr>
        <p:txBody>
          <a:bodyPr vert="horz" lIns="91440" tIns="45720" rIns="91440" bIns="45720" rtlCol="0" anchor="t">
            <a:normAutofit/>
          </a:bodyPr>
          <a:lstStyle/>
          <a:p>
            <a:pPr>
              <a:buClr>
                <a:srgbClr val="767171"/>
              </a:buClr>
            </a:pPr>
            <a:r>
              <a:rPr lang="en-US" sz="1800">
                <a:latin typeface="Calibri"/>
              </a:rPr>
              <a:t>Code and administrative rule changes to allow for more EV charging in public rights-of-way</a:t>
            </a:r>
          </a:p>
          <a:p>
            <a:pPr>
              <a:buClr>
                <a:srgbClr val="767171"/>
              </a:buClr>
            </a:pPr>
            <a:r>
              <a:rPr lang="en-US" sz="1800">
                <a:latin typeface="Calibri"/>
              </a:rPr>
              <a:t>$3.3 million US DOE “park and charge” grant award to install up to 50 EV chargers, conduct community engagement, and disseminate findings</a:t>
            </a:r>
          </a:p>
          <a:p>
            <a:pPr>
              <a:buClr>
                <a:srgbClr val="767171"/>
              </a:buClr>
            </a:pPr>
            <a:r>
              <a:rPr lang="en-US" sz="1800">
                <a:latin typeface="Calibri"/>
              </a:rPr>
              <a:t>$2 million US DOT SMART grant award to use data and sensors to pilot zero emissions freight strategies</a:t>
            </a:r>
          </a:p>
          <a:p>
            <a:pPr>
              <a:buClr>
                <a:srgbClr val="767171"/>
              </a:buClr>
            </a:pPr>
            <a:r>
              <a:rPr lang="en-US" sz="1800">
                <a:latin typeface="Calibri"/>
              </a:rPr>
              <a:t>Operates or oversees several zero-emission transportation options:</a:t>
            </a:r>
          </a:p>
          <a:p>
            <a:pPr lvl="1">
              <a:buClr>
                <a:srgbClr val="767171"/>
              </a:buClr>
            </a:pPr>
            <a:r>
              <a:rPr lang="en-US" sz="1800">
                <a:latin typeface="Calibri"/>
              </a:rPr>
              <a:t>Portland Streetcar</a:t>
            </a:r>
          </a:p>
          <a:p>
            <a:pPr lvl="1">
              <a:buClr>
                <a:srgbClr val="767171"/>
              </a:buClr>
            </a:pPr>
            <a:r>
              <a:rPr lang="en-US" sz="1800">
                <a:latin typeface="Calibri"/>
              </a:rPr>
              <a:t>All-electric BIKETOWN fleet</a:t>
            </a:r>
          </a:p>
          <a:p>
            <a:pPr lvl="1">
              <a:buClr>
                <a:srgbClr val="767171"/>
              </a:buClr>
            </a:pPr>
            <a:r>
              <a:rPr lang="en-US" sz="1800">
                <a:latin typeface="Calibri"/>
              </a:rPr>
              <a:t>E-Scooter program</a:t>
            </a:r>
          </a:p>
          <a:p>
            <a:pPr lvl="1">
              <a:buClr>
                <a:srgbClr val="767171"/>
              </a:buClr>
            </a:pPr>
            <a:r>
              <a:rPr lang="en-US" sz="1800">
                <a:latin typeface="Calibri"/>
              </a:rPr>
              <a:t>EV charging in City-owned parking garages</a:t>
            </a:r>
          </a:p>
          <a:p>
            <a:pPr lvl="1">
              <a:buClr>
                <a:srgbClr val="767171"/>
              </a:buClr>
            </a:pPr>
            <a:r>
              <a:rPr lang="en-US" sz="1800">
                <a:latin typeface="Calibri"/>
              </a:rPr>
              <a:t>Investments in biking, walking and transit projects and programs</a:t>
            </a:r>
          </a:p>
          <a:p>
            <a:pPr marL="0" indent="0">
              <a:buClr>
                <a:srgbClr val="767171"/>
              </a:buClr>
              <a:buNone/>
            </a:pPr>
            <a:endParaRPr lang="en-US" sz="1800">
              <a:latin typeface="Calibri"/>
            </a:endParaRPr>
          </a:p>
        </p:txBody>
      </p:sp>
      <p:pic>
        <p:nvPicPr>
          <p:cNvPr id="5" name="Picture 5" descr="LACI ZEDZ parking space.PNG">
            <a:extLst>
              <a:ext uri="{FF2B5EF4-FFF2-40B4-BE49-F238E27FC236}">
                <a16:creationId xmlns:a16="http://schemas.microsoft.com/office/drawing/2014/main" id="{C9BAFF0E-CF91-F443-00F1-9FED6CC07B39}"/>
              </a:ext>
            </a:extLst>
          </p:cNvPr>
          <p:cNvPicPr>
            <a:picLocks noChangeAspect="1"/>
          </p:cNvPicPr>
          <p:nvPr/>
        </p:nvPicPr>
        <p:blipFill>
          <a:blip r:embed="rId3"/>
          <a:stretch>
            <a:fillRect/>
          </a:stretch>
        </p:blipFill>
        <p:spPr>
          <a:xfrm>
            <a:off x="5315804" y="3540820"/>
            <a:ext cx="3300483" cy="2278451"/>
          </a:xfrm>
          <a:prstGeom prst="rect">
            <a:avLst/>
          </a:prstGeom>
        </p:spPr>
      </p:pic>
      <p:pic>
        <p:nvPicPr>
          <p:cNvPr id="6" name="Picture 6" descr="Pole Charger on SE 29th - PGE White Paper.PNG">
            <a:extLst>
              <a:ext uri="{FF2B5EF4-FFF2-40B4-BE49-F238E27FC236}">
                <a16:creationId xmlns:a16="http://schemas.microsoft.com/office/drawing/2014/main" id="{6227FA03-70F5-A1B2-5CE9-05C4E82EC6DE}"/>
              </a:ext>
            </a:extLst>
          </p:cNvPr>
          <p:cNvPicPr>
            <a:picLocks noChangeAspect="1"/>
          </p:cNvPicPr>
          <p:nvPr/>
        </p:nvPicPr>
        <p:blipFill>
          <a:blip r:embed="rId4"/>
          <a:stretch>
            <a:fillRect/>
          </a:stretch>
        </p:blipFill>
        <p:spPr>
          <a:xfrm>
            <a:off x="5315804" y="979227"/>
            <a:ext cx="3300483" cy="2215486"/>
          </a:xfrm>
          <a:prstGeom prst="rect">
            <a:avLst/>
          </a:prstGeom>
        </p:spPr>
      </p:pic>
    </p:spTree>
    <p:extLst>
      <p:ext uri="{BB962C8B-B14F-4D97-AF65-F5344CB8AC3E}">
        <p14:creationId xmlns:p14="http://schemas.microsoft.com/office/powerpoint/2010/main" val="13394856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Portland Bureau of Transportation">
      <a:dk1>
        <a:srgbClr val="4D4D4F"/>
      </a:dk1>
      <a:lt1>
        <a:sysClr val="window" lastClr="FFFFFF"/>
      </a:lt1>
      <a:dk2>
        <a:srgbClr val="FFFFFF"/>
      </a:dk2>
      <a:lt2>
        <a:srgbClr val="EEECE1"/>
      </a:lt2>
      <a:accent1>
        <a:srgbClr val="FCB043"/>
      </a:accent1>
      <a:accent2>
        <a:srgbClr val="F58220"/>
      </a:accent2>
      <a:accent3>
        <a:srgbClr val="FF6667"/>
      </a:accent3>
      <a:accent4>
        <a:srgbClr val="4D4D4F"/>
      </a:accent4>
      <a:accent5>
        <a:srgbClr val="E7E8EA"/>
      </a:accent5>
      <a:accent6>
        <a:srgbClr val="98CBCC"/>
      </a:accent6>
      <a:hlink>
        <a:srgbClr val="00A0AE"/>
      </a:hlink>
      <a:folHlink>
        <a:srgbClr val="66AE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B764233441B74B910E0E336A402C2A" ma:contentTypeVersion="8" ma:contentTypeDescription="Create a new document." ma:contentTypeScope="" ma:versionID="a6151ba75ecacfa37bb8aaea61cdb38c">
  <xsd:schema xmlns:xsd="http://www.w3.org/2001/XMLSchema" xmlns:xs="http://www.w3.org/2001/XMLSchema" xmlns:p="http://schemas.microsoft.com/office/2006/metadata/properties" xmlns:ns2="f08033bb-e543-4a0a-9a8a-607dc8b27fe8" xmlns:ns3="b53bcf39-35d8-44ef-b3ac-31da89f5909d" targetNamespace="http://schemas.microsoft.com/office/2006/metadata/properties" ma:root="true" ma:fieldsID="8b0b84637a3587521c291abecfcd7a7c" ns2:_="" ns3:_="">
    <xsd:import namespace="f08033bb-e543-4a0a-9a8a-607dc8b27fe8"/>
    <xsd:import namespace="b53bcf39-35d8-44ef-b3ac-31da89f5909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8033bb-e543-4a0a-9a8a-607dc8b27f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3bcf39-35d8-44ef-b3ac-31da89f5909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CE0F91-4CF1-479B-98BA-ACBAEC93D8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8033bb-e543-4a0a-9a8a-607dc8b27fe8"/>
    <ds:schemaRef ds:uri="b53bcf39-35d8-44ef-b3ac-31da89f590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23721B-7240-4A11-B8E0-94D94F93CC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3183</Words>
  <Application>Microsoft Office PowerPoint</Application>
  <PresentationFormat>On-screen Show (4:3)</PresentationFormat>
  <Paragraphs>189</Paragraphs>
  <Slides>16</Slides>
  <Notes>16</Notes>
  <HiddenSlides>0</HiddenSlides>
  <MMClips>0</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Office Theme</vt:lpstr>
      <vt:lpstr>Office Theme</vt:lpstr>
      <vt:lpstr>1_Office Theme</vt:lpstr>
      <vt:lpstr>PBOT 90-day Transportation Decarbonization Resolution (Item 450)</vt:lpstr>
      <vt:lpstr>+40% local greenhouse gas emissions come from transportation </vt:lpstr>
      <vt:lpstr>Climate Emergency Workplan as a guiding framework</vt:lpstr>
      <vt:lpstr>City Transportation Policy: Mode Shift and Climate Goals</vt:lpstr>
      <vt:lpstr>City’s strategy to address transportation-related greenhouse gas emissions</vt:lpstr>
      <vt:lpstr>U.S. Federal government has prioritized electrification above all else</vt:lpstr>
      <vt:lpstr>PBOT needs stable funding to effectively compete for federal funding </vt:lpstr>
      <vt:lpstr>Current transition to electrification is not equitable</vt:lpstr>
      <vt:lpstr>Key PBOT actions to date</vt:lpstr>
      <vt:lpstr>Resolution</vt:lpstr>
      <vt:lpstr>Today’s Council Action</vt:lpstr>
      <vt:lpstr>PowerPoint Presentation</vt:lpstr>
      <vt:lpstr>PowerPoint Presentation</vt:lpstr>
      <vt:lpstr>PowerPoint Presentation</vt:lpstr>
      <vt:lpstr>PowerPoint Presentation</vt:lpstr>
      <vt:lpstr>Work is not fully funded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Petersen, Sarah</dc:creator>
  <cp:lastModifiedBy>Morrison, Hannah</cp:lastModifiedBy>
  <cp:revision>4</cp:revision>
  <cp:lastPrinted>2023-05-30T23:36:32Z</cp:lastPrinted>
  <dcterms:created xsi:type="dcterms:W3CDTF">2017-03-28T20:10:46Z</dcterms:created>
  <dcterms:modified xsi:type="dcterms:W3CDTF">2023-06-08T01:22:56Z</dcterms:modified>
</cp:coreProperties>
</file>