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4364" r:id="rId5"/>
    <p:sldId id="4378" r:id="rId6"/>
    <p:sldId id="4357" r:id="rId7"/>
    <p:sldId id="4379" r:id="rId8"/>
    <p:sldId id="4377" r:id="rId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BB43"/>
    <a:srgbClr val="E9F5DB"/>
    <a:srgbClr val="538022"/>
    <a:srgbClr val="7CBF33"/>
    <a:srgbClr val="C0E399"/>
    <a:srgbClr val="E3F3D1"/>
    <a:srgbClr val="AFDC7E"/>
    <a:srgbClr val="154F1C"/>
    <a:srgbClr val="23812E"/>
    <a:srgbClr val="2A9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7" autoAdjust="0"/>
    <p:restoredTop sz="93775" autoAdjust="0"/>
  </p:normalViewPr>
  <p:slideViewPr>
    <p:cSldViewPr snapToGrid="0">
      <p:cViewPr varScale="1">
        <p:scale>
          <a:sx n="118" d="100"/>
          <a:sy n="118" d="100"/>
        </p:scale>
        <p:origin x="12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417ED-9FAE-4CB4-96C5-1753FD35AD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20F6C9-111C-4F27-96ED-6C3E06E757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39C649-8903-40A3-B68F-1C5858441F2E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683B99-9569-4D00-8A82-91E21E8098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FF25B5-BDC9-439C-B9A6-18F2BB7A2D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273137F-85F1-4AFD-976A-84C54CF493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712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E635863-3480-4035-9344-A6F997CD5ECA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D92DD96-A03D-4F9E-AF57-442BF503A8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12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Marquam 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7525B-28A9-41FF-BE74-AA9B79B38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042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CFA270-F558-482D-A738-8150C9546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E7D35E-A981-4F77-974D-03E2EE30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3998FC-6F84-4AC8-94F6-3E62C64DA937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2F8EDBF0-4C76-466F-A475-AB431D623D17}"/>
              </a:ext>
            </a:extLst>
          </p:cNvPr>
          <p:cNvPicPr/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3" y="5898283"/>
            <a:ext cx="2226580" cy="724746"/>
          </a:xfrm>
          <a:prstGeom prst="rect">
            <a:avLst/>
          </a:prstGeom>
        </p:spPr>
      </p:pic>
      <p:pic>
        <p:nvPicPr>
          <p:cNvPr id="2050" name="Picture 2" descr="Seal of Portland, Oregon - Wikipedia">
            <a:extLst>
              <a:ext uri="{FF2B5EF4-FFF2-40B4-BE49-F238E27FC236}">
                <a16:creationId xmlns:a16="http://schemas.microsoft.com/office/drawing/2014/main" id="{16D16064-E30B-42CB-AEFA-60DED54BAD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905" y="5898283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1AAD30D-8E17-43AD-BDF2-5D2E066FF1C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08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5_MtH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DB102D-D22C-4D7C-84C2-DE391A6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8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DB4E3B7D-1C14-48A2-9FEB-DDBDD5DB1F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0" y="1030287"/>
            <a:ext cx="8763000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Example of Slide Title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EA341C0-0386-40EA-8BA2-CED0DC7056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9900" y="2355850"/>
            <a:ext cx="8763000" cy="4060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This is an example of a bullet</a:t>
            </a:r>
          </a:p>
          <a:p>
            <a:pPr lvl="0"/>
            <a:r>
              <a:rPr lang="en-US" dirty="0"/>
              <a:t>This is another example of a bullet</a:t>
            </a:r>
          </a:p>
          <a:p>
            <a:pPr lvl="0"/>
            <a:r>
              <a:rPr lang="en-US" dirty="0"/>
              <a:t>This is third example of a bullet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42B3307-81F3-40B4-ABC8-1670C5D32F77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009900" y="441325"/>
            <a:ext cx="8763000" cy="5889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>
              <a:buNone/>
            </a:pPr>
            <a:r>
              <a:rPr lang="en-US" dirty="0"/>
              <a:t>Section Header</a:t>
            </a:r>
          </a:p>
        </p:txBody>
      </p:sp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9EB092EC-C717-4526-AB2E-4788FCC5A15A}"/>
              </a:ext>
            </a:extLst>
          </p:cNvPr>
          <p:cNvPicPr/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668" y="6331788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01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5_Lan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tree, water, river&#10;&#10;Description automatically generated">
            <a:extLst>
              <a:ext uri="{FF2B5EF4-FFF2-40B4-BE49-F238E27FC236}">
                <a16:creationId xmlns:a16="http://schemas.microsoft.com/office/drawing/2014/main" id="{47ECC245-5D06-4253-9C55-D586F5030A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7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76D18F4-B39E-4C35-B397-3F155FF8E6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0" y="1030287"/>
            <a:ext cx="8763000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Example of Slide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3C221B5-1C46-4CE0-A365-753DD78244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9900" y="2355850"/>
            <a:ext cx="8763000" cy="4060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This is an example of a bullet</a:t>
            </a:r>
          </a:p>
          <a:p>
            <a:pPr lvl="0"/>
            <a:r>
              <a:rPr lang="en-US" dirty="0"/>
              <a:t>This is another example of a bullet</a:t>
            </a:r>
          </a:p>
          <a:p>
            <a:pPr lvl="0"/>
            <a:r>
              <a:rPr lang="en-US" dirty="0"/>
              <a:t>This is third example of a bullet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F29D9D-329B-4DCE-8568-15C9E404A3F9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009900" y="441325"/>
            <a:ext cx="8763000" cy="5889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00" dirty="0"/>
            </a:lvl1pPr>
          </a:lstStyle>
          <a:p>
            <a:pPr marL="0" lvl="0" indent="0">
              <a:buNone/>
            </a:pPr>
            <a:r>
              <a:rPr lang="en-US" dirty="0"/>
              <a:t>Section Header</a:t>
            </a:r>
          </a:p>
        </p:txBody>
      </p:sp>
      <p:pic>
        <p:nvPicPr>
          <p:cNvPr id="15" name="Picture 14" descr="A close up of a sign&#10;&#10;Description generated with high confidence">
            <a:extLst>
              <a:ext uri="{FF2B5EF4-FFF2-40B4-BE49-F238E27FC236}">
                <a16:creationId xmlns:a16="http://schemas.microsoft.com/office/drawing/2014/main" id="{FB9BF46C-BCF7-4DC0-A966-F3EE8939A75F}"/>
              </a:ext>
            </a:extLst>
          </p:cNvPr>
          <p:cNvPicPr/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668" y="6331788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4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_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BE39D-A4DA-49DB-8A12-DD98CA699155}"/>
              </a:ext>
            </a:extLst>
          </p:cNvPr>
          <p:cNvSpPr/>
          <p:nvPr userDrawn="1"/>
        </p:nvSpPr>
        <p:spPr>
          <a:xfrm>
            <a:off x="216568" y="224589"/>
            <a:ext cx="11734800" cy="6012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545E1-D54B-4E4B-8794-5B2E680C0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8F561-0065-41F3-8B6E-D5AF880A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87BBF76-387B-4390-8CD2-B9302C9C9F28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42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n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203B-3B6D-4E9F-8DF5-400E0663DD2C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05F12-D7ED-46A1-895E-3A1346306389}"/>
              </a:ext>
            </a:extLst>
          </p:cNvPr>
          <p:cNvSpPr/>
          <p:nvPr userDrawn="1"/>
        </p:nvSpPr>
        <p:spPr>
          <a:xfrm>
            <a:off x="11963399" y="0"/>
            <a:ext cx="228600" cy="6858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3117-B9AE-4478-B83E-2CABBA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CB168E-370F-4FC2-A64B-39CA0AA6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E15D932-A4C8-40FA-B327-FD5BAAB52D92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08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Teal_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BE39D-A4DA-49DB-8A12-DD98CA699155}"/>
              </a:ext>
            </a:extLst>
          </p:cNvPr>
          <p:cNvSpPr/>
          <p:nvPr userDrawn="1"/>
        </p:nvSpPr>
        <p:spPr>
          <a:xfrm>
            <a:off x="216568" y="224589"/>
            <a:ext cx="11734800" cy="60124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545E1-D54B-4E4B-8794-5B2E680C0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8F561-0065-41F3-8B6E-D5AF880A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87BBF76-387B-4390-8CD2-B9302C9C9F28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30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Teal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203B-3B6D-4E9F-8DF5-400E0663DD2C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05F12-D7ED-46A1-895E-3A1346306389}"/>
              </a:ext>
            </a:extLst>
          </p:cNvPr>
          <p:cNvSpPr/>
          <p:nvPr userDrawn="1"/>
        </p:nvSpPr>
        <p:spPr>
          <a:xfrm>
            <a:off x="11963399" y="0"/>
            <a:ext cx="2286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3117-B9AE-4478-B83E-2CABBA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CB168E-370F-4FC2-A64B-39CA0AA6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close up of a sign&#10;&#10;Description generated with high confidence">
            <a:extLst>
              <a:ext uri="{FF2B5EF4-FFF2-40B4-BE49-F238E27FC236}">
                <a16:creationId xmlns:a16="http://schemas.microsoft.com/office/drawing/2014/main" id="{9696673B-69BA-4A49-AA74-D8D6296F3733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974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Blue_In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5BE39D-A4DA-49DB-8A12-DD98CA699155}"/>
              </a:ext>
            </a:extLst>
          </p:cNvPr>
          <p:cNvSpPr/>
          <p:nvPr userDrawn="1"/>
        </p:nvSpPr>
        <p:spPr>
          <a:xfrm>
            <a:off x="216568" y="224589"/>
            <a:ext cx="11734800" cy="60124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24545E1-D54B-4E4B-8794-5B2E680C0B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358F561-0065-41F3-8B6E-D5AF880AF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387BBF76-387B-4390-8CD2-B9302C9C9F28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74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k_Blue_Bo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4203B-3B6D-4E9F-8DF5-400E0663DD2C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05F12-D7ED-46A1-895E-3A1346306389}"/>
              </a:ext>
            </a:extLst>
          </p:cNvPr>
          <p:cNvSpPr/>
          <p:nvPr userDrawn="1"/>
        </p:nvSpPr>
        <p:spPr>
          <a:xfrm>
            <a:off x="11963399" y="0"/>
            <a:ext cx="228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BA13117-B9AE-4478-B83E-2CABBABA8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8CB168E-370F-4FC2-A64B-39CA0AA6F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 descr="A close up of a sign&#10;&#10;Description generated with high confidence">
            <a:extLst>
              <a:ext uri="{FF2B5EF4-FFF2-40B4-BE49-F238E27FC236}">
                <a16:creationId xmlns:a16="http://schemas.microsoft.com/office/drawing/2014/main" id="{CE15D932-A4C8-40FA-B327-FD5BAAB52D92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99414" y="6356350"/>
            <a:ext cx="793172" cy="38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44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7D35C-7708-4D6D-AC37-E53FF5CFD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31DE8-0223-45AA-BA12-585EA1D4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8B4D4-79C4-4A53-BDC0-52138979B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B8E0636-5485-4004-B8A4-8AE1684D50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812754"/>
            <a:ext cx="9144000" cy="3437942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72E31C0-BECA-4EA2-8DB9-7C87ED44D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1050587"/>
            <a:ext cx="9144000" cy="762167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016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4C0B5-3752-4651-9FD0-24AEFC3CB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84164-FDB0-484F-875B-A412D065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518113-6287-4D18-87DD-FBF448588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12E77-DFF5-4F2E-B9B8-9E1831E80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E1CDD-11DC-4074-8E52-79C7D885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11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rleneSchnitz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51827C4C-C39D-4B53-B7ED-5FA2966D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192B233-B4AF-4454-B1BE-672613952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6EE2BCC-013C-4B51-ACE0-60BE6E7F4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F1D75F3-8E24-4E95-9109-5BD2B1023EA3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3" y="5898283"/>
            <a:ext cx="2226580" cy="724746"/>
          </a:xfrm>
          <a:prstGeom prst="rect">
            <a:avLst/>
          </a:prstGeom>
        </p:spPr>
      </p:pic>
      <p:pic>
        <p:nvPicPr>
          <p:cNvPr id="7" name="Picture 2" descr="Seal of Portland, Oregon - Wikipedia">
            <a:extLst>
              <a:ext uri="{FF2B5EF4-FFF2-40B4-BE49-F238E27FC236}">
                <a16:creationId xmlns:a16="http://schemas.microsoft.com/office/drawing/2014/main" id="{D8D86B9A-F793-43FD-A5A4-41375B0755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905" y="5898283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9E1D634-6B03-49F4-BF7A-D8EDBD4AB97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F55592-08E0-4AD0-B24F-D0FDB883C7A8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38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rand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717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9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8B4C5671-0030-45A8-9C24-1F790C0C7C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071" y="311450"/>
            <a:ext cx="11665855" cy="5996774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BD6279F-17BE-49B4-A3CE-DBA7F0948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3072" y="4719552"/>
            <a:ext cx="3795582" cy="1512806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Example of Transition 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9D8A5EA-2229-4097-A98D-BD269B3E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712" y="4387514"/>
            <a:ext cx="3795582" cy="332038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5697803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9_B&amp;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BD6279F-17BE-49B4-A3CE-DBA7F0948F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6574" y="4636334"/>
            <a:ext cx="3722608" cy="1512806"/>
          </a:xfrm>
        </p:spPr>
        <p:txBody>
          <a:bodyPr anchor="t">
            <a:noAutofit/>
          </a:bodyPr>
          <a:lstStyle>
            <a:lvl1pPr>
              <a:defRPr sz="32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Example of Transition Slide 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9D8A5EA-2229-4097-A98D-BD269B3E4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6574" y="4304296"/>
            <a:ext cx="3708960" cy="332037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CFF6ABC-F262-4956-A0D7-7A4BB02D1A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365" y="220525"/>
            <a:ext cx="11769267" cy="59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526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9: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53388021-6040-4458-AF7B-5D43F25910CD}"/>
              </a:ext>
            </a:extLst>
          </p:cNvPr>
          <p:cNvPicPr/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32318" y="6369553"/>
            <a:ext cx="727363" cy="35192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23E115D-4F6C-4236-A6F9-2EA165A45424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83146556"/>
              </p:ext>
            </p:extLst>
          </p:nvPr>
        </p:nvGraphicFramePr>
        <p:xfrm>
          <a:off x="272717" y="368969"/>
          <a:ext cx="11405937" cy="5871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01979">
                  <a:extLst>
                    <a:ext uri="{9D8B030D-6E8A-4147-A177-3AD203B41FA5}">
                      <a16:colId xmlns:a16="http://schemas.microsoft.com/office/drawing/2014/main" val="3404453735"/>
                    </a:ext>
                  </a:extLst>
                </a:gridCol>
                <a:gridCol w="3801979">
                  <a:extLst>
                    <a:ext uri="{9D8B030D-6E8A-4147-A177-3AD203B41FA5}">
                      <a16:colId xmlns:a16="http://schemas.microsoft.com/office/drawing/2014/main" val="1033380690"/>
                    </a:ext>
                  </a:extLst>
                </a:gridCol>
                <a:gridCol w="3801979">
                  <a:extLst>
                    <a:ext uri="{9D8B030D-6E8A-4147-A177-3AD203B41FA5}">
                      <a16:colId xmlns:a16="http://schemas.microsoft.com/office/drawing/2014/main" val="1889198909"/>
                    </a:ext>
                  </a:extLst>
                </a:gridCol>
              </a:tblGrid>
              <a:tr h="1957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3189686"/>
                  </a:ext>
                </a:extLst>
              </a:tr>
              <a:tr h="1957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150592"/>
                  </a:ext>
                </a:extLst>
              </a:tr>
              <a:tr h="19571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89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919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4423FAF6-9A3D-4A49-8294-34DEFD245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95A8D60-8814-4925-8CDF-AD6AEE3E5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E126B4D-212E-4350-B508-E51BF49C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257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4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642B7EB-108C-43D6-AF6A-A7C52AE64BA9}"/>
              </a:ext>
            </a:extLst>
          </p:cNvPr>
          <p:cNvSpPr/>
          <p:nvPr userDrawn="1"/>
        </p:nvSpPr>
        <p:spPr>
          <a:xfrm>
            <a:off x="0" y="0"/>
            <a:ext cx="3352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8563AE54-9AB9-4F4E-8EAD-1B013BC025A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50673" y="1828654"/>
            <a:ext cx="8243453" cy="41980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2CA16E73-09D8-4F93-9606-3919C0D0B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873" y="350700"/>
            <a:ext cx="2777836" cy="2434064"/>
          </a:xfrm>
        </p:spPr>
        <p:txBody>
          <a:bodyPr anchor="t">
            <a:no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7F5BF2C-F19F-48F9-980F-5CAEC8150B5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3650673" y="350700"/>
            <a:ext cx="8243454" cy="1195823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A09A0047-8A30-4239-BE98-38F3FF8D374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97873" y="6240379"/>
            <a:ext cx="277783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AC220DA-0129-4424-AA6F-8E4B9543D58F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434D52D9-B105-40D8-9C0B-346CE51CC37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150926" y="6339947"/>
            <a:ext cx="2743200" cy="365125"/>
          </a:xfrm>
        </p:spPr>
        <p:txBody>
          <a:bodyPr/>
          <a:lstStyle/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564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land 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026BC8A-01DD-4B1B-906F-70EC72DA53C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C2EE62-0A67-4EDE-A460-FFD760F3FD0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duotone>
                <a:schemeClr val="accent3">
                  <a:shade val="45000"/>
                  <a:satMod val="135000"/>
                </a:schemeClr>
                <a:prstClr val="white"/>
              </a:duotone>
              <a:alphaModFix amt="3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877" y="0"/>
              <a:ext cx="8776123" cy="685800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C1BED9-7CE6-4682-852F-539EDBF8C1C7}"/>
                </a:ext>
              </a:extLst>
            </p:cNvPr>
            <p:cNvSpPr/>
            <p:nvPr userDrawn="1"/>
          </p:nvSpPr>
          <p:spPr>
            <a:xfrm>
              <a:off x="0" y="0"/>
              <a:ext cx="3415877" cy="6858000"/>
            </a:xfrm>
            <a:prstGeom prst="rect">
              <a:avLst/>
            </a:prstGeom>
            <a:gradFill flip="none" rotWithShape="1">
              <a:gsLst>
                <a:gs pos="0">
                  <a:srgbClr val="D5E4E8"/>
                </a:gs>
                <a:gs pos="50000">
                  <a:srgbClr val="CFE0E5"/>
                </a:gs>
                <a:gs pos="100000">
                  <a:srgbClr val="C8DBE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D6E5E9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2765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oneer_Courthou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80C5BBB-3085-4176-AABE-0A1ABE9C7D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72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quam_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E7525B-28A9-41FF-BE74-AA9B79B38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945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wnt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tree, city&#10;&#10;Description automatically generated">
            <a:extLst>
              <a:ext uri="{FF2B5EF4-FFF2-40B4-BE49-F238E27FC236}">
                <a16:creationId xmlns:a16="http://schemas.microsoft.com/office/drawing/2014/main" id="{A9F8E2A5-DD2A-4834-9114-54684B0F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5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4619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remont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uilding, bridge&#10;&#10;Description automatically generated">
            <a:extLst>
              <a:ext uri="{FF2B5EF4-FFF2-40B4-BE49-F238E27FC236}">
                <a16:creationId xmlns:a16="http://schemas.microsoft.com/office/drawing/2014/main" id="{9C06087C-822F-464C-85EF-55B54269C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4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15" y="0"/>
            <a:ext cx="12219215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CE2DD47-624D-48E3-8846-F9425238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accent4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E74E309-623A-4210-BBC5-90ABFC2B45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 descr="A close up of a sign&#10;&#10;Description generated with high confidence">
            <a:extLst>
              <a:ext uri="{FF2B5EF4-FFF2-40B4-BE49-F238E27FC236}">
                <a16:creationId xmlns:a16="http://schemas.microsoft.com/office/drawing/2014/main" id="{49D56D6D-4F14-4596-9D56-AC6D12423F61}"/>
              </a:ext>
            </a:extLst>
          </p:cNvPr>
          <p:cNvPicPr/>
          <p:nvPr userDrawn="1"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5263" y="5898283"/>
            <a:ext cx="2226580" cy="724746"/>
          </a:xfrm>
          <a:prstGeom prst="rect">
            <a:avLst/>
          </a:prstGeom>
        </p:spPr>
      </p:pic>
      <p:pic>
        <p:nvPicPr>
          <p:cNvPr id="12" name="Picture 2" descr="Seal of Portland, Oregon - Wikipedia">
            <a:extLst>
              <a:ext uri="{FF2B5EF4-FFF2-40B4-BE49-F238E27FC236}">
                <a16:creationId xmlns:a16="http://schemas.microsoft.com/office/drawing/2014/main" id="{2827B0EC-9B25-4FFC-A331-F569471F84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8905" y="5898283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EFBD34D-B21A-4ABD-9592-A41F77D3CCC7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D562B-0EED-455D-B0F1-8D2D098A4D70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572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lene_Schnitz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51827C4C-C39D-4B53-B7ED-5FA2966DC4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2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120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ont_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ky, outdoor, building, bridge&#10;&#10;Description automatically generated">
            <a:extLst>
              <a:ext uri="{FF2B5EF4-FFF2-40B4-BE49-F238E27FC236}">
                <a16:creationId xmlns:a16="http://schemas.microsoft.com/office/drawing/2014/main" id="{9C06087C-822F-464C-85EF-55B54269CB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15" y="0"/>
            <a:ext cx="122192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23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large city&#10;&#10;Description automatically generated">
            <a:extLst>
              <a:ext uri="{FF2B5EF4-FFF2-40B4-BE49-F238E27FC236}">
                <a16:creationId xmlns:a16="http://schemas.microsoft.com/office/drawing/2014/main" id="{8D141B9E-E261-410A-BFF5-DA1854B39A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3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044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mont_Bri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45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FremontBri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5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BDAB3D7-2D81-48A8-AF1E-E32686BF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680" y="1464011"/>
            <a:ext cx="4787900" cy="3415043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1CE6C8B-D68B-4C8D-97B7-0F82101CC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1328" y="4879054"/>
            <a:ext cx="4787900" cy="5857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 descr="A close up of a sign&#10;&#10;Description generated with high confidence">
            <a:extLst>
              <a:ext uri="{FF2B5EF4-FFF2-40B4-BE49-F238E27FC236}">
                <a16:creationId xmlns:a16="http://schemas.microsoft.com/office/drawing/2014/main" id="{4D4A3B37-2FBA-411A-9749-11589069E49D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79" y="441655"/>
            <a:ext cx="2226580" cy="724746"/>
          </a:xfrm>
          <a:prstGeom prst="rect">
            <a:avLst/>
          </a:prstGeom>
        </p:spPr>
      </p:pic>
      <p:pic>
        <p:nvPicPr>
          <p:cNvPr id="7" name="Picture 2" descr="Seal of Portland, Oregon - Wikipedia">
            <a:extLst>
              <a:ext uri="{FF2B5EF4-FFF2-40B4-BE49-F238E27FC236}">
                <a16:creationId xmlns:a16="http://schemas.microsoft.com/office/drawing/2014/main" id="{ACBFF08E-848E-45AB-8C16-A64307B98E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6821" y="441655"/>
            <a:ext cx="724747" cy="72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508D136-A84E-45C8-AB94-F1164BC6E3F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861328" y="804028"/>
            <a:ext cx="4787900" cy="5857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B34F11-534F-44AD-8DA9-350D8EDFC2F4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3432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owntow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tree, city&#10;&#10;Description automatically generated">
            <a:extLst>
              <a:ext uri="{FF2B5EF4-FFF2-40B4-BE49-F238E27FC236}">
                <a16:creationId xmlns:a16="http://schemas.microsoft.com/office/drawing/2014/main" id="{A9F8E2A5-DD2A-4834-9114-54684B0F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5164379B-B291-4F36-A994-9DDFAC6F57D5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1965D42-3086-491F-870A-94A33E06D40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Transition Slide Title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D50F661-3CF9-4171-BAE8-A5C05B0FA9F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E56EC-BF33-4612-9C78-090E38E291FE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16DAB1F-E46D-4469-896A-0FC4535D8B71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3179411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Downtown_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sky, tree, city&#10;&#10;Description automatically generated">
            <a:extLst>
              <a:ext uri="{FF2B5EF4-FFF2-40B4-BE49-F238E27FC236}">
                <a16:creationId xmlns:a16="http://schemas.microsoft.com/office/drawing/2014/main" id="{A9F8E2A5-DD2A-4834-9114-54684B0F34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duotone>
              <a:schemeClr val="accent5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lowchart: Manual Input 4">
            <a:extLst>
              <a:ext uri="{FF2B5EF4-FFF2-40B4-BE49-F238E27FC236}">
                <a16:creationId xmlns:a16="http://schemas.microsoft.com/office/drawing/2014/main" id="{5164379B-B291-4F36-A994-9DDFAC6F57D5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9E56EC-BF33-4612-9C78-090E38E291FE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10" name="Picture 2" descr="Seal of Portland, Oregon - Wikipedia">
            <a:extLst>
              <a:ext uri="{FF2B5EF4-FFF2-40B4-BE49-F238E27FC236}">
                <a16:creationId xmlns:a16="http://schemas.microsoft.com/office/drawing/2014/main" id="{F3E017FB-9208-4D44-BCC4-F2C67E29D1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058" y="279081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952795-587D-4F84-8C0B-2C6C43A0399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accent4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Transition Slide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4A383EE-1D3E-4C22-9E10-2F6326A844B4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EC6C440-C801-4ACA-A79D-A554E842D0F7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lang="en-US" sz="1800" b="0" kern="1200" dirty="0">
                <a:solidFill>
                  <a:schemeClr val="accent4">
                    <a:lumMod val="1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pic>
        <p:nvPicPr>
          <p:cNvPr id="14" name="Picture 13" descr="A close up of a sign&#10;&#10;Description generated with high confidence">
            <a:extLst>
              <a:ext uri="{FF2B5EF4-FFF2-40B4-BE49-F238E27FC236}">
                <a16:creationId xmlns:a16="http://schemas.microsoft.com/office/drawing/2014/main" id="{986EB1E9-6440-476D-ADAC-A8FC0E672229}"/>
              </a:ext>
            </a:extLst>
          </p:cNvPr>
          <p:cNvPicPr/>
          <p:nvPr userDrawn="1"/>
        </p:nvPicPr>
        <p:blipFill rotWithShape="1"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300" y="271124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442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FremontBri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lowchart: Manual Input 4">
            <a:extLst>
              <a:ext uri="{FF2B5EF4-FFF2-40B4-BE49-F238E27FC236}">
                <a16:creationId xmlns:a16="http://schemas.microsoft.com/office/drawing/2014/main" id="{93262EF2-6658-432D-BB04-23CF2EFEE0AC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E1836E4-9D0A-47BA-B9FD-E8F05F5355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Transition Slide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E2878A3-E967-429C-B94D-CE8EF905BD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pic>
        <p:nvPicPr>
          <p:cNvPr id="23" name="Picture 2" descr="Seal of Portland, Oregon - Wikipedia">
            <a:extLst>
              <a:ext uri="{FF2B5EF4-FFF2-40B4-BE49-F238E27FC236}">
                <a16:creationId xmlns:a16="http://schemas.microsoft.com/office/drawing/2014/main" id="{62EA85D3-D3D3-4C02-A7FA-94D09D3E47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058" y="296132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1746CEF-C4BE-4874-918B-9A682D9B9C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79E27-5283-4377-B3C2-82D5E2E16E7F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8" descr="A close up of a sign&#10;&#10;Description generated with high confidence">
            <a:extLst>
              <a:ext uri="{FF2B5EF4-FFF2-40B4-BE49-F238E27FC236}">
                <a16:creationId xmlns:a16="http://schemas.microsoft.com/office/drawing/2014/main" id="{8F927213-2755-429D-9D13-90B1B87B0946}"/>
              </a:ext>
            </a:extLst>
          </p:cNvPr>
          <p:cNvPicPr/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300" y="288175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3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FremontBridg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086C451C-65D6-4DD3-85DB-C2829011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Flowchart: Manual Input 4">
            <a:extLst>
              <a:ext uri="{FF2B5EF4-FFF2-40B4-BE49-F238E27FC236}">
                <a16:creationId xmlns:a16="http://schemas.microsoft.com/office/drawing/2014/main" id="{93262EF2-6658-432D-BB04-23CF2EFEE0AC}"/>
              </a:ext>
            </a:extLst>
          </p:cNvPr>
          <p:cNvSpPr/>
          <p:nvPr userDrawn="1"/>
        </p:nvSpPr>
        <p:spPr>
          <a:xfrm rot="10800000">
            <a:off x="0" y="0"/>
            <a:ext cx="12192000" cy="45910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6 w 10000"/>
              <a:gd name="connsiteY0" fmla="*/ 4615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6 w 10000"/>
              <a:gd name="connsiteY4" fmla="*/ 4615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16" y="4615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cubicBezTo>
                  <a:pt x="5" y="8205"/>
                  <a:pt x="11" y="6410"/>
                  <a:pt x="16" y="46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E1836E4-9D0A-47BA-B9FD-E8F05F5355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23755" y="884100"/>
            <a:ext cx="9296545" cy="1363800"/>
          </a:xfrm>
        </p:spPr>
        <p:txBody>
          <a:bodyPr anchor="b">
            <a:noAutofit/>
          </a:bodyPr>
          <a:lstStyle>
            <a:lvl1pPr marL="0" indent="0">
              <a:buNone/>
              <a:defRPr sz="4000" b="0">
                <a:solidFill>
                  <a:schemeClr val="accent4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Transition Slide Title</a:t>
            </a: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E2878A3-E967-429C-B94D-CE8EF905BDD6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723755" y="2276225"/>
            <a:ext cx="9296545" cy="474776"/>
          </a:xfrm>
        </p:spPr>
        <p:txBody>
          <a:bodyPr anchor="t"/>
          <a:lstStyle>
            <a:lvl1pPr marL="0" indent="0" algn="l">
              <a:buNone/>
              <a:defRPr sz="2400">
                <a:solidFill>
                  <a:schemeClr val="accent4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Name of Presenter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F1746CEF-C4BE-4874-918B-9A682D9B9C95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23755" y="269988"/>
            <a:ext cx="4787900" cy="585787"/>
          </a:xfrm>
        </p:spPr>
        <p:txBody>
          <a:bodyPr anchor="b">
            <a:normAutofit/>
          </a:bodyPr>
          <a:lstStyle>
            <a:lvl1pPr marL="0" indent="0">
              <a:buNone/>
              <a:defRPr sz="1800" b="0">
                <a:solidFill>
                  <a:schemeClr val="accent4">
                    <a:lumMod val="10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479E27-5283-4377-B3C2-82D5E2E16E7F}"/>
              </a:ext>
            </a:extLst>
          </p:cNvPr>
          <p:cNvSpPr/>
          <p:nvPr userDrawn="1"/>
        </p:nvSpPr>
        <p:spPr>
          <a:xfrm>
            <a:off x="0" y="0"/>
            <a:ext cx="228600" cy="6858000"/>
          </a:xfrm>
          <a:prstGeom prst="rect">
            <a:avLst/>
          </a:prstGeom>
          <a:solidFill>
            <a:schemeClr val="accent4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pic>
        <p:nvPicPr>
          <p:cNvPr id="9" name="Picture 2" descr="Seal of Portland, Oregon - Wikipedia">
            <a:extLst>
              <a:ext uri="{FF2B5EF4-FFF2-40B4-BE49-F238E27FC236}">
                <a16:creationId xmlns:a16="http://schemas.microsoft.com/office/drawing/2014/main" id="{CBF194A0-5E9D-4DC3-88BD-30750F07CB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4058" y="279081"/>
            <a:ext cx="930274" cy="9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close up of a sign&#10;&#10;Description generated with high confidence">
            <a:extLst>
              <a:ext uri="{FF2B5EF4-FFF2-40B4-BE49-F238E27FC236}">
                <a16:creationId xmlns:a16="http://schemas.microsoft.com/office/drawing/2014/main" id="{3085D8EB-4905-4FC5-BABD-24B9403C1B10}"/>
              </a:ext>
            </a:extLst>
          </p:cNvPr>
          <p:cNvPicPr/>
          <p:nvPr userDrawn="1"/>
        </p:nvPicPr>
        <p:blipFill rotWithShape="1">
          <a:blip r:embed="rId5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20300" y="271124"/>
            <a:ext cx="912177" cy="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4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:5_ArleneSchnitz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building, outdoor, street&#10;&#10;Description automatically generated">
            <a:extLst>
              <a:ext uri="{FF2B5EF4-FFF2-40B4-BE49-F238E27FC236}">
                <a16:creationId xmlns:a16="http://schemas.microsoft.com/office/drawing/2014/main" id="{1586CA04-7E7F-483E-8BC0-7BC12E391D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6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438400" cy="685800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42A2EF3-3A4D-4746-A312-99E5698BB6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09900" y="1030287"/>
            <a:ext cx="8763000" cy="132556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Example of Slide Title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4A520C-103E-4263-BD25-CBA575296AC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09900" y="2355850"/>
            <a:ext cx="8763000" cy="40608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This is an example of a bullet</a:t>
            </a:r>
          </a:p>
          <a:p>
            <a:pPr lvl="0"/>
            <a:r>
              <a:rPr lang="en-US" dirty="0"/>
              <a:t>This is another example of a bullet</a:t>
            </a:r>
          </a:p>
          <a:p>
            <a:pPr lvl="0"/>
            <a:r>
              <a:rPr lang="en-US" dirty="0"/>
              <a:t>This is third example of a bullet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B100856-E334-4612-ADF8-874933C8C402}"/>
              </a:ext>
            </a:extLst>
          </p:cNvPr>
          <p:cNvSpPr>
            <a:spLocks noGrp="1"/>
          </p:cNvSpPr>
          <p:nvPr>
            <p:ph type="subTitle" idx="10" hasCustomPrompt="1"/>
          </p:nvPr>
        </p:nvSpPr>
        <p:spPr>
          <a:xfrm>
            <a:off x="3009900" y="441325"/>
            <a:ext cx="8763000" cy="588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Header</a:t>
            </a:r>
          </a:p>
        </p:txBody>
      </p:sp>
      <p:pic>
        <p:nvPicPr>
          <p:cNvPr id="17" name="Picture 16" descr="A close up of a sign&#10;&#10;Description generated with high confidence">
            <a:extLst>
              <a:ext uri="{FF2B5EF4-FFF2-40B4-BE49-F238E27FC236}">
                <a16:creationId xmlns:a16="http://schemas.microsoft.com/office/drawing/2014/main" id="{F34E19CD-CF06-4166-8880-7F815E8B46CA}"/>
              </a:ext>
            </a:extLst>
          </p:cNvPr>
          <p:cNvPicPr/>
          <p:nvPr userDrawn="1"/>
        </p:nvPicPr>
        <p:blipFill rotWithShape="1"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9668" y="6331788"/>
            <a:ext cx="727363" cy="35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93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454A67-10AE-4982-BEC8-0A8C7ACD3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C289B-C4B7-45EF-AEE3-D308484489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96D75-7D86-42EE-8857-F147E5311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20DA-0129-4424-AA6F-8E4B9543D58F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43FFD-96D3-4863-88F1-55E316986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6CFF1-152B-4DD2-8DA7-05E2B74041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2AE0F-56D7-4910-80FC-2BEB96BAB50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93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4" r:id="rId2"/>
    <p:sldLayoutId id="2147483679" r:id="rId3"/>
    <p:sldLayoutId id="2147483708" r:id="rId4"/>
    <p:sldLayoutId id="2147483676" r:id="rId5"/>
    <p:sldLayoutId id="2147483688" r:id="rId6"/>
    <p:sldLayoutId id="2147483709" r:id="rId7"/>
    <p:sldLayoutId id="2147483710" r:id="rId8"/>
    <p:sldLayoutId id="2147483689" r:id="rId9"/>
    <p:sldLayoutId id="2147483690" r:id="rId10"/>
    <p:sldLayoutId id="2147483691" r:id="rId11"/>
    <p:sldLayoutId id="2147483674" r:id="rId12"/>
    <p:sldLayoutId id="2147483672" r:id="rId13"/>
    <p:sldLayoutId id="2147483683" r:id="rId14"/>
    <p:sldLayoutId id="2147483668" r:id="rId15"/>
    <p:sldLayoutId id="2147483681" r:id="rId16"/>
    <p:sldLayoutId id="2147483682" r:id="rId17"/>
    <p:sldLayoutId id="2147483649" r:id="rId18"/>
    <p:sldLayoutId id="2147483650" r:id="rId19"/>
    <p:sldLayoutId id="2147483655" r:id="rId20"/>
    <p:sldLayoutId id="2147483712" r:id="rId21"/>
    <p:sldLayoutId id="2147483713" r:id="rId22"/>
    <p:sldLayoutId id="2147483711" r:id="rId23"/>
    <p:sldLayoutId id="2147483665" r:id="rId24"/>
    <p:sldLayoutId id="2147483671" r:id="rId25"/>
    <p:sldLayoutId id="2147483677" r:id="rId26"/>
    <p:sldLayoutId id="2147483663" r:id="rId27"/>
    <p:sldLayoutId id="2147483664" r:id="rId28"/>
    <p:sldLayoutId id="2147483687" r:id="rId29"/>
    <p:sldLayoutId id="2147483678" r:id="rId30"/>
    <p:sldLayoutId id="2147483686" r:id="rId31"/>
    <p:sldLayoutId id="2147483693" r:id="rId32"/>
    <p:sldLayoutId id="2147483707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6CA84F-9FE9-4F36-8E17-450527AC47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Council Item 368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43F6D5-D683-4509-B3F3-74DFBC38C07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723755" y="2276224"/>
            <a:ext cx="9296545" cy="13638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/>
              <a:t>Ordinance to amend contract with Gresham Ford to increase the not-to-exceed by $10M</a:t>
            </a:r>
          </a:p>
          <a:p>
            <a:pPr>
              <a:lnSpc>
                <a:spcPct val="80000"/>
              </a:lnSpc>
            </a:pPr>
            <a:endParaRPr lang="en-US" sz="2200" dirty="0"/>
          </a:p>
          <a:p>
            <a:pPr>
              <a:lnSpc>
                <a:spcPct val="80000"/>
              </a:lnSpc>
            </a:pPr>
            <a:r>
              <a:rPr lang="en-US" sz="2200" dirty="0"/>
              <a:t>May 10 2023</a:t>
            </a:r>
          </a:p>
        </p:txBody>
      </p:sp>
      <p:pic>
        <p:nvPicPr>
          <p:cNvPr id="5" name="Picture 4" descr="A close up of a sign&#10;&#10;Description generated with high confidence">
            <a:extLst>
              <a:ext uri="{FF2B5EF4-FFF2-40B4-BE49-F238E27FC236}">
                <a16:creationId xmlns:a16="http://schemas.microsoft.com/office/drawing/2014/main" id="{F847B57B-FD78-40F7-8DA6-2890A96ED52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89618" y="244113"/>
            <a:ext cx="44507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61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0EF9-FC29-441B-B22D-362CFFDE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7ECC3C-207E-64D3-BE7E-FD0CAB22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dirty="0"/>
              <a:t>Climate Emergency Workplan Action B-2 “eliminate carbon emissions from City operations”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Extensive analysis and decarbonization planning to meet goals: 100% net zero emissions by 2050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No combustion engine vehicles purchased after 2040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Light duty vehicles: CityFleet’s EV First Policy</a:t>
            </a:r>
          </a:p>
          <a:p>
            <a:pPr marL="342900" marR="0" lvl="0" indent="-342900"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/>
              <a:t>Medium/heavy vehicles: most technically and economically feasible choices </a:t>
            </a:r>
          </a:p>
        </p:txBody>
      </p:sp>
    </p:spTree>
    <p:extLst>
      <p:ext uri="{BB962C8B-B14F-4D97-AF65-F5344CB8AC3E}">
        <p14:creationId xmlns:p14="http://schemas.microsoft.com/office/powerpoint/2010/main" val="69130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0EF9-FC29-441B-B22D-362CFFDE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Gresham Ford?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7ECC3C-207E-64D3-BE7E-FD0CAB22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Oregon State Price Agreement </a:t>
            </a:r>
          </a:p>
          <a:p>
            <a:r>
              <a:rPr lang="en-US" dirty="0"/>
              <a:t>Certified minority/woman-owned business</a:t>
            </a:r>
          </a:p>
          <a:p>
            <a:r>
              <a:rPr lang="en-US" dirty="0"/>
              <a:t>Nominated for most ethical business award in Oregon</a:t>
            </a:r>
          </a:p>
          <a:p>
            <a:r>
              <a:rPr lang="en-US" dirty="0"/>
              <a:t>Long term vendor</a:t>
            </a:r>
          </a:p>
          <a:p>
            <a:r>
              <a:rPr lang="en-US" dirty="0"/>
              <a:t>Understands City of Portland requirements and goals</a:t>
            </a:r>
          </a:p>
        </p:txBody>
      </p:sp>
    </p:spTree>
    <p:extLst>
      <p:ext uri="{BB962C8B-B14F-4D97-AF65-F5344CB8AC3E}">
        <p14:creationId xmlns:p14="http://schemas.microsoft.com/office/powerpoint/2010/main" val="1757740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0EF9-FC29-441B-B22D-362CFFDE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$10 Million more?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27ECC3C-207E-64D3-BE7E-FD0CAB22E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Record inflation</a:t>
            </a:r>
          </a:p>
          <a:p>
            <a:r>
              <a:rPr lang="en-US" dirty="0"/>
              <a:t>Backlog of Police vehicle purchases</a:t>
            </a:r>
          </a:p>
          <a:p>
            <a:r>
              <a:rPr lang="en-US" dirty="0"/>
              <a:t>Parks Levy – 130 new adds requested</a:t>
            </a:r>
          </a:p>
          <a:p>
            <a:r>
              <a:rPr lang="en-US" dirty="0"/>
              <a:t>Supply chain issues – unable to purchase in 2020-22</a:t>
            </a:r>
          </a:p>
          <a:p>
            <a:r>
              <a:rPr lang="en-US" dirty="0"/>
              <a:t>Light duty replacements for FY23/24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99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D0EF9-FC29-441B-B22D-362CFFDE7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CityFleet Green Fleet Goals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81BCB81-A49F-FF60-4D12-82095A14A1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957370"/>
              </p:ext>
            </p:extLst>
          </p:nvPr>
        </p:nvGraphicFramePr>
        <p:xfrm>
          <a:off x="3009900" y="2011680"/>
          <a:ext cx="8763000" cy="3940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120951347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409766894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93164687"/>
                    </a:ext>
                  </a:extLst>
                </a:gridCol>
              </a:tblGrid>
              <a:tr h="434157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Light Duty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Medium/Heavy Duty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952230"/>
                  </a:ext>
                </a:extLst>
              </a:tr>
              <a:tr h="434157">
                <a:tc>
                  <a:txBody>
                    <a:bodyPr/>
                    <a:lstStyle/>
                    <a:p>
                      <a:r>
                        <a:rPr lang="en-US" sz="2000" dirty="0"/>
                        <a:t>Current fuel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Renewable Natural Gas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6865945"/>
                  </a:ext>
                </a:extLst>
              </a:tr>
              <a:tr h="434157">
                <a:tc>
                  <a:txBody>
                    <a:bodyPr/>
                    <a:lstStyle/>
                    <a:p>
                      <a:r>
                        <a:rPr lang="en-US" sz="2000" dirty="0"/>
                        <a:t>5-10 year goal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750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175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0090989"/>
                  </a:ext>
                </a:extLst>
              </a:tr>
              <a:tr h="1436058">
                <a:tc>
                  <a:txBody>
                    <a:bodyPr/>
                    <a:lstStyle/>
                    <a:p>
                      <a:r>
                        <a:rPr lang="en-US" sz="2000" dirty="0"/>
                        <a:t>Progress: Infrastructure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75 new charging stations  in development; 300 more planned</a:t>
                      </a:r>
                    </a:p>
                    <a:p>
                      <a:r>
                        <a:rPr lang="en-US" sz="2000" dirty="0"/>
                        <a:t>$5M in grants/incentives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RFP for RNG, Summer 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0797323"/>
                  </a:ext>
                </a:extLst>
              </a:tr>
              <a:tr h="434157">
                <a:tc>
                  <a:txBody>
                    <a:bodyPr/>
                    <a:lstStyle/>
                    <a:p>
                      <a:r>
                        <a:rPr lang="en-US" sz="2000" dirty="0"/>
                        <a:t>Progress: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166 plug-in vehicles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16 CNG vehicles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441960"/>
                  </a:ext>
                </a:extLst>
              </a:tr>
              <a:tr h="768124">
                <a:tc>
                  <a:txBody>
                    <a:bodyPr/>
                    <a:lstStyle/>
                    <a:p>
                      <a:r>
                        <a:rPr lang="en-US" sz="2000" dirty="0"/>
                        <a:t>Future fuel 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Electricity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Electricity, RNG, Green Hydrogen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3775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019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MF_Template">
      <a:dk1>
        <a:srgbClr val="000000"/>
      </a:dk1>
      <a:lt1>
        <a:sysClr val="window" lastClr="FFFFFF"/>
      </a:lt1>
      <a:dk2>
        <a:srgbClr val="022B3A"/>
      </a:dk2>
      <a:lt2>
        <a:srgbClr val="F2F3D9"/>
      </a:lt2>
      <a:accent1>
        <a:srgbClr val="032E42"/>
      </a:accent1>
      <a:accent2>
        <a:srgbClr val="004672"/>
      </a:accent2>
      <a:accent3>
        <a:srgbClr val="007591"/>
      </a:accent3>
      <a:accent4>
        <a:srgbClr val="F2F3D9"/>
      </a:accent4>
      <a:accent5>
        <a:srgbClr val="CDC6A5"/>
      </a:accent5>
      <a:accent6>
        <a:srgbClr val="F3CA40"/>
      </a:accent6>
      <a:hlink>
        <a:srgbClr val="A3C4BC"/>
      </a:hlink>
      <a:folHlink>
        <a:srgbClr val="A3C4BC"/>
      </a:folHlink>
    </a:clrScheme>
    <a:fontScheme name="OMF_Font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ppt/theme/themeOverride2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ppt/theme/themeOverride3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ppt/theme/themeOverride4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ppt/theme/themeOverride5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ppt/theme/themeOverride6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ppt/theme/themeOverride7.xml><?xml version="1.0" encoding="utf-8"?>
<a:themeOverride xmlns:a="http://schemas.openxmlformats.org/drawingml/2006/main">
  <a:clrScheme name="OMF_Template">
    <a:dk1>
      <a:srgbClr val="000000"/>
    </a:dk1>
    <a:lt1>
      <a:sysClr val="window" lastClr="FFFFFF"/>
    </a:lt1>
    <a:dk2>
      <a:srgbClr val="022B3A"/>
    </a:dk2>
    <a:lt2>
      <a:srgbClr val="F2F3D9"/>
    </a:lt2>
    <a:accent1>
      <a:srgbClr val="032E42"/>
    </a:accent1>
    <a:accent2>
      <a:srgbClr val="004672"/>
    </a:accent2>
    <a:accent3>
      <a:srgbClr val="007591"/>
    </a:accent3>
    <a:accent4>
      <a:srgbClr val="F2F3D9"/>
    </a:accent4>
    <a:accent5>
      <a:srgbClr val="CDC6A5"/>
    </a:accent5>
    <a:accent6>
      <a:srgbClr val="F3CA40"/>
    </a:accent6>
    <a:hlink>
      <a:srgbClr val="A3C4BC"/>
    </a:hlink>
    <a:folHlink>
      <a:srgbClr val="A3C4B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344629AA04AE489BD6DB9A95726F60" ma:contentTypeVersion="9" ma:contentTypeDescription="Create a new document." ma:contentTypeScope="" ma:versionID="d2064978cd11639b6becf29362e1ae90">
  <xsd:schema xmlns:xsd="http://www.w3.org/2001/XMLSchema" xmlns:xs="http://www.w3.org/2001/XMLSchema" xmlns:p="http://schemas.microsoft.com/office/2006/metadata/properties" xmlns:ns2="a2a1eeb9-f934-4eee-a3e4-ac9f2c749aee" xmlns:ns3="1123c518-6722-4c41-9445-3aef6185e8d3" targetNamespace="http://schemas.microsoft.com/office/2006/metadata/properties" ma:root="true" ma:fieldsID="b98e5172f1c14f598965f4c3fc9ddecf" ns2:_="" ns3:_="">
    <xsd:import namespace="a2a1eeb9-f934-4eee-a3e4-ac9f2c749aee"/>
    <xsd:import namespace="1123c518-6722-4c41-9445-3aef6185e8d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1eeb9-f934-4eee-a3e4-ac9f2c749a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3c518-6722-4c41-9445-3aef6185e8d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123c518-6722-4c41-9445-3aef6185e8d3">
      <UserInfo>
        <DisplayName>Hawthorne, Jeff</DisplayName>
        <AccountId>19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35B416-59FB-49F8-9856-00C646392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a1eeb9-f934-4eee-a3e4-ac9f2c749aee"/>
    <ds:schemaRef ds:uri="1123c518-6722-4c41-9445-3aef6185e8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502342B-8096-49A3-9081-B9FE434C8011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2a1eeb9-f934-4eee-a3e4-ac9f2c749aee"/>
    <ds:schemaRef ds:uri="http://purl.org/dc/terms/"/>
    <ds:schemaRef ds:uri="http://schemas.openxmlformats.org/package/2006/metadata/core-properties"/>
    <ds:schemaRef ds:uri="http://purl.org/dc/dcmitype/"/>
    <ds:schemaRef ds:uri="1123c518-6722-4c41-9445-3aef6185e8d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97433C6-3B04-419D-8E82-B12EA03EEE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12080</TotalTime>
  <Words>210</Words>
  <Application>Microsoft Office PowerPoint</Application>
  <PresentationFormat>Widescreen</PresentationFormat>
  <Paragraphs>42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Franklin Gothic Book</vt:lpstr>
      <vt:lpstr>Franklin Gothic Demi</vt:lpstr>
      <vt:lpstr>Symbol</vt:lpstr>
      <vt:lpstr>Office Theme</vt:lpstr>
      <vt:lpstr>PowerPoint Presentation</vt:lpstr>
      <vt:lpstr>Background</vt:lpstr>
      <vt:lpstr>Why Gresham Ford?</vt:lpstr>
      <vt:lpstr>Why $10 Million more?</vt:lpstr>
      <vt:lpstr>CityFleet Green Fleet Goals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Kim, Giyen</dc:creator>
  <cp:lastModifiedBy>Bates, Alan</cp:lastModifiedBy>
  <cp:revision>516</cp:revision>
  <dcterms:created xsi:type="dcterms:W3CDTF">2021-01-17T06:46:19Z</dcterms:created>
  <dcterms:modified xsi:type="dcterms:W3CDTF">2023-05-10T18:10:03Z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0x010100B3344629AA04AE489BD6DB9A95726F60</vt:lpwstr>
  </property>
</Properties>
</file>