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84" r:id="rId3"/>
    <p:sldId id="304" r:id="rId4"/>
    <p:sldId id="305" r:id="rId5"/>
    <p:sldId id="306" r:id="rId6"/>
    <p:sldId id="291" r:id="rId7"/>
    <p:sldId id="300" r:id="rId8"/>
    <p:sldId id="270" r:id="rId9"/>
    <p:sldId id="301" r:id="rId10"/>
    <p:sldId id="280" r:id="rId11"/>
    <p:sldId id="302" r:id="rId12"/>
    <p:sldId id="294" r:id="rId13"/>
    <p:sldId id="303" r:id="rId14"/>
    <p:sldId id="293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>
      <p:cViewPr varScale="1">
        <p:scale>
          <a:sx n="110" d="100"/>
          <a:sy n="110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12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9C5ED-4AEC-4DF4-B569-4D88A9072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CB0A0-58F7-44D9-B57D-3246D87E30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A3BE-90F4-469C-AC0A-5D34B770610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6E317-00B6-4BD1-AD5E-8E5745ACF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D19A5-A5AC-4FD6-B375-1E3EE3EF9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5417-BDBD-451F-A1FC-0C4DB8FD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4525-498D-4230-902B-6DD67EFD46F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24B-F186-4AE6-A285-1D5E8172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B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1253288-9E0A-4077-AF3D-92D753094914}"/>
              </a:ext>
            </a:extLst>
          </p:cNvPr>
          <p:cNvSpPr/>
          <p:nvPr userDrawn="1"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B5EA75-3E83-4C05-A16D-AC3FCF566028}"/>
              </a:ext>
            </a:extLst>
          </p:cNvPr>
          <p:cNvSpPr/>
          <p:nvPr userDrawn="1"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79DF-9B35-4A02-B6A8-5CB59FD55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1" y="273427"/>
            <a:ext cx="4851010" cy="12897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BFF1F-CC5D-4D3C-9D57-04D441C15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6169660" cy="833562"/>
          </a:xfrm>
        </p:spPr>
        <p:txBody>
          <a:bodyPr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449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37C5-222B-4BFC-B858-C00855C1B456}" type="datetime1">
              <a:rPr lang="en-US" smtClean="0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DEBC761-E92E-441C-898F-76F86D022B1B}"/>
              </a:ext>
            </a:extLst>
          </p:cNvPr>
          <p:cNvSpPr/>
          <p:nvPr userDrawn="1"/>
        </p:nvSpPr>
        <p:spPr>
          <a:xfrm>
            <a:off x="0" y="609600"/>
            <a:ext cx="5667375" cy="5140960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4A515E9-47F9-4242-9953-8A1EAB732A73}"/>
              </a:ext>
            </a:extLst>
          </p:cNvPr>
          <p:cNvSpPr/>
          <p:nvPr userDrawn="1"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AB0B4F6-E3C6-44BA-8393-E42F891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8731"/>
            <a:ext cx="457200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97652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36A9461-5B34-41EB-BCED-C5B9F27B00BE}"/>
              </a:ext>
            </a:extLst>
          </p:cNvPr>
          <p:cNvSpPr/>
          <p:nvPr userDrawn="1"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102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, no divi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CF37A12-DC80-4E26-A723-AE26478FB7E6}"/>
              </a:ext>
            </a:extLst>
          </p:cNvPr>
          <p:cNvSpPr/>
          <p:nvPr userDrawn="1"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4540DF-FD2B-47F6-8FE6-0CC29AF62BD2}"/>
              </a:ext>
            </a:extLst>
          </p:cNvPr>
          <p:cNvSpPr/>
          <p:nvPr userDrawn="1"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D1482E41-1955-4B89-BB00-761D5D33FB7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2883663-A05E-4A66-8C84-4E70790A27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4AE4BAA2-714F-45CB-A60F-9F3675A5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</p:spPr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32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5F79-C641-4279-B777-E966B0D5081E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EBE2-4111-4065-BED1-832E2651B25C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C912-83BE-469F-8535-A34DEB8FBB1F}" type="datetime1">
              <a:rPr lang="en-US" smtClean="0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443A-BEF3-4DAA-89AC-65D51E84E787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DD28-93A6-437F-94F2-B61D38AD3E0E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B0AD8-1C37-46C8-BEC1-CCA43E62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7" y="2514600"/>
            <a:ext cx="8963523" cy="1667123"/>
          </a:xfrm>
        </p:spPr>
        <p:txBody>
          <a:bodyPr/>
          <a:lstStyle/>
          <a:p>
            <a:r>
              <a:rPr lang="en-US" spc="-5" dirty="0">
                <a:solidFill>
                  <a:srgbClr val="FFFFFF"/>
                </a:solidFill>
              </a:rPr>
              <a:t>Fair Housing Month 2023</a:t>
            </a:r>
            <a:endParaRPr lang="en-US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59E6FE0-71BF-40F1-BD8C-0E9BBCEFFCB9}"/>
              </a:ext>
            </a:extLst>
          </p:cNvPr>
          <p:cNvSpPr txBox="1"/>
          <p:nvPr/>
        </p:nvSpPr>
        <p:spPr>
          <a:xfrm>
            <a:off x="561476" y="4628409"/>
            <a:ext cx="5839324" cy="124521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Molly Rogers, Interim Director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Portland Housing Bureau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April 5, 2023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08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2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nd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Place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Grades 4-5 Category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Muslim Educational Trust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Haroon</a:t>
            </a:r>
            <a:br>
              <a:rPr lang="en-US" spc="-80" dirty="0"/>
            </a:br>
            <a:r>
              <a:rPr lang="en-US" spc="-80" dirty="0"/>
              <a:t>Jamal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A220C0B-C3B8-67EF-4FF2-401E88FD6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7800" y="-914400"/>
            <a:ext cx="5257800" cy="81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1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st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Place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Grades 4-5 Category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Muslim Educational Trust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 err="1"/>
              <a:t>Sidrah</a:t>
            </a:r>
            <a:br>
              <a:rPr lang="en-US" spc="-80" dirty="0"/>
            </a:br>
            <a:r>
              <a:rPr lang="en-US" spc="-80"/>
              <a:t>ElMoselhy</a:t>
            </a:r>
            <a:endParaRPr lang="en-US" dirty="0"/>
          </a:p>
        </p:txBody>
      </p:sp>
      <p:pic>
        <p:nvPicPr>
          <p:cNvPr id="7" name="Picture 6" descr="A close-up of some money&#10;&#10;Description automatically generated with low confidence">
            <a:extLst>
              <a:ext uri="{FF2B5EF4-FFF2-40B4-BE49-F238E27FC236}">
                <a16:creationId xmlns:a16="http://schemas.microsoft.com/office/drawing/2014/main" id="{7D9B4F68-B945-0F97-6FC3-E29A88B82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7800" y="-914400"/>
            <a:ext cx="5257800" cy="81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9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3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rd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Place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Grades 6-8 Category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The Ivy School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June</a:t>
            </a:r>
            <a:br>
              <a:rPr lang="en-US" spc="-80" dirty="0"/>
            </a:br>
            <a:r>
              <a:rPr lang="en-US" spc="-80" dirty="0" err="1"/>
              <a:t>Afeman</a:t>
            </a:r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85C4CE-BEF6-7049-C1A3-2A210656E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10" y="501133"/>
            <a:ext cx="7134825" cy="55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1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st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Place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Grades 6-8 Category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Muslim Educational Trust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Huda</a:t>
            </a:r>
            <a:br>
              <a:rPr lang="en-US" spc="-80" dirty="0"/>
            </a:br>
            <a:r>
              <a:rPr lang="en-US" spc="-80" dirty="0"/>
              <a:t>Ibrahim</a:t>
            </a:r>
            <a:endParaRPr lang="en-US" dirty="0"/>
          </a:p>
        </p:txBody>
      </p:sp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E5160D97-68E2-833F-877D-0201938E6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800" y="-914400"/>
            <a:ext cx="5257800" cy="81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4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731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GRAND PRIZE WINNER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Muslim Educational Trust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Halima</a:t>
            </a:r>
            <a:br>
              <a:rPr lang="en-US" spc="-80" dirty="0"/>
            </a:br>
            <a:r>
              <a:rPr lang="en-US" spc="-80" dirty="0" err="1"/>
              <a:t>Asad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00BC323-4CEA-B48D-C03A-3EB6C8A20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800" y="-914400"/>
            <a:ext cx="5257800" cy="81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8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2577-0572-4359-944A-80FB6181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51508"/>
            <a:ext cx="11353801" cy="4293483"/>
          </a:xfrm>
        </p:spPr>
        <p:txBody>
          <a:bodyPr/>
          <a:lstStyle/>
          <a:p>
            <a:pPr algn="ctr"/>
            <a:r>
              <a:rPr lang="en-US" sz="6000" dirty="0"/>
              <a:t>Portland </a:t>
            </a:r>
            <a:br>
              <a:rPr lang="en-US" sz="6000" dirty="0"/>
            </a:br>
            <a:r>
              <a:rPr lang="en-US" sz="6000" dirty="0"/>
              <a:t>Fair Housing </a:t>
            </a:r>
            <a:br>
              <a:rPr lang="en-US" sz="6000" dirty="0"/>
            </a:br>
            <a:r>
              <a:rPr lang="en-US" sz="6000" dirty="0"/>
              <a:t>Proclamation</a:t>
            </a:r>
            <a:br>
              <a:rPr lang="en-US" sz="5400" dirty="0"/>
            </a:br>
            <a:br>
              <a:rPr lang="en-US" sz="5400" dirty="0"/>
            </a:br>
            <a:r>
              <a:rPr lang="en-US" sz="4500" b="0" dirty="0"/>
              <a:t>A proclamation and a call to action</a:t>
            </a:r>
            <a:endParaRPr lang="en-US" sz="4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A7669-8822-1C5F-465A-BF5F74157797}"/>
              </a:ext>
            </a:extLst>
          </p:cNvPr>
          <p:cNvSpPr/>
          <p:nvPr/>
        </p:nvSpPr>
        <p:spPr>
          <a:xfrm>
            <a:off x="381000" y="304800"/>
            <a:ext cx="11430000" cy="60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3B8712-D6DA-2906-DF0F-4828302E1517}"/>
              </a:ext>
            </a:extLst>
          </p:cNvPr>
          <p:cNvSpPr/>
          <p:nvPr/>
        </p:nvSpPr>
        <p:spPr>
          <a:xfrm>
            <a:off x="5301842" y="356883"/>
            <a:ext cx="6477000" cy="2365662"/>
          </a:xfrm>
          <a:prstGeom prst="roundRect">
            <a:avLst/>
          </a:prstGeom>
          <a:solidFill>
            <a:srgbClr val="27829D"/>
          </a:solidFill>
          <a:ln w="57150">
            <a:solidFill>
              <a:srgbClr val="8FD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35FF45-ACF9-0253-5B03-BEC1534ED5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F9620-556B-6F4B-034F-B5C97CBC4C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4134B1-EDCE-8DB9-A8CB-A88F1464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044" y="662551"/>
            <a:ext cx="6477000" cy="1754326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1 in every 2 renter households earn 60% AMI or below.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57014F-6A10-409D-8BDA-DFFD782F9950}"/>
              </a:ext>
            </a:extLst>
          </p:cNvPr>
          <p:cNvSpPr/>
          <p:nvPr/>
        </p:nvSpPr>
        <p:spPr>
          <a:xfrm>
            <a:off x="5334000" y="3186401"/>
            <a:ext cx="6444842" cy="2776066"/>
          </a:xfrm>
          <a:prstGeom prst="roundRect">
            <a:avLst/>
          </a:prstGeom>
          <a:solidFill>
            <a:srgbClr val="27829D"/>
          </a:solidFill>
          <a:ln w="57150">
            <a:solidFill>
              <a:srgbClr val="8FD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A63FFDE-624D-04EB-22B9-5D4DC3C33FAF}"/>
              </a:ext>
            </a:extLst>
          </p:cNvPr>
          <p:cNvSpPr txBox="1">
            <a:spLocks/>
          </p:cNvSpPr>
          <p:nvPr/>
        </p:nvSpPr>
        <p:spPr>
          <a:xfrm>
            <a:off x="5608041" y="3421065"/>
            <a:ext cx="5896761" cy="2339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every 4 households are paying more than 50% of their income in housing costs.</a:t>
            </a:r>
          </a:p>
        </p:txBody>
      </p:sp>
      <p:pic>
        <p:nvPicPr>
          <p:cNvPr id="6" name="Picture 5" descr="A family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C3BB7725-C0DB-3B97-5791-2662DC1EC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8" y="1679075"/>
            <a:ext cx="4279868" cy="3014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70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35FF45-ACF9-0253-5B03-BEC1534ED5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F9620-556B-6F4B-034F-B5C97CBC4C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FEA311-158B-6041-B06F-3DAD1E10EB84}"/>
              </a:ext>
            </a:extLst>
          </p:cNvPr>
          <p:cNvSpPr/>
          <p:nvPr/>
        </p:nvSpPr>
        <p:spPr>
          <a:xfrm>
            <a:off x="381000" y="1905000"/>
            <a:ext cx="5715000" cy="2365662"/>
          </a:xfrm>
          <a:prstGeom prst="roundRect">
            <a:avLst/>
          </a:prstGeom>
          <a:solidFill>
            <a:srgbClr val="27829D"/>
          </a:solidFill>
          <a:ln w="57150">
            <a:solidFill>
              <a:srgbClr val="8FD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05577D7-9E61-F9F0-C4F5-880DEFCAAAB7}"/>
              </a:ext>
            </a:extLst>
          </p:cNvPr>
          <p:cNvSpPr txBox="1">
            <a:spLocks/>
          </p:cNvSpPr>
          <p:nvPr/>
        </p:nvSpPr>
        <p:spPr>
          <a:xfrm>
            <a:off x="608202" y="2210668"/>
            <a:ext cx="5458587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800" kern="0" dirty="0">
                <a:solidFill>
                  <a:schemeClr val="bg1"/>
                </a:solidFill>
              </a:rPr>
              <a:t>White Portlanders earn nearly 220% more than Black Portlanders.</a:t>
            </a:r>
          </a:p>
        </p:txBody>
      </p:sp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67A782EC-A55A-1D41-2364-D8C083F0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40" y="992331"/>
            <a:ext cx="5159560" cy="4191000"/>
          </a:xfrm>
          <a:prstGeom prst="rect">
            <a:avLst/>
          </a:prstGeom>
          <a:ln w="127000" cap="sq">
            <a:solidFill>
              <a:srgbClr val="27829D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24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ome Forward | Home Forward - Portland, OR Housing Authority">
            <a:extLst>
              <a:ext uri="{FF2B5EF4-FFF2-40B4-BE49-F238E27FC236}">
                <a16:creationId xmlns:a16="http://schemas.microsoft.com/office/drawing/2014/main" id="{A6CC6701-95DF-A4FE-5ED2-4796E3028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3" b="31899"/>
          <a:stretch/>
        </p:blipFill>
        <p:spPr bwMode="auto">
          <a:xfrm>
            <a:off x="8534400" y="1302243"/>
            <a:ext cx="3391902" cy="11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13A38-A62B-BB05-3813-1C1D5C47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77" y="2734936"/>
            <a:ext cx="3043493" cy="1072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EB9FD-F71A-EBC0-094D-A0A549BE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383" y="5181336"/>
            <a:ext cx="1952624" cy="1424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EAA2B3-4235-612A-A599-030A2D1B5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988" y="4051980"/>
            <a:ext cx="2670725" cy="72956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B80CC55-9C79-7C32-BACF-B63B293AF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5"/>
            <a:ext cx="818239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4134B1-EDCE-8DB9-A8CB-A88F1464DE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96320" y="228600"/>
            <a:ext cx="2952750" cy="922337"/>
          </a:xfrm>
        </p:spPr>
        <p:txBody>
          <a:bodyPr/>
          <a:lstStyle/>
          <a:p>
            <a:pPr algn="ctr"/>
            <a:r>
              <a:rPr lang="en-US" sz="3000" dirty="0"/>
              <a:t>Hattie Redmond Apartments</a:t>
            </a:r>
          </a:p>
        </p:txBody>
      </p:sp>
    </p:spTree>
    <p:extLst>
      <p:ext uri="{BB962C8B-B14F-4D97-AF65-F5344CB8AC3E}">
        <p14:creationId xmlns:p14="http://schemas.microsoft.com/office/powerpoint/2010/main" val="238482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8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2577-0572-4359-944A-80FB6181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13917"/>
            <a:ext cx="10363200" cy="3077766"/>
          </a:xfrm>
        </p:spPr>
        <p:txBody>
          <a:bodyPr/>
          <a:lstStyle/>
          <a:p>
            <a:pPr algn="l"/>
            <a:r>
              <a:rPr lang="en-US" sz="4000" b="0" dirty="0"/>
              <a:t>The Fair Housing Act and Fair Housing Month are for celebration and proclamation, and a reminder we have more work to do and must take action to address a debt owed and promises made.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AE9A4-B8A1-BA2B-A959-E2657B45D2C2}"/>
              </a:ext>
            </a:extLst>
          </p:cNvPr>
          <p:cNvSpPr/>
          <p:nvPr/>
        </p:nvSpPr>
        <p:spPr>
          <a:xfrm>
            <a:off x="381000" y="304800"/>
            <a:ext cx="11430000" cy="60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F16E1325-51C8-5D7C-6D4A-AA59FC07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8731"/>
            <a:ext cx="4800601" cy="2031325"/>
          </a:xfrm>
        </p:spPr>
        <p:txBody>
          <a:bodyPr/>
          <a:lstStyle/>
          <a:p>
            <a:r>
              <a:rPr lang="en-US" spc="-5" dirty="0">
                <a:solidFill>
                  <a:srgbClr val="FFFFFF"/>
                </a:solidFill>
              </a:rPr>
              <a:t>Fair Housing Council of Oregon</a:t>
            </a:r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0A88EBCA-21BE-0DB3-3606-58499FB2008C}"/>
              </a:ext>
            </a:extLst>
          </p:cNvPr>
          <p:cNvSpPr txBox="1"/>
          <p:nvPr/>
        </p:nvSpPr>
        <p:spPr>
          <a:xfrm>
            <a:off x="421688" y="3092840"/>
            <a:ext cx="3943350" cy="11743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184150">
              <a:lnSpc>
                <a:spcPct val="1042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Allan </a:t>
            </a:r>
            <a:r>
              <a:rPr lang="en-US" sz="2400" b="1" spc="-5" dirty="0" err="1">
                <a:solidFill>
                  <a:srgbClr val="FFFFFF"/>
                </a:solidFill>
                <a:latin typeface="Arial"/>
                <a:cs typeface="Arial"/>
              </a:rPr>
              <a:t>Lazo</a:t>
            </a:r>
            <a:endParaRPr lang="en-US" sz="24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84150">
              <a:lnSpc>
                <a:spcPct val="1042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Executive Director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Picture 2" descr="Fair Housing Council of Oregon | Mightycause">
            <a:extLst>
              <a:ext uri="{FF2B5EF4-FFF2-40B4-BE49-F238E27FC236}">
                <a16:creationId xmlns:a16="http://schemas.microsoft.com/office/drawing/2014/main" id="{B7DC8881-F1BE-88C5-5C4E-A25867DB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4187"/>
            <a:ext cx="6019800" cy="45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7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3C64AEC-7AB0-52C8-64A6-FAEB03105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8553" y="-1429869"/>
            <a:ext cx="5818094" cy="8991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2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nd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Place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Grades 1-3 Category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Muslim Educational Trust</a:t>
            </a:r>
            <a:endParaRPr lang="en-US"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Hajjar </a:t>
            </a:r>
            <a:br>
              <a:rPr lang="en-US" spc="-80" dirty="0"/>
            </a:br>
            <a:r>
              <a:rPr lang="en-US" spc="-80" dirty="0" err="1"/>
              <a:t>Abidar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1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1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st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Place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Grades 1-3 Category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Muslim Educational Trust</a:t>
            </a:r>
            <a:endParaRPr lang="en-US"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Rania</a:t>
            </a:r>
            <a:br>
              <a:rPr lang="en-US" spc="-80" dirty="0"/>
            </a:br>
            <a:r>
              <a:rPr lang="en-US" spc="-80" dirty="0"/>
              <a:t>Ahmed</a:t>
            </a:r>
            <a:endParaRPr lang="en-US" dirty="0"/>
          </a:p>
        </p:txBody>
      </p:sp>
      <p:pic>
        <p:nvPicPr>
          <p:cNvPr id="6" name="Picture 5" descr="Arrow&#10;&#10;Description automatically generated with medium confidence">
            <a:extLst>
              <a:ext uri="{FF2B5EF4-FFF2-40B4-BE49-F238E27FC236}">
                <a16:creationId xmlns:a16="http://schemas.microsoft.com/office/drawing/2014/main" id="{BC480284-FF34-3A1D-4807-2447DFBDA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7800" y="-914400"/>
            <a:ext cx="5257800" cy="81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5068</TotalTime>
  <Words>234</Words>
  <Application>Microsoft Office PowerPoint</Application>
  <PresentationFormat>Widescreen</PresentationFormat>
  <Paragraphs>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Fair Housing Month 2023</vt:lpstr>
      <vt:lpstr>Portland  Fair Housing  Proclamation  A proclamation and a call to action</vt:lpstr>
      <vt:lpstr>1 in every 2 renter households earn 60% AMI or below.</vt:lpstr>
      <vt:lpstr>PowerPoint Presentation</vt:lpstr>
      <vt:lpstr>Hattie Redmond Apartments</vt:lpstr>
      <vt:lpstr>The Fair Housing Act and Fair Housing Month are for celebration and proclamation, and a reminder we have more work to do and must take action to address a debt owed and promises made.</vt:lpstr>
      <vt:lpstr>Fair Housing Council of Oregon</vt:lpstr>
      <vt:lpstr>Hajjar  Abidar</vt:lpstr>
      <vt:lpstr>Rania Ahmed</vt:lpstr>
      <vt:lpstr>Haroon Jamal</vt:lpstr>
      <vt:lpstr>Sidrah ElMoselhy</vt:lpstr>
      <vt:lpstr>June Afeman</vt:lpstr>
      <vt:lpstr>Huda Ibrahim</vt:lpstr>
      <vt:lpstr>Halima Asad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Luneclair, Niki</cp:lastModifiedBy>
  <cp:revision>70</cp:revision>
  <dcterms:created xsi:type="dcterms:W3CDTF">2017-10-04T08:00:34Z</dcterms:created>
  <dcterms:modified xsi:type="dcterms:W3CDTF">2023-03-31T16:25:36Z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