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76" r:id="rId8"/>
    <p:sldId id="274" r:id="rId9"/>
    <p:sldId id="269" r:id="rId10"/>
    <p:sldId id="273" r:id="rId11"/>
    <p:sldId id="26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840285659518421E-2"/>
          <c:y val="0.2460461459337073"/>
          <c:w val="0.97420185488109401"/>
          <c:h val="0.66366720068101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County Jail Bookings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37434</c:v>
                </c:pt>
                <c:pt idx="1">
                  <c:v>38053</c:v>
                </c:pt>
                <c:pt idx="2">
                  <c:v>34460</c:v>
                </c:pt>
                <c:pt idx="3">
                  <c:v>32858</c:v>
                </c:pt>
                <c:pt idx="4">
                  <c:v>29427</c:v>
                </c:pt>
                <c:pt idx="5">
                  <c:v>30497</c:v>
                </c:pt>
                <c:pt idx="6">
                  <c:v>30662</c:v>
                </c:pt>
                <c:pt idx="7">
                  <c:v>25091</c:v>
                </c:pt>
                <c:pt idx="8">
                  <c:v>12544</c:v>
                </c:pt>
                <c:pt idx="9">
                  <c:v>12864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D9-4C08-99CE-9AFA39FEBE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753656336"/>
        <c:axId val="753653056"/>
      </c:lineChart>
      <c:catAx>
        <c:axId val="7536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3056"/>
        <c:crosses val="autoZero"/>
        <c:auto val="1"/>
        <c:lblAlgn val="ctr"/>
        <c:lblOffset val="100"/>
        <c:noMultiLvlLbl val="0"/>
      </c:catAx>
      <c:valAx>
        <c:axId val="753653056"/>
        <c:scaling>
          <c:orientation val="minMax"/>
          <c:max val="4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6336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1BF2-F0F7-029C-69DE-32CC6C900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D4B38-DCAA-DC94-BF39-DA985C24C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3F97E-05A7-2E70-63EB-66A11373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C97-A4A7-0CA4-6083-E2C9C668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801EE-EB6F-2F04-7C36-DA288085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A551-BCDF-170F-94CD-2076ACA2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A237D-EAE4-15A1-E9E4-EF1F4F35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41C57-B04D-027E-535E-3A2E850D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FA82E-0B29-2F2E-EFDB-0271D6F4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451E8-F290-87A4-821F-472E090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F7C4E-DBE0-35DE-796B-062FB0BD1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6F5A4-119B-E27D-17FA-140CBA22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CBB82-C745-F186-8C35-6591414C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6F582-1F2B-8602-9B41-EB700C28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8D4D-06D3-E97D-3D20-D54A29F5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50BC-4C8D-5F9C-E553-BB09557D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521F-45AD-B215-1975-1D549E9B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A94D-6D36-C853-386D-5461B599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4A6F-35EC-BE0C-3579-B13196A1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2A45-D0D3-AC97-5650-63742EA2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F9B5-FE04-9008-B54F-BC7D181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2B9ED-2CCC-E1C9-B416-CEFE6A80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85C34-E4C7-D3EA-A66F-BA6370EC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C2C1-88DB-4D15-DE32-B716E7C0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885BC-93AB-9C69-DC0E-E5AF640E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19A6-E15C-205B-07D7-B488B6D4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282B-5778-524C-1D69-5B348534C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B6DF1-76B9-0D7A-539E-AA32E3C2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BE25B-A70E-37BC-61BA-44788D5B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C141B-DFE7-0BF3-C965-2ABAC655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F9B6-3DA9-329B-3147-BB5A850E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9E16-E5FF-2DEC-F76C-958FD5FF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198F-334A-BF21-D67B-6809302B4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5CE1C-8745-1CEF-0018-FA99208F9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ADC8-8C37-D2D4-769F-A4C9B202B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E6AC-89B2-BD00-F158-2639CC25A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2F181-E7C9-4BFB-8C04-CAF51A94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80648-0FAC-DDC2-5274-258711F0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27D6B-F3AF-1364-C7AF-0EE675AF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5DD3-DB32-09CE-8C07-45F21DB4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26EA8-07D6-6F14-F889-C9E8509F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DC1A4-5B46-F1BF-D67E-CE983151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2D9-924C-E0A1-62B4-609A9E5F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36063-FC61-0A70-8C34-2B9F5017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AAFF-45FC-FB8E-ECD7-1202B3B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FDAD-C93B-AD66-8D69-0D16883C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6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74C4-445C-82AB-6C43-268DEAA4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E96D-9F69-F1DE-2925-F8A9B3E9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B67C2-29C9-3C7D-1C2E-42D7EFD2A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8331A-1AB9-0CAE-A2F7-880591CC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BD0A7-1CBD-9E14-1A9F-416DA84F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D9BE-7743-ACB4-685A-AB9AA3CC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E3FA-D92C-B2D2-815C-052C58FA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295C0-F2EF-C80A-B787-2015E186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CA587-99C5-1348-BA25-C2B0143C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5D9C0-82D8-AEEE-C407-6F4761E2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4CEC-1C10-65A4-E246-188A06C7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6B4AF-0F25-052B-044D-2B679750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BF375-032F-2E8B-9030-AC798FF6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F414-C781-7ED0-E1FD-8927928F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90C27-EE30-70B3-1161-E2F5124AB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5533-A587-43C6-88E2-D1EA2AD389E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338E-F288-19A2-7136-7516DD8D8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3F1B-D159-C211-A30B-95A3E2F2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0A37-B987-4BAB-AEDA-B10562D1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443BFA7-83FE-A5B9-23D9-D86C34E72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1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0DAE772-33B1-9FD1-A48B-33464E3E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14CF17-6E5E-77AB-4E0A-4A48399B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3E6AF-AE9D-9417-13CE-ED17F8EC1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450E3-CCEB-281B-161E-205828A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Evaluate All Bureau Policies – Are the Encouraging Move to Sanctioned Camps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1BF08F-2736-6486-6075-093E64C8B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Focusing in particular distribution of tents by Portland Bureaus </a:t>
            </a:r>
          </a:p>
        </p:txBody>
      </p:sp>
      <p:pic>
        <p:nvPicPr>
          <p:cNvPr id="8" name="Content Placeholder 7" descr="A picture containing text, smoke, weapon, spring&#10;&#10;Description automatically generated">
            <a:extLst>
              <a:ext uri="{FF2B5EF4-FFF2-40B4-BE49-F238E27FC236}">
                <a16:creationId xmlns:a16="http://schemas.microsoft.com/office/drawing/2014/main" id="{B91AC0CB-965D-985E-65CB-29373DE79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 b="-1"/>
          <a:stretch/>
        </p:blipFill>
        <p:spPr>
          <a:xfrm>
            <a:off x="5344678" y="1618712"/>
            <a:ext cx="6436548" cy="36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5C42E7-9EEE-777E-A51B-B1C20718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Municipal Court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3D02F-94B2-E6C6-8829-415F35F4A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DCAA-399F-E24B-A956-AA3CCF99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1343891"/>
            <a:ext cx="2919740" cy="3962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Multnomah County essentially stopped imposing prison sentences for property and drug trafficking offenses.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9ACB-0201-8345-9D4A-E0F13688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806824"/>
            <a:ext cx="3344253" cy="5032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92268-6FAA-1A45-AC45-FD6DE6B9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12" y="0"/>
            <a:ext cx="7539285" cy="6012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97B05-5D85-422A-B592-9FA49E4D5D40}"/>
              </a:ext>
            </a:extLst>
          </p:cNvPr>
          <p:cNvSpPr txBox="1"/>
          <p:nvPr/>
        </p:nvSpPr>
        <p:spPr>
          <a:xfrm>
            <a:off x="8917732" y="6348544"/>
            <a:ext cx="312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Oregon Criminal Justice Commission (CJC) JRI dashboard for Multnomah County</a:t>
            </a:r>
          </a:p>
        </p:txBody>
      </p:sp>
    </p:spTree>
    <p:extLst>
      <p:ext uri="{BB962C8B-B14F-4D97-AF65-F5344CB8AC3E}">
        <p14:creationId xmlns:p14="http://schemas.microsoft.com/office/powerpoint/2010/main" val="41602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F71B-113C-F24D-BA6D-670A80AD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Car thieves in prison vs. car thefts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54D6A-3FE9-4D2A-842B-F548EBCD2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As the number of Oregon prison inmates serving car theft sentences has declined dramatically, the incidence of car thefts has increased dramatically.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B2D4E9B3-C08E-BD4C-A606-64F1D793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59" y="245215"/>
            <a:ext cx="7433631" cy="56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3A10-1435-6A4B-89FA-90489883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Bookings into the County jail have decreased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9100-7825-3A44-8CB3-7E01104E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8" y="2318199"/>
            <a:ext cx="10250504" cy="7713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Many fewer go to jail in Multnomah County.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12A79-01CB-4ECF-AA27-378DDC82156A}"/>
              </a:ext>
            </a:extLst>
          </p:cNvPr>
          <p:cNvSpPr txBox="1"/>
          <p:nvPr/>
        </p:nvSpPr>
        <p:spPr>
          <a:xfrm>
            <a:off x="5175250" y="6606359"/>
            <a:ext cx="758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2005-2019 Multnomah County historical budgets and MCSO adopted budgets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092A7A6A-D122-4B86-B1A3-CE440D5ED120}"/>
              </a:ext>
            </a:extLst>
          </p:cNvPr>
          <p:cNvGraphicFramePr>
            <a:graphicFrameLocks/>
          </p:cNvGraphicFramePr>
          <p:nvPr/>
        </p:nvGraphicFramePr>
        <p:xfrm>
          <a:off x="680882" y="2377384"/>
          <a:ext cx="10830236" cy="4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0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443BFA7-83FE-A5B9-23D9-D86C34E72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590448C8B2F4DB999E6692D06EADA" ma:contentTypeVersion="13" ma:contentTypeDescription="Create a new document." ma:contentTypeScope="" ma:versionID="3f9b28d946165c09a217dea4fca96fab">
  <xsd:schema xmlns:xsd="http://www.w3.org/2001/XMLSchema" xmlns:xs="http://www.w3.org/2001/XMLSchema" xmlns:p="http://schemas.microsoft.com/office/2006/metadata/properties" xmlns:ns2="1bdbdd24-27d7-4eda-8e03-a6a29ac0a83c" xmlns:ns3="4fada0c9-b20f-49a0-ba0f-9248539b87d0" targetNamespace="http://schemas.microsoft.com/office/2006/metadata/properties" ma:root="true" ma:fieldsID="991b25cc898d7c944922c13f20e94b38" ns2:_="" ns3:_="">
    <xsd:import namespace="1bdbdd24-27d7-4eda-8e03-a6a29ac0a83c"/>
    <xsd:import namespace="4fada0c9-b20f-49a0-ba0f-9248539b8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bdd24-27d7-4eda-8e03-a6a29ac0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a0c9-b20f-49a0-ba0f-9248539b87d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275068-2e6e-4c37-9325-75d87db19a28}" ma:internalName="TaxCatchAll" ma:showField="CatchAllData" ma:web="4fada0c9-b20f-49a0-ba0f-9248539b8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ada0c9-b20f-49a0-ba0f-9248539b87d0"/>
    <lcf76f155ced4ddcb4097134ff3c332f xmlns="1bdbdd24-27d7-4eda-8e03-a6a29ac0a8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897AAB-9B1E-4681-8F42-C20114327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dbdd24-27d7-4eda-8e03-a6a29ac0a83c"/>
    <ds:schemaRef ds:uri="4fada0c9-b20f-49a0-ba0f-9248539b8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5BFEE1-F863-4BD1-9F57-E82CFE59DF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B66F1-C205-4B59-9383-7350FCFB5905}">
  <ds:schemaRefs>
    <ds:schemaRef ds:uri="http://schemas.microsoft.com/office/2006/metadata/properties"/>
    <ds:schemaRef ds:uri="http://schemas.microsoft.com/office/2006/documentManagement/types"/>
    <ds:schemaRef ds:uri="4fada0c9-b20f-49a0-ba0f-9248539b87d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bdbdd24-27d7-4eda-8e03-a6a29ac0a83c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Homelessness</vt:lpstr>
      <vt:lpstr>Evaluate All Bureau Policies – Are the Encouraging Move to Sanctioned Camps</vt:lpstr>
      <vt:lpstr>Evaluate Municipal Court </vt:lpstr>
      <vt:lpstr>Multnomah County essentially stopped imposing prison sentences for property and drug trafficking offenses. </vt:lpstr>
      <vt:lpstr>Car thieves in prison vs. car thefts</vt:lpstr>
      <vt:lpstr>Bookings into the County jail have decreased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DuPree, Ben</dc:creator>
  <cp:lastModifiedBy>Gonzalez, Rene</cp:lastModifiedBy>
  <cp:revision>2</cp:revision>
  <dcterms:created xsi:type="dcterms:W3CDTF">2023-02-02T21:40:02Z</dcterms:created>
  <dcterms:modified xsi:type="dcterms:W3CDTF">2023-02-02T21:48:25Z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0x010100ED8590448C8B2F4DB999E6692D06EADA</vt:lpwstr>
  </property>
</Properties>
</file>