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CCA_E3EA7A11.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CCF_BFB552C7.xml" ContentType="application/vnd.ms-powerpoint.comments+xml"/>
  <Override PartName="/ppt/notesSlides/notesSlide5.xml" ContentType="application/vnd.openxmlformats-officedocument.presentationml.notesSlide+xml"/>
  <Override PartName="/ppt/comments/modernComment_13A_204DC4C5.xml" ContentType="application/vnd.ms-powerpoint.comments+xml"/>
  <Override PartName="/ppt/notesSlides/notesSlide6.xml" ContentType="application/vnd.openxmlformats-officedocument.presentationml.notesSlide+xml"/>
  <Override PartName="/ppt/comments/modernComment_12E_CC847FBC.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1"/>
  </p:notesMasterIdLst>
  <p:sldIdLst>
    <p:sldId id="256" r:id="rId5"/>
    <p:sldId id="3274" r:id="rId6"/>
    <p:sldId id="312" r:id="rId7"/>
    <p:sldId id="313" r:id="rId8"/>
    <p:sldId id="3279" r:id="rId9"/>
    <p:sldId id="314" r:id="rId10"/>
    <p:sldId id="302" r:id="rId11"/>
    <p:sldId id="3286" r:id="rId12"/>
    <p:sldId id="3285" r:id="rId13"/>
    <p:sldId id="3284" r:id="rId14"/>
    <p:sldId id="3283" r:id="rId15"/>
    <p:sldId id="3282" r:id="rId16"/>
    <p:sldId id="3281" r:id="rId17"/>
    <p:sldId id="3280" r:id="rId18"/>
    <p:sldId id="262" r:id="rId19"/>
    <p:sldId id="3287"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ACD70A-9FAB-7FCE-1A6F-14726B14FEB5}" name="Peters, David" initials="PD" userId="S::David.Peters@portlandoregon.gov::d887fc25-b092-4c0e-a700-fdb69148c77c" providerId="AD"/>
  <p188:author id="{CADC7650-6A76-3293-43D0-5A9A28A722FB}" name="Inman, Jodie" initials="IJ" userId="S::jodie.inman_portlandoregon.gov#ext#@pwbpm.onmicrosoft.com::25462d7e-53c9-44e7-a7f6-df7b77bb50ae" providerId="AD"/>
  <p188:author id="{5A3954E7-5B07-C594-5B9F-BDC6A4419BB7}" name="Peters, David" initials="PD" userId="S::david.peters_portlandoregon.gov#ext#@pwbpm.onmicrosoft.com::a7e3c239-93de-4d89-970e-5b6ea1f08127" providerId="AD"/>
  <p188:author id="{475997F9-FAB3-3ED9-2688-790C04CAA495}" name="Ackerman, Ken" initials="AK" userId="S::kenneth.ackerman_portlandoregon.gov#ext#@pwbpm.onmicrosoft.com::4dfcdb5e-f716-441a-8c43-692b1cf76cf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sher, Katy" initials="AK" lastIdx="14" clrIdx="0">
    <p:extLst>
      <p:ext uri="{19B8F6BF-5375-455C-9EA6-DF929625EA0E}">
        <p15:presenceInfo xmlns:p15="http://schemas.microsoft.com/office/powerpoint/2012/main" userId="S::Katy.Asher@portlandoregon.gov::f5807d18-3a7b-4e83-ad96-21908015add0" providerId="AD"/>
      </p:ext>
    </p:extLst>
  </p:cmAuthor>
  <p:cmAuthor id="2" name="Parker, Ryan (Water)" initials="P(" lastIdx="11" clrIdx="1">
    <p:extLst>
      <p:ext uri="{19B8F6BF-5375-455C-9EA6-DF929625EA0E}">
        <p15:presenceInfo xmlns:p15="http://schemas.microsoft.com/office/powerpoint/2012/main" userId="S::ryan.m.parker@portlandoregon.gov::5c9f555d-2913-49e4-b93e-342f52dd7c7c" providerId="AD"/>
      </p:ext>
    </p:extLst>
  </p:cmAuthor>
  <p:cmAuthor id="3" name="Heaton, Felicia" initials="HF" lastIdx="8" clrIdx="2">
    <p:extLst>
      <p:ext uri="{19B8F6BF-5375-455C-9EA6-DF929625EA0E}">
        <p15:presenceInfo xmlns:p15="http://schemas.microsoft.com/office/powerpoint/2012/main" userId="S::felicia.heaton@portlandoregon.gov::03199ebc-8e9e-4ebc-a1d5-7d00885735b4" providerId="AD"/>
      </p:ext>
    </p:extLst>
  </p:cmAuthor>
  <p:cmAuthor id="4" name="Inman, Jodie" initials="IJ" lastIdx="8" clrIdx="3">
    <p:extLst>
      <p:ext uri="{19B8F6BF-5375-455C-9EA6-DF929625EA0E}">
        <p15:presenceInfo xmlns:p15="http://schemas.microsoft.com/office/powerpoint/2012/main" userId="S::jodie.inman@portlandoregon.gov::9012a82f-b51b-4a8d-a8d4-ffdc0235ef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D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72DD04-419D-490E-87CF-BEAFC7670904}" v="39" dt="2022-11-28T23:01:47.721"/>
    <p1510:client id="{795D360B-6D88-8F6D-7D97-F807E1F6D849}" v="1196" dt="2022-11-28T00:51:13.122"/>
    <p1510:client id="{CB698C9D-13D6-B659-8471-FC48F1072B9A}" v="210" dt="2022-11-28T16:46:56.473"/>
    <p1510:client id="{CF548A9E-FEB3-80C4-6C90-6451E791039A}" v="19" dt="2022-11-28T22:13:23.125"/>
    <p1510:client id="{F07CE783-F998-E86C-801F-51E5A32C873A}" v="208" dt="2022-11-28T17:29:44.9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626" autoAdjust="0"/>
  </p:normalViewPr>
  <p:slideViewPr>
    <p:cSldViewPr snapToGrid="0">
      <p:cViewPr varScale="1">
        <p:scale>
          <a:sx n="107" d="100"/>
          <a:sy n="107" d="100"/>
        </p:scale>
        <p:origin x="7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comments/modernComment_12E_CC847FBC.xml><?xml version="1.0" encoding="utf-8"?>
<p188:cmLst xmlns:a="http://schemas.openxmlformats.org/drawingml/2006/main" xmlns:r="http://schemas.openxmlformats.org/officeDocument/2006/relationships" xmlns:p188="http://schemas.microsoft.com/office/powerpoint/2018/8/main">
  <p188:cm id="{58864D88-503B-4CE6-86C6-249A76B8D1BB}" authorId="{475997F9-FAB3-3ED9-2688-790C04CAA495}" status="resolved" created="2022-11-14T22:33:53.599" complete="100000">
    <ac:txMkLst xmlns:ac="http://schemas.microsoft.com/office/drawing/2013/main/command">
      <pc:docMk xmlns:pc="http://schemas.microsoft.com/office/powerpoint/2013/main/command"/>
      <pc:sldMk xmlns:pc="http://schemas.microsoft.com/office/powerpoint/2013/main/command" cId="3431235516" sldId="302"/>
      <ac:spMk id="2" creationId="{313C1A57-4824-4A29-8FDD-2AA990871367}"/>
      <ac:txMk cp="282">
        <ac:context len="286" hash="3405003543"/>
      </ac:txMk>
    </ac:txMkLst>
    <p188:pos x="3047999" y="2652155"/>
    <p188:txBody>
      <a:bodyPr/>
      <a:lstStyle/>
      <a:p>
        <a:r>
          <a:rPr lang="en-US"/>
          <a:t>Don't need on both slides</a:t>
        </a:r>
      </a:p>
    </p188:txBody>
  </p188:cm>
</p188:cmLst>
</file>

<file path=ppt/comments/modernComment_13A_204DC4C5.xml><?xml version="1.0" encoding="utf-8"?>
<p188:cmLst xmlns:a="http://schemas.openxmlformats.org/drawingml/2006/main" xmlns:r="http://schemas.openxmlformats.org/officeDocument/2006/relationships" xmlns:p188="http://schemas.microsoft.com/office/powerpoint/2018/8/main">
  <p188:cm id="{0CB6E081-C96D-4E4A-B75F-9E3DE4E9500C}" authorId="{475997F9-FAB3-3ED9-2688-790C04CAA495}" status="resolved" created="2022-11-14T22:29:55.593" complete="100000">
    <ac:txMkLst xmlns:ac="http://schemas.microsoft.com/office/drawing/2013/main/command">
      <pc:docMk xmlns:pc="http://schemas.microsoft.com/office/powerpoint/2013/main/command"/>
      <pc:sldMk xmlns:pc="http://schemas.microsoft.com/office/powerpoint/2013/main/command" cId="541967557" sldId="314"/>
      <ac:spMk id="13" creationId="{F166DC97-1ECD-48C6-B4D3-2606BAEAA5FC}"/>
      <ac:txMk cp="171">
        <ac:context len="172" hash="804080033"/>
      </ac:txMk>
    </ac:txMkLst>
    <p188:pos x="3038103" y="3117272"/>
    <p188:replyLst>
      <p188:reply id="{3CAE1C6F-555E-415F-B44F-34B66E06A030}" authorId="{5A3954E7-5B07-C594-5B9F-BDC6A4419BB7}" created="2022-11-16T17:52:15.970">
        <p188:txBody>
          <a:bodyPr/>
          <a:lstStyle/>
          <a:p>
            <a:r>
              <a:rPr lang="en-US"/>
              <a:t>Updated to cover all forms of easement.</a:t>
            </a:r>
          </a:p>
        </p188:txBody>
      </p188:reply>
    </p188:replyLst>
    <p188:txBody>
      <a:bodyPr/>
      <a:lstStyle/>
      <a:p>
        <a:r>
          <a:rPr lang="en-US"/>
          <a:t>The intertie is a Water Facility easement does that need to be listed here.</a:t>
        </a:r>
      </a:p>
    </p188:txBody>
  </p188:cm>
  <p188:cm id="{900DDD0C-C31D-44AC-99E7-8018CE3881DD}" authorId="{475997F9-FAB3-3ED9-2688-790C04CAA495}" status="resolved" created="2022-11-14T22:31:00.142" complete="100000">
    <ac:txMkLst xmlns:ac="http://schemas.microsoft.com/office/drawing/2013/main/command">
      <pc:docMk xmlns:pc="http://schemas.microsoft.com/office/powerpoint/2013/main/command"/>
      <pc:sldMk xmlns:pc="http://schemas.microsoft.com/office/powerpoint/2013/main/command" cId="541967557" sldId="314"/>
      <ac:spMk id="13" creationId="{F166DC97-1ECD-48C6-B4D3-2606BAEAA5FC}"/>
      <ac:txMk cp="171">
        <ac:context len="172" hash="804080033"/>
      </ac:txMk>
    </ac:txMkLst>
    <p188:pos x="3038103" y="3117272"/>
    <p188:replyLst>
      <p188:reply id="{1E3BD230-0407-4EAC-8EF4-B0603F5709E7}" authorId="{5A3954E7-5B07-C594-5B9F-BDC6A4419BB7}" created="2022-11-16T17:52:28.877">
        <p188:txBody>
          <a:bodyPr/>
          <a:lstStyle/>
          <a:p>
            <a:r>
              <a:rPr lang="en-US"/>
              <a:t>Udpated</a:t>
            </a:r>
          </a:p>
        </p188:txBody>
      </p188:reply>
    </p188:replyLst>
    <p188:txBody>
      <a:bodyPr/>
      <a:lstStyle/>
      <a:p>
        <a:r>
          <a:rPr lang="en-US"/>
          <a:t>Since we are working on this now does spring correct, should this be Jan?  </a:t>
        </a:r>
      </a:p>
    </p188:txBody>
  </p188:cm>
  <p188:cm id="{4A1DA5B2-C4C9-4423-8254-4616ED7B4CBE}" authorId="{475997F9-FAB3-3ED9-2688-790C04CAA495}" status="resolved" created="2022-11-14T22:39:05.639" complete="100000">
    <pc:sldMkLst xmlns:pc="http://schemas.microsoft.com/office/powerpoint/2013/main/command">
      <pc:docMk/>
      <pc:sldMk cId="541967557" sldId="314"/>
    </pc:sldMkLst>
    <p188:txBody>
      <a:bodyPr/>
      <a:lstStyle/>
      <a:p>
        <a:r>
          <a:rPr lang="en-US"/>
          <a:t>Do we need a slide on why we need easements when we own the property, maybe with a very high level map?</a:t>
        </a:r>
      </a:p>
    </p188:txBody>
  </p188:cm>
  <p188:cm id="{DECF8E07-2580-49A8-ACDE-BED657166FB0}" authorId="{475997F9-FAB3-3ED9-2688-790C04CAA495}" status="resolved" created="2022-11-16T01:09:37.144" complete="100000">
    <ac:txMkLst xmlns:ac="http://schemas.microsoft.com/office/drawing/2013/main/command">
      <pc:docMk xmlns:pc="http://schemas.microsoft.com/office/powerpoint/2013/main/command"/>
      <pc:sldMk xmlns:pc="http://schemas.microsoft.com/office/powerpoint/2013/main/command" cId="541967557" sldId="314"/>
      <ac:spMk id="13" creationId="{F166DC97-1ECD-48C6-B4D3-2606BAEAA5FC}"/>
      <ac:txMk cp="16" len="15">
        <ac:context len="171" hash="3017828116"/>
      </ac:txMk>
    </ac:txMkLst>
    <p188:pos x="4311315" y="250657"/>
    <p188:replyLst>
      <p188:reply id="{370ED43C-3CF6-420D-9E84-5E87E17E0287}" authorId="{5A3954E7-5B07-C594-5B9F-BDC6A4419BB7}" created="2022-11-16T17:51:56.375">
        <p188:txBody>
          <a:bodyPr/>
          <a:lstStyle/>
          <a:p>
            <a:r>
              <a:rPr lang="en-US"/>
              <a:t>This will be a couple years down the road when we do not have to go to Council :-)</a:t>
            </a:r>
          </a:p>
        </p188:txBody>
      </p188:reply>
    </p188:replyLst>
    <p188:txBody>
      <a:bodyPr/>
      <a:lstStyle/>
      <a:p>
        <a:r>
          <a:rPr lang="en-US"/>
          <a:t>We will have more easements for the pipe abandonment work. </a:t>
        </a:r>
      </a:p>
    </p188:txBody>
  </p188:cm>
  <p188:cm id="{02698DC3-833D-44A9-A5A6-0C4CA56A292F}" authorId="{CADC7650-6A76-3293-43D0-5A9A28A722FB}" status="resolved" created="2022-11-22T18:06:08.373" complete="100000">
    <ac:txMkLst xmlns:ac="http://schemas.microsoft.com/office/drawing/2013/main/command">
      <pc:docMk xmlns:pc="http://schemas.microsoft.com/office/powerpoint/2013/main/command"/>
      <pc:sldMk xmlns:pc="http://schemas.microsoft.com/office/powerpoint/2013/main/command" cId="541967557" sldId="314"/>
      <ac:spMk id="13" creationId="{F166DC97-1ECD-48C6-B4D3-2606BAEAA5FC}"/>
      <ac:txMk cp="171">
        <ac:context len="172" hash="804080033"/>
      </ac:txMk>
    </ac:txMkLst>
    <p188:pos x="3234905" y="3781245"/>
    <p188:replyLst>
      <p188:reply id="{9A37C538-5C8D-401F-AD2B-713872ACF213}" authorId="{F4ACD70A-9FAB-7FCE-1A6F-14726B14FEB5}" created="2022-11-22T19:20:39.682">
        <p188:txBody>
          <a:bodyPr/>
          <a:lstStyle/>
          <a:p>
            <a:r>
              <a:rPr lang="en-US"/>
              <a:t>No, removed.</a:t>
            </a:r>
          </a:p>
        </p188:txBody>
      </p188:reply>
    </p188:replyLst>
    <p188:txBody>
      <a:bodyPr/>
      <a:lstStyle/>
      <a:p>
        <a:r>
          <a:rPr lang="en-US"/>
          <a:t>Is this needed? What for?</a:t>
        </a:r>
      </a:p>
    </p188:txBody>
  </p188:cm>
  <p188:cm id="{37780129-9B7C-40AC-AA08-2593C41F6E61}" authorId="{CADC7650-6A76-3293-43D0-5A9A28A722FB}" status="resolved" created="2022-11-22T18:07:06.327" complete="100000">
    <ac:deMkLst xmlns:ac="http://schemas.microsoft.com/office/drawing/2013/main/command">
      <pc:docMk xmlns:pc="http://schemas.microsoft.com/office/powerpoint/2013/main/command"/>
      <pc:sldMk xmlns:pc="http://schemas.microsoft.com/office/powerpoint/2013/main/command" cId="541967557" sldId="314"/>
      <ac:graphicFrameMk id="2" creationId="{FDED8A74-69AF-4190-BB13-B554A481D2C5}"/>
    </ac:deMkLst>
    <p188:replyLst>
      <p188:reply id="{21CB9858-6675-4B03-BA85-D7604D24C2A2}" authorId="{F4ACD70A-9FAB-7FCE-1A6F-14726B14FEB5}" created="2022-11-22T19:21:05.041">
        <p188:txBody>
          <a:bodyPr/>
          <a:lstStyle/>
          <a:p>
            <a:r>
              <a:rPr lang="en-US"/>
              <a:t>Done.</a:t>
            </a:r>
          </a:p>
        </p188:txBody>
      </p188:reply>
    </p188:replyLst>
    <p188:txBody>
      <a:bodyPr/>
      <a:lstStyle/>
      <a:p>
        <a:r>
          <a:rPr lang="en-US"/>
          <a:t>images are really blurry, can they be crisper?</a:t>
        </a:r>
      </a:p>
    </p188:txBody>
  </p188:cm>
</p188:cmLst>
</file>

<file path=ppt/comments/modernComment_CCA_E3EA7A11.xml><?xml version="1.0" encoding="utf-8"?>
<p188:cmLst xmlns:a="http://schemas.openxmlformats.org/drawingml/2006/main" xmlns:r="http://schemas.openxmlformats.org/officeDocument/2006/relationships" xmlns:p188="http://schemas.microsoft.com/office/powerpoint/2018/8/main">
  <p188:cm id="{BD997B20-51EF-4E14-A2E7-75FE97169C15}" authorId="{475997F9-FAB3-3ED9-2688-790C04CAA495}" status="resolved" created="2022-11-14T22:38:03.809" complete="100000">
    <pc:sldMkLst xmlns:pc="http://schemas.microsoft.com/office/powerpoint/2013/main/command">
      <pc:docMk/>
      <pc:sldMk cId="3823794705" sldId="3274"/>
    </pc:sldMkLst>
    <p188:txBody>
      <a:bodyPr/>
      <a:lstStyle/>
      <a:p>
        <a:r>
          <a:rPr lang="en-US"/>
          <a:t>Can we just have this slide and not the one each on health, economy, and future?   Feels heavy on the front end with 2 slides on the easements.</a:t>
        </a:r>
      </a:p>
    </p188:txBody>
  </p188:cm>
</p188:cmLst>
</file>

<file path=ppt/comments/modernComment_CCF_BFB552C7.xml><?xml version="1.0" encoding="utf-8"?>
<p188:cmLst xmlns:a="http://schemas.openxmlformats.org/drawingml/2006/main" xmlns:r="http://schemas.openxmlformats.org/officeDocument/2006/relationships" xmlns:p188="http://schemas.microsoft.com/office/powerpoint/2018/8/main">
  <p188:cm id="{A3D6B456-BB2A-41DF-9F04-E1EE5BFA41C2}" authorId="{CADC7650-6A76-3293-43D0-5A9A28A722FB}" status="resolved" created="2022-11-22T18:23:39.003" complete="100000">
    <ac:deMkLst xmlns:ac="http://schemas.microsoft.com/office/drawing/2013/main/command">
      <pc:docMk xmlns:pc="http://schemas.microsoft.com/office/powerpoint/2013/main/command"/>
      <pc:sldMk xmlns:pc="http://schemas.microsoft.com/office/powerpoint/2013/main/command" cId="3216331463" sldId="3279"/>
      <ac:spMk id="2" creationId="{AD7BA96E-D40B-401B-B2CF-5E64E65835C8}"/>
    </ac:deMkLst>
    <p188:txBody>
      <a:bodyPr/>
      <a:lstStyle/>
      <a:p>
        <a:r>
          <a:rPr lang="en-US"/>
          <a:t>Added this.  Is it correct? anything to add?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68D5D13-F01C-4348-9080-B903D5FC3B36}" type="datetimeFigureOut">
              <a:rPr lang="en-US" smtClean="0"/>
              <a:t>11/28/2022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1F1A04A-A7C1-C84C-B93C-C87943AE39A2}" type="slidenum">
              <a:rPr lang="en-US" smtClean="0"/>
              <a:t>‹#›</a:t>
            </a:fld>
            <a:endParaRPr lang="en-US"/>
          </a:p>
        </p:txBody>
      </p:sp>
    </p:spTree>
    <p:extLst>
      <p:ext uri="{BB962C8B-B14F-4D97-AF65-F5344CB8AC3E}">
        <p14:creationId xmlns:p14="http://schemas.microsoft.com/office/powerpoint/2010/main" val="1065524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A04A-A7C1-C84C-B93C-C87943AE39A2}" type="slidenum">
              <a:rPr lang="en-US" smtClean="0"/>
              <a:t>1</a:t>
            </a:fld>
            <a:endParaRPr lang="en-US"/>
          </a:p>
        </p:txBody>
      </p:sp>
    </p:spTree>
    <p:extLst>
      <p:ext uri="{BB962C8B-B14F-4D97-AF65-F5344CB8AC3E}">
        <p14:creationId xmlns:p14="http://schemas.microsoft.com/office/powerpoint/2010/main" val="3277905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Walters’ Property</a:t>
            </a:r>
          </a:p>
        </p:txBody>
      </p:sp>
      <p:sp>
        <p:nvSpPr>
          <p:cNvPr id="4" name="Slide Number Placeholder 3"/>
          <p:cNvSpPr>
            <a:spLocks noGrp="1"/>
          </p:cNvSpPr>
          <p:nvPr>
            <p:ph type="sldNum" sz="quarter" idx="5"/>
          </p:nvPr>
        </p:nvSpPr>
        <p:spPr/>
        <p:txBody>
          <a:bodyPr/>
          <a:lstStyle/>
          <a:p>
            <a:fld id="{F1F1A04A-A7C1-C84C-B93C-C87943AE39A2}" type="slidenum">
              <a:rPr lang="en-US" smtClean="0"/>
              <a:t>11</a:t>
            </a:fld>
            <a:endParaRPr lang="en-US"/>
          </a:p>
        </p:txBody>
      </p:sp>
    </p:spTree>
    <p:extLst>
      <p:ext uri="{BB962C8B-B14F-4D97-AF65-F5344CB8AC3E}">
        <p14:creationId xmlns:p14="http://schemas.microsoft.com/office/powerpoint/2010/main" val="1151119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Schoepper</a:t>
            </a:r>
            <a:r>
              <a:rPr lang="en-US" dirty="0"/>
              <a:t> Property</a:t>
            </a:r>
          </a:p>
        </p:txBody>
      </p:sp>
      <p:sp>
        <p:nvSpPr>
          <p:cNvPr id="4" name="Slide Number Placeholder 3"/>
          <p:cNvSpPr>
            <a:spLocks noGrp="1"/>
          </p:cNvSpPr>
          <p:nvPr>
            <p:ph type="sldNum" sz="quarter" idx="5"/>
          </p:nvPr>
        </p:nvSpPr>
        <p:spPr/>
        <p:txBody>
          <a:bodyPr/>
          <a:lstStyle/>
          <a:p>
            <a:fld id="{F1F1A04A-A7C1-C84C-B93C-C87943AE39A2}" type="slidenum">
              <a:rPr lang="en-US" smtClean="0"/>
              <a:t>12</a:t>
            </a:fld>
            <a:endParaRPr lang="en-US"/>
          </a:p>
        </p:txBody>
      </p:sp>
    </p:spTree>
    <p:extLst>
      <p:ext uri="{BB962C8B-B14F-4D97-AF65-F5344CB8AC3E}">
        <p14:creationId xmlns:p14="http://schemas.microsoft.com/office/powerpoint/2010/main" val="2334135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Ekstrom</a:t>
            </a:r>
            <a:r>
              <a:rPr lang="en-US" dirty="0"/>
              <a:t> Property – North Half</a:t>
            </a:r>
          </a:p>
        </p:txBody>
      </p:sp>
      <p:sp>
        <p:nvSpPr>
          <p:cNvPr id="4" name="Slide Number Placeholder 3"/>
          <p:cNvSpPr>
            <a:spLocks noGrp="1"/>
          </p:cNvSpPr>
          <p:nvPr>
            <p:ph type="sldNum" sz="quarter" idx="5"/>
          </p:nvPr>
        </p:nvSpPr>
        <p:spPr/>
        <p:txBody>
          <a:bodyPr/>
          <a:lstStyle/>
          <a:p>
            <a:fld id="{F1F1A04A-A7C1-C84C-B93C-C87943AE39A2}" type="slidenum">
              <a:rPr lang="en-US" smtClean="0"/>
              <a:t>13</a:t>
            </a:fld>
            <a:endParaRPr lang="en-US"/>
          </a:p>
        </p:txBody>
      </p:sp>
    </p:spTree>
    <p:extLst>
      <p:ext uri="{BB962C8B-B14F-4D97-AF65-F5344CB8AC3E}">
        <p14:creationId xmlns:p14="http://schemas.microsoft.com/office/powerpoint/2010/main" val="2316489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Ekstrom</a:t>
            </a:r>
            <a:r>
              <a:rPr lang="en-US" dirty="0"/>
              <a:t> Property – South Half</a:t>
            </a:r>
          </a:p>
        </p:txBody>
      </p:sp>
      <p:sp>
        <p:nvSpPr>
          <p:cNvPr id="4" name="Slide Number Placeholder 3"/>
          <p:cNvSpPr>
            <a:spLocks noGrp="1"/>
          </p:cNvSpPr>
          <p:nvPr>
            <p:ph type="sldNum" sz="quarter" idx="5"/>
          </p:nvPr>
        </p:nvSpPr>
        <p:spPr/>
        <p:txBody>
          <a:bodyPr/>
          <a:lstStyle/>
          <a:p>
            <a:fld id="{F1F1A04A-A7C1-C84C-B93C-C87943AE39A2}" type="slidenum">
              <a:rPr lang="en-US" smtClean="0"/>
              <a:t>14</a:t>
            </a:fld>
            <a:endParaRPr lang="en-US"/>
          </a:p>
        </p:txBody>
      </p:sp>
    </p:spTree>
    <p:extLst>
      <p:ext uri="{BB962C8B-B14F-4D97-AF65-F5344CB8AC3E}">
        <p14:creationId xmlns:p14="http://schemas.microsoft.com/office/powerpoint/2010/main" val="205078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A04A-A7C1-C84C-B93C-C87943AE39A2}" type="slidenum">
              <a:rPr lang="en-US" smtClean="0"/>
              <a:t>15</a:t>
            </a:fld>
            <a:endParaRPr lang="en-US"/>
          </a:p>
        </p:txBody>
      </p:sp>
    </p:spTree>
    <p:extLst>
      <p:ext uri="{BB962C8B-B14F-4D97-AF65-F5344CB8AC3E}">
        <p14:creationId xmlns:p14="http://schemas.microsoft.com/office/powerpoint/2010/main" val="4147291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Ekstrom</a:t>
            </a:r>
            <a:r>
              <a:rPr lang="en-US" dirty="0"/>
              <a:t> Property – South Half</a:t>
            </a:r>
          </a:p>
        </p:txBody>
      </p:sp>
      <p:sp>
        <p:nvSpPr>
          <p:cNvPr id="4" name="Slide Number Placeholder 3"/>
          <p:cNvSpPr>
            <a:spLocks noGrp="1"/>
          </p:cNvSpPr>
          <p:nvPr>
            <p:ph type="sldNum" sz="quarter" idx="5"/>
          </p:nvPr>
        </p:nvSpPr>
        <p:spPr/>
        <p:txBody>
          <a:bodyPr/>
          <a:lstStyle/>
          <a:p>
            <a:fld id="{F1F1A04A-A7C1-C84C-B93C-C87943AE39A2}" type="slidenum">
              <a:rPr lang="en-US" smtClean="0"/>
              <a:t>16</a:t>
            </a:fld>
            <a:endParaRPr lang="en-US"/>
          </a:p>
        </p:txBody>
      </p:sp>
    </p:spTree>
    <p:extLst>
      <p:ext uri="{BB962C8B-B14F-4D97-AF65-F5344CB8AC3E}">
        <p14:creationId xmlns:p14="http://schemas.microsoft.com/office/powerpoint/2010/main" val="2850203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Portland Water Bureau is building a water filtration facility, and new pipelines to help the bureau comply with federal Safe Drinking Water Act regulations and be completed by 2027. City Council chose filtration because of the many benefits it offers to further protect our health, support our economy, and prepare us for the future — keeping our water safe and abundant for generations to come</a:t>
            </a:r>
          </a:p>
        </p:txBody>
      </p:sp>
      <p:sp>
        <p:nvSpPr>
          <p:cNvPr id="4" name="Slide Number Placeholder 3"/>
          <p:cNvSpPr>
            <a:spLocks noGrp="1"/>
          </p:cNvSpPr>
          <p:nvPr>
            <p:ph type="sldNum" sz="quarter" idx="10"/>
          </p:nvPr>
        </p:nvSpPr>
        <p:spPr/>
        <p:txBody>
          <a:bodyPr/>
          <a:lstStyle/>
          <a:p>
            <a:pPr defTabSz="931774">
              <a:defRPr/>
            </a:pPr>
            <a:fld id="{0C9CECBC-90DE-451A-8D12-9E12D9518FCB}" type="slidenum">
              <a:rPr lang="en-US">
                <a:solidFill>
                  <a:prstClr val="black"/>
                </a:solidFill>
                <a:latin typeface="Calibri"/>
              </a:rPr>
              <a:pPr defTabSz="931774">
                <a:defRPr/>
              </a:pPr>
              <a:t>2</a:t>
            </a:fld>
            <a:endParaRPr lang="en-US">
              <a:solidFill>
                <a:prstClr val="black"/>
              </a:solidFill>
              <a:latin typeface="Calibri"/>
            </a:endParaRPr>
          </a:p>
        </p:txBody>
      </p:sp>
    </p:spTree>
    <p:extLst>
      <p:ext uri="{BB962C8B-B14F-4D97-AF65-F5344CB8AC3E}">
        <p14:creationId xmlns:p14="http://schemas.microsoft.com/office/powerpoint/2010/main" val="348410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F1A04A-A7C1-C84C-B93C-C87943AE39A2}" type="slidenum">
              <a:rPr lang="en-US" smtClean="0"/>
              <a:t>3</a:t>
            </a:fld>
            <a:endParaRPr lang="en-US"/>
          </a:p>
        </p:txBody>
      </p:sp>
    </p:spTree>
    <p:extLst>
      <p:ext uri="{BB962C8B-B14F-4D97-AF65-F5344CB8AC3E}">
        <p14:creationId xmlns:p14="http://schemas.microsoft.com/office/powerpoint/2010/main" val="3024826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1"/>
              </a:spcBef>
            </a:pPr>
            <a:endParaRPr lang="en-US" dirty="0">
              <a:latin typeface="Myriad Pro" panose="020B0503030403020204" pitchFamily="34" charset="0"/>
            </a:endParaRPr>
          </a:p>
          <a:p>
            <a:pPr>
              <a:spcBef>
                <a:spcPts val="611"/>
              </a:spcBef>
            </a:pPr>
            <a:endParaRPr lang="en-US" dirty="0">
              <a:latin typeface="Myriad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F1F1A04A-A7C1-C84C-B93C-C87943AE39A2}" type="slidenum">
              <a:rPr lang="en-US" smtClean="0"/>
              <a:t>4</a:t>
            </a:fld>
            <a:endParaRPr lang="en-US"/>
          </a:p>
        </p:txBody>
      </p:sp>
    </p:spTree>
    <p:extLst>
      <p:ext uri="{BB962C8B-B14F-4D97-AF65-F5344CB8AC3E}">
        <p14:creationId xmlns:p14="http://schemas.microsoft.com/office/powerpoint/2010/main" val="1018434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5" indent="-174625" defTabSz="931774">
              <a:buFont typeface="Arial" panose="020B0604020202020204" pitchFamily="34" charset="0"/>
              <a:buChar char="•"/>
              <a:defRPr/>
            </a:pPr>
            <a:endParaRPr lang="en-US" dirty="0">
              <a:latin typeface="Myriad Pro"/>
              <a:ea typeface="+mn-lt"/>
              <a:cs typeface="+mn-lt"/>
            </a:endParaRPr>
          </a:p>
          <a:p>
            <a:pPr defTabSz="931774">
              <a:defRPr/>
            </a:pPr>
            <a:endParaRPr lang="en-US" dirty="0">
              <a:latin typeface="Myriad Pro"/>
              <a:ea typeface="+mn-lt"/>
              <a:cs typeface="+mn-lt"/>
            </a:endParaRPr>
          </a:p>
          <a:p>
            <a:endParaRPr lang="en-US" dirty="0"/>
          </a:p>
        </p:txBody>
      </p:sp>
      <p:sp>
        <p:nvSpPr>
          <p:cNvPr id="4" name="Slide Number Placeholder 3"/>
          <p:cNvSpPr>
            <a:spLocks noGrp="1"/>
          </p:cNvSpPr>
          <p:nvPr>
            <p:ph type="sldNum" sz="quarter" idx="5"/>
          </p:nvPr>
        </p:nvSpPr>
        <p:spPr/>
        <p:txBody>
          <a:bodyPr/>
          <a:lstStyle/>
          <a:p>
            <a:fld id="{F1F1A04A-A7C1-C84C-B93C-C87943AE39A2}" type="slidenum">
              <a:rPr lang="en-US" smtClean="0"/>
              <a:t>6</a:t>
            </a:fld>
            <a:endParaRPr lang="en-US"/>
          </a:p>
        </p:txBody>
      </p:sp>
    </p:spTree>
    <p:extLst>
      <p:ext uri="{BB962C8B-B14F-4D97-AF65-F5344CB8AC3E}">
        <p14:creationId xmlns:p14="http://schemas.microsoft.com/office/powerpoint/2010/main" val="253243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not put out to bid until all easements and property issues are addressed. </a:t>
            </a:r>
            <a:endParaRPr lang="en-US"/>
          </a:p>
          <a:p>
            <a:endParaRPr lang="en-US" dirty="0">
              <a:cs typeface="Calibri"/>
            </a:endParaRPr>
          </a:p>
          <a:p>
            <a:r>
              <a:rPr lang="en-US" dirty="0">
                <a:cs typeface="Calibri"/>
              </a:rPr>
              <a:t>As needed is the important element.  We are bringing this ordinance to you so that we can start the process of negotiating.   </a:t>
            </a:r>
          </a:p>
        </p:txBody>
      </p:sp>
      <p:sp>
        <p:nvSpPr>
          <p:cNvPr id="4" name="Slide Number Placeholder 3"/>
          <p:cNvSpPr>
            <a:spLocks noGrp="1"/>
          </p:cNvSpPr>
          <p:nvPr>
            <p:ph type="sldNum" sz="quarter" idx="5"/>
          </p:nvPr>
        </p:nvSpPr>
        <p:spPr/>
        <p:txBody>
          <a:bodyPr/>
          <a:lstStyle/>
          <a:p>
            <a:fld id="{F1F1A04A-A7C1-C84C-B93C-C87943AE39A2}" type="slidenum">
              <a:rPr lang="en-US" smtClean="0"/>
              <a:t>7</a:t>
            </a:fld>
            <a:endParaRPr lang="en-US"/>
          </a:p>
        </p:txBody>
      </p:sp>
    </p:spTree>
    <p:extLst>
      <p:ext uri="{BB962C8B-B14F-4D97-AF65-F5344CB8AC3E}">
        <p14:creationId xmlns:p14="http://schemas.microsoft.com/office/powerpoint/2010/main" val="2578674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Surface Nursery Property</a:t>
            </a:r>
          </a:p>
          <a:p>
            <a:endParaRPr lang="en-US">
              <a:cs typeface="Calibri"/>
            </a:endParaRPr>
          </a:p>
        </p:txBody>
      </p:sp>
      <p:sp>
        <p:nvSpPr>
          <p:cNvPr id="4" name="Slide Number Placeholder 3"/>
          <p:cNvSpPr>
            <a:spLocks noGrp="1"/>
          </p:cNvSpPr>
          <p:nvPr>
            <p:ph type="sldNum" sz="quarter" idx="5"/>
          </p:nvPr>
        </p:nvSpPr>
        <p:spPr/>
        <p:txBody>
          <a:bodyPr/>
          <a:lstStyle/>
          <a:p>
            <a:fld id="{F1F1A04A-A7C1-C84C-B93C-C87943AE39A2}" type="slidenum">
              <a:rPr lang="en-US" smtClean="0"/>
              <a:t>8</a:t>
            </a:fld>
            <a:endParaRPr lang="en-US"/>
          </a:p>
        </p:txBody>
      </p:sp>
    </p:spTree>
    <p:extLst>
      <p:ext uri="{BB962C8B-B14F-4D97-AF65-F5344CB8AC3E}">
        <p14:creationId xmlns:p14="http://schemas.microsoft.com/office/powerpoint/2010/main" val="1229268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Burkholder Property (Solar facility owner)</a:t>
            </a:r>
          </a:p>
        </p:txBody>
      </p:sp>
      <p:sp>
        <p:nvSpPr>
          <p:cNvPr id="4" name="Slide Number Placeholder 3"/>
          <p:cNvSpPr>
            <a:spLocks noGrp="1"/>
          </p:cNvSpPr>
          <p:nvPr>
            <p:ph type="sldNum" sz="quarter" idx="5"/>
          </p:nvPr>
        </p:nvSpPr>
        <p:spPr/>
        <p:txBody>
          <a:bodyPr/>
          <a:lstStyle/>
          <a:p>
            <a:fld id="{F1F1A04A-A7C1-C84C-B93C-C87943AE39A2}" type="slidenum">
              <a:rPr lang="en-US" smtClean="0"/>
              <a:t>9</a:t>
            </a:fld>
            <a:endParaRPr lang="en-US"/>
          </a:p>
        </p:txBody>
      </p:sp>
    </p:spTree>
    <p:extLst>
      <p:ext uri="{BB962C8B-B14F-4D97-AF65-F5344CB8AC3E}">
        <p14:creationId xmlns:p14="http://schemas.microsoft.com/office/powerpoint/2010/main" val="340132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Bissel Properties</a:t>
            </a:r>
          </a:p>
        </p:txBody>
      </p:sp>
      <p:sp>
        <p:nvSpPr>
          <p:cNvPr id="4" name="Slide Number Placeholder 3"/>
          <p:cNvSpPr>
            <a:spLocks noGrp="1"/>
          </p:cNvSpPr>
          <p:nvPr>
            <p:ph type="sldNum" sz="quarter" idx="5"/>
          </p:nvPr>
        </p:nvSpPr>
        <p:spPr/>
        <p:txBody>
          <a:bodyPr/>
          <a:lstStyle/>
          <a:p>
            <a:fld id="{F1F1A04A-A7C1-C84C-B93C-C87943AE39A2}" type="slidenum">
              <a:rPr lang="en-US" smtClean="0"/>
              <a:t>10</a:t>
            </a:fld>
            <a:endParaRPr lang="en-US"/>
          </a:p>
        </p:txBody>
      </p:sp>
    </p:spTree>
    <p:extLst>
      <p:ext uri="{BB962C8B-B14F-4D97-AF65-F5344CB8AC3E}">
        <p14:creationId xmlns:p14="http://schemas.microsoft.com/office/powerpoint/2010/main" val="6842062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9088B3D-D478-6042-88D6-B044D6F33507}"/>
              </a:ext>
            </a:extLst>
          </p:cNvPr>
          <p:cNvSpPr>
            <a:spLocks noGrp="1"/>
          </p:cNvSpPr>
          <p:nvPr>
            <p:ph type="pic" sz="quarter" idx="13"/>
          </p:nvPr>
        </p:nvSpPr>
        <p:spPr>
          <a:xfrm>
            <a:off x="0" y="0"/>
            <a:ext cx="4676775" cy="6858000"/>
          </a:xfrm>
        </p:spPr>
        <p:txBody>
          <a:bodyPr/>
          <a:lstStyle/>
          <a:p>
            <a:endParaRPr lang="en-US"/>
          </a:p>
        </p:txBody>
      </p:sp>
      <p:sp>
        <p:nvSpPr>
          <p:cNvPr id="2" name="Title 1">
            <a:extLst>
              <a:ext uri="{FF2B5EF4-FFF2-40B4-BE49-F238E27FC236}">
                <a16:creationId xmlns:a16="http://schemas.microsoft.com/office/drawing/2014/main" id="{F3839279-BACE-9241-AF50-80A3BB117CD1}"/>
              </a:ext>
            </a:extLst>
          </p:cNvPr>
          <p:cNvSpPr>
            <a:spLocks noGrp="1"/>
          </p:cNvSpPr>
          <p:nvPr>
            <p:ph type="title" hasCustomPrompt="1"/>
          </p:nvPr>
        </p:nvSpPr>
        <p:spPr>
          <a:xfrm>
            <a:off x="5247654" y="477043"/>
            <a:ext cx="6248400" cy="2553833"/>
          </a:xfrm>
        </p:spPr>
        <p:txBody>
          <a:bodyPr lIns="0" anchor="b">
            <a:noAutofit/>
          </a:bodyPr>
          <a:lstStyle>
            <a:lvl1pPr>
              <a:defRPr sz="6000"/>
            </a:lvl1pPr>
          </a:lstStyle>
          <a:p>
            <a:r>
              <a:rPr lang="en-US"/>
              <a:t>Presentation Name Verdana 60</a:t>
            </a:r>
          </a:p>
        </p:txBody>
      </p:sp>
      <p:sp>
        <p:nvSpPr>
          <p:cNvPr id="3" name="Text Placeholder 2">
            <a:extLst>
              <a:ext uri="{FF2B5EF4-FFF2-40B4-BE49-F238E27FC236}">
                <a16:creationId xmlns:a16="http://schemas.microsoft.com/office/drawing/2014/main" id="{797C1C63-8CD4-DA43-8A89-3464A070440A}"/>
              </a:ext>
            </a:extLst>
          </p:cNvPr>
          <p:cNvSpPr>
            <a:spLocks noGrp="1"/>
          </p:cNvSpPr>
          <p:nvPr>
            <p:ph type="body" idx="1" hasCustomPrompt="1"/>
          </p:nvPr>
        </p:nvSpPr>
        <p:spPr>
          <a:xfrm>
            <a:off x="5292810" y="4254902"/>
            <a:ext cx="6248400" cy="1329806"/>
          </a:xfrm>
        </p:spPr>
        <p:txBody>
          <a:bodyPr lIns="0">
            <a:noAutofit/>
          </a:bodyPr>
          <a:lstStyle>
            <a:lvl1pPr marL="0" indent="0">
              <a:lnSpc>
                <a:spcPts val="3280"/>
              </a:lnSpc>
              <a:spcBef>
                <a:spcPts val="0"/>
              </a:spcBef>
              <a:buNone/>
              <a:defRPr sz="24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Presenter Name / Title / Dept</a:t>
            </a:r>
          </a:p>
        </p:txBody>
      </p:sp>
      <p:pic>
        <p:nvPicPr>
          <p:cNvPr id="15" name="Picture 14" descr="Text&#10;&#10;Description automatically generated">
            <a:extLst>
              <a:ext uri="{FF2B5EF4-FFF2-40B4-BE49-F238E27FC236}">
                <a16:creationId xmlns:a16="http://schemas.microsoft.com/office/drawing/2014/main" id="{CC732C89-334C-D148-8FD8-7AE84E53796D}"/>
              </a:ext>
            </a:extLst>
          </p:cNvPr>
          <p:cNvPicPr>
            <a:picLocks noChangeAspect="1"/>
          </p:cNvPicPr>
          <p:nvPr userDrawn="1"/>
        </p:nvPicPr>
        <p:blipFill>
          <a:blip r:embed="rId2"/>
          <a:stretch>
            <a:fillRect/>
          </a:stretch>
        </p:blipFill>
        <p:spPr>
          <a:xfrm>
            <a:off x="8767593" y="5748494"/>
            <a:ext cx="2814713" cy="892993"/>
          </a:xfrm>
          <a:prstGeom prst="rect">
            <a:avLst/>
          </a:prstGeom>
        </p:spPr>
      </p:pic>
      <p:sp>
        <p:nvSpPr>
          <p:cNvPr id="7" name="Subtitle 2">
            <a:extLst>
              <a:ext uri="{FF2B5EF4-FFF2-40B4-BE49-F238E27FC236}">
                <a16:creationId xmlns:a16="http://schemas.microsoft.com/office/drawing/2014/main" id="{248406AD-2A1B-7242-9BA3-0B10999DCE61}"/>
              </a:ext>
            </a:extLst>
          </p:cNvPr>
          <p:cNvSpPr>
            <a:spLocks noGrp="1"/>
          </p:cNvSpPr>
          <p:nvPr>
            <p:ph type="subTitle" idx="14" hasCustomPrompt="1"/>
          </p:nvPr>
        </p:nvSpPr>
        <p:spPr>
          <a:xfrm>
            <a:off x="5292809" y="3147072"/>
            <a:ext cx="6248401" cy="734778"/>
          </a:xfrm>
        </p:spPr>
        <p:txBody>
          <a:bodyPr lIns="0">
            <a:normAutofit/>
          </a:bodyPr>
          <a:lstStyle>
            <a:lvl1pPr marL="0" indent="0" algn="l">
              <a:buNone/>
              <a:defRPr sz="2400" b="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Verdana 24</a:t>
            </a:r>
          </a:p>
        </p:txBody>
      </p:sp>
    </p:spTree>
    <p:extLst>
      <p:ext uri="{BB962C8B-B14F-4D97-AF65-F5344CB8AC3E}">
        <p14:creationId xmlns:p14="http://schemas.microsoft.com/office/powerpoint/2010/main" val="675671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93EF3E36-284C-A848-BACE-EF29BF58E314}"/>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ingle Corner Rectangle 8">
            <a:extLst>
              <a:ext uri="{FF2B5EF4-FFF2-40B4-BE49-F238E27FC236}">
                <a16:creationId xmlns:a16="http://schemas.microsoft.com/office/drawing/2014/main" id="{6E795601-DC82-A144-AF31-7E9BEF69BBBA}"/>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35EAE8-DE2B-524B-A620-79A84EEFDA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0CB339-2D97-0241-A0D8-281D023BD7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CC7F6B-50C1-684C-A44D-B756AF7980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3BCD40-5319-5D43-AD39-3567EE5C3029}"/>
              </a:ext>
            </a:extLst>
          </p:cNvPr>
          <p:cNvSpPr>
            <a:spLocks noGrp="1"/>
          </p:cNvSpPr>
          <p:nvPr>
            <p:ph type="dt" sz="half" idx="10"/>
          </p:nvPr>
        </p:nvSpPr>
        <p:spPr>
          <a:xfrm>
            <a:off x="838199" y="6356350"/>
            <a:ext cx="1019905" cy="365125"/>
          </a:xfrm>
        </p:spPr>
        <p:txBody>
          <a:bodyPr/>
          <a:lstStyle/>
          <a:p>
            <a:fld id="{EEBDEF31-CA07-401B-984D-C36DC6EB8C70}" type="datetime1">
              <a:rPr lang="en-US" smtClean="0"/>
              <a:t>11/28/2022</a:t>
            </a:fld>
            <a:endParaRPr lang="en-US"/>
          </a:p>
        </p:txBody>
      </p:sp>
      <p:sp>
        <p:nvSpPr>
          <p:cNvPr id="6" name="Footer Placeholder 5">
            <a:extLst>
              <a:ext uri="{FF2B5EF4-FFF2-40B4-BE49-F238E27FC236}">
                <a16:creationId xmlns:a16="http://schemas.microsoft.com/office/drawing/2014/main" id="{AA8ACA15-D66F-D946-B0EF-94F93CEDF961}"/>
              </a:ext>
            </a:extLst>
          </p:cNvPr>
          <p:cNvSpPr>
            <a:spLocks noGrp="1"/>
          </p:cNvSpPr>
          <p:nvPr>
            <p:ph type="ftr" sz="quarter" idx="11"/>
          </p:nvPr>
        </p:nvSpPr>
        <p:spPr/>
        <p:txBody>
          <a:bodyPr/>
          <a:lstStyle/>
          <a:p>
            <a:r>
              <a:rPr lang="en-US"/>
              <a:t>Portland Water Bureau  |  Jantzen Avenue Mains</a:t>
            </a:r>
          </a:p>
        </p:txBody>
      </p:sp>
      <p:sp>
        <p:nvSpPr>
          <p:cNvPr id="7" name="Slide Number Placeholder 6">
            <a:extLst>
              <a:ext uri="{FF2B5EF4-FFF2-40B4-BE49-F238E27FC236}">
                <a16:creationId xmlns:a16="http://schemas.microsoft.com/office/drawing/2014/main" id="{4C37DDAF-AA8C-CE44-BBAB-257F51761902}"/>
              </a:ext>
            </a:extLst>
          </p:cNvPr>
          <p:cNvSpPr>
            <a:spLocks noGrp="1"/>
          </p:cNvSpPr>
          <p:nvPr>
            <p:ph type="sldNum" sz="quarter" idx="12"/>
          </p:nvPr>
        </p:nvSpPr>
        <p:spPr/>
        <p:txBody>
          <a:bodyPr/>
          <a:lstStyle/>
          <a:p>
            <a:fld id="{D3195491-1DF9-B741-AFD4-E34CE63975D3}" type="slidenum">
              <a:rPr lang="en-US" smtClean="0"/>
              <a:t>‹#›</a:t>
            </a:fld>
            <a:endParaRPr lang="en-US"/>
          </a:p>
        </p:txBody>
      </p:sp>
      <p:sp>
        <p:nvSpPr>
          <p:cNvPr id="19" name="Rectangle 18">
            <a:extLst>
              <a:ext uri="{FF2B5EF4-FFF2-40B4-BE49-F238E27FC236}">
                <a16:creationId xmlns:a16="http://schemas.microsoft.com/office/drawing/2014/main" id="{D7F76E9F-7357-F54F-9B91-FA8DFCB96270}"/>
              </a:ext>
              <a:ext uri="{C183D7F6-B498-43B3-948B-1728B52AA6E4}">
                <adec:decorative xmlns:adec="http://schemas.microsoft.com/office/drawing/2017/decorative" val="1"/>
              </a:ext>
            </a:extLst>
          </p:cNvPr>
          <p:cNvSpPr/>
          <p:nvPr userDrawn="1"/>
        </p:nvSpPr>
        <p:spPr>
          <a:xfrm rot="5400000">
            <a:off x="3920332" y="3976929"/>
            <a:ext cx="4351337" cy="48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Tree>
    <p:extLst>
      <p:ext uri="{BB962C8B-B14F-4D97-AF65-F5344CB8AC3E}">
        <p14:creationId xmlns:p14="http://schemas.microsoft.com/office/powerpoint/2010/main" val="133992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0DBF8CBD-FF13-0044-97DD-DED3D337BF47}"/>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ingle Corner Rectangle 10">
            <a:extLst>
              <a:ext uri="{FF2B5EF4-FFF2-40B4-BE49-F238E27FC236}">
                <a16:creationId xmlns:a16="http://schemas.microsoft.com/office/drawing/2014/main" id="{CDE97DBF-C48F-B343-8F59-CC2BD4AE4A07}"/>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ED462A-C4ED-8747-A9C9-5BDC4A899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92274-EA7D-B845-B344-F37876BFB7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B23898-B262-E24C-8DE3-581351E2D4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FD06C-45D5-E54B-A61D-826292E61E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29A09C-599C-764B-AE2B-D839849C73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1421AA-54C2-1543-9B1A-F797416C0475}"/>
              </a:ext>
            </a:extLst>
          </p:cNvPr>
          <p:cNvSpPr>
            <a:spLocks noGrp="1"/>
          </p:cNvSpPr>
          <p:nvPr>
            <p:ph type="dt" sz="half" idx="10"/>
          </p:nvPr>
        </p:nvSpPr>
        <p:spPr>
          <a:xfrm>
            <a:off x="838199" y="6356350"/>
            <a:ext cx="1019905" cy="365125"/>
          </a:xfrm>
        </p:spPr>
        <p:txBody>
          <a:bodyPr/>
          <a:lstStyle/>
          <a:p>
            <a:fld id="{52BD841C-E023-4318-9726-5AAE89111B24}" type="datetime1">
              <a:rPr lang="en-US" smtClean="0"/>
              <a:t>11/28/2022</a:t>
            </a:fld>
            <a:endParaRPr lang="en-US"/>
          </a:p>
        </p:txBody>
      </p:sp>
      <p:sp>
        <p:nvSpPr>
          <p:cNvPr id="8" name="Footer Placeholder 7">
            <a:extLst>
              <a:ext uri="{FF2B5EF4-FFF2-40B4-BE49-F238E27FC236}">
                <a16:creationId xmlns:a16="http://schemas.microsoft.com/office/drawing/2014/main" id="{54EF6FBF-E415-F24A-9EBF-2FCF4DE468E8}"/>
              </a:ext>
            </a:extLst>
          </p:cNvPr>
          <p:cNvSpPr>
            <a:spLocks noGrp="1"/>
          </p:cNvSpPr>
          <p:nvPr>
            <p:ph type="ftr" sz="quarter" idx="11"/>
          </p:nvPr>
        </p:nvSpPr>
        <p:spPr/>
        <p:txBody>
          <a:bodyPr/>
          <a:lstStyle/>
          <a:p>
            <a:r>
              <a:rPr lang="en-US"/>
              <a:t>Portland Water Bureau  |  Jantzen Avenue Mains</a:t>
            </a:r>
          </a:p>
        </p:txBody>
      </p:sp>
      <p:sp>
        <p:nvSpPr>
          <p:cNvPr id="9" name="Slide Number Placeholder 8">
            <a:extLst>
              <a:ext uri="{FF2B5EF4-FFF2-40B4-BE49-F238E27FC236}">
                <a16:creationId xmlns:a16="http://schemas.microsoft.com/office/drawing/2014/main" id="{824F75E3-FA74-734D-8BEE-CE729575EF29}"/>
              </a:ext>
            </a:extLst>
          </p:cNvPr>
          <p:cNvSpPr>
            <a:spLocks noGrp="1"/>
          </p:cNvSpPr>
          <p:nvPr>
            <p:ph type="sldNum" sz="quarter" idx="12"/>
          </p:nvPr>
        </p:nvSpPr>
        <p:spPr/>
        <p:txBody>
          <a:bodyPr/>
          <a:lstStyle/>
          <a:p>
            <a:fld id="{D3195491-1DF9-B741-AFD4-E34CE63975D3}" type="slidenum">
              <a:rPr lang="en-US" smtClean="0"/>
              <a:t>‹#›</a:t>
            </a:fld>
            <a:endParaRPr lang="en-US"/>
          </a:p>
        </p:txBody>
      </p:sp>
      <p:sp>
        <p:nvSpPr>
          <p:cNvPr id="12" name="Rectangle 11">
            <a:extLst>
              <a:ext uri="{FF2B5EF4-FFF2-40B4-BE49-F238E27FC236}">
                <a16:creationId xmlns:a16="http://schemas.microsoft.com/office/drawing/2014/main" id="{3AD99453-C767-D64F-9E50-CAE0A6578516}"/>
              </a:ext>
              <a:ext uri="{C183D7F6-B498-43B3-948B-1728B52AA6E4}">
                <adec:decorative xmlns:adec="http://schemas.microsoft.com/office/drawing/2017/decorative" val="1"/>
              </a:ext>
            </a:extLst>
          </p:cNvPr>
          <p:cNvSpPr/>
          <p:nvPr userDrawn="1"/>
        </p:nvSpPr>
        <p:spPr>
          <a:xfrm rot="5400000">
            <a:off x="3920332" y="3976929"/>
            <a:ext cx="4351337" cy="48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Tree>
    <p:extLst>
      <p:ext uri="{BB962C8B-B14F-4D97-AF65-F5344CB8AC3E}">
        <p14:creationId xmlns:p14="http://schemas.microsoft.com/office/powerpoint/2010/main" val="2484914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352B7F76-56B5-CF46-9F4B-701572826D74}"/>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ingle Corner Rectangle 6">
            <a:extLst>
              <a:ext uri="{FF2B5EF4-FFF2-40B4-BE49-F238E27FC236}">
                <a16:creationId xmlns:a16="http://schemas.microsoft.com/office/drawing/2014/main" id="{C600D4DE-B617-E44D-9F1E-913A6DF18046}"/>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88E8C1-15B3-8E41-A61D-8793CC86D205}"/>
              </a:ext>
            </a:extLst>
          </p:cNvPr>
          <p:cNvSpPr>
            <a:spLocks noGrp="1"/>
          </p:cNvSpPr>
          <p:nvPr>
            <p:ph type="title"/>
          </p:nvPr>
        </p:nvSpPr>
        <p:spPr/>
        <p:txBody>
          <a:bodyPr/>
          <a:lstStyle>
            <a:lvl1pPr>
              <a:defRPr sz="4000"/>
            </a:lvl1pPr>
          </a:lstStyle>
          <a:p>
            <a:r>
              <a:rPr lang="en-US"/>
              <a:t>Click to edit Master title style</a:t>
            </a:r>
          </a:p>
        </p:txBody>
      </p:sp>
      <p:sp>
        <p:nvSpPr>
          <p:cNvPr id="3" name="Date Placeholder 2">
            <a:extLst>
              <a:ext uri="{FF2B5EF4-FFF2-40B4-BE49-F238E27FC236}">
                <a16:creationId xmlns:a16="http://schemas.microsoft.com/office/drawing/2014/main" id="{617709A9-68D3-564B-AC8F-6BB2F312B74C}"/>
              </a:ext>
            </a:extLst>
          </p:cNvPr>
          <p:cNvSpPr>
            <a:spLocks noGrp="1"/>
          </p:cNvSpPr>
          <p:nvPr>
            <p:ph type="dt" sz="half" idx="10"/>
          </p:nvPr>
        </p:nvSpPr>
        <p:spPr>
          <a:xfrm>
            <a:off x="838199" y="6356350"/>
            <a:ext cx="1019905" cy="365125"/>
          </a:xfrm>
        </p:spPr>
        <p:txBody>
          <a:bodyPr/>
          <a:lstStyle/>
          <a:p>
            <a:fld id="{826A8823-64DF-4477-A3CC-88783EE72328}" type="datetime1">
              <a:rPr lang="en-US" smtClean="0"/>
              <a:t>11/28/2022</a:t>
            </a:fld>
            <a:endParaRPr lang="en-US"/>
          </a:p>
        </p:txBody>
      </p:sp>
      <p:sp>
        <p:nvSpPr>
          <p:cNvPr id="4" name="Footer Placeholder 3">
            <a:extLst>
              <a:ext uri="{FF2B5EF4-FFF2-40B4-BE49-F238E27FC236}">
                <a16:creationId xmlns:a16="http://schemas.microsoft.com/office/drawing/2014/main" id="{1048183E-0713-AC40-A79F-19ABC917AFBB}"/>
              </a:ext>
            </a:extLst>
          </p:cNvPr>
          <p:cNvSpPr>
            <a:spLocks noGrp="1"/>
          </p:cNvSpPr>
          <p:nvPr>
            <p:ph type="ftr" sz="quarter" idx="11"/>
          </p:nvPr>
        </p:nvSpPr>
        <p:spPr/>
        <p:txBody>
          <a:bodyPr/>
          <a:lstStyle/>
          <a:p>
            <a:r>
              <a:rPr lang="en-US"/>
              <a:t>Portland Water Bureau  |  Jantzen Avenue Mains</a:t>
            </a:r>
          </a:p>
        </p:txBody>
      </p:sp>
      <p:sp>
        <p:nvSpPr>
          <p:cNvPr id="5" name="Slide Number Placeholder 4">
            <a:extLst>
              <a:ext uri="{FF2B5EF4-FFF2-40B4-BE49-F238E27FC236}">
                <a16:creationId xmlns:a16="http://schemas.microsoft.com/office/drawing/2014/main" id="{59EC07EF-BB13-7140-9C7F-69BC3AE9796C}"/>
              </a:ext>
            </a:extLst>
          </p:cNvPr>
          <p:cNvSpPr>
            <a:spLocks noGrp="1"/>
          </p:cNvSpPr>
          <p:nvPr>
            <p:ph type="sldNum" sz="quarter" idx="12"/>
          </p:nvPr>
        </p:nvSpPr>
        <p:spPr/>
        <p:txBody>
          <a:bodyPr/>
          <a:lstStyle/>
          <a:p>
            <a:fld id="{D3195491-1DF9-B741-AFD4-E34CE63975D3}" type="slidenum">
              <a:rPr lang="en-US" smtClean="0"/>
              <a:t>‹#›</a:t>
            </a:fld>
            <a:endParaRPr lang="en-US"/>
          </a:p>
        </p:txBody>
      </p:sp>
    </p:spTree>
    <p:extLst>
      <p:ext uri="{BB962C8B-B14F-4D97-AF65-F5344CB8AC3E}">
        <p14:creationId xmlns:p14="http://schemas.microsoft.com/office/powerpoint/2010/main" val="2496314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mall Title">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352B7F76-56B5-CF46-9F4B-701572826D74}"/>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ingle Corner Rectangle 6">
            <a:extLst>
              <a:ext uri="{FF2B5EF4-FFF2-40B4-BE49-F238E27FC236}">
                <a16:creationId xmlns:a16="http://schemas.microsoft.com/office/drawing/2014/main" id="{C600D4DE-B617-E44D-9F1E-913A6DF18046}"/>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88E8C1-15B3-8E41-A61D-8793CC86D205}"/>
              </a:ext>
            </a:extLst>
          </p:cNvPr>
          <p:cNvSpPr>
            <a:spLocks noGrp="1"/>
          </p:cNvSpPr>
          <p:nvPr>
            <p:ph type="title"/>
          </p:nvPr>
        </p:nvSpPr>
        <p:spPr>
          <a:xfrm>
            <a:off x="850437" y="302556"/>
            <a:ext cx="10515600" cy="836800"/>
          </a:xfrm>
        </p:spPr>
        <p:txBody>
          <a:bodyPr/>
          <a:lstStyle>
            <a:lvl1pPr>
              <a:defRPr sz="2800"/>
            </a:lvl1pPr>
          </a:lstStyle>
          <a:p>
            <a:r>
              <a:rPr lang="en-US"/>
              <a:t>Click to edit Master title style</a:t>
            </a:r>
          </a:p>
        </p:txBody>
      </p:sp>
      <p:sp>
        <p:nvSpPr>
          <p:cNvPr id="3" name="Date Placeholder 2">
            <a:extLst>
              <a:ext uri="{FF2B5EF4-FFF2-40B4-BE49-F238E27FC236}">
                <a16:creationId xmlns:a16="http://schemas.microsoft.com/office/drawing/2014/main" id="{617709A9-68D3-564B-AC8F-6BB2F312B74C}"/>
              </a:ext>
            </a:extLst>
          </p:cNvPr>
          <p:cNvSpPr>
            <a:spLocks noGrp="1"/>
          </p:cNvSpPr>
          <p:nvPr>
            <p:ph type="dt" sz="half" idx="10"/>
          </p:nvPr>
        </p:nvSpPr>
        <p:spPr>
          <a:xfrm>
            <a:off x="838199" y="6356350"/>
            <a:ext cx="1019905" cy="365125"/>
          </a:xfrm>
        </p:spPr>
        <p:txBody>
          <a:bodyPr/>
          <a:lstStyle/>
          <a:p>
            <a:fld id="{EA95E527-0ECE-40F3-9FC3-B42E100CDD73}" type="datetime1">
              <a:rPr lang="en-US" smtClean="0"/>
              <a:t>11/28/2022</a:t>
            </a:fld>
            <a:endParaRPr lang="en-US"/>
          </a:p>
        </p:txBody>
      </p:sp>
      <p:sp>
        <p:nvSpPr>
          <p:cNvPr id="4" name="Footer Placeholder 3">
            <a:extLst>
              <a:ext uri="{FF2B5EF4-FFF2-40B4-BE49-F238E27FC236}">
                <a16:creationId xmlns:a16="http://schemas.microsoft.com/office/drawing/2014/main" id="{1048183E-0713-AC40-A79F-19ABC917AFBB}"/>
              </a:ext>
            </a:extLst>
          </p:cNvPr>
          <p:cNvSpPr>
            <a:spLocks noGrp="1"/>
          </p:cNvSpPr>
          <p:nvPr>
            <p:ph type="ftr" sz="quarter" idx="11"/>
          </p:nvPr>
        </p:nvSpPr>
        <p:spPr/>
        <p:txBody>
          <a:bodyPr/>
          <a:lstStyle/>
          <a:p>
            <a:r>
              <a:rPr lang="en-US"/>
              <a:t>Portland Water Bureau  |  Jantzen Avenue Mains</a:t>
            </a:r>
          </a:p>
        </p:txBody>
      </p:sp>
      <p:sp>
        <p:nvSpPr>
          <p:cNvPr id="5" name="Slide Number Placeholder 4">
            <a:extLst>
              <a:ext uri="{FF2B5EF4-FFF2-40B4-BE49-F238E27FC236}">
                <a16:creationId xmlns:a16="http://schemas.microsoft.com/office/drawing/2014/main" id="{59EC07EF-BB13-7140-9C7F-69BC3AE9796C}"/>
              </a:ext>
            </a:extLst>
          </p:cNvPr>
          <p:cNvSpPr>
            <a:spLocks noGrp="1"/>
          </p:cNvSpPr>
          <p:nvPr>
            <p:ph type="sldNum" sz="quarter" idx="12"/>
          </p:nvPr>
        </p:nvSpPr>
        <p:spPr/>
        <p:txBody>
          <a:bodyPr/>
          <a:lstStyle/>
          <a:p>
            <a:fld id="{D3195491-1DF9-B741-AFD4-E34CE63975D3}" type="slidenum">
              <a:rPr lang="en-US" smtClean="0"/>
              <a:t>‹#›</a:t>
            </a:fld>
            <a:endParaRPr lang="en-US"/>
          </a:p>
        </p:txBody>
      </p:sp>
    </p:spTree>
    <p:extLst>
      <p:ext uri="{BB962C8B-B14F-4D97-AF65-F5344CB8AC3E}">
        <p14:creationId xmlns:p14="http://schemas.microsoft.com/office/powerpoint/2010/main" val="3138336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ound Single Corner Rectangle 4">
            <a:extLst>
              <a:ext uri="{FF2B5EF4-FFF2-40B4-BE49-F238E27FC236}">
                <a16:creationId xmlns:a16="http://schemas.microsoft.com/office/drawing/2014/main" id="{365A5925-3A52-A746-A606-AE912C1A895F}"/>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ingle Corner Rectangle 5">
            <a:extLst>
              <a:ext uri="{FF2B5EF4-FFF2-40B4-BE49-F238E27FC236}">
                <a16:creationId xmlns:a16="http://schemas.microsoft.com/office/drawing/2014/main" id="{CE7394DA-3914-384E-BEB8-3AFA9BCE5D48}"/>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EC502C55-C9D5-3940-9841-733B7DA51017}"/>
              </a:ext>
            </a:extLst>
          </p:cNvPr>
          <p:cNvSpPr>
            <a:spLocks noGrp="1"/>
          </p:cNvSpPr>
          <p:nvPr>
            <p:ph type="dt" sz="half" idx="10"/>
          </p:nvPr>
        </p:nvSpPr>
        <p:spPr>
          <a:xfrm>
            <a:off x="838199" y="6356350"/>
            <a:ext cx="1019905" cy="365125"/>
          </a:xfrm>
        </p:spPr>
        <p:txBody>
          <a:bodyPr/>
          <a:lstStyle/>
          <a:p>
            <a:fld id="{DD25D88F-CE84-4B6A-B28A-425FA8E1942C}" type="datetime1">
              <a:rPr lang="en-US" smtClean="0"/>
              <a:t>11/28/2022</a:t>
            </a:fld>
            <a:endParaRPr lang="en-US"/>
          </a:p>
        </p:txBody>
      </p:sp>
      <p:sp>
        <p:nvSpPr>
          <p:cNvPr id="3" name="Footer Placeholder 2">
            <a:extLst>
              <a:ext uri="{FF2B5EF4-FFF2-40B4-BE49-F238E27FC236}">
                <a16:creationId xmlns:a16="http://schemas.microsoft.com/office/drawing/2014/main" id="{93D1864A-C18F-2E46-81DD-E577A9D8A7C7}"/>
              </a:ext>
            </a:extLst>
          </p:cNvPr>
          <p:cNvSpPr>
            <a:spLocks noGrp="1"/>
          </p:cNvSpPr>
          <p:nvPr>
            <p:ph type="ftr" sz="quarter" idx="11"/>
          </p:nvPr>
        </p:nvSpPr>
        <p:spPr/>
        <p:txBody>
          <a:bodyPr/>
          <a:lstStyle/>
          <a:p>
            <a:r>
              <a:rPr lang="en-US"/>
              <a:t>Portland Water Bureau  |  Jantzen Avenue Mains</a:t>
            </a:r>
          </a:p>
        </p:txBody>
      </p:sp>
      <p:sp>
        <p:nvSpPr>
          <p:cNvPr id="4" name="Slide Number Placeholder 3">
            <a:extLst>
              <a:ext uri="{FF2B5EF4-FFF2-40B4-BE49-F238E27FC236}">
                <a16:creationId xmlns:a16="http://schemas.microsoft.com/office/drawing/2014/main" id="{151573DC-ED76-094E-A727-3572999A018B}"/>
              </a:ext>
            </a:extLst>
          </p:cNvPr>
          <p:cNvSpPr>
            <a:spLocks noGrp="1"/>
          </p:cNvSpPr>
          <p:nvPr>
            <p:ph type="sldNum" sz="quarter" idx="12"/>
          </p:nvPr>
        </p:nvSpPr>
        <p:spPr/>
        <p:txBody>
          <a:bodyPr/>
          <a:lstStyle/>
          <a:p>
            <a:fld id="{D3195491-1DF9-B741-AFD4-E34CE63975D3}" type="slidenum">
              <a:rPr lang="en-US" smtClean="0"/>
              <a:t>‹#›</a:t>
            </a:fld>
            <a:endParaRPr lang="en-US"/>
          </a:p>
        </p:txBody>
      </p:sp>
    </p:spTree>
    <p:extLst>
      <p:ext uri="{BB962C8B-B14F-4D97-AF65-F5344CB8AC3E}">
        <p14:creationId xmlns:p14="http://schemas.microsoft.com/office/powerpoint/2010/main" val="410188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74D6707B-6A34-BC49-BD32-054BBE85D0D4}"/>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ingle Corner Rectangle 8">
            <a:extLst>
              <a:ext uri="{FF2B5EF4-FFF2-40B4-BE49-F238E27FC236}">
                <a16:creationId xmlns:a16="http://schemas.microsoft.com/office/drawing/2014/main" id="{C5D76CF1-5E4F-CF49-8AE2-F3AC3EE2F664}"/>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63172B-34EF-DB4B-A437-CB07E13504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A55BE4-6B17-1B48-9BD7-1E9CBE348B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D83304-5BFE-AB4C-9BDE-B15D58BD79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1C2F78-C6BE-D64C-9616-32A99E8757C4}"/>
              </a:ext>
            </a:extLst>
          </p:cNvPr>
          <p:cNvSpPr>
            <a:spLocks noGrp="1"/>
          </p:cNvSpPr>
          <p:nvPr>
            <p:ph type="dt" sz="half" idx="10"/>
          </p:nvPr>
        </p:nvSpPr>
        <p:spPr>
          <a:xfrm>
            <a:off x="838199" y="6356350"/>
            <a:ext cx="1019905" cy="365125"/>
          </a:xfrm>
        </p:spPr>
        <p:txBody>
          <a:bodyPr/>
          <a:lstStyle/>
          <a:p>
            <a:fld id="{32BA8F90-1AF7-4964-A91C-204C20B8BBA0}" type="datetime1">
              <a:rPr lang="en-US" smtClean="0"/>
              <a:t>11/28/2022</a:t>
            </a:fld>
            <a:endParaRPr lang="en-US"/>
          </a:p>
        </p:txBody>
      </p:sp>
      <p:sp>
        <p:nvSpPr>
          <p:cNvPr id="6" name="Footer Placeholder 5">
            <a:extLst>
              <a:ext uri="{FF2B5EF4-FFF2-40B4-BE49-F238E27FC236}">
                <a16:creationId xmlns:a16="http://schemas.microsoft.com/office/drawing/2014/main" id="{CD978475-F373-A449-96B2-593FDF70409E}"/>
              </a:ext>
            </a:extLst>
          </p:cNvPr>
          <p:cNvSpPr>
            <a:spLocks noGrp="1"/>
          </p:cNvSpPr>
          <p:nvPr>
            <p:ph type="ftr" sz="quarter" idx="11"/>
          </p:nvPr>
        </p:nvSpPr>
        <p:spPr/>
        <p:txBody>
          <a:bodyPr/>
          <a:lstStyle/>
          <a:p>
            <a:r>
              <a:rPr lang="en-US"/>
              <a:t>Portland Water Bureau  |  Jantzen Avenue Mains</a:t>
            </a:r>
          </a:p>
        </p:txBody>
      </p:sp>
      <p:sp>
        <p:nvSpPr>
          <p:cNvPr id="7" name="Slide Number Placeholder 6">
            <a:extLst>
              <a:ext uri="{FF2B5EF4-FFF2-40B4-BE49-F238E27FC236}">
                <a16:creationId xmlns:a16="http://schemas.microsoft.com/office/drawing/2014/main" id="{A2421248-BAE4-3E46-BA15-DBB7D022AF40}"/>
              </a:ext>
            </a:extLst>
          </p:cNvPr>
          <p:cNvSpPr>
            <a:spLocks noGrp="1"/>
          </p:cNvSpPr>
          <p:nvPr>
            <p:ph type="sldNum" sz="quarter" idx="12"/>
          </p:nvPr>
        </p:nvSpPr>
        <p:spPr/>
        <p:txBody>
          <a:bodyPr/>
          <a:lstStyle/>
          <a:p>
            <a:fld id="{D3195491-1DF9-B741-AFD4-E34CE63975D3}" type="slidenum">
              <a:rPr lang="en-US" smtClean="0"/>
              <a:t>‹#›</a:t>
            </a:fld>
            <a:endParaRPr lang="en-US"/>
          </a:p>
        </p:txBody>
      </p:sp>
    </p:spTree>
    <p:extLst>
      <p:ext uri="{BB962C8B-B14F-4D97-AF65-F5344CB8AC3E}">
        <p14:creationId xmlns:p14="http://schemas.microsoft.com/office/powerpoint/2010/main" val="837056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9088B3D-D478-6042-88D6-B044D6F33507}"/>
              </a:ext>
            </a:extLst>
          </p:cNvPr>
          <p:cNvSpPr>
            <a:spLocks noGrp="1"/>
          </p:cNvSpPr>
          <p:nvPr>
            <p:ph type="pic" sz="quarter" idx="13"/>
          </p:nvPr>
        </p:nvSpPr>
        <p:spPr>
          <a:xfrm>
            <a:off x="0" y="0"/>
            <a:ext cx="12192000" cy="4097953"/>
          </a:xfrm>
        </p:spPr>
        <p:txBody>
          <a:bodyPr/>
          <a:lstStyle/>
          <a:p>
            <a:endParaRPr lang="en-US"/>
          </a:p>
        </p:txBody>
      </p:sp>
      <p:sp>
        <p:nvSpPr>
          <p:cNvPr id="3" name="Text Placeholder 2">
            <a:extLst>
              <a:ext uri="{FF2B5EF4-FFF2-40B4-BE49-F238E27FC236}">
                <a16:creationId xmlns:a16="http://schemas.microsoft.com/office/drawing/2014/main" id="{797C1C63-8CD4-DA43-8A89-3464A070440A}"/>
              </a:ext>
            </a:extLst>
          </p:cNvPr>
          <p:cNvSpPr>
            <a:spLocks noGrp="1"/>
          </p:cNvSpPr>
          <p:nvPr>
            <p:ph type="body" idx="1" hasCustomPrompt="1"/>
          </p:nvPr>
        </p:nvSpPr>
        <p:spPr>
          <a:xfrm>
            <a:off x="838200" y="4358026"/>
            <a:ext cx="7775222" cy="1808329"/>
          </a:xfrm>
        </p:spPr>
        <p:txBody>
          <a:bodyPr lIns="0">
            <a:noAutofit/>
          </a:bodyPr>
          <a:lstStyle>
            <a:lvl1pPr marL="0" indent="0">
              <a:lnSpc>
                <a:spcPts val="3280"/>
              </a:lnSpc>
              <a:spcBef>
                <a:spcPts val="0"/>
              </a:spcBef>
              <a:buNone/>
              <a:defRPr sz="24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Contact Name</a:t>
            </a:r>
            <a:br>
              <a:rPr lang="en-US"/>
            </a:br>
            <a:r>
              <a:rPr lang="en-US"/>
              <a:t>Contact Email</a:t>
            </a:r>
            <a:br>
              <a:rPr lang="en-US"/>
            </a:br>
            <a:r>
              <a:rPr lang="en-US"/>
              <a:t>Contact Phone</a:t>
            </a:r>
          </a:p>
          <a:p>
            <a:pPr lvl="0"/>
            <a:r>
              <a:rPr lang="en-US"/>
              <a:t>Website</a:t>
            </a:r>
          </a:p>
        </p:txBody>
      </p:sp>
      <p:sp>
        <p:nvSpPr>
          <p:cNvPr id="9" name="Rectangle 8">
            <a:extLst>
              <a:ext uri="{FF2B5EF4-FFF2-40B4-BE49-F238E27FC236}">
                <a16:creationId xmlns:a16="http://schemas.microsoft.com/office/drawing/2014/main" id="{66487E2E-2C89-1148-B1CA-FA95657CC334}"/>
              </a:ext>
              <a:ext uri="{C183D7F6-B498-43B3-948B-1728B52AA6E4}">
                <adec:decorative xmlns:adec="http://schemas.microsoft.com/office/drawing/2017/decorative" val="1"/>
              </a:ext>
            </a:extLst>
          </p:cNvPr>
          <p:cNvSpPr/>
          <p:nvPr userDrawn="1"/>
        </p:nvSpPr>
        <p:spPr>
          <a:xfrm>
            <a:off x="0" y="4010937"/>
            <a:ext cx="12192000" cy="870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a:extLst>
              <a:ext uri="{FF2B5EF4-FFF2-40B4-BE49-F238E27FC236}">
                <a16:creationId xmlns:a16="http://schemas.microsoft.com/office/drawing/2014/main" id="{CC732C89-334C-D148-8FD8-7AE84E53796D}"/>
              </a:ext>
            </a:extLst>
          </p:cNvPr>
          <p:cNvPicPr>
            <a:picLocks noChangeAspect="1"/>
          </p:cNvPicPr>
          <p:nvPr userDrawn="1"/>
        </p:nvPicPr>
        <p:blipFill>
          <a:blip r:embed="rId2"/>
          <a:stretch>
            <a:fillRect/>
          </a:stretch>
        </p:blipFill>
        <p:spPr>
          <a:xfrm>
            <a:off x="8618719" y="4253949"/>
            <a:ext cx="2814713" cy="892993"/>
          </a:xfrm>
          <a:prstGeom prst="rect">
            <a:avLst/>
          </a:prstGeom>
        </p:spPr>
      </p:pic>
      <p:sp>
        <p:nvSpPr>
          <p:cNvPr id="10" name="Title 1">
            <a:extLst>
              <a:ext uri="{FF2B5EF4-FFF2-40B4-BE49-F238E27FC236}">
                <a16:creationId xmlns:a16="http://schemas.microsoft.com/office/drawing/2014/main" id="{48D39EE5-B10C-D543-B9C9-8F124E354966}"/>
              </a:ext>
            </a:extLst>
          </p:cNvPr>
          <p:cNvSpPr>
            <a:spLocks noGrp="1"/>
          </p:cNvSpPr>
          <p:nvPr>
            <p:ph type="ctrTitle" hasCustomPrompt="1"/>
          </p:nvPr>
        </p:nvSpPr>
        <p:spPr>
          <a:xfrm>
            <a:off x="1524000" y="1122363"/>
            <a:ext cx="9144000" cy="2148375"/>
          </a:xfrm>
        </p:spPr>
        <p:txBody>
          <a:bodyPr anchor="ctr" anchorCtr="0"/>
          <a:lstStyle>
            <a:lvl1pPr algn="ctr">
              <a:defRPr sz="6000">
                <a:solidFill>
                  <a:schemeClr val="tx1"/>
                </a:solidFill>
              </a:defRPr>
            </a:lvl1pPr>
          </a:lstStyle>
          <a:p>
            <a:r>
              <a:rPr lang="en-US"/>
              <a:t>Closing Statement</a:t>
            </a:r>
          </a:p>
        </p:txBody>
      </p:sp>
      <p:sp>
        <p:nvSpPr>
          <p:cNvPr id="12" name="Round Single Corner Rectangle 11">
            <a:extLst>
              <a:ext uri="{FF2B5EF4-FFF2-40B4-BE49-F238E27FC236}">
                <a16:creationId xmlns:a16="http://schemas.microsoft.com/office/drawing/2014/main" id="{779B4288-590B-9041-AF21-CAE9B514227D}"/>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ingle Corner Rectangle 12">
            <a:extLst>
              <a:ext uri="{FF2B5EF4-FFF2-40B4-BE49-F238E27FC236}">
                <a16:creationId xmlns:a16="http://schemas.microsoft.com/office/drawing/2014/main" id="{E86D2F5B-B82C-E84D-9841-2AD073F67CD0}"/>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BC73C6FC-E659-A743-BD3A-7808D35A07C6}"/>
              </a:ext>
            </a:extLst>
          </p:cNvPr>
          <p:cNvSpPr>
            <a:spLocks noGrp="1"/>
          </p:cNvSpPr>
          <p:nvPr>
            <p:ph type="dt" sz="half" idx="10"/>
          </p:nvPr>
        </p:nvSpPr>
        <p:spPr>
          <a:xfrm>
            <a:off x="838199" y="6356350"/>
            <a:ext cx="1019905" cy="365125"/>
          </a:xfrm>
        </p:spPr>
        <p:txBody>
          <a:bodyPr/>
          <a:lstStyle/>
          <a:p>
            <a:fld id="{757D05DA-71B3-4B47-BFA7-82BC39445B37}" type="datetime1">
              <a:rPr lang="en-US" smtClean="0"/>
              <a:t>11/28/2022</a:t>
            </a:fld>
            <a:endParaRPr lang="en-US"/>
          </a:p>
        </p:txBody>
      </p:sp>
      <p:sp>
        <p:nvSpPr>
          <p:cNvPr id="16" name="Footer Placeholder 5">
            <a:extLst>
              <a:ext uri="{FF2B5EF4-FFF2-40B4-BE49-F238E27FC236}">
                <a16:creationId xmlns:a16="http://schemas.microsoft.com/office/drawing/2014/main" id="{E18D76F9-2CE0-2846-BDDA-EF975FE19C93}"/>
              </a:ext>
            </a:extLst>
          </p:cNvPr>
          <p:cNvSpPr>
            <a:spLocks noGrp="1"/>
          </p:cNvSpPr>
          <p:nvPr>
            <p:ph type="ftr" sz="quarter" idx="11"/>
          </p:nvPr>
        </p:nvSpPr>
        <p:spPr>
          <a:xfrm>
            <a:off x="1858106" y="6356350"/>
            <a:ext cx="6113585" cy="365125"/>
          </a:xfrm>
        </p:spPr>
        <p:txBody>
          <a:bodyPr/>
          <a:lstStyle/>
          <a:p>
            <a:r>
              <a:rPr lang="en-US"/>
              <a:t>Portland Water Bureau  |  Jantzen Avenue Mains</a:t>
            </a:r>
          </a:p>
        </p:txBody>
      </p:sp>
      <p:sp>
        <p:nvSpPr>
          <p:cNvPr id="17" name="Slide Number Placeholder 6">
            <a:extLst>
              <a:ext uri="{FF2B5EF4-FFF2-40B4-BE49-F238E27FC236}">
                <a16:creationId xmlns:a16="http://schemas.microsoft.com/office/drawing/2014/main" id="{B0B650F1-185D-514B-BABC-BACB734E2CD7}"/>
              </a:ext>
            </a:extLst>
          </p:cNvPr>
          <p:cNvSpPr>
            <a:spLocks noGrp="1"/>
          </p:cNvSpPr>
          <p:nvPr>
            <p:ph type="sldNum" sz="quarter" idx="12"/>
          </p:nvPr>
        </p:nvSpPr>
        <p:spPr>
          <a:xfrm>
            <a:off x="10832122" y="6356350"/>
            <a:ext cx="668216" cy="365125"/>
          </a:xfrm>
        </p:spPr>
        <p:txBody>
          <a:bodyPr/>
          <a:lstStyle/>
          <a:p>
            <a:fld id="{D3195491-1DF9-B741-AFD4-E34CE63975D3}" type="slidenum">
              <a:rPr lang="en-US" smtClean="0"/>
              <a:t>‹#›</a:t>
            </a:fld>
            <a:endParaRPr lang="en-US"/>
          </a:p>
        </p:txBody>
      </p:sp>
      <p:sp>
        <p:nvSpPr>
          <p:cNvPr id="18" name="TextBox 17">
            <a:extLst>
              <a:ext uri="{FF2B5EF4-FFF2-40B4-BE49-F238E27FC236}">
                <a16:creationId xmlns:a16="http://schemas.microsoft.com/office/drawing/2014/main" id="{6621FFFA-4AEB-C648-A7ED-0949D9C24864}"/>
              </a:ext>
            </a:extLst>
          </p:cNvPr>
          <p:cNvSpPr txBox="1"/>
          <p:nvPr userDrawn="1"/>
        </p:nvSpPr>
        <p:spPr>
          <a:xfrm>
            <a:off x="8546516" y="5183301"/>
            <a:ext cx="3569284" cy="954107"/>
          </a:xfrm>
          <a:prstGeom prst="rect">
            <a:avLst/>
          </a:prstGeom>
          <a:noFill/>
        </p:spPr>
        <p:txBody>
          <a:bodyPr wrap="square">
            <a:spAutoFit/>
          </a:bodyPr>
          <a:lstStyle/>
          <a:p>
            <a:r>
              <a:rPr lang="en-US" sz="700">
                <a:effectLst/>
                <a:latin typeface="Myriad Pro" panose="020B0503030403020204" pitchFamily="34" charset="0"/>
              </a:rPr>
              <a:t>The City of Portland is committed to providing meaningful access. </a:t>
            </a:r>
            <a:br>
              <a:rPr lang="en-US" sz="700">
                <a:effectLst/>
                <a:latin typeface="Myriad Pro" panose="020B0503030403020204" pitchFamily="34" charset="0"/>
              </a:rPr>
            </a:br>
            <a:r>
              <a:rPr lang="en-US" sz="700">
                <a:effectLst/>
                <a:latin typeface="Myriad Pro" panose="020B0503030403020204" pitchFamily="34" charset="0"/>
              </a:rPr>
              <a:t>To request translation, interpretation, modifications, accommodations, </a:t>
            </a:r>
            <a:br>
              <a:rPr lang="en-US" sz="700">
                <a:effectLst/>
                <a:latin typeface="Myriad Pro" panose="020B0503030403020204" pitchFamily="34" charset="0"/>
              </a:rPr>
            </a:br>
            <a:r>
              <a:rPr lang="en-US" sz="700">
                <a:effectLst/>
                <a:latin typeface="Myriad Pro" panose="020B0503030403020204" pitchFamily="34" charset="0"/>
              </a:rPr>
              <a:t>or other auxiliary aids or services, contact </a:t>
            </a:r>
            <a:r>
              <a:rPr lang="en-US" sz="700" b="1">
                <a:effectLst/>
                <a:latin typeface="Myriad Pro" panose="020B0503030403020204" pitchFamily="34" charset="0"/>
              </a:rPr>
              <a:t>503-823-7770, Relay: 711</a:t>
            </a:r>
            <a:r>
              <a:rPr lang="en-US" sz="700">
                <a:effectLst/>
                <a:latin typeface="Myriad Pro" panose="020B0503030403020204" pitchFamily="34" charset="0"/>
              </a:rPr>
              <a:t>.</a:t>
            </a:r>
          </a:p>
          <a:p>
            <a:r>
              <a:rPr lang="en-US" sz="700" err="1">
                <a:effectLst/>
                <a:latin typeface="Myriad Pro" panose="020B0503030403020204" pitchFamily="34" charset="0"/>
              </a:rPr>
              <a:t>Traducción</a:t>
            </a:r>
            <a:r>
              <a:rPr lang="en-US" sz="700">
                <a:effectLst/>
                <a:latin typeface="Myriad Pro" panose="020B0503030403020204" pitchFamily="34" charset="0"/>
              </a:rPr>
              <a:t> e </a:t>
            </a:r>
            <a:r>
              <a:rPr lang="en-US" sz="700" err="1">
                <a:effectLst/>
                <a:latin typeface="Myriad Pro" panose="020B0503030403020204" pitchFamily="34" charset="0"/>
              </a:rPr>
              <a:t>Interpretación</a:t>
            </a:r>
            <a:r>
              <a:rPr lang="en-US" sz="700">
                <a:effectLst/>
                <a:latin typeface="Myriad Pro" panose="020B0503030403020204" pitchFamily="34" charset="0"/>
              </a:rPr>
              <a:t>  |  </a:t>
            </a:r>
            <a:r>
              <a:rPr lang="en-US" sz="700" err="1">
                <a:effectLst/>
                <a:latin typeface="Myriad Pro" panose="020B0503030403020204" pitchFamily="34" charset="0"/>
              </a:rPr>
              <a:t>Biên</a:t>
            </a:r>
            <a:r>
              <a:rPr lang="en-US" sz="700">
                <a:effectLst/>
                <a:latin typeface="Myriad Pro" panose="020B0503030403020204" pitchFamily="34" charset="0"/>
              </a:rPr>
              <a:t> </a:t>
            </a:r>
            <a:r>
              <a:rPr lang="en-US" sz="700" err="1">
                <a:effectLst/>
                <a:latin typeface="Myriad Pro" panose="020B0503030403020204" pitchFamily="34" charset="0"/>
              </a:rPr>
              <a:t>Dịch</a:t>
            </a:r>
            <a:r>
              <a:rPr lang="en-US" sz="700">
                <a:effectLst/>
                <a:latin typeface="Myriad Pro" panose="020B0503030403020204" pitchFamily="34" charset="0"/>
              </a:rPr>
              <a:t> </a:t>
            </a:r>
            <a:r>
              <a:rPr lang="en-US" sz="700" err="1">
                <a:effectLst/>
                <a:latin typeface="Myriad Pro" panose="020B0503030403020204" pitchFamily="34" charset="0"/>
              </a:rPr>
              <a:t>và</a:t>
            </a:r>
            <a:r>
              <a:rPr lang="en-US" sz="700">
                <a:effectLst/>
                <a:latin typeface="Myriad Pro" panose="020B0503030403020204" pitchFamily="34" charset="0"/>
              </a:rPr>
              <a:t> </a:t>
            </a:r>
            <a:r>
              <a:rPr lang="en-US" sz="700" err="1">
                <a:effectLst/>
                <a:latin typeface="Myriad Pro" panose="020B0503030403020204" pitchFamily="34" charset="0"/>
              </a:rPr>
              <a:t>Thông</a:t>
            </a:r>
            <a:r>
              <a:rPr lang="en-US" sz="700">
                <a:effectLst/>
                <a:latin typeface="Myriad Pro" panose="020B0503030403020204" pitchFamily="34" charset="0"/>
              </a:rPr>
              <a:t> </a:t>
            </a:r>
            <a:r>
              <a:rPr lang="en-US" sz="700" err="1">
                <a:effectLst/>
                <a:latin typeface="Myriad Pro" panose="020B0503030403020204" pitchFamily="34" charset="0"/>
              </a:rPr>
              <a:t>Dịch</a:t>
            </a:r>
            <a:r>
              <a:rPr lang="en-US" sz="700">
                <a:effectLst/>
                <a:latin typeface="Myriad Pro" panose="020B0503030403020204" pitchFamily="34" charset="0"/>
              </a:rPr>
              <a:t>  |  </a:t>
            </a:r>
            <a:r>
              <a:rPr lang="ko-KR" altLang="en-US" sz="700" err="1">
                <a:effectLst/>
                <a:latin typeface="Calibri" panose="020F0502020204030204" pitchFamily="34" charset="0"/>
                <a:ea typeface="Adobe Heiti Std" panose="020B0400000000000000" pitchFamily="34" charset="-128"/>
                <a:cs typeface="Calibri" panose="020F0502020204030204" pitchFamily="34" charset="0"/>
              </a:rPr>
              <a:t>口笔译服务</a:t>
            </a:r>
            <a:br>
              <a:rPr lang="ko-KR" altLang="en-US" sz="700">
                <a:effectLst/>
                <a:latin typeface="Myriad Pro" panose="020B0503030403020204" pitchFamily="34" charset="0"/>
              </a:rPr>
            </a:br>
            <a:r>
              <a:rPr lang="hi-IN" sz="700">
                <a:effectLst/>
                <a:latin typeface="Mangal" panose="02040503050203030202" pitchFamily="18" charset="0"/>
              </a:rPr>
              <a:t>अनुवादन तथा व्याख्या</a:t>
            </a:r>
            <a:r>
              <a:rPr lang="en-US" sz="700">
                <a:effectLst/>
                <a:latin typeface="Myriad Pro" panose="020B0503030403020204" pitchFamily="34" charset="0"/>
              </a:rPr>
              <a:t>  </a:t>
            </a:r>
            <a:r>
              <a:rPr lang="hi-IN" sz="700">
                <a:effectLst/>
                <a:latin typeface="Myriad Pro" panose="020B0503030403020204" pitchFamily="34" charset="0"/>
              </a:rPr>
              <a:t>|</a:t>
            </a:r>
            <a:r>
              <a:rPr lang="en-US" sz="700">
                <a:effectLst/>
                <a:latin typeface="Myriad Pro" panose="020B0503030403020204" pitchFamily="34" charset="0"/>
              </a:rPr>
              <a:t>  </a:t>
            </a:r>
            <a:r>
              <a:rPr lang="az-Cyrl-AZ" sz="700">
                <a:effectLst/>
                <a:latin typeface="Myriad Pro" panose="020B0503030403020204" pitchFamily="34" charset="0"/>
              </a:rPr>
              <a:t>Устный и письменный перевод</a:t>
            </a:r>
            <a:br>
              <a:rPr lang="az-Cyrl-AZ" sz="700">
                <a:effectLst/>
                <a:latin typeface="Myriad Pro" panose="020B0503030403020204" pitchFamily="34" charset="0"/>
              </a:rPr>
            </a:br>
            <a:r>
              <a:rPr lang="en-US" sz="700" err="1">
                <a:effectLst/>
                <a:latin typeface="Myriad Pro" panose="020B0503030403020204" pitchFamily="34" charset="0"/>
              </a:rPr>
              <a:t>Turjumaad</a:t>
            </a:r>
            <a:r>
              <a:rPr lang="en-US" sz="700">
                <a:effectLst/>
                <a:latin typeface="Myriad Pro" panose="020B0503030403020204" pitchFamily="34" charset="0"/>
              </a:rPr>
              <a:t> </a:t>
            </a:r>
            <a:r>
              <a:rPr lang="en-US" sz="700" err="1">
                <a:effectLst/>
                <a:latin typeface="Myriad Pro" panose="020B0503030403020204" pitchFamily="34" charset="0"/>
              </a:rPr>
              <a:t>iyo</a:t>
            </a:r>
            <a:r>
              <a:rPr lang="en-US" sz="700">
                <a:effectLst/>
                <a:latin typeface="Myriad Pro" panose="020B0503030403020204" pitchFamily="34" charset="0"/>
              </a:rPr>
              <a:t> </a:t>
            </a:r>
            <a:r>
              <a:rPr lang="en-US" sz="700" err="1">
                <a:effectLst/>
                <a:latin typeface="Myriad Pro" panose="020B0503030403020204" pitchFamily="34" charset="0"/>
              </a:rPr>
              <a:t>Fasiraad</a:t>
            </a:r>
            <a:r>
              <a:rPr lang="en-US" sz="700">
                <a:effectLst/>
                <a:latin typeface="Myriad Pro" panose="020B0503030403020204" pitchFamily="34" charset="0"/>
              </a:rPr>
              <a:t>  |  </a:t>
            </a:r>
            <a:r>
              <a:rPr lang="az-Cyrl-AZ" sz="700">
                <a:effectLst/>
                <a:latin typeface="Myriad Pro" panose="020B0503030403020204" pitchFamily="34" charset="0"/>
              </a:rPr>
              <a:t>Письмовий і усний переклад </a:t>
            </a:r>
            <a:br>
              <a:rPr lang="az-Cyrl-AZ" sz="700">
                <a:effectLst/>
                <a:latin typeface="Myriad Pro" panose="020B0503030403020204" pitchFamily="34" charset="0"/>
              </a:rPr>
            </a:br>
            <a:r>
              <a:rPr lang="en-US" sz="700" err="1">
                <a:effectLst/>
                <a:latin typeface="Myriad Pro" panose="020B0503030403020204" pitchFamily="34" charset="0"/>
              </a:rPr>
              <a:t>Traducere</a:t>
            </a:r>
            <a:r>
              <a:rPr lang="en-US" sz="700">
                <a:effectLst/>
                <a:latin typeface="Myriad Pro" panose="020B0503030403020204" pitchFamily="34" charset="0"/>
              </a:rPr>
              <a:t> </a:t>
            </a:r>
            <a:r>
              <a:rPr lang="en-US" sz="700" err="1">
                <a:effectLst/>
                <a:latin typeface="Myriad Pro" panose="020B0503030403020204" pitchFamily="34" charset="0"/>
              </a:rPr>
              <a:t>și</a:t>
            </a:r>
            <a:r>
              <a:rPr lang="en-US" sz="700">
                <a:effectLst/>
                <a:latin typeface="Myriad Pro" panose="020B0503030403020204" pitchFamily="34" charset="0"/>
              </a:rPr>
              <a:t> </a:t>
            </a:r>
            <a:r>
              <a:rPr lang="en-US" sz="700" err="1">
                <a:effectLst/>
                <a:latin typeface="Myriad Pro" panose="020B0503030403020204" pitchFamily="34" charset="0"/>
              </a:rPr>
              <a:t>interpretariat</a:t>
            </a:r>
            <a:r>
              <a:rPr lang="en-US" sz="700">
                <a:effectLst/>
                <a:latin typeface="Myriad Pro" panose="020B0503030403020204" pitchFamily="34" charset="0"/>
              </a:rPr>
              <a:t>  |  </a:t>
            </a:r>
            <a:r>
              <a:rPr lang="en-US" sz="700" err="1">
                <a:effectLst/>
                <a:latin typeface="Myriad Pro" panose="020B0503030403020204" pitchFamily="34" charset="0"/>
              </a:rPr>
              <a:t>Chiaku</a:t>
            </a:r>
            <a:r>
              <a:rPr lang="en-US" sz="700">
                <a:effectLst/>
                <a:latin typeface="Myriad Pro" panose="020B0503030403020204" pitchFamily="34" charset="0"/>
              </a:rPr>
              <a:t> me </a:t>
            </a:r>
            <a:r>
              <a:rPr lang="en-US" sz="700" err="1">
                <a:effectLst/>
                <a:latin typeface="Myriad Pro" panose="020B0503030403020204" pitchFamily="34" charset="0"/>
              </a:rPr>
              <a:t>Awewen</a:t>
            </a:r>
            <a:r>
              <a:rPr lang="en-US" sz="700">
                <a:effectLst/>
                <a:latin typeface="Myriad Pro" panose="020B0503030403020204" pitchFamily="34" charset="0"/>
              </a:rPr>
              <a:t> </a:t>
            </a:r>
            <a:r>
              <a:rPr lang="en-US" sz="700" err="1">
                <a:effectLst/>
                <a:latin typeface="Myriad Pro" panose="020B0503030403020204" pitchFamily="34" charset="0"/>
              </a:rPr>
              <a:t>Kapas</a:t>
            </a:r>
            <a:br>
              <a:rPr lang="en-US" sz="700">
                <a:effectLst/>
                <a:latin typeface="Myriad Pro" panose="020B0503030403020204" pitchFamily="34" charset="0"/>
              </a:rPr>
            </a:br>
            <a:r>
              <a:rPr lang="en-US" sz="700">
                <a:effectLst/>
                <a:latin typeface="Myriad Pro" panose="020B0503030403020204" pitchFamily="34" charset="0"/>
              </a:rPr>
              <a:t>Translation and Interpretation: </a:t>
            </a:r>
            <a:r>
              <a:rPr lang="en-US" sz="700" b="1">
                <a:effectLst/>
                <a:latin typeface="Myriad Pro" panose="020B0503030403020204" pitchFamily="34" charset="0"/>
              </a:rPr>
              <a:t>503-823-7770</a:t>
            </a:r>
            <a:r>
              <a:rPr lang="en-US" sz="700">
                <a:effectLst/>
                <a:latin typeface="Myriad Pro" panose="020B0503030403020204" pitchFamily="34" charset="0"/>
              </a:rPr>
              <a:t>  |  </a:t>
            </a:r>
            <a:r>
              <a:rPr lang="en-US" sz="700" b="1" err="1">
                <a:effectLst/>
                <a:latin typeface="Myriad Pro" panose="020B0503030403020204" pitchFamily="34" charset="0"/>
              </a:rPr>
              <a:t>portland.gov</a:t>
            </a:r>
            <a:r>
              <a:rPr lang="en-US" sz="700" b="1">
                <a:effectLst/>
                <a:latin typeface="Myriad Pro" panose="020B0503030403020204" pitchFamily="34" charset="0"/>
              </a:rPr>
              <a:t>/water/access</a:t>
            </a:r>
            <a:endParaRPr lang="en-US" sz="700">
              <a:effectLst/>
              <a:latin typeface="Myriad Pro Light" panose="020B0503030403020204" pitchFamily="34" charset="0"/>
            </a:endParaRPr>
          </a:p>
        </p:txBody>
      </p:sp>
    </p:spTree>
    <p:extLst>
      <p:ext uri="{BB962C8B-B14F-4D97-AF65-F5344CB8AC3E}">
        <p14:creationId xmlns:p14="http://schemas.microsoft.com/office/powerpoint/2010/main" val="5172688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Blank Slide">
    <p:spTree>
      <p:nvGrpSpPr>
        <p:cNvPr id="1" name=""/>
        <p:cNvGrpSpPr/>
        <p:nvPr/>
      </p:nvGrpSpPr>
      <p:grpSpPr>
        <a:xfrm>
          <a:off x="0" y="0"/>
          <a:ext cx="0" cy="0"/>
          <a:chOff x="0" y="0"/>
          <a:chExt cx="0" cy="0"/>
        </a:xfrm>
      </p:grpSpPr>
      <p:sp>
        <p:nvSpPr>
          <p:cNvPr id="3" name="Slide Number Placeholder 10">
            <a:extLst>
              <a:ext uri="{FF2B5EF4-FFF2-40B4-BE49-F238E27FC236}">
                <a16:creationId xmlns:a16="http://schemas.microsoft.com/office/drawing/2014/main" id="{01465271-34DC-4932-9D71-188ABC8FD6D1}"/>
              </a:ext>
            </a:extLst>
          </p:cNvPr>
          <p:cNvSpPr>
            <a:spLocks noGrp="1"/>
          </p:cNvSpPr>
          <p:nvPr>
            <p:ph type="sldNum" sz="quarter" idx="4"/>
          </p:nvPr>
        </p:nvSpPr>
        <p:spPr>
          <a:xfrm>
            <a:off x="11277600" y="6536634"/>
            <a:ext cx="508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a:p>
        </p:txBody>
      </p:sp>
    </p:spTree>
    <p:extLst>
      <p:ext uri="{BB962C8B-B14F-4D97-AF65-F5344CB8AC3E}">
        <p14:creationId xmlns:p14="http://schemas.microsoft.com/office/powerpoint/2010/main" val="4112184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Title Dark">
    <p:bg>
      <p:bgPr>
        <a:gradFill flip="none" rotWithShape="1">
          <a:gsLst>
            <a:gs pos="0">
              <a:schemeClr val="tx1"/>
            </a:gs>
            <a:gs pos="62000">
              <a:schemeClr val="accent1"/>
            </a:gs>
            <a:gs pos="100000">
              <a:schemeClr val="accent5"/>
            </a:gs>
          </a:gsLst>
          <a:lin ang="2700000" scaled="1"/>
          <a:tileRect/>
        </a:gradFill>
        <a:effectLst/>
      </p:bgPr>
    </p:bg>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A81F57E2-4FC4-7046-A4ED-A76F702938DB}"/>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ingle Corner Rectangle 11">
            <a:extLst>
              <a:ext uri="{FF2B5EF4-FFF2-40B4-BE49-F238E27FC236}">
                <a16:creationId xmlns:a16="http://schemas.microsoft.com/office/drawing/2014/main" id="{8F00A76F-B769-1949-AAF0-EC7FCB139F06}"/>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771B7-AEED-CD4C-8E60-7580022C567C}"/>
              </a:ext>
            </a:extLst>
          </p:cNvPr>
          <p:cNvSpPr>
            <a:spLocks noGrp="1"/>
          </p:cNvSpPr>
          <p:nvPr>
            <p:ph type="ctrTitle" hasCustomPrompt="1"/>
          </p:nvPr>
        </p:nvSpPr>
        <p:spPr>
          <a:xfrm>
            <a:off x="1524000" y="1122363"/>
            <a:ext cx="9144000" cy="2148375"/>
          </a:xfrm>
        </p:spPr>
        <p:txBody>
          <a:bodyPr anchor="b"/>
          <a:lstStyle>
            <a:lvl1pPr algn="ctr">
              <a:defRPr sz="6000">
                <a:solidFill>
                  <a:schemeClr val="bg1"/>
                </a:solidFill>
              </a:defRPr>
            </a:lvl1pPr>
          </a:lstStyle>
          <a:p>
            <a:r>
              <a:rPr lang="en-US"/>
              <a:t>Section Title</a:t>
            </a:r>
            <a:br>
              <a:rPr lang="en-US"/>
            </a:br>
            <a:r>
              <a:rPr lang="en-US"/>
              <a:t>Verdana Bold 60</a:t>
            </a:r>
          </a:p>
        </p:txBody>
      </p:sp>
      <p:sp>
        <p:nvSpPr>
          <p:cNvPr id="3" name="Subtitle 2">
            <a:extLst>
              <a:ext uri="{FF2B5EF4-FFF2-40B4-BE49-F238E27FC236}">
                <a16:creationId xmlns:a16="http://schemas.microsoft.com/office/drawing/2014/main" id="{DD710298-4966-D947-AD4B-49D0EAAB097E}"/>
              </a:ext>
            </a:extLst>
          </p:cNvPr>
          <p:cNvSpPr>
            <a:spLocks noGrp="1"/>
          </p:cNvSpPr>
          <p:nvPr>
            <p:ph type="subTitle" idx="1" hasCustomPrompt="1"/>
          </p:nvPr>
        </p:nvSpPr>
        <p:spPr>
          <a:xfrm>
            <a:off x="1524000" y="4149968"/>
            <a:ext cx="9144000" cy="1107831"/>
          </a:xfrm>
        </p:spPr>
        <p:txBody>
          <a:bodyPr>
            <a:normAutofit/>
          </a:bodyPr>
          <a:lstStyle>
            <a:lvl1pPr marL="0" indent="0" algn="ctr">
              <a:buNone/>
              <a:defRPr sz="30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 Verdana 30</a:t>
            </a:r>
          </a:p>
        </p:txBody>
      </p:sp>
      <p:sp>
        <p:nvSpPr>
          <p:cNvPr id="7" name="Rectangle 6">
            <a:extLst>
              <a:ext uri="{FF2B5EF4-FFF2-40B4-BE49-F238E27FC236}">
                <a16:creationId xmlns:a16="http://schemas.microsoft.com/office/drawing/2014/main" id="{E06AD379-8DFD-6142-89A9-DAB64303F9A6}"/>
              </a:ext>
              <a:ext uri="{C183D7F6-B498-43B3-948B-1728B52AA6E4}">
                <adec:decorative xmlns:adec="http://schemas.microsoft.com/office/drawing/2017/decorative" val="1"/>
              </a:ext>
            </a:extLst>
          </p:cNvPr>
          <p:cNvSpPr/>
          <p:nvPr userDrawn="1"/>
        </p:nvSpPr>
        <p:spPr>
          <a:xfrm>
            <a:off x="5292811" y="3537357"/>
            <a:ext cx="1606379" cy="1729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FEF186D7-5C66-6B49-9828-7A45B233AA05}"/>
              </a:ext>
            </a:extLst>
          </p:cNvPr>
          <p:cNvSpPr>
            <a:spLocks noGrp="1"/>
          </p:cNvSpPr>
          <p:nvPr>
            <p:ph type="dt" sz="half" idx="10"/>
          </p:nvPr>
        </p:nvSpPr>
        <p:spPr/>
        <p:txBody>
          <a:bodyPr/>
          <a:lstStyle/>
          <a:p>
            <a:fld id="{0079D5FE-01EE-4AAE-BD1E-5408297AC9AF}" type="datetime1">
              <a:rPr lang="en-US" smtClean="0"/>
              <a:t>11/28/2022</a:t>
            </a:fld>
            <a:endParaRPr lang="en-US"/>
          </a:p>
        </p:txBody>
      </p:sp>
      <p:sp>
        <p:nvSpPr>
          <p:cNvPr id="9" name="Footer Placeholder 8">
            <a:extLst>
              <a:ext uri="{FF2B5EF4-FFF2-40B4-BE49-F238E27FC236}">
                <a16:creationId xmlns:a16="http://schemas.microsoft.com/office/drawing/2014/main" id="{D47A5E3D-99CB-D14D-8C03-0A3D8C01D86D}"/>
              </a:ext>
            </a:extLst>
          </p:cNvPr>
          <p:cNvSpPr>
            <a:spLocks noGrp="1"/>
          </p:cNvSpPr>
          <p:nvPr>
            <p:ph type="ftr" sz="quarter" idx="11"/>
          </p:nvPr>
        </p:nvSpPr>
        <p:spPr/>
        <p:txBody>
          <a:bodyPr/>
          <a:lstStyle/>
          <a:p>
            <a:r>
              <a:rPr lang="en-US"/>
              <a:t>Portland Water Bureau  |  Jantzen Avenue Mains</a:t>
            </a:r>
          </a:p>
        </p:txBody>
      </p:sp>
      <p:sp>
        <p:nvSpPr>
          <p:cNvPr id="10" name="Slide Number Placeholder 9">
            <a:extLst>
              <a:ext uri="{FF2B5EF4-FFF2-40B4-BE49-F238E27FC236}">
                <a16:creationId xmlns:a16="http://schemas.microsoft.com/office/drawing/2014/main" id="{AE875177-62F5-AF43-B715-17695A493FEE}"/>
              </a:ext>
            </a:extLst>
          </p:cNvPr>
          <p:cNvSpPr>
            <a:spLocks noGrp="1"/>
          </p:cNvSpPr>
          <p:nvPr>
            <p:ph type="sldNum" sz="quarter" idx="12"/>
          </p:nvPr>
        </p:nvSpPr>
        <p:spPr/>
        <p:txBody>
          <a:bodyPr/>
          <a:lstStyle/>
          <a:p>
            <a:fld id="{D3195491-1DF9-B741-AFD4-E34CE63975D3}" type="slidenum">
              <a:rPr lang="en-US" smtClean="0"/>
              <a:pPr/>
              <a:t>‹#›</a:t>
            </a:fld>
            <a:endParaRPr lang="en-US"/>
          </a:p>
        </p:txBody>
      </p:sp>
    </p:spTree>
    <p:extLst>
      <p:ext uri="{BB962C8B-B14F-4D97-AF65-F5344CB8AC3E}">
        <p14:creationId xmlns:p14="http://schemas.microsoft.com/office/powerpoint/2010/main" val="1629936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Title Dark Decorated">
    <p:bg>
      <p:bgPr>
        <a:gradFill flip="none" rotWithShape="1">
          <a:gsLst>
            <a:gs pos="0">
              <a:schemeClr val="tx1"/>
            </a:gs>
            <a:gs pos="62000">
              <a:schemeClr val="accent1"/>
            </a:gs>
            <a:gs pos="100000">
              <a:schemeClr val="accent5"/>
            </a:gs>
          </a:gsLst>
          <a:lin ang="27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94F8B6-BD8E-3F49-97B9-ADFBA9D0C0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ound Single Corner Rectangle 12">
            <a:extLst>
              <a:ext uri="{FF2B5EF4-FFF2-40B4-BE49-F238E27FC236}">
                <a16:creationId xmlns:a16="http://schemas.microsoft.com/office/drawing/2014/main" id="{A81F57E2-4FC4-7046-A4ED-A76F702938DB}"/>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ingle Corner Rectangle 11">
            <a:extLst>
              <a:ext uri="{FF2B5EF4-FFF2-40B4-BE49-F238E27FC236}">
                <a16:creationId xmlns:a16="http://schemas.microsoft.com/office/drawing/2014/main" id="{8F00A76F-B769-1949-AAF0-EC7FCB139F06}"/>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771B7-AEED-CD4C-8E60-7580022C567C}"/>
              </a:ext>
            </a:extLst>
          </p:cNvPr>
          <p:cNvSpPr>
            <a:spLocks noGrp="1"/>
          </p:cNvSpPr>
          <p:nvPr>
            <p:ph type="ctrTitle" hasCustomPrompt="1"/>
          </p:nvPr>
        </p:nvSpPr>
        <p:spPr>
          <a:xfrm>
            <a:off x="1524000" y="1122363"/>
            <a:ext cx="9144000" cy="2148375"/>
          </a:xfrm>
        </p:spPr>
        <p:txBody>
          <a:bodyPr anchor="b"/>
          <a:lstStyle>
            <a:lvl1pPr algn="ctr">
              <a:defRPr sz="6000">
                <a:solidFill>
                  <a:schemeClr val="bg1"/>
                </a:solidFill>
              </a:defRPr>
            </a:lvl1pPr>
          </a:lstStyle>
          <a:p>
            <a:r>
              <a:rPr lang="en-US"/>
              <a:t>Section Title</a:t>
            </a:r>
            <a:br>
              <a:rPr lang="en-US"/>
            </a:br>
            <a:r>
              <a:rPr lang="en-US"/>
              <a:t>Verdana Bold 60</a:t>
            </a:r>
          </a:p>
        </p:txBody>
      </p:sp>
      <p:sp>
        <p:nvSpPr>
          <p:cNvPr id="3" name="Subtitle 2">
            <a:extLst>
              <a:ext uri="{FF2B5EF4-FFF2-40B4-BE49-F238E27FC236}">
                <a16:creationId xmlns:a16="http://schemas.microsoft.com/office/drawing/2014/main" id="{DD710298-4966-D947-AD4B-49D0EAAB097E}"/>
              </a:ext>
            </a:extLst>
          </p:cNvPr>
          <p:cNvSpPr>
            <a:spLocks noGrp="1"/>
          </p:cNvSpPr>
          <p:nvPr>
            <p:ph type="subTitle" idx="1" hasCustomPrompt="1"/>
          </p:nvPr>
        </p:nvSpPr>
        <p:spPr>
          <a:xfrm>
            <a:off x="1524000" y="4149968"/>
            <a:ext cx="9144000" cy="1107831"/>
          </a:xfrm>
        </p:spPr>
        <p:txBody>
          <a:bodyPr>
            <a:normAutofit/>
          </a:bodyPr>
          <a:lstStyle>
            <a:lvl1pPr marL="0" indent="0" algn="ctr">
              <a:buNone/>
              <a:defRPr sz="30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 Verdana 30</a:t>
            </a:r>
          </a:p>
        </p:txBody>
      </p:sp>
      <p:sp>
        <p:nvSpPr>
          <p:cNvPr id="7" name="Rectangle 6">
            <a:extLst>
              <a:ext uri="{FF2B5EF4-FFF2-40B4-BE49-F238E27FC236}">
                <a16:creationId xmlns:a16="http://schemas.microsoft.com/office/drawing/2014/main" id="{E06AD379-8DFD-6142-89A9-DAB64303F9A6}"/>
              </a:ext>
              <a:ext uri="{C183D7F6-B498-43B3-948B-1728B52AA6E4}">
                <adec:decorative xmlns:adec="http://schemas.microsoft.com/office/drawing/2017/decorative" val="1"/>
              </a:ext>
            </a:extLst>
          </p:cNvPr>
          <p:cNvSpPr/>
          <p:nvPr userDrawn="1"/>
        </p:nvSpPr>
        <p:spPr>
          <a:xfrm>
            <a:off x="5292811" y="3537357"/>
            <a:ext cx="1606379" cy="1729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FEF186D7-5C66-6B49-9828-7A45B233AA05}"/>
              </a:ext>
            </a:extLst>
          </p:cNvPr>
          <p:cNvSpPr>
            <a:spLocks noGrp="1"/>
          </p:cNvSpPr>
          <p:nvPr>
            <p:ph type="dt" sz="half" idx="10"/>
          </p:nvPr>
        </p:nvSpPr>
        <p:spPr/>
        <p:txBody>
          <a:bodyPr/>
          <a:lstStyle/>
          <a:p>
            <a:fld id="{0FEE2CDE-99AA-4EB4-AD1A-8DB5AB91F9D6}" type="datetime1">
              <a:rPr lang="en-US" smtClean="0"/>
              <a:t>11/28/2022</a:t>
            </a:fld>
            <a:endParaRPr lang="en-US"/>
          </a:p>
        </p:txBody>
      </p:sp>
      <p:sp>
        <p:nvSpPr>
          <p:cNvPr id="9" name="Footer Placeholder 8">
            <a:extLst>
              <a:ext uri="{FF2B5EF4-FFF2-40B4-BE49-F238E27FC236}">
                <a16:creationId xmlns:a16="http://schemas.microsoft.com/office/drawing/2014/main" id="{D47A5E3D-99CB-D14D-8C03-0A3D8C01D86D}"/>
              </a:ext>
            </a:extLst>
          </p:cNvPr>
          <p:cNvSpPr>
            <a:spLocks noGrp="1"/>
          </p:cNvSpPr>
          <p:nvPr>
            <p:ph type="ftr" sz="quarter" idx="11"/>
          </p:nvPr>
        </p:nvSpPr>
        <p:spPr/>
        <p:txBody>
          <a:bodyPr/>
          <a:lstStyle/>
          <a:p>
            <a:r>
              <a:rPr lang="en-US"/>
              <a:t>Portland Water Bureau  |  Jantzen Avenue Mains</a:t>
            </a:r>
          </a:p>
        </p:txBody>
      </p:sp>
      <p:sp>
        <p:nvSpPr>
          <p:cNvPr id="10" name="Slide Number Placeholder 9">
            <a:extLst>
              <a:ext uri="{FF2B5EF4-FFF2-40B4-BE49-F238E27FC236}">
                <a16:creationId xmlns:a16="http://schemas.microsoft.com/office/drawing/2014/main" id="{AE875177-62F5-AF43-B715-17695A493FEE}"/>
              </a:ext>
            </a:extLst>
          </p:cNvPr>
          <p:cNvSpPr>
            <a:spLocks noGrp="1"/>
          </p:cNvSpPr>
          <p:nvPr>
            <p:ph type="sldNum" sz="quarter" idx="12"/>
          </p:nvPr>
        </p:nvSpPr>
        <p:spPr/>
        <p:txBody>
          <a:bodyPr/>
          <a:lstStyle/>
          <a:p>
            <a:fld id="{D3195491-1DF9-B741-AFD4-E34CE63975D3}" type="slidenum">
              <a:rPr lang="en-US" smtClean="0"/>
              <a:pPr/>
              <a:t>‹#›</a:t>
            </a:fld>
            <a:endParaRPr lang="en-US"/>
          </a:p>
        </p:txBody>
      </p:sp>
    </p:spTree>
    <p:extLst>
      <p:ext uri="{BB962C8B-B14F-4D97-AF65-F5344CB8AC3E}">
        <p14:creationId xmlns:p14="http://schemas.microsoft.com/office/powerpoint/2010/main" val="317692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Title Light">
    <p:bg>
      <p:bgPr>
        <a:solidFill>
          <a:schemeClr val="bg1"/>
        </a:solidFill>
        <a:effectLst/>
      </p:bgPr>
    </p:bg>
    <p:spTree>
      <p:nvGrpSpPr>
        <p:cNvPr id="1" name=""/>
        <p:cNvGrpSpPr/>
        <p:nvPr/>
      </p:nvGrpSpPr>
      <p:grpSpPr>
        <a:xfrm>
          <a:off x="0" y="0"/>
          <a:ext cx="0" cy="0"/>
          <a:chOff x="0" y="0"/>
          <a:chExt cx="0" cy="0"/>
        </a:xfrm>
      </p:grpSpPr>
      <p:sp>
        <p:nvSpPr>
          <p:cNvPr id="14" name="Round Single Corner Rectangle 13">
            <a:extLst>
              <a:ext uri="{FF2B5EF4-FFF2-40B4-BE49-F238E27FC236}">
                <a16:creationId xmlns:a16="http://schemas.microsoft.com/office/drawing/2014/main" id="{149DBC75-0A00-AB42-B344-4D305F74407F}"/>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ingle Corner Rectangle 11">
            <a:extLst>
              <a:ext uri="{FF2B5EF4-FFF2-40B4-BE49-F238E27FC236}">
                <a16:creationId xmlns:a16="http://schemas.microsoft.com/office/drawing/2014/main" id="{B1066F84-D352-3C43-BBDC-94F5DBA48950}"/>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771B7-AEED-CD4C-8E60-7580022C567C}"/>
              </a:ext>
            </a:extLst>
          </p:cNvPr>
          <p:cNvSpPr>
            <a:spLocks noGrp="1"/>
          </p:cNvSpPr>
          <p:nvPr>
            <p:ph type="ctrTitle" hasCustomPrompt="1"/>
          </p:nvPr>
        </p:nvSpPr>
        <p:spPr>
          <a:xfrm>
            <a:off x="1524000" y="1122363"/>
            <a:ext cx="9144000" cy="2148375"/>
          </a:xfrm>
        </p:spPr>
        <p:txBody>
          <a:bodyPr anchor="b"/>
          <a:lstStyle>
            <a:lvl1pPr algn="ctr">
              <a:defRPr sz="6000">
                <a:solidFill>
                  <a:schemeClr val="tx1"/>
                </a:solidFill>
              </a:defRPr>
            </a:lvl1pPr>
          </a:lstStyle>
          <a:p>
            <a:r>
              <a:rPr lang="en-US"/>
              <a:t>Section Title</a:t>
            </a:r>
            <a:br>
              <a:rPr lang="en-US"/>
            </a:br>
            <a:r>
              <a:rPr lang="en-US"/>
              <a:t>Verdana Bold 60</a:t>
            </a:r>
          </a:p>
        </p:txBody>
      </p:sp>
      <p:sp>
        <p:nvSpPr>
          <p:cNvPr id="3" name="Subtitle 2">
            <a:extLst>
              <a:ext uri="{FF2B5EF4-FFF2-40B4-BE49-F238E27FC236}">
                <a16:creationId xmlns:a16="http://schemas.microsoft.com/office/drawing/2014/main" id="{DD710298-4966-D947-AD4B-49D0EAAB097E}"/>
              </a:ext>
            </a:extLst>
          </p:cNvPr>
          <p:cNvSpPr>
            <a:spLocks noGrp="1"/>
          </p:cNvSpPr>
          <p:nvPr>
            <p:ph type="subTitle" idx="1" hasCustomPrompt="1"/>
          </p:nvPr>
        </p:nvSpPr>
        <p:spPr>
          <a:xfrm>
            <a:off x="1524000" y="4149968"/>
            <a:ext cx="9144000" cy="1107831"/>
          </a:xfrm>
        </p:spPr>
        <p:txBody>
          <a:bodyPr>
            <a:normAutofit/>
          </a:bodyPr>
          <a:lstStyle>
            <a:lvl1pPr marL="0" indent="0" algn="ctr">
              <a:buNone/>
              <a:defRPr sz="3000" b="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 Verdana 30</a:t>
            </a:r>
          </a:p>
        </p:txBody>
      </p:sp>
      <p:sp>
        <p:nvSpPr>
          <p:cNvPr id="7" name="Rectangle 6">
            <a:extLst>
              <a:ext uri="{FF2B5EF4-FFF2-40B4-BE49-F238E27FC236}">
                <a16:creationId xmlns:a16="http://schemas.microsoft.com/office/drawing/2014/main" id="{E06AD379-8DFD-6142-89A9-DAB64303F9A6}"/>
              </a:ext>
              <a:ext uri="{C183D7F6-B498-43B3-948B-1728B52AA6E4}">
                <adec:decorative xmlns:adec="http://schemas.microsoft.com/office/drawing/2017/decorative" val="1"/>
              </a:ext>
            </a:extLst>
          </p:cNvPr>
          <p:cNvSpPr/>
          <p:nvPr userDrawn="1"/>
        </p:nvSpPr>
        <p:spPr>
          <a:xfrm>
            <a:off x="5292811" y="3537357"/>
            <a:ext cx="1606379" cy="172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FEF186D7-5C66-6B49-9828-7A45B233AA05}"/>
              </a:ext>
            </a:extLst>
          </p:cNvPr>
          <p:cNvSpPr>
            <a:spLocks noGrp="1"/>
          </p:cNvSpPr>
          <p:nvPr>
            <p:ph type="dt" sz="half" idx="10"/>
          </p:nvPr>
        </p:nvSpPr>
        <p:spPr/>
        <p:txBody>
          <a:bodyPr/>
          <a:lstStyle>
            <a:lvl1pPr>
              <a:defRPr>
                <a:solidFill>
                  <a:schemeClr val="tx1"/>
                </a:solidFill>
              </a:defRPr>
            </a:lvl1pPr>
          </a:lstStyle>
          <a:p>
            <a:fld id="{894350D6-949E-4431-9B3C-814C5280D584}" type="datetime1">
              <a:rPr lang="en-US" smtClean="0"/>
              <a:t>11/28/2022</a:t>
            </a:fld>
            <a:endParaRPr lang="en-US"/>
          </a:p>
        </p:txBody>
      </p:sp>
      <p:sp>
        <p:nvSpPr>
          <p:cNvPr id="9" name="Footer Placeholder 8">
            <a:extLst>
              <a:ext uri="{FF2B5EF4-FFF2-40B4-BE49-F238E27FC236}">
                <a16:creationId xmlns:a16="http://schemas.microsoft.com/office/drawing/2014/main" id="{D47A5E3D-99CB-D14D-8C03-0A3D8C01D86D}"/>
              </a:ext>
            </a:extLst>
          </p:cNvPr>
          <p:cNvSpPr>
            <a:spLocks noGrp="1"/>
          </p:cNvSpPr>
          <p:nvPr>
            <p:ph type="ftr" sz="quarter" idx="11"/>
          </p:nvPr>
        </p:nvSpPr>
        <p:spPr/>
        <p:txBody>
          <a:bodyPr/>
          <a:lstStyle>
            <a:lvl1pPr>
              <a:defRPr>
                <a:solidFill>
                  <a:schemeClr val="tx1"/>
                </a:solidFill>
              </a:defRPr>
            </a:lvl1pPr>
          </a:lstStyle>
          <a:p>
            <a:r>
              <a:rPr lang="en-US"/>
              <a:t>Portland Water Bureau  |  Jantzen Avenue Mains</a:t>
            </a:r>
          </a:p>
        </p:txBody>
      </p:sp>
      <p:sp>
        <p:nvSpPr>
          <p:cNvPr id="10" name="Slide Number Placeholder 9">
            <a:extLst>
              <a:ext uri="{FF2B5EF4-FFF2-40B4-BE49-F238E27FC236}">
                <a16:creationId xmlns:a16="http://schemas.microsoft.com/office/drawing/2014/main" id="{AE875177-62F5-AF43-B715-17695A493FEE}"/>
              </a:ext>
            </a:extLst>
          </p:cNvPr>
          <p:cNvSpPr>
            <a:spLocks noGrp="1"/>
          </p:cNvSpPr>
          <p:nvPr>
            <p:ph type="sldNum" sz="quarter" idx="12"/>
          </p:nvPr>
        </p:nvSpPr>
        <p:spPr/>
        <p:txBody>
          <a:bodyPr/>
          <a:lstStyle/>
          <a:p>
            <a:fld id="{D3195491-1DF9-B741-AFD4-E34CE63975D3}" type="slidenum">
              <a:rPr lang="en-US" smtClean="0"/>
              <a:pPr/>
              <a:t>‹#›</a:t>
            </a:fld>
            <a:endParaRPr lang="en-US"/>
          </a:p>
        </p:txBody>
      </p:sp>
    </p:spTree>
    <p:extLst>
      <p:ext uri="{BB962C8B-B14F-4D97-AF65-F5344CB8AC3E}">
        <p14:creationId xmlns:p14="http://schemas.microsoft.com/office/powerpoint/2010/main" val="1479419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Bullets">
    <p:bg>
      <p:bgPr>
        <a:solidFill>
          <a:schemeClr val="bg1"/>
        </a:solidFill>
        <a:effectLst/>
      </p:bgPr>
    </p:bg>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CF63181B-08BD-2B4F-B6A2-592CF14CEA69}"/>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ingle Corner Rectangle 10">
            <a:extLst>
              <a:ext uri="{FF2B5EF4-FFF2-40B4-BE49-F238E27FC236}">
                <a16:creationId xmlns:a16="http://schemas.microsoft.com/office/drawing/2014/main" id="{510A5BC2-5579-C245-A35E-C156E9A512AC}"/>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9D04DDE-DDAA-6C41-8CED-9EDBC30482B4}"/>
              </a:ext>
            </a:extLst>
          </p:cNvPr>
          <p:cNvSpPr>
            <a:spLocks noGrp="1"/>
          </p:cNvSpPr>
          <p:nvPr>
            <p:ph idx="1"/>
          </p:nvPr>
        </p:nvSpPr>
        <p:spPr>
          <a:xfrm>
            <a:off x="838200" y="2150075"/>
            <a:ext cx="10515600" cy="402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7962F-F142-5341-BBCA-986570BEC889}"/>
              </a:ext>
            </a:extLst>
          </p:cNvPr>
          <p:cNvSpPr>
            <a:spLocks noGrp="1"/>
          </p:cNvSpPr>
          <p:nvPr>
            <p:ph type="dt" sz="half" idx="10"/>
          </p:nvPr>
        </p:nvSpPr>
        <p:spPr/>
        <p:txBody>
          <a:bodyPr/>
          <a:lstStyle/>
          <a:p>
            <a:fld id="{64136FB2-CB54-44DE-A129-AEBFE57CF02F}" type="datetime1">
              <a:rPr lang="en-US" smtClean="0"/>
              <a:t>11/28/2022</a:t>
            </a:fld>
            <a:endParaRPr lang="en-US"/>
          </a:p>
        </p:txBody>
      </p:sp>
      <p:sp>
        <p:nvSpPr>
          <p:cNvPr id="5" name="Footer Placeholder 4">
            <a:extLst>
              <a:ext uri="{FF2B5EF4-FFF2-40B4-BE49-F238E27FC236}">
                <a16:creationId xmlns:a16="http://schemas.microsoft.com/office/drawing/2014/main" id="{5DEED7D1-0237-9F4B-B087-FB9283FF68D3}"/>
              </a:ext>
            </a:extLst>
          </p:cNvPr>
          <p:cNvSpPr>
            <a:spLocks noGrp="1"/>
          </p:cNvSpPr>
          <p:nvPr>
            <p:ph type="ftr" sz="quarter" idx="11"/>
          </p:nvPr>
        </p:nvSpPr>
        <p:spPr/>
        <p:txBody>
          <a:bodyPr/>
          <a:lstStyle/>
          <a:p>
            <a:r>
              <a:rPr lang="en-US"/>
              <a:t>Portland Water Bureau  |  Jantzen Avenue Mains</a:t>
            </a:r>
          </a:p>
        </p:txBody>
      </p:sp>
      <p:sp>
        <p:nvSpPr>
          <p:cNvPr id="6" name="Slide Number Placeholder 5">
            <a:extLst>
              <a:ext uri="{FF2B5EF4-FFF2-40B4-BE49-F238E27FC236}">
                <a16:creationId xmlns:a16="http://schemas.microsoft.com/office/drawing/2014/main" id="{46355F65-5CF4-5A49-BEE0-6018304ADA85}"/>
              </a:ext>
            </a:extLst>
          </p:cNvPr>
          <p:cNvSpPr>
            <a:spLocks noGrp="1"/>
          </p:cNvSpPr>
          <p:nvPr>
            <p:ph type="sldNum" sz="quarter" idx="12"/>
          </p:nvPr>
        </p:nvSpPr>
        <p:spPr/>
        <p:txBody>
          <a:bodyPr/>
          <a:lstStyle/>
          <a:p>
            <a:fld id="{D3195491-1DF9-B741-AFD4-E34CE63975D3}" type="slidenum">
              <a:rPr lang="en-US" smtClean="0"/>
              <a:t>‹#›</a:t>
            </a:fld>
            <a:endParaRPr lang="en-US"/>
          </a:p>
        </p:txBody>
      </p:sp>
      <p:sp>
        <p:nvSpPr>
          <p:cNvPr id="8" name="Rectangle 7">
            <a:extLst>
              <a:ext uri="{FF2B5EF4-FFF2-40B4-BE49-F238E27FC236}">
                <a16:creationId xmlns:a16="http://schemas.microsoft.com/office/drawing/2014/main" id="{E07BA0F0-4994-C848-B82C-D1D2E1E5B02F}"/>
              </a:ext>
              <a:ext uri="{C183D7F6-B498-43B3-948B-1728B52AA6E4}">
                <adec:decorative xmlns:adec="http://schemas.microsoft.com/office/drawing/2017/decorative" val="1"/>
              </a:ext>
            </a:extLst>
          </p:cNvPr>
          <p:cNvSpPr/>
          <p:nvPr userDrawn="1"/>
        </p:nvSpPr>
        <p:spPr>
          <a:xfrm>
            <a:off x="947634" y="1804086"/>
            <a:ext cx="1606379" cy="172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2" name="Title 1">
            <a:extLst>
              <a:ext uri="{FF2B5EF4-FFF2-40B4-BE49-F238E27FC236}">
                <a16:creationId xmlns:a16="http://schemas.microsoft.com/office/drawing/2014/main" id="{3A2DAA9B-9741-C04D-88BA-7817FA168F81}"/>
              </a:ext>
            </a:extLst>
          </p:cNvPr>
          <p:cNvSpPr>
            <a:spLocks noGrp="1"/>
          </p:cNvSpPr>
          <p:nvPr>
            <p:ph type="title"/>
          </p:nvPr>
        </p:nvSpPr>
        <p:spPr>
          <a:xfrm>
            <a:off x="838200" y="365125"/>
            <a:ext cx="10515600" cy="1325563"/>
          </a:xfrm>
        </p:spPr>
        <p:txBody>
          <a:bodyPr/>
          <a:lstStyle/>
          <a:p>
            <a:r>
              <a:rPr lang="en-US"/>
              <a:t>Click to edit Master title style</a:t>
            </a:r>
          </a:p>
        </p:txBody>
      </p:sp>
    </p:spTree>
    <p:extLst>
      <p:ext uri="{BB962C8B-B14F-4D97-AF65-F5344CB8AC3E}">
        <p14:creationId xmlns:p14="http://schemas.microsoft.com/office/powerpoint/2010/main" val="3162719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c Bullets Decorate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CF63181B-08BD-2B4F-B6A2-592CF14CEA69}"/>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ingle Corner Rectangle 10">
            <a:extLst>
              <a:ext uri="{FF2B5EF4-FFF2-40B4-BE49-F238E27FC236}">
                <a16:creationId xmlns:a16="http://schemas.microsoft.com/office/drawing/2014/main" id="{510A5BC2-5579-C245-A35E-C156E9A512AC}"/>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9D04DDE-DDAA-6C41-8CED-9EDBC30482B4}"/>
              </a:ext>
            </a:extLst>
          </p:cNvPr>
          <p:cNvSpPr>
            <a:spLocks noGrp="1"/>
          </p:cNvSpPr>
          <p:nvPr>
            <p:ph idx="1"/>
          </p:nvPr>
        </p:nvSpPr>
        <p:spPr>
          <a:xfrm>
            <a:off x="838200" y="2150075"/>
            <a:ext cx="10515600" cy="402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7962F-F142-5341-BBCA-986570BEC889}"/>
              </a:ext>
            </a:extLst>
          </p:cNvPr>
          <p:cNvSpPr>
            <a:spLocks noGrp="1"/>
          </p:cNvSpPr>
          <p:nvPr>
            <p:ph type="dt" sz="half" idx="10"/>
          </p:nvPr>
        </p:nvSpPr>
        <p:spPr>
          <a:xfrm>
            <a:off x="838199" y="6356350"/>
            <a:ext cx="1019906" cy="365125"/>
          </a:xfrm>
        </p:spPr>
        <p:txBody>
          <a:bodyPr/>
          <a:lstStyle/>
          <a:p>
            <a:fld id="{6D1CC11D-49F2-42AF-841A-FADCE83869A3}" type="datetime1">
              <a:rPr lang="en-US" smtClean="0"/>
              <a:t>11/28/2022</a:t>
            </a:fld>
            <a:endParaRPr lang="en-US"/>
          </a:p>
        </p:txBody>
      </p:sp>
      <p:sp>
        <p:nvSpPr>
          <p:cNvPr id="5" name="Footer Placeholder 4">
            <a:extLst>
              <a:ext uri="{FF2B5EF4-FFF2-40B4-BE49-F238E27FC236}">
                <a16:creationId xmlns:a16="http://schemas.microsoft.com/office/drawing/2014/main" id="{5DEED7D1-0237-9F4B-B087-FB9283FF68D3}"/>
              </a:ext>
            </a:extLst>
          </p:cNvPr>
          <p:cNvSpPr>
            <a:spLocks noGrp="1"/>
          </p:cNvSpPr>
          <p:nvPr>
            <p:ph type="ftr" sz="quarter" idx="11"/>
          </p:nvPr>
        </p:nvSpPr>
        <p:spPr/>
        <p:txBody>
          <a:bodyPr/>
          <a:lstStyle/>
          <a:p>
            <a:r>
              <a:rPr lang="en-US"/>
              <a:t>Portland Water Bureau  |  Jantzen Avenue Mains</a:t>
            </a:r>
          </a:p>
        </p:txBody>
      </p:sp>
      <p:sp>
        <p:nvSpPr>
          <p:cNvPr id="6" name="Slide Number Placeholder 5">
            <a:extLst>
              <a:ext uri="{FF2B5EF4-FFF2-40B4-BE49-F238E27FC236}">
                <a16:creationId xmlns:a16="http://schemas.microsoft.com/office/drawing/2014/main" id="{46355F65-5CF4-5A49-BEE0-6018304ADA85}"/>
              </a:ext>
            </a:extLst>
          </p:cNvPr>
          <p:cNvSpPr>
            <a:spLocks noGrp="1"/>
          </p:cNvSpPr>
          <p:nvPr>
            <p:ph type="sldNum" sz="quarter" idx="12"/>
          </p:nvPr>
        </p:nvSpPr>
        <p:spPr/>
        <p:txBody>
          <a:bodyPr/>
          <a:lstStyle/>
          <a:p>
            <a:fld id="{D3195491-1DF9-B741-AFD4-E34CE63975D3}" type="slidenum">
              <a:rPr lang="en-US" smtClean="0"/>
              <a:t>‹#›</a:t>
            </a:fld>
            <a:endParaRPr lang="en-US"/>
          </a:p>
        </p:txBody>
      </p:sp>
      <p:sp>
        <p:nvSpPr>
          <p:cNvPr id="8" name="Rectangle 7">
            <a:extLst>
              <a:ext uri="{FF2B5EF4-FFF2-40B4-BE49-F238E27FC236}">
                <a16:creationId xmlns:a16="http://schemas.microsoft.com/office/drawing/2014/main" id="{E07BA0F0-4994-C848-B82C-D1D2E1E5B02F}"/>
              </a:ext>
              <a:ext uri="{C183D7F6-B498-43B3-948B-1728B52AA6E4}">
                <adec:decorative xmlns:adec="http://schemas.microsoft.com/office/drawing/2017/decorative" val="1"/>
              </a:ext>
            </a:extLst>
          </p:cNvPr>
          <p:cNvSpPr/>
          <p:nvPr userDrawn="1"/>
        </p:nvSpPr>
        <p:spPr>
          <a:xfrm>
            <a:off x="947634" y="1804086"/>
            <a:ext cx="1606379" cy="172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2" name="Title 1">
            <a:extLst>
              <a:ext uri="{FF2B5EF4-FFF2-40B4-BE49-F238E27FC236}">
                <a16:creationId xmlns:a16="http://schemas.microsoft.com/office/drawing/2014/main" id="{3A2DAA9B-9741-C04D-88BA-7817FA168F81}"/>
              </a:ext>
            </a:extLst>
          </p:cNvPr>
          <p:cNvSpPr>
            <a:spLocks noGrp="1"/>
          </p:cNvSpPr>
          <p:nvPr>
            <p:ph type="title"/>
          </p:nvPr>
        </p:nvSpPr>
        <p:spPr>
          <a:xfrm>
            <a:off x="838200" y="365125"/>
            <a:ext cx="10515600" cy="1325563"/>
          </a:xfrm>
        </p:spPr>
        <p:txBody>
          <a:bodyPr/>
          <a:lstStyle>
            <a:lvl1pPr>
              <a:defRPr sz="4000"/>
            </a:lvl1pPr>
          </a:lstStyle>
          <a:p>
            <a:r>
              <a:rPr lang="en-US"/>
              <a:t>Click to edit Master title style</a:t>
            </a:r>
          </a:p>
        </p:txBody>
      </p:sp>
    </p:spTree>
    <p:extLst>
      <p:ext uri="{BB962C8B-B14F-4D97-AF65-F5344CB8AC3E}">
        <p14:creationId xmlns:p14="http://schemas.microsoft.com/office/powerpoint/2010/main" val="1203842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Highlight Water Background">
    <p:bg>
      <p:bgPr>
        <a:gradFill flip="none" rotWithShape="1">
          <a:gsLst>
            <a:gs pos="0">
              <a:schemeClr val="tx1"/>
            </a:gs>
            <a:gs pos="62000">
              <a:schemeClr val="accent1"/>
            </a:gs>
            <a:gs pos="100000">
              <a:schemeClr val="accent5"/>
            </a:gs>
          </a:gsLst>
          <a:lin ang="27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71A400-6536-4D4E-871B-456CA75D96E9}"/>
              </a:ext>
              <a:ext uri="{C183D7F6-B498-43B3-948B-1728B52AA6E4}">
                <adec:decorative xmlns:adec="http://schemas.microsoft.com/office/drawing/2017/decorative" val="1"/>
              </a:ext>
            </a:extLst>
          </p:cNvPr>
          <p:cNvPicPr>
            <a:picLocks noChangeAspect="1"/>
          </p:cNvPicPr>
          <p:nvPr userDrawn="1"/>
        </p:nvPicPr>
        <p:blipFill>
          <a:blip r:embed="rId2">
            <a:alphaModFix amt="25000"/>
          </a:blip>
          <a:stretch>
            <a:fillRect/>
          </a:stretch>
        </p:blipFill>
        <p:spPr>
          <a:xfrm>
            <a:off x="1805" y="0"/>
            <a:ext cx="12188389" cy="6858000"/>
          </a:xfrm>
          <a:prstGeom prst="rect">
            <a:avLst/>
          </a:prstGeom>
        </p:spPr>
      </p:pic>
      <p:sp>
        <p:nvSpPr>
          <p:cNvPr id="13" name="Round Single Corner Rectangle 12">
            <a:extLst>
              <a:ext uri="{FF2B5EF4-FFF2-40B4-BE49-F238E27FC236}">
                <a16:creationId xmlns:a16="http://schemas.microsoft.com/office/drawing/2014/main" id="{A81F57E2-4FC4-7046-A4ED-A76F702938DB}"/>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ingle Corner Rectangle 11">
            <a:extLst>
              <a:ext uri="{FF2B5EF4-FFF2-40B4-BE49-F238E27FC236}">
                <a16:creationId xmlns:a16="http://schemas.microsoft.com/office/drawing/2014/main" id="{8F00A76F-B769-1949-AAF0-EC7FCB139F06}"/>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771B7-AEED-CD4C-8E60-7580022C567C}"/>
              </a:ext>
            </a:extLst>
          </p:cNvPr>
          <p:cNvSpPr>
            <a:spLocks noGrp="1"/>
          </p:cNvSpPr>
          <p:nvPr>
            <p:ph type="ctrTitle" hasCustomPrompt="1"/>
          </p:nvPr>
        </p:nvSpPr>
        <p:spPr>
          <a:xfrm>
            <a:off x="1524000" y="2110182"/>
            <a:ext cx="9144000" cy="2148375"/>
          </a:xfrm>
        </p:spPr>
        <p:txBody>
          <a:bodyPr anchor="ctr"/>
          <a:lstStyle>
            <a:lvl1pPr algn="ctr">
              <a:defRPr sz="3000">
                <a:solidFill>
                  <a:schemeClr val="bg1"/>
                </a:solidFill>
              </a:defRPr>
            </a:lvl1pPr>
          </a:lstStyle>
          <a:p>
            <a:r>
              <a:rPr lang="en-US"/>
              <a:t>Small centered text</a:t>
            </a:r>
          </a:p>
        </p:txBody>
      </p:sp>
      <p:sp>
        <p:nvSpPr>
          <p:cNvPr id="8" name="Date Placeholder 7">
            <a:extLst>
              <a:ext uri="{FF2B5EF4-FFF2-40B4-BE49-F238E27FC236}">
                <a16:creationId xmlns:a16="http://schemas.microsoft.com/office/drawing/2014/main" id="{FEF186D7-5C66-6B49-9828-7A45B233AA05}"/>
              </a:ext>
            </a:extLst>
          </p:cNvPr>
          <p:cNvSpPr>
            <a:spLocks noGrp="1"/>
          </p:cNvSpPr>
          <p:nvPr>
            <p:ph type="dt" sz="half" idx="10"/>
          </p:nvPr>
        </p:nvSpPr>
        <p:spPr/>
        <p:txBody>
          <a:bodyPr/>
          <a:lstStyle/>
          <a:p>
            <a:fld id="{E1F47ECA-1655-45E8-98CC-B57634FA8209}" type="datetime1">
              <a:rPr lang="en-US" smtClean="0"/>
              <a:t>11/28/2022</a:t>
            </a:fld>
            <a:endParaRPr lang="en-US"/>
          </a:p>
        </p:txBody>
      </p:sp>
      <p:sp>
        <p:nvSpPr>
          <p:cNvPr id="9" name="Footer Placeholder 8">
            <a:extLst>
              <a:ext uri="{FF2B5EF4-FFF2-40B4-BE49-F238E27FC236}">
                <a16:creationId xmlns:a16="http://schemas.microsoft.com/office/drawing/2014/main" id="{D47A5E3D-99CB-D14D-8C03-0A3D8C01D86D}"/>
              </a:ext>
            </a:extLst>
          </p:cNvPr>
          <p:cNvSpPr>
            <a:spLocks noGrp="1"/>
          </p:cNvSpPr>
          <p:nvPr>
            <p:ph type="ftr" sz="quarter" idx="11"/>
          </p:nvPr>
        </p:nvSpPr>
        <p:spPr/>
        <p:txBody>
          <a:bodyPr/>
          <a:lstStyle/>
          <a:p>
            <a:r>
              <a:rPr lang="en-US"/>
              <a:t>Portland Water Bureau  |  Jantzen Avenue Mains</a:t>
            </a:r>
          </a:p>
        </p:txBody>
      </p:sp>
      <p:sp>
        <p:nvSpPr>
          <p:cNvPr id="10" name="Slide Number Placeholder 9">
            <a:extLst>
              <a:ext uri="{FF2B5EF4-FFF2-40B4-BE49-F238E27FC236}">
                <a16:creationId xmlns:a16="http://schemas.microsoft.com/office/drawing/2014/main" id="{AE875177-62F5-AF43-B715-17695A493FEE}"/>
              </a:ext>
            </a:extLst>
          </p:cNvPr>
          <p:cNvSpPr>
            <a:spLocks noGrp="1"/>
          </p:cNvSpPr>
          <p:nvPr>
            <p:ph type="sldNum" sz="quarter" idx="12"/>
          </p:nvPr>
        </p:nvSpPr>
        <p:spPr/>
        <p:txBody>
          <a:bodyPr/>
          <a:lstStyle/>
          <a:p>
            <a:fld id="{D3195491-1DF9-B741-AFD4-E34CE63975D3}" type="slidenum">
              <a:rPr lang="en-US" smtClean="0"/>
              <a:pPr/>
              <a:t>‹#›</a:t>
            </a:fld>
            <a:endParaRPr lang="en-US"/>
          </a:p>
        </p:txBody>
      </p:sp>
    </p:spTree>
    <p:extLst>
      <p:ext uri="{BB962C8B-B14F-4D97-AF65-F5344CB8AC3E}">
        <p14:creationId xmlns:p14="http://schemas.microsoft.com/office/powerpoint/2010/main" val="3896476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Right">
    <p:bg>
      <p:bgPr>
        <a:gradFill flip="none" rotWithShape="1">
          <a:gsLst>
            <a:gs pos="0">
              <a:schemeClr val="bg1"/>
            </a:gs>
            <a:gs pos="62000">
              <a:schemeClr val="accent5">
                <a:lumMod val="20000"/>
                <a:lumOff val="80000"/>
              </a:schemeClr>
            </a:gs>
            <a:gs pos="100000">
              <a:schemeClr val="accent5"/>
            </a:gs>
          </a:gsLst>
          <a:lin ang="18900000" scaled="1"/>
          <a:tileRect/>
        </a:gradFill>
        <a:effectLst/>
      </p:bgPr>
    </p:bg>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CB2CB129-DB61-AD49-A738-2170655F9E2A}"/>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ingle Corner Rectangle 8">
            <a:extLst>
              <a:ext uri="{FF2B5EF4-FFF2-40B4-BE49-F238E27FC236}">
                <a16:creationId xmlns:a16="http://schemas.microsoft.com/office/drawing/2014/main" id="{4141BE72-0323-6242-AB53-1D450F0FAEED}"/>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E6B49A-2706-6347-A8EF-79D3E77F4328}"/>
              </a:ext>
            </a:extLst>
          </p:cNvPr>
          <p:cNvSpPr>
            <a:spLocks noGrp="1"/>
          </p:cNvSpPr>
          <p:nvPr>
            <p:ph type="title"/>
          </p:nvPr>
        </p:nvSpPr>
        <p:spPr>
          <a:xfrm>
            <a:off x="817210" y="457200"/>
            <a:ext cx="3932237" cy="1600200"/>
          </a:xfrm>
        </p:spPr>
        <p:txBody>
          <a:bodyPr anchor="b"/>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210D6E0B-CCCF-644E-A11A-FBD822C9C773}"/>
              </a:ext>
            </a:extLst>
          </p:cNvPr>
          <p:cNvSpPr>
            <a:spLocks noGrp="1"/>
          </p:cNvSpPr>
          <p:nvPr>
            <p:ph type="pic" idx="1"/>
          </p:nvPr>
        </p:nvSpPr>
        <p:spPr>
          <a:xfrm>
            <a:off x="5183188" y="987425"/>
            <a:ext cx="6172200" cy="4873625"/>
          </a:xfrm>
        </p:spPr>
        <p:txBody>
          <a:bodyPr/>
          <a:lstStyle>
            <a:lvl1pPr marL="0" indent="0">
              <a:buNone/>
              <a:defRPr sz="3200">
                <a:ln w="38100">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2CC92C-EF9E-964E-801E-69F5ABB082ED}"/>
              </a:ext>
            </a:extLst>
          </p:cNvPr>
          <p:cNvSpPr>
            <a:spLocks noGrp="1"/>
          </p:cNvSpPr>
          <p:nvPr>
            <p:ph type="body" sz="half" idx="2"/>
          </p:nvPr>
        </p:nvSpPr>
        <p:spPr>
          <a:xfrm>
            <a:off x="817210" y="2427110"/>
            <a:ext cx="3932237" cy="3441877"/>
          </a:xfrm>
        </p:spPr>
        <p:txBody>
          <a:bodyPr/>
          <a:lstStyle>
            <a:lvl1pPr marL="0" indent="0">
              <a:buNone/>
              <a:defRPr sz="2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78430B-D469-B940-ACFA-394F01A6698E}"/>
              </a:ext>
            </a:extLst>
          </p:cNvPr>
          <p:cNvSpPr>
            <a:spLocks noGrp="1"/>
          </p:cNvSpPr>
          <p:nvPr>
            <p:ph type="dt" sz="half" idx="10"/>
          </p:nvPr>
        </p:nvSpPr>
        <p:spPr/>
        <p:txBody>
          <a:bodyPr/>
          <a:lstStyle/>
          <a:p>
            <a:fld id="{7BB86D25-CC05-45F1-8415-771576AA8E19}" type="datetime1">
              <a:rPr lang="en-US" smtClean="0"/>
              <a:t>11/28/2022</a:t>
            </a:fld>
            <a:endParaRPr lang="en-US"/>
          </a:p>
        </p:txBody>
      </p:sp>
      <p:sp>
        <p:nvSpPr>
          <p:cNvPr id="6" name="Footer Placeholder 5">
            <a:extLst>
              <a:ext uri="{FF2B5EF4-FFF2-40B4-BE49-F238E27FC236}">
                <a16:creationId xmlns:a16="http://schemas.microsoft.com/office/drawing/2014/main" id="{BF0C320F-1A2B-DF4D-93A0-76B61896EE95}"/>
              </a:ext>
            </a:extLst>
          </p:cNvPr>
          <p:cNvSpPr>
            <a:spLocks noGrp="1"/>
          </p:cNvSpPr>
          <p:nvPr>
            <p:ph type="ftr" sz="quarter" idx="11"/>
          </p:nvPr>
        </p:nvSpPr>
        <p:spPr/>
        <p:txBody>
          <a:bodyPr/>
          <a:lstStyle/>
          <a:p>
            <a:r>
              <a:rPr lang="en-US"/>
              <a:t>Portland Water Bureau  |  Jantzen Avenue Mains</a:t>
            </a:r>
          </a:p>
        </p:txBody>
      </p:sp>
      <p:sp>
        <p:nvSpPr>
          <p:cNvPr id="7" name="Slide Number Placeholder 6">
            <a:extLst>
              <a:ext uri="{FF2B5EF4-FFF2-40B4-BE49-F238E27FC236}">
                <a16:creationId xmlns:a16="http://schemas.microsoft.com/office/drawing/2014/main" id="{A36D9A5D-F32C-A54B-A2D2-CDF467F9909D}"/>
              </a:ext>
            </a:extLst>
          </p:cNvPr>
          <p:cNvSpPr>
            <a:spLocks noGrp="1"/>
          </p:cNvSpPr>
          <p:nvPr>
            <p:ph type="sldNum" sz="quarter" idx="12"/>
          </p:nvPr>
        </p:nvSpPr>
        <p:spPr/>
        <p:txBody>
          <a:bodyPr/>
          <a:lstStyle/>
          <a:p>
            <a:fld id="{D3195491-1DF9-B741-AFD4-E34CE63975D3}" type="slidenum">
              <a:rPr lang="en-US" smtClean="0"/>
              <a:t>‹#›</a:t>
            </a:fld>
            <a:endParaRPr lang="en-US"/>
          </a:p>
        </p:txBody>
      </p:sp>
      <p:sp>
        <p:nvSpPr>
          <p:cNvPr id="10" name="Rectangle 9">
            <a:extLst>
              <a:ext uri="{FF2B5EF4-FFF2-40B4-BE49-F238E27FC236}">
                <a16:creationId xmlns:a16="http://schemas.microsoft.com/office/drawing/2014/main" id="{3FEFA5C7-0F8B-7140-AED6-7150A5E0F835}"/>
              </a:ext>
              <a:ext uri="{C183D7F6-B498-43B3-948B-1728B52AA6E4}">
                <adec:decorative xmlns:adec="http://schemas.microsoft.com/office/drawing/2017/decorative" val="1"/>
              </a:ext>
            </a:extLst>
          </p:cNvPr>
          <p:cNvSpPr/>
          <p:nvPr userDrawn="1"/>
        </p:nvSpPr>
        <p:spPr>
          <a:xfrm>
            <a:off x="936978" y="2203569"/>
            <a:ext cx="3812470" cy="870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168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Left">
    <p:bg>
      <p:bgPr>
        <a:gradFill>
          <a:gsLst>
            <a:gs pos="0">
              <a:schemeClr val="bg1"/>
            </a:gs>
            <a:gs pos="62000">
              <a:schemeClr val="accent5">
                <a:lumMod val="20000"/>
                <a:lumOff val="80000"/>
              </a:schemeClr>
            </a:gs>
            <a:gs pos="100000">
              <a:schemeClr val="accent5"/>
            </a:gs>
          </a:gsLst>
          <a:lin ang="8100000" scaled="1"/>
        </a:gradFill>
        <a:effectLst/>
      </p:bgPr>
    </p:bg>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CB2CB129-DB61-AD49-A738-2170655F9E2A}"/>
              </a:ext>
              <a:ext uri="{C183D7F6-B498-43B3-948B-1728B52AA6E4}">
                <adec:decorative xmlns:adec="http://schemas.microsoft.com/office/drawing/2017/decorative" val="1"/>
              </a:ext>
            </a:extLst>
          </p:cNvPr>
          <p:cNvSpPr/>
          <p:nvPr userDrawn="1"/>
        </p:nvSpPr>
        <p:spPr>
          <a:xfrm>
            <a:off x="0" y="6356350"/>
            <a:ext cx="11500338" cy="501650"/>
          </a:xfrm>
          <a:prstGeom prst="round1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ingle Corner Rectangle 8">
            <a:extLst>
              <a:ext uri="{FF2B5EF4-FFF2-40B4-BE49-F238E27FC236}">
                <a16:creationId xmlns:a16="http://schemas.microsoft.com/office/drawing/2014/main" id="{4141BE72-0323-6242-AB53-1D450F0FAEED}"/>
              </a:ext>
              <a:ext uri="{C183D7F6-B498-43B3-948B-1728B52AA6E4}">
                <adec:decorative xmlns:adec="http://schemas.microsoft.com/office/drawing/2017/decorative" val="1"/>
              </a:ext>
            </a:extLst>
          </p:cNvPr>
          <p:cNvSpPr/>
          <p:nvPr userDrawn="1"/>
        </p:nvSpPr>
        <p:spPr>
          <a:xfrm>
            <a:off x="10832123" y="6356350"/>
            <a:ext cx="668216" cy="501650"/>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E6B49A-2706-6347-A8EF-79D3E77F4328}"/>
              </a:ext>
            </a:extLst>
          </p:cNvPr>
          <p:cNvSpPr>
            <a:spLocks noGrp="1"/>
          </p:cNvSpPr>
          <p:nvPr>
            <p:ph type="title"/>
          </p:nvPr>
        </p:nvSpPr>
        <p:spPr>
          <a:xfrm>
            <a:off x="7568100" y="457200"/>
            <a:ext cx="3932237" cy="1600200"/>
          </a:xfrm>
        </p:spPr>
        <p:txBody>
          <a:bodyPr anchor="b"/>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210D6E0B-CCCF-644E-A11A-FBD822C9C773}"/>
              </a:ext>
            </a:extLst>
          </p:cNvPr>
          <p:cNvSpPr>
            <a:spLocks noGrp="1"/>
          </p:cNvSpPr>
          <p:nvPr>
            <p:ph type="pic" idx="1"/>
          </p:nvPr>
        </p:nvSpPr>
        <p:spPr>
          <a:xfrm>
            <a:off x="951324" y="987425"/>
            <a:ext cx="6172200" cy="4873625"/>
          </a:xfrm>
        </p:spPr>
        <p:txBody>
          <a:bodyPr/>
          <a:lstStyle>
            <a:lvl1pPr marL="0" indent="0">
              <a:buNone/>
              <a:defRPr sz="3200">
                <a:ln w="38100">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2CC92C-EF9E-964E-801E-69F5ABB082ED}"/>
              </a:ext>
            </a:extLst>
          </p:cNvPr>
          <p:cNvSpPr>
            <a:spLocks noGrp="1"/>
          </p:cNvSpPr>
          <p:nvPr>
            <p:ph type="body" sz="half" idx="2"/>
          </p:nvPr>
        </p:nvSpPr>
        <p:spPr>
          <a:xfrm>
            <a:off x="7568100" y="2427110"/>
            <a:ext cx="3932237" cy="3441877"/>
          </a:xfrm>
        </p:spPr>
        <p:txBody>
          <a:bodyPr/>
          <a:lstStyle>
            <a:lvl1pPr marL="0" indent="0">
              <a:buNone/>
              <a:defRPr sz="2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78430B-D469-B940-ACFA-394F01A6698E}"/>
              </a:ext>
            </a:extLst>
          </p:cNvPr>
          <p:cNvSpPr>
            <a:spLocks noGrp="1"/>
          </p:cNvSpPr>
          <p:nvPr>
            <p:ph type="dt" sz="half" idx="10"/>
          </p:nvPr>
        </p:nvSpPr>
        <p:spPr>
          <a:xfrm>
            <a:off x="838199" y="6356350"/>
            <a:ext cx="1019905" cy="365125"/>
          </a:xfrm>
        </p:spPr>
        <p:txBody>
          <a:bodyPr/>
          <a:lstStyle/>
          <a:p>
            <a:fld id="{134C15D4-1C43-4FA0-8FC6-75B59E31C98E}" type="datetime1">
              <a:rPr lang="en-US" smtClean="0"/>
              <a:t>11/28/2022</a:t>
            </a:fld>
            <a:endParaRPr lang="en-US"/>
          </a:p>
        </p:txBody>
      </p:sp>
      <p:sp>
        <p:nvSpPr>
          <p:cNvPr id="6" name="Footer Placeholder 5">
            <a:extLst>
              <a:ext uri="{FF2B5EF4-FFF2-40B4-BE49-F238E27FC236}">
                <a16:creationId xmlns:a16="http://schemas.microsoft.com/office/drawing/2014/main" id="{BF0C320F-1A2B-DF4D-93A0-76B61896EE95}"/>
              </a:ext>
            </a:extLst>
          </p:cNvPr>
          <p:cNvSpPr>
            <a:spLocks noGrp="1"/>
          </p:cNvSpPr>
          <p:nvPr>
            <p:ph type="ftr" sz="quarter" idx="11"/>
          </p:nvPr>
        </p:nvSpPr>
        <p:spPr/>
        <p:txBody>
          <a:bodyPr/>
          <a:lstStyle/>
          <a:p>
            <a:r>
              <a:rPr lang="en-US"/>
              <a:t>Portland Water Bureau  |  Jantzen Avenue Mains</a:t>
            </a:r>
          </a:p>
        </p:txBody>
      </p:sp>
      <p:sp>
        <p:nvSpPr>
          <p:cNvPr id="7" name="Slide Number Placeholder 6">
            <a:extLst>
              <a:ext uri="{FF2B5EF4-FFF2-40B4-BE49-F238E27FC236}">
                <a16:creationId xmlns:a16="http://schemas.microsoft.com/office/drawing/2014/main" id="{A36D9A5D-F32C-A54B-A2D2-CDF467F9909D}"/>
              </a:ext>
            </a:extLst>
          </p:cNvPr>
          <p:cNvSpPr>
            <a:spLocks noGrp="1"/>
          </p:cNvSpPr>
          <p:nvPr>
            <p:ph type="sldNum" sz="quarter" idx="12"/>
          </p:nvPr>
        </p:nvSpPr>
        <p:spPr/>
        <p:txBody>
          <a:bodyPr/>
          <a:lstStyle/>
          <a:p>
            <a:fld id="{D3195491-1DF9-B741-AFD4-E34CE63975D3}" type="slidenum">
              <a:rPr lang="en-US" smtClean="0"/>
              <a:t>‹#›</a:t>
            </a:fld>
            <a:endParaRPr lang="en-US"/>
          </a:p>
        </p:txBody>
      </p:sp>
    </p:spTree>
    <p:extLst>
      <p:ext uri="{BB962C8B-B14F-4D97-AF65-F5344CB8AC3E}">
        <p14:creationId xmlns:p14="http://schemas.microsoft.com/office/powerpoint/2010/main" val="1605486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16E1EB-6A69-5247-BE88-4C0C802286C3}"/>
              </a:ext>
            </a:extLst>
          </p:cNvPr>
          <p:cNvSpPr>
            <a:spLocks noGrp="1"/>
          </p:cNvSpPr>
          <p:nvPr>
            <p:ph type="title"/>
          </p:nvPr>
        </p:nvSpPr>
        <p:spPr>
          <a:xfrm>
            <a:off x="838200" y="365125"/>
            <a:ext cx="10515600" cy="1325563"/>
          </a:xfrm>
          <a:prstGeom prst="rect">
            <a:avLst/>
          </a:prstGeom>
        </p:spPr>
        <p:txBody>
          <a:bodyPr vert="horz" lIns="91440" tIns="45720" rIns="0" bIns="45720" rtlCol="0" anchor="b" anchorCtr="0">
            <a:noAutofit/>
          </a:bodyPr>
          <a:lstStyle/>
          <a:p>
            <a:r>
              <a:rPr lang="en-US"/>
              <a:t>Title Verdana Bold 44</a:t>
            </a:r>
          </a:p>
        </p:txBody>
      </p:sp>
      <p:sp>
        <p:nvSpPr>
          <p:cNvPr id="3" name="Text Placeholder 2">
            <a:extLst>
              <a:ext uri="{FF2B5EF4-FFF2-40B4-BE49-F238E27FC236}">
                <a16:creationId xmlns:a16="http://schemas.microsoft.com/office/drawing/2014/main" id="{9A9AC294-CF9F-F44B-9C5A-0CB8FB7B7D85}"/>
              </a:ext>
            </a:extLst>
          </p:cNvPr>
          <p:cNvSpPr>
            <a:spLocks noGrp="1"/>
          </p:cNvSpPr>
          <p:nvPr>
            <p:ph type="body" idx="1"/>
          </p:nvPr>
        </p:nvSpPr>
        <p:spPr>
          <a:xfrm>
            <a:off x="838200" y="1825625"/>
            <a:ext cx="10515600" cy="4351338"/>
          </a:xfrm>
          <a:prstGeom prst="rect">
            <a:avLst/>
          </a:prstGeom>
        </p:spPr>
        <p:txBody>
          <a:bodyPr vert="horz" lIns="9144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5A3B2-CC95-014F-96D8-E3EBA4094EC1}"/>
              </a:ext>
            </a:extLst>
          </p:cNvPr>
          <p:cNvSpPr>
            <a:spLocks noGrp="1"/>
          </p:cNvSpPr>
          <p:nvPr>
            <p:ph type="dt" sz="half" idx="2"/>
          </p:nvPr>
        </p:nvSpPr>
        <p:spPr>
          <a:xfrm>
            <a:off x="838200" y="6356350"/>
            <a:ext cx="885092" cy="365125"/>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0B408133-F1D8-486D-9E3D-44CB0322382E}" type="datetime1">
              <a:rPr lang="en-US" smtClean="0"/>
              <a:t>11/28/2022</a:t>
            </a:fld>
            <a:endParaRPr lang="en-US"/>
          </a:p>
        </p:txBody>
      </p:sp>
      <p:sp>
        <p:nvSpPr>
          <p:cNvPr id="5" name="Footer Placeholder 4">
            <a:extLst>
              <a:ext uri="{FF2B5EF4-FFF2-40B4-BE49-F238E27FC236}">
                <a16:creationId xmlns:a16="http://schemas.microsoft.com/office/drawing/2014/main" id="{47B9F39E-B96A-FD49-BF88-C7C716BCC5F1}"/>
              </a:ext>
            </a:extLst>
          </p:cNvPr>
          <p:cNvSpPr>
            <a:spLocks noGrp="1"/>
          </p:cNvSpPr>
          <p:nvPr>
            <p:ph type="ftr" sz="quarter" idx="3"/>
          </p:nvPr>
        </p:nvSpPr>
        <p:spPr>
          <a:xfrm>
            <a:off x="1858106" y="6356350"/>
            <a:ext cx="6113585" cy="365125"/>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Portland Water Bureau  |  Jantzen Avenue Mains</a:t>
            </a:r>
          </a:p>
        </p:txBody>
      </p:sp>
      <p:sp>
        <p:nvSpPr>
          <p:cNvPr id="6" name="Slide Number Placeholder 5">
            <a:extLst>
              <a:ext uri="{FF2B5EF4-FFF2-40B4-BE49-F238E27FC236}">
                <a16:creationId xmlns:a16="http://schemas.microsoft.com/office/drawing/2014/main" id="{BDFAA5F5-6219-8842-82BF-AD21F39BCF4C}"/>
              </a:ext>
            </a:extLst>
          </p:cNvPr>
          <p:cNvSpPr>
            <a:spLocks noGrp="1"/>
          </p:cNvSpPr>
          <p:nvPr>
            <p:ph type="sldNum" sz="quarter" idx="4"/>
          </p:nvPr>
        </p:nvSpPr>
        <p:spPr>
          <a:xfrm>
            <a:off x="10832122" y="6356350"/>
            <a:ext cx="668216" cy="365125"/>
          </a:xfrm>
          <a:prstGeom prst="rect">
            <a:avLst/>
          </a:prstGeom>
        </p:spPr>
        <p:txBody>
          <a:bodyPr vert="horz" lIns="91440" tIns="45720" rIns="91440" bIns="45720" rtlCol="0" anchor="ctr"/>
          <a:lstStyle>
            <a:lvl1pPr algn="ctr">
              <a:defRPr sz="1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D3195491-1DF9-B741-AFD4-E34CE63975D3}" type="slidenum">
              <a:rPr lang="en-US" smtClean="0"/>
              <a:pPr/>
              <a:t>‹#›</a:t>
            </a:fld>
            <a:endParaRPr lang="en-US"/>
          </a:p>
        </p:txBody>
      </p:sp>
    </p:spTree>
    <p:extLst>
      <p:ext uri="{BB962C8B-B14F-4D97-AF65-F5344CB8AC3E}">
        <p14:creationId xmlns:p14="http://schemas.microsoft.com/office/powerpoint/2010/main" val="150249854"/>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64" r:id="rId3"/>
    <p:sldLayoutId id="2147483660" r:id="rId4"/>
    <p:sldLayoutId id="2147483665" r:id="rId5"/>
    <p:sldLayoutId id="2147483650" r:id="rId6"/>
    <p:sldLayoutId id="2147483667" r:id="rId7"/>
    <p:sldLayoutId id="2147483657" r:id="rId8"/>
    <p:sldLayoutId id="2147483662" r:id="rId9"/>
    <p:sldLayoutId id="2147483652" r:id="rId10"/>
    <p:sldLayoutId id="2147483653" r:id="rId11"/>
    <p:sldLayoutId id="2147483654" r:id="rId12"/>
    <p:sldLayoutId id="2147483668" r:id="rId13"/>
    <p:sldLayoutId id="2147483655" r:id="rId14"/>
    <p:sldLayoutId id="2147483656" r:id="rId15"/>
    <p:sldLayoutId id="2147483661" r:id="rId16"/>
    <p:sldLayoutId id="2147483669" r:id="rId17"/>
  </p:sldLayoutIdLst>
  <p:hf hdr="0"/>
  <p:txStyles>
    <p:titleStyle>
      <a:lvl1pPr algn="l"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microsoft.com/office/2018/10/relationships/comments" Target="../comments/modernComment_CCA_E3EA7A11.xml"/><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microsoft.com/office/2018/10/relationships/comments" Target="../comments/modernComment_CCF_BFB552C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3A_204DC4C5.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microsoft.com/office/2018/10/relationships/comments" Target="../comments/modernComment_12E_CC847FBC.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running river surrounded by mossy rocks, trees, and snowy ground">
            <a:extLst>
              <a:ext uri="{FF2B5EF4-FFF2-40B4-BE49-F238E27FC236}">
                <a16:creationId xmlns:a16="http://schemas.microsoft.com/office/drawing/2014/main" id="{4C2192A7-9AE5-5E46-943D-FD0A7CB5C786}"/>
              </a:ext>
            </a:extLst>
          </p:cNvPr>
          <p:cNvPicPr>
            <a:picLocks noGrp="1" noChangeAspect="1"/>
          </p:cNvPicPr>
          <p:nvPr>
            <p:ph type="pic" sz="quarter" idx="13"/>
          </p:nvPr>
        </p:nvPicPr>
        <p:blipFill rotWithShape="1">
          <a:blip r:embed="rId3"/>
          <a:srcRect l="6833" r="6833"/>
          <a:stretch/>
        </p:blipFill>
        <p:spPr/>
      </p:pic>
      <p:pic>
        <p:nvPicPr>
          <p:cNvPr id="6" name="Picture 5">
            <a:extLst>
              <a:ext uri="{FF2B5EF4-FFF2-40B4-BE49-F238E27FC236}">
                <a16:creationId xmlns:a16="http://schemas.microsoft.com/office/drawing/2014/main" id="{89B37786-54E3-BE41-96BC-091C825321F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2192000" cy="6858000"/>
          </a:xfrm>
          <a:prstGeom prst="rect">
            <a:avLst/>
          </a:prstGeom>
        </p:spPr>
      </p:pic>
      <p:sp>
        <p:nvSpPr>
          <p:cNvPr id="17" name="Title 16">
            <a:extLst>
              <a:ext uri="{FF2B5EF4-FFF2-40B4-BE49-F238E27FC236}">
                <a16:creationId xmlns:a16="http://schemas.microsoft.com/office/drawing/2014/main" id="{B3538093-605F-0C42-948B-EAB3CD26009C}"/>
              </a:ext>
            </a:extLst>
          </p:cNvPr>
          <p:cNvSpPr>
            <a:spLocks noGrp="1"/>
          </p:cNvSpPr>
          <p:nvPr>
            <p:ph type="title"/>
          </p:nvPr>
        </p:nvSpPr>
        <p:spPr>
          <a:xfrm>
            <a:off x="5247654" y="477043"/>
            <a:ext cx="6248400" cy="2126055"/>
          </a:xfrm>
        </p:spPr>
        <p:txBody>
          <a:bodyPr/>
          <a:lstStyle/>
          <a:p>
            <a:r>
              <a:rPr lang="en-US" sz="4800" dirty="0"/>
              <a:t>Bull Run Treatment Program</a:t>
            </a:r>
          </a:p>
        </p:txBody>
      </p:sp>
      <p:sp>
        <p:nvSpPr>
          <p:cNvPr id="2" name="Subtitle 1">
            <a:extLst>
              <a:ext uri="{FF2B5EF4-FFF2-40B4-BE49-F238E27FC236}">
                <a16:creationId xmlns:a16="http://schemas.microsoft.com/office/drawing/2014/main" id="{DF72C136-78F5-C947-AAA6-036A49BF9395}"/>
              </a:ext>
            </a:extLst>
          </p:cNvPr>
          <p:cNvSpPr>
            <a:spLocks noGrp="1"/>
          </p:cNvSpPr>
          <p:nvPr>
            <p:ph type="subTitle" idx="14"/>
          </p:nvPr>
        </p:nvSpPr>
        <p:spPr>
          <a:xfrm>
            <a:off x="5292809" y="2793598"/>
            <a:ext cx="6248401" cy="734778"/>
          </a:xfrm>
        </p:spPr>
        <p:txBody>
          <a:bodyPr lIns="0"/>
          <a:lstStyle/>
          <a:p>
            <a:r>
              <a:rPr lang="en-US" dirty="0"/>
              <a:t>Property Acquisition</a:t>
            </a:r>
          </a:p>
        </p:txBody>
      </p:sp>
      <p:sp>
        <p:nvSpPr>
          <p:cNvPr id="13" name="Text Placeholder 12">
            <a:extLst>
              <a:ext uri="{FF2B5EF4-FFF2-40B4-BE49-F238E27FC236}">
                <a16:creationId xmlns:a16="http://schemas.microsoft.com/office/drawing/2014/main" id="{17A77FE9-424D-3A49-BBF0-B331B3907328}"/>
              </a:ext>
            </a:extLst>
          </p:cNvPr>
          <p:cNvSpPr>
            <a:spLocks noGrp="1"/>
          </p:cNvSpPr>
          <p:nvPr>
            <p:ph type="body" idx="1"/>
          </p:nvPr>
        </p:nvSpPr>
        <p:spPr>
          <a:xfrm>
            <a:off x="5247654" y="4548300"/>
            <a:ext cx="6248400" cy="961046"/>
          </a:xfrm>
        </p:spPr>
        <p:txBody>
          <a:bodyPr vert="horz" lIns="0" tIns="45720" rIns="0" bIns="45720" rtlCol="0" anchor="t">
            <a:noAutofit/>
          </a:bodyPr>
          <a:lstStyle/>
          <a:p>
            <a:pPr>
              <a:lnSpc>
                <a:spcPts val="3279"/>
              </a:lnSpc>
            </a:pPr>
            <a:r>
              <a:rPr lang="en-US" sz="2000" dirty="0">
                <a:latin typeface="Verdana"/>
                <a:ea typeface="Verdana"/>
              </a:rPr>
              <a:t>Jodie Inman</a:t>
            </a:r>
            <a:r>
              <a:rPr lang="en-US" sz="2000">
                <a:latin typeface="Verdana"/>
                <a:ea typeface="Verdana"/>
              </a:rPr>
              <a:t>, P.E.</a:t>
            </a:r>
            <a:endParaRPr lang="en-US" sz="2000" dirty="0">
              <a:latin typeface="Verdana"/>
              <a:ea typeface="Verdana"/>
            </a:endParaRPr>
          </a:p>
          <a:p>
            <a:pPr>
              <a:lnSpc>
                <a:spcPts val="3279"/>
              </a:lnSpc>
            </a:pPr>
            <a:r>
              <a:rPr lang="en-US" sz="2000" dirty="0">
                <a:latin typeface="Verdana"/>
                <a:ea typeface="Verdana"/>
              </a:rPr>
              <a:t>Chief Engineer</a:t>
            </a:r>
            <a:endParaRPr lang="en-US" dirty="0">
              <a:latin typeface="Verdana"/>
              <a:ea typeface="Verdana"/>
            </a:endParaRPr>
          </a:p>
        </p:txBody>
      </p:sp>
    </p:spTree>
    <p:extLst>
      <p:ext uri="{BB962C8B-B14F-4D97-AF65-F5344CB8AC3E}">
        <p14:creationId xmlns:p14="http://schemas.microsoft.com/office/powerpoint/2010/main" val="427505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1E1120F-E867-40F7-89A4-ACBD1464D34E}"/>
              </a:ext>
            </a:extLst>
          </p:cNvPr>
          <p:cNvSpPr>
            <a:spLocks noGrp="1"/>
          </p:cNvSpPr>
          <p:nvPr>
            <p:ph type="ftr" sz="quarter" idx="11"/>
          </p:nvPr>
        </p:nvSpPr>
        <p:spPr>
          <a:xfrm>
            <a:off x="1858106" y="6356350"/>
            <a:ext cx="6113585" cy="501650"/>
          </a:xfrm>
        </p:spPr>
        <p:txBody>
          <a:bodyPr/>
          <a:lstStyle/>
          <a:p>
            <a:r>
              <a:rPr lang="en-US" dirty="0"/>
              <a:t>Portland Water Bureau  |  Bull Run Treatment Program</a:t>
            </a:r>
          </a:p>
        </p:txBody>
      </p:sp>
      <p:sp>
        <p:nvSpPr>
          <p:cNvPr id="5" name="Slide Number Placeholder 4">
            <a:extLst>
              <a:ext uri="{FF2B5EF4-FFF2-40B4-BE49-F238E27FC236}">
                <a16:creationId xmlns:a16="http://schemas.microsoft.com/office/drawing/2014/main" id="{2CFD2241-9C06-4827-A7E5-8A73E2B20F6D}"/>
              </a:ext>
            </a:extLst>
          </p:cNvPr>
          <p:cNvSpPr>
            <a:spLocks noGrp="1"/>
          </p:cNvSpPr>
          <p:nvPr>
            <p:ph type="sldNum" sz="quarter" idx="12"/>
          </p:nvPr>
        </p:nvSpPr>
        <p:spPr/>
        <p:txBody>
          <a:bodyPr/>
          <a:lstStyle/>
          <a:p>
            <a:fld id="{D3195491-1DF9-B741-AFD4-E34CE63975D3}" type="slidenum">
              <a:rPr lang="en-US" smtClean="0"/>
              <a:t>10</a:t>
            </a:fld>
            <a:endParaRPr lang="en-US"/>
          </a:p>
        </p:txBody>
      </p:sp>
      <p:pic>
        <p:nvPicPr>
          <p:cNvPr id="2" name="Picture 5" descr="A picture containing timeline&#10;&#10;Description automatically generated">
            <a:extLst>
              <a:ext uri="{FF2B5EF4-FFF2-40B4-BE49-F238E27FC236}">
                <a16:creationId xmlns:a16="http://schemas.microsoft.com/office/drawing/2014/main" id="{C2CB0B91-5B26-B19A-5FA8-8D2B3303A9B8}"/>
              </a:ext>
            </a:extLst>
          </p:cNvPr>
          <p:cNvPicPr>
            <a:picLocks noChangeAspect="1"/>
          </p:cNvPicPr>
          <p:nvPr/>
        </p:nvPicPr>
        <p:blipFill>
          <a:blip r:embed="rId3"/>
          <a:stretch>
            <a:fillRect/>
          </a:stretch>
        </p:blipFill>
        <p:spPr>
          <a:xfrm>
            <a:off x="225209" y="81468"/>
            <a:ext cx="8253046" cy="6369360"/>
          </a:xfrm>
          <a:prstGeom prst="rect">
            <a:avLst/>
          </a:prstGeom>
        </p:spPr>
      </p:pic>
      <p:sp>
        <p:nvSpPr>
          <p:cNvPr id="6" name="Date Placeholder 2">
            <a:extLst>
              <a:ext uri="{FF2B5EF4-FFF2-40B4-BE49-F238E27FC236}">
                <a16:creationId xmlns:a16="http://schemas.microsoft.com/office/drawing/2014/main" id="{5510A5BB-3FB1-4A4C-9DE5-6ED2337CA6A2}"/>
              </a:ext>
            </a:extLst>
          </p:cNvPr>
          <p:cNvSpPr txBox="1">
            <a:spLocks/>
          </p:cNvSpPr>
          <p:nvPr/>
        </p:nvSpPr>
        <p:spPr>
          <a:xfrm>
            <a:off x="775446" y="6356350"/>
            <a:ext cx="1019906" cy="50165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30 Nov 2022</a:t>
            </a:r>
          </a:p>
        </p:txBody>
      </p:sp>
      <p:sp>
        <p:nvSpPr>
          <p:cNvPr id="7" name="TextBox 6">
            <a:extLst>
              <a:ext uri="{FF2B5EF4-FFF2-40B4-BE49-F238E27FC236}">
                <a16:creationId xmlns:a16="http://schemas.microsoft.com/office/drawing/2014/main" id="{6C758202-FCA6-989F-B904-5A0BC6017D18}"/>
              </a:ext>
            </a:extLst>
          </p:cNvPr>
          <p:cNvSpPr txBox="1"/>
          <p:nvPr/>
        </p:nvSpPr>
        <p:spPr>
          <a:xfrm>
            <a:off x="8384538" y="194235"/>
            <a:ext cx="3808306" cy="3693319"/>
          </a:xfrm>
          <a:prstGeom prst="rect">
            <a:avLst/>
          </a:prstGeom>
          <a:solidFill>
            <a:srgbClr val="B2DDFF">
              <a:alpha val="82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Calibri"/>
                <a:cs typeface="Calibri"/>
              </a:rPr>
              <a:t>Permanent Pipeline &amp; Access Easement</a:t>
            </a:r>
            <a:endParaRPr lang="en-US"/>
          </a:p>
          <a:p>
            <a:pPr marL="285750" indent="-285750">
              <a:buFont typeface="Arial"/>
              <a:buChar char="•"/>
            </a:pPr>
            <a:r>
              <a:rPr lang="en-US" dirty="0">
                <a:ea typeface="Calibri"/>
                <a:cs typeface="Calibri"/>
              </a:rPr>
              <a:t>Water pipelines</a:t>
            </a:r>
          </a:p>
          <a:p>
            <a:pPr marL="285750" indent="-285750">
              <a:buFont typeface="Arial"/>
              <a:buChar char="•"/>
            </a:pPr>
            <a:r>
              <a:rPr lang="en-US" dirty="0">
                <a:ea typeface="Calibri"/>
                <a:cs typeface="Calibri"/>
              </a:rPr>
              <a:t>Appurtenances: including access vaults, water release valve, air release valve</a:t>
            </a:r>
          </a:p>
          <a:p>
            <a:pPr marL="285750" indent="-285750">
              <a:buFont typeface="Arial"/>
              <a:buChar char="•"/>
            </a:pPr>
            <a:r>
              <a:rPr lang="en-US" dirty="0">
                <a:ea typeface="Calibri"/>
                <a:cs typeface="Calibri"/>
              </a:rPr>
              <a:t>Fiber-optic communication line</a:t>
            </a:r>
          </a:p>
          <a:p>
            <a:pPr marL="285750" indent="-285750">
              <a:buFont typeface="Arial"/>
              <a:buChar char="•"/>
            </a:pPr>
            <a:r>
              <a:rPr lang="en-US" dirty="0">
                <a:ea typeface="Calibri"/>
                <a:cs typeface="Calibri"/>
              </a:rPr>
              <a:t>Electric power line and facilities</a:t>
            </a:r>
          </a:p>
          <a:p>
            <a:pPr marL="285750" indent="-285750">
              <a:buFont typeface="Arial"/>
              <a:buChar char="•"/>
            </a:pPr>
            <a:r>
              <a:rPr lang="en-US" dirty="0">
                <a:ea typeface="Calibri"/>
                <a:cs typeface="Calibri"/>
              </a:rPr>
              <a:t>Access road to appurtenances</a:t>
            </a:r>
          </a:p>
          <a:p>
            <a:pPr marL="285750" indent="-285750">
              <a:buFont typeface="Arial"/>
              <a:buChar char="•"/>
            </a:pPr>
            <a:endParaRPr lang="en-US" dirty="0">
              <a:ea typeface="Calibri"/>
              <a:cs typeface="Calibri"/>
            </a:endParaRPr>
          </a:p>
          <a:p>
            <a:pPr algn="ctr"/>
            <a:r>
              <a:rPr lang="en-US" b="1" dirty="0">
                <a:ea typeface="Calibri"/>
                <a:cs typeface="Calibri"/>
              </a:rPr>
              <a:t>Temporary Construction Easement</a:t>
            </a:r>
          </a:p>
          <a:p>
            <a:pPr algn="ctr"/>
            <a:r>
              <a:rPr lang="en-US" sz="1700" b="1" dirty="0">
                <a:ea typeface="Calibri"/>
                <a:cs typeface="Calibri"/>
              </a:rPr>
              <a:t>(Five Years)</a:t>
            </a:r>
          </a:p>
          <a:p>
            <a:pPr marL="285750" indent="-285750">
              <a:buFont typeface="Arial"/>
              <a:buChar char="•"/>
            </a:pPr>
            <a:r>
              <a:rPr lang="en-US" dirty="0">
                <a:ea typeface="Calibri"/>
                <a:cs typeface="Calibri"/>
              </a:rPr>
              <a:t>Work areas</a:t>
            </a:r>
            <a:endParaRPr lang="en-US" b="1" dirty="0">
              <a:ea typeface="Calibri"/>
              <a:cs typeface="Calibri"/>
            </a:endParaRPr>
          </a:p>
        </p:txBody>
      </p:sp>
    </p:spTree>
    <p:extLst>
      <p:ext uri="{BB962C8B-B14F-4D97-AF65-F5344CB8AC3E}">
        <p14:creationId xmlns:p14="http://schemas.microsoft.com/office/powerpoint/2010/main" val="2875454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2886529-521B-4DDF-BF9B-CA893C713217}"/>
              </a:ext>
            </a:extLst>
          </p:cNvPr>
          <p:cNvSpPr>
            <a:spLocks noGrp="1"/>
          </p:cNvSpPr>
          <p:nvPr>
            <p:ph type="ftr" sz="quarter" idx="11"/>
          </p:nvPr>
        </p:nvSpPr>
        <p:spPr>
          <a:xfrm>
            <a:off x="1858106" y="6356350"/>
            <a:ext cx="6113585" cy="497692"/>
          </a:xfrm>
        </p:spPr>
        <p:txBody>
          <a:bodyPr/>
          <a:lstStyle/>
          <a:p>
            <a:r>
              <a:rPr lang="en-US" dirty="0"/>
              <a:t>Portland Water Bureau  |  Bull Run Treatment Program</a:t>
            </a:r>
          </a:p>
        </p:txBody>
      </p:sp>
      <p:sp>
        <p:nvSpPr>
          <p:cNvPr id="5" name="Slide Number Placeholder 4">
            <a:extLst>
              <a:ext uri="{FF2B5EF4-FFF2-40B4-BE49-F238E27FC236}">
                <a16:creationId xmlns:a16="http://schemas.microsoft.com/office/drawing/2014/main" id="{0919724B-35FE-464F-91ED-E1777898E8B2}"/>
              </a:ext>
            </a:extLst>
          </p:cNvPr>
          <p:cNvSpPr>
            <a:spLocks noGrp="1"/>
          </p:cNvSpPr>
          <p:nvPr>
            <p:ph type="sldNum" sz="quarter" idx="12"/>
          </p:nvPr>
        </p:nvSpPr>
        <p:spPr/>
        <p:txBody>
          <a:bodyPr/>
          <a:lstStyle/>
          <a:p>
            <a:fld id="{D3195491-1DF9-B741-AFD4-E34CE63975D3}" type="slidenum">
              <a:rPr lang="en-US" smtClean="0"/>
              <a:t>11</a:t>
            </a:fld>
            <a:endParaRPr lang="en-US"/>
          </a:p>
        </p:txBody>
      </p:sp>
      <p:pic>
        <p:nvPicPr>
          <p:cNvPr id="2" name="Picture 5">
            <a:extLst>
              <a:ext uri="{FF2B5EF4-FFF2-40B4-BE49-F238E27FC236}">
                <a16:creationId xmlns:a16="http://schemas.microsoft.com/office/drawing/2014/main" id="{4DAE56B4-7FE0-03F9-B658-87F039F1E506}"/>
              </a:ext>
            </a:extLst>
          </p:cNvPr>
          <p:cNvPicPr>
            <a:picLocks noChangeAspect="1"/>
          </p:cNvPicPr>
          <p:nvPr/>
        </p:nvPicPr>
        <p:blipFill>
          <a:blip r:embed="rId3"/>
          <a:stretch>
            <a:fillRect/>
          </a:stretch>
        </p:blipFill>
        <p:spPr>
          <a:xfrm>
            <a:off x="152775" y="75844"/>
            <a:ext cx="8215745" cy="6345381"/>
          </a:xfrm>
          <a:prstGeom prst="rect">
            <a:avLst/>
          </a:prstGeom>
        </p:spPr>
      </p:pic>
      <p:sp>
        <p:nvSpPr>
          <p:cNvPr id="6" name="Date Placeholder 2">
            <a:extLst>
              <a:ext uri="{FF2B5EF4-FFF2-40B4-BE49-F238E27FC236}">
                <a16:creationId xmlns:a16="http://schemas.microsoft.com/office/drawing/2014/main" id="{30D2FBC2-FEDD-4729-B94E-20C60BF368CA}"/>
              </a:ext>
            </a:extLst>
          </p:cNvPr>
          <p:cNvSpPr txBox="1">
            <a:spLocks/>
          </p:cNvSpPr>
          <p:nvPr/>
        </p:nvSpPr>
        <p:spPr>
          <a:xfrm>
            <a:off x="775446" y="6356350"/>
            <a:ext cx="1019906" cy="50165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30 Nov 2022</a:t>
            </a:r>
          </a:p>
        </p:txBody>
      </p:sp>
      <p:sp>
        <p:nvSpPr>
          <p:cNvPr id="7" name="TextBox 6">
            <a:extLst>
              <a:ext uri="{FF2B5EF4-FFF2-40B4-BE49-F238E27FC236}">
                <a16:creationId xmlns:a16="http://schemas.microsoft.com/office/drawing/2014/main" id="{D91727D2-F9B9-5714-5EEE-99CEC38AD275}"/>
              </a:ext>
            </a:extLst>
          </p:cNvPr>
          <p:cNvSpPr txBox="1"/>
          <p:nvPr/>
        </p:nvSpPr>
        <p:spPr>
          <a:xfrm>
            <a:off x="8384538" y="194235"/>
            <a:ext cx="3808306" cy="3139321"/>
          </a:xfrm>
          <a:prstGeom prst="rect">
            <a:avLst/>
          </a:prstGeom>
          <a:solidFill>
            <a:srgbClr val="B2DDFF">
              <a:alpha val="82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Calibri"/>
                <a:cs typeface="Calibri"/>
              </a:rPr>
              <a:t>Permanent Pipeline Tunnel Easement</a:t>
            </a:r>
            <a:endParaRPr lang="en-US" dirty="0"/>
          </a:p>
          <a:p>
            <a:pPr marL="285750" indent="-285750">
              <a:buFont typeface="Arial"/>
              <a:buChar char="•"/>
            </a:pPr>
            <a:r>
              <a:rPr lang="en-US" dirty="0">
                <a:ea typeface="Calibri"/>
                <a:cs typeface="Calibri"/>
              </a:rPr>
              <a:t>Water pipelines, approx. 150 feet underground</a:t>
            </a:r>
          </a:p>
          <a:p>
            <a:pPr marL="285750" indent="-285750">
              <a:buFont typeface="Arial"/>
              <a:buChar char="•"/>
            </a:pPr>
            <a:endParaRPr lang="en-US" dirty="0">
              <a:ea typeface="Calibri"/>
              <a:cs typeface="Calibri"/>
            </a:endParaRPr>
          </a:p>
          <a:p>
            <a:pPr algn="ctr"/>
            <a:r>
              <a:rPr lang="en-US" b="1" dirty="0">
                <a:ea typeface="Calibri"/>
                <a:cs typeface="Calibri"/>
              </a:rPr>
              <a:t>Temporary Construction Easement </a:t>
            </a:r>
            <a:r>
              <a:rPr lang="en-US" sz="1700" b="1" dirty="0">
                <a:ea typeface="Calibri"/>
                <a:cs typeface="Calibri"/>
              </a:rPr>
              <a:t>(Four Years)</a:t>
            </a:r>
          </a:p>
          <a:p>
            <a:pPr marL="285750" indent="-285750">
              <a:buFont typeface="Arial"/>
              <a:buChar char="•"/>
            </a:pPr>
            <a:r>
              <a:rPr lang="en-US" dirty="0">
                <a:ea typeface="Calibri"/>
                <a:cs typeface="Calibri"/>
              </a:rPr>
              <a:t>Access to piezometer (well monitoring device)</a:t>
            </a:r>
          </a:p>
          <a:p>
            <a:pPr marL="285750" indent="-285750">
              <a:buFont typeface="Arial"/>
              <a:buChar char="•"/>
            </a:pPr>
            <a:endParaRPr lang="en-US" dirty="0">
              <a:ea typeface="Calibri"/>
              <a:cs typeface="Calibri"/>
            </a:endParaRPr>
          </a:p>
          <a:p>
            <a:pPr marL="285750" indent="-285750">
              <a:buFont typeface="Arial"/>
              <a:buChar char="•"/>
            </a:pPr>
            <a:endParaRPr lang="en-US" dirty="0">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2330543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CE825EB-B1DC-4E20-84C2-6DAD2ADD1D79}"/>
              </a:ext>
            </a:extLst>
          </p:cNvPr>
          <p:cNvSpPr>
            <a:spLocks noGrp="1"/>
          </p:cNvSpPr>
          <p:nvPr>
            <p:ph type="ftr" sz="quarter" idx="11"/>
          </p:nvPr>
        </p:nvSpPr>
        <p:spPr>
          <a:xfrm>
            <a:off x="1858106" y="6356350"/>
            <a:ext cx="6113585" cy="497692"/>
          </a:xfrm>
        </p:spPr>
        <p:txBody>
          <a:bodyPr/>
          <a:lstStyle/>
          <a:p>
            <a:r>
              <a:rPr lang="en-US" dirty="0"/>
              <a:t>Portland Water Bureau  |  Bull Run Treatment Program</a:t>
            </a:r>
          </a:p>
        </p:txBody>
      </p:sp>
      <p:sp>
        <p:nvSpPr>
          <p:cNvPr id="5" name="Slide Number Placeholder 4">
            <a:extLst>
              <a:ext uri="{FF2B5EF4-FFF2-40B4-BE49-F238E27FC236}">
                <a16:creationId xmlns:a16="http://schemas.microsoft.com/office/drawing/2014/main" id="{4000CCB2-4413-4991-BF9A-5F00F2F87839}"/>
              </a:ext>
            </a:extLst>
          </p:cNvPr>
          <p:cNvSpPr>
            <a:spLocks noGrp="1"/>
          </p:cNvSpPr>
          <p:nvPr>
            <p:ph type="sldNum" sz="quarter" idx="12"/>
          </p:nvPr>
        </p:nvSpPr>
        <p:spPr/>
        <p:txBody>
          <a:bodyPr/>
          <a:lstStyle/>
          <a:p>
            <a:fld id="{D3195491-1DF9-B741-AFD4-E34CE63975D3}" type="slidenum">
              <a:rPr lang="en-US" smtClean="0"/>
              <a:t>12</a:t>
            </a:fld>
            <a:endParaRPr lang="en-US"/>
          </a:p>
        </p:txBody>
      </p:sp>
      <p:pic>
        <p:nvPicPr>
          <p:cNvPr id="2" name="Picture 5" descr="Graphical user interface&#10;&#10;Description automatically generated">
            <a:extLst>
              <a:ext uri="{FF2B5EF4-FFF2-40B4-BE49-F238E27FC236}">
                <a16:creationId xmlns:a16="http://schemas.microsoft.com/office/drawing/2014/main" id="{9473E6E8-CC84-09DE-84D1-9F907BEEF65A}"/>
              </a:ext>
            </a:extLst>
          </p:cNvPr>
          <p:cNvPicPr>
            <a:picLocks noChangeAspect="1"/>
          </p:cNvPicPr>
          <p:nvPr/>
        </p:nvPicPr>
        <p:blipFill>
          <a:blip r:embed="rId3"/>
          <a:stretch>
            <a:fillRect/>
          </a:stretch>
        </p:blipFill>
        <p:spPr>
          <a:xfrm>
            <a:off x="257896" y="104599"/>
            <a:ext cx="8195953" cy="6345381"/>
          </a:xfrm>
          <a:prstGeom prst="rect">
            <a:avLst/>
          </a:prstGeom>
        </p:spPr>
      </p:pic>
      <p:sp>
        <p:nvSpPr>
          <p:cNvPr id="6" name="Date Placeholder 2">
            <a:extLst>
              <a:ext uri="{FF2B5EF4-FFF2-40B4-BE49-F238E27FC236}">
                <a16:creationId xmlns:a16="http://schemas.microsoft.com/office/drawing/2014/main" id="{D2D60F21-6A71-43DC-93EC-BD3BB44C2B8F}"/>
              </a:ext>
            </a:extLst>
          </p:cNvPr>
          <p:cNvSpPr txBox="1">
            <a:spLocks/>
          </p:cNvSpPr>
          <p:nvPr/>
        </p:nvSpPr>
        <p:spPr>
          <a:xfrm>
            <a:off x="775446" y="6356350"/>
            <a:ext cx="1019906" cy="50165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30 Nov 2022</a:t>
            </a:r>
          </a:p>
        </p:txBody>
      </p:sp>
      <p:sp>
        <p:nvSpPr>
          <p:cNvPr id="7" name="TextBox 6">
            <a:extLst>
              <a:ext uri="{FF2B5EF4-FFF2-40B4-BE49-F238E27FC236}">
                <a16:creationId xmlns:a16="http://schemas.microsoft.com/office/drawing/2014/main" id="{4152A0E0-1681-ED3F-D0E1-A41A171CFFF6}"/>
              </a:ext>
            </a:extLst>
          </p:cNvPr>
          <p:cNvSpPr txBox="1"/>
          <p:nvPr/>
        </p:nvSpPr>
        <p:spPr>
          <a:xfrm>
            <a:off x="8384538" y="266601"/>
            <a:ext cx="3808306" cy="923330"/>
          </a:xfrm>
          <a:prstGeom prst="rect">
            <a:avLst/>
          </a:prstGeom>
          <a:solidFill>
            <a:srgbClr val="B2DDFF">
              <a:alpha val="82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Calibri"/>
                <a:cs typeface="Calibri"/>
              </a:rPr>
              <a:t>Temporary Construction Easement</a:t>
            </a:r>
            <a:endParaRPr lang="en-US"/>
          </a:p>
          <a:p>
            <a:pPr algn="ctr"/>
            <a:r>
              <a:rPr lang="en-US" sz="1700" b="1" dirty="0">
                <a:ea typeface="Calibri"/>
                <a:cs typeface="Calibri"/>
              </a:rPr>
              <a:t>(Three Years)</a:t>
            </a:r>
          </a:p>
          <a:p>
            <a:pPr marL="285750" indent="-285750">
              <a:buFont typeface="Arial"/>
              <a:buChar char="•"/>
            </a:pPr>
            <a:r>
              <a:rPr lang="en-US" dirty="0">
                <a:ea typeface="Calibri"/>
                <a:cs typeface="Calibri"/>
              </a:rPr>
              <a:t>Work area</a:t>
            </a:r>
            <a:endParaRPr lang="en-US" b="1" dirty="0">
              <a:ea typeface="Calibri"/>
              <a:cs typeface="Calibri"/>
            </a:endParaRPr>
          </a:p>
        </p:txBody>
      </p:sp>
    </p:spTree>
    <p:extLst>
      <p:ext uri="{BB962C8B-B14F-4D97-AF65-F5344CB8AC3E}">
        <p14:creationId xmlns:p14="http://schemas.microsoft.com/office/powerpoint/2010/main" val="3422502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BD5CEB3-4DE0-47AC-B80C-190D10F7F044}"/>
              </a:ext>
            </a:extLst>
          </p:cNvPr>
          <p:cNvSpPr>
            <a:spLocks noGrp="1"/>
          </p:cNvSpPr>
          <p:nvPr>
            <p:ph type="ftr" sz="quarter" idx="11"/>
          </p:nvPr>
        </p:nvSpPr>
        <p:spPr>
          <a:xfrm>
            <a:off x="1858106" y="6356350"/>
            <a:ext cx="6113585" cy="501650"/>
          </a:xfrm>
        </p:spPr>
        <p:txBody>
          <a:bodyPr/>
          <a:lstStyle/>
          <a:p>
            <a:r>
              <a:rPr lang="en-US" dirty="0"/>
              <a:t>Portland Water Bureau  |  Bull Run Treatment Program</a:t>
            </a:r>
          </a:p>
        </p:txBody>
      </p:sp>
      <p:sp>
        <p:nvSpPr>
          <p:cNvPr id="5" name="Slide Number Placeholder 4">
            <a:extLst>
              <a:ext uri="{FF2B5EF4-FFF2-40B4-BE49-F238E27FC236}">
                <a16:creationId xmlns:a16="http://schemas.microsoft.com/office/drawing/2014/main" id="{AFA12D92-7832-4DA2-8F55-B871BCA2748A}"/>
              </a:ext>
            </a:extLst>
          </p:cNvPr>
          <p:cNvSpPr>
            <a:spLocks noGrp="1"/>
          </p:cNvSpPr>
          <p:nvPr>
            <p:ph type="sldNum" sz="quarter" idx="12"/>
          </p:nvPr>
        </p:nvSpPr>
        <p:spPr/>
        <p:txBody>
          <a:bodyPr/>
          <a:lstStyle/>
          <a:p>
            <a:fld id="{D3195491-1DF9-B741-AFD4-E34CE63975D3}" type="slidenum">
              <a:rPr lang="en-US" smtClean="0"/>
              <a:t>13</a:t>
            </a:fld>
            <a:endParaRPr lang="en-US"/>
          </a:p>
        </p:txBody>
      </p:sp>
      <p:pic>
        <p:nvPicPr>
          <p:cNvPr id="2" name="Picture 5" descr="A picture containing text&#10;&#10;Description automatically generated">
            <a:extLst>
              <a:ext uri="{FF2B5EF4-FFF2-40B4-BE49-F238E27FC236}">
                <a16:creationId xmlns:a16="http://schemas.microsoft.com/office/drawing/2014/main" id="{CD1128DF-B394-075E-C772-B69F395EED87}"/>
              </a:ext>
            </a:extLst>
          </p:cNvPr>
          <p:cNvPicPr>
            <a:picLocks noChangeAspect="1"/>
          </p:cNvPicPr>
          <p:nvPr/>
        </p:nvPicPr>
        <p:blipFill>
          <a:blip r:embed="rId3"/>
          <a:stretch>
            <a:fillRect/>
          </a:stretch>
        </p:blipFill>
        <p:spPr>
          <a:xfrm>
            <a:off x="136706" y="98237"/>
            <a:ext cx="8243276" cy="6359591"/>
          </a:xfrm>
          <a:prstGeom prst="rect">
            <a:avLst/>
          </a:prstGeom>
        </p:spPr>
      </p:pic>
      <p:sp>
        <p:nvSpPr>
          <p:cNvPr id="6" name="Date Placeholder 2">
            <a:extLst>
              <a:ext uri="{FF2B5EF4-FFF2-40B4-BE49-F238E27FC236}">
                <a16:creationId xmlns:a16="http://schemas.microsoft.com/office/drawing/2014/main" id="{89D61316-F266-407A-9CE1-2E2F4AAF674C}"/>
              </a:ext>
            </a:extLst>
          </p:cNvPr>
          <p:cNvSpPr txBox="1">
            <a:spLocks/>
          </p:cNvSpPr>
          <p:nvPr/>
        </p:nvSpPr>
        <p:spPr>
          <a:xfrm>
            <a:off x="775446" y="6356350"/>
            <a:ext cx="1019906" cy="50165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30 Nov 2022</a:t>
            </a:r>
          </a:p>
        </p:txBody>
      </p:sp>
      <p:sp>
        <p:nvSpPr>
          <p:cNvPr id="7" name="TextBox 6">
            <a:extLst>
              <a:ext uri="{FF2B5EF4-FFF2-40B4-BE49-F238E27FC236}">
                <a16:creationId xmlns:a16="http://schemas.microsoft.com/office/drawing/2014/main" id="{38A3B82B-8821-997D-76D5-A4FD377D2757}"/>
              </a:ext>
            </a:extLst>
          </p:cNvPr>
          <p:cNvSpPr txBox="1"/>
          <p:nvPr/>
        </p:nvSpPr>
        <p:spPr>
          <a:xfrm>
            <a:off x="8287412" y="94551"/>
            <a:ext cx="3905432" cy="6386364"/>
          </a:xfrm>
          <a:prstGeom prst="rect">
            <a:avLst/>
          </a:prstGeom>
          <a:solidFill>
            <a:srgbClr val="B2DDFF">
              <a:alpha val="82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Calibri"/>
                <a:cs typeface="Calibri"/>
              </a:rPr>
              <a:t>TAX LOT 900</a:t>
            </a:r>
          </a:p>
          <a:p>
            <a:pPr algn="ctr"/>
            <a:r>
              <a:rPr lang="en-US" b="1" dirty="0">
                <a:ea typeface="Calibri"/>
                <a:cs typeface="Calibri"/>
              </a:rPr>
              <a:t>Permanent Facility Easement</a:t>
            </a:r>
            <a:endParaRPr lang="en-US" dirty="0"/>
          </a:p>
          <a:p>
            <a:pPr marL="285750" indent="-285750">
              <a:buFont typeface="Arial"/>
              <a:buChar char="•"/>
            </a:pPr>
            <a:r>
              <a:rPr lang="en-US" sz="1500" dirty="0">
                <a:ea typeface="Calibri"/>
                <a:cs typeface="Calibri"/>
              </a:rPr>
              <a:t>Pipeline intertie facility</a:t>
            </a:r>
          </a:p>
          <a:p>
            <a:pPr marL="742950" lvl="1" indent="-285750">
              <a:buFont typeface="Arial"/>
              <a:buChar char="•"/>
            </a:pPr>
            <a:r>
              <a:rPr lang="en-US" sz="1500" dirty="0">
                <a:ea typeface="Calibri"/>
                <a:cs typeface="Calibri"/>
              </a:rPr>
              <a:t>Small building</a:t>
            </a:r>
          </a:p>
          <a:p>
            <a:pPr marL="742950" lvl="1" indent="-285750">
              <a:buFont typeface="Arial"/>
              <a:buChar char="•"/>
            </a:pPr>
            <a:r>
              <a:rPr lang="en-US" sz="1500" dirty="0">
                <a:ea typeface="Calibri"/>
                <a:cs typeface="Calibri"/>
              </a:rPr>
              <a:t>Paved parking</a:t>
            </a:r>
          </a:p>
          <a:p>
            <a:pPr marL="742950" lvl="1" indent="-285750">
              <a:buFont typeface="Arial"/>
              <a:buChar char="•"/>
            </a:pPr>
            <a:r>
              <a:rPr lang="en-US" sz="1500" dirty="0">
                <a:ea typeface="Calibri"/>
                <a:cs typeface="Calibri"/>
              </a:rPr>
              <a:t>Fenced perimeter</a:t>
            </a:r>
          </a:p>
          <a:p>
            <a:pPr marL="285750" indent="-285750">
              <a:buFont typeface="Arial"/>
              <a:buChar char="•"/>
            </a:pPr>
            <a:r>
              <a:rPr lang="en-US" sz="1500" dirty="0">
                <a:ea typeface="Calibri"/>
                <a:cs typeface="Calibri"/>
              </a:rPr>
              <a:t>Pipelines</a:t>
            </a:r>
          </a:p>
          <a:p>
            <a:pPr marL="285750" indent="-285750">
              <a:buFont typeface="Arial"/>
              <a:buChar char="•"/>
            </a:pPr>
            <a:r>
              <a:rPr lang="en-US" sz="1500" dirty="0">
                <a:ea typeface="Calibri"/>
                <a:cs typeface="Calibri"/>
              </a:rPr>
              <a:t>Electric power facilities</a:t>
            </a:r>
            <a:endParaRPr lang="en-US" sz="1500">
              <a:cs typeface="Calibri"/>
            </a:endParaRPr>
          </a:p>
          <a:p>
            <a:pPr marL="285750" indent="-285750">
              <a:buFont typeface="Arial"/>
              <a:buChar char="•"/>
            </a:pPr>
            <a:r>
              <a:rPr lang="en-US" sz="1500" dirty="0">
                <a:ea typeface="Calibri"/>
                <a:cs typeface="Calibri"/>
              </a:rPr>
              <a:t>Fiber-optic facilities</a:t>
            </a:r>
          </a:p>
          <a:p>
            <a:pPr marL="285750" indent="-285750">
              <a:buFont typeface="Arial"/>
              <a:buChar char="•"/>
            </a:pPr>
            <a:endParaRPr lang="en-US" dirty="0">
              <a:ea typeface="Calibri"/>
              <a:cs typeface="Calibri"/>
            </a:endParaRPr>
          </a:p>
          <a:p>
            <a:pPr algn="ctr"/>
            <a:r>
              <a:rPr lang="en-US" b="1" dirty="0">
                <a:ea typeface="Calibri"/>
                <a:cs typeface="Calibri"/>
              </a:rPr>
              <a:t>Permanent Pipeline and Access Easement</a:t>
            </a:r>
          </a:p>
          <a:p>
            <a:pPr marL="285750" indent="-285750">
              <a:buFont typeface="Arial"/>
              <a:buChar char="•"/>
            </a:pPr>
            <a:r>
              <a:rPr lang="en-US" sz="1500" dirty="0">
                <a:ea typeface="Calibri"/>
                <a:cs typeface="Calibri"/>
              </a:rPr>
              <a:t>Pipelines</a:t>
            </a:r>
          </a:p>
          <a:p>
            <a:pPr marL="285750" indent="-285750">
              <a:buFont typeface="Arial"/>
              <a:buChar char="•"/>
            </a:pPr>
            <a:r>
              <a:rPr lang="en-US" sz="1500" dirty="0">
                <a:ea typeface="Calibri"/>
                <a:cs typeface="Calibri"/>
              </a:rPr>
              <a:t>Appurtenances: including air release valves, water release valves, access vaults</a:t>
            </a:r>
          </a:p>
          <a:p>
            <a:pPr marL="285750" indent="-285750">
              <a:buFont typeface="Arial"/>
              <a:buChar char="•"/>
            </a:pPr>
            <a:r>
              <a:rPr lang="en-US" sz="1500" dirty="0">
                <a:ea typeface="Calibri"/>
                <a:cs typeface="Calibri"/>
              </a:rPr>
              <a:t>Access road to pipelines and intertie facility</a:t>
            </a:r>
          </a:p>
          <a:p>
            <a:pPr marL="285750" indent="-285750">
              <a:buFont typeface="Arial"/>
              <a:buChar char="•"/>
            </a:pPr>
            <a:endParaRPr lang="en-US" dirty="0">
              <a:ea typeface="Calibri"/>
              <a:cs typeface="Calibri"/>
            </a:endParaRPr>
          </a:p>
          <a:p>
            <a:pPr algn="ctr"/>
            <a:r>
              <a:rPr lang="en-US" b="1" dirty="0">
                <a:ea typeface="Calibri"/>
                <a:cs typeface="Calibri"/>
              </a:rPr>
              <a:t>Temporary Construction Easement</a:t>
            </a:r>
          </a:p>
          <a:p>
            <a:pPr algn="ctr"/>
            <a:r>
              <a:rPr lang="en-US" sz="1700" b="1" dirty="0">
                <a:ea typeface="Calibri"/>
                <a:cs typeface="Calibri"/>
              </a:rPr>
              <a:t>(Five Years)</a:t>
            </a:r>
          </a:p>
          <a:p>
            <a:pPr marL="285750" indent="-285750">
              <a:buFont typeface="Arial"/>
              <a:buChar char="•"/>
            </a:pPr>
            <a:r>
              <a:rPr lang="en-US" sz="1500" dirty="0">
                <a:ea typeface="Calibri"/>
                <a:cs typeface="Calibri"/>
              </a:rPr>
              <a:t>Work area</a:t>
            </a:r>
          </a:p>
          <a:p>
            <a:endParaRPr lang="en-US" dirty="0">
              <a:ea typeface="Calibri"/>
              <a:cs typeface="Calibri"/>
            </a:endParaRPr>
          </a:p>
          <a:p>
            <a:pPr algn="ctr"/>
            <a:r>
              <a:rPr lang="en-US" b="1" dirty="0">
                <a:ea typeface="Calibri"/>
                <a:cs typeface="Calibri"/>
              </a:rPr>
              <a:t>TAX LOT 1000</a:t>
            </a:r>
          </a:p>
          <a:p>
            <a:pPr algn="ctr"/>
            <a:r>
              <a:rPr lang="en-US" b="1" dirty="0">
                <a:ea typeface="Calibri"/>
                <a:cs typeface="Calibri"/>
              </a:rPr>
              <a:t>Temporary Construction Easement</a:t>
            </a:r>
          </a:p>
          <a:p>
            <a:pPr algn="ctr"/>
            <a:r>
              <a:rPr lang="en-US" sz="1700" b="1" dirty="0">
                <a:ea typeface="Calibri"/>
                <a:cs typeface="Calibri"/>
              </a:rPr>
              <a:t>(Five Years)</a:t>
            </a:r>
          </a:p>
          <a:p>
            <a:pPr marL="285750" indent="-285750">
              <a:buFont typeface="Arial"/>
              <a:buChar char="•"/>
            </a:pPr>
            <a:r>
              <a:rPr lang="en-US" sz="1500" dirty="0">
                <a:ea typeface="Calibri"/>
                <a:cs typeface="Calibri"/>
              </a:rPr>
              <a:t>Work area</a:t>
            </a:r>
          </a:p>
        </p:txBody>
      </p:sp>
    </p:spTree>
    <p:extLst>
      <p:ext uri="{BB962C8B-B14F-4D97-AF65-F5344CB8AC3E}">
        <p14:creationId xmlns:p14="http://schemas.microsoft.com/office/powerpoint/2010/main" val="432700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11441EE-E0C7-4752-B36B-4F4DFD594C11}"/>
              </a:ext>
            </a:extLst>
          </p:cNvPr>
          <p:cNvSpPr>
            <a:spLocks noGrp="1"/>
          </p:cNvSpPr>
          <p:nvPr>
            <p:ph type="ftr" sz="quarter" idx="11"/>
          </p:nvPr>
        </p:nvSpPr>
        <p:spPr>
          <a:xfrm>
            <a:off x="1858106" y="6356350"/>
            <a:ext cx="6113585" cy="497585"/>
          </a:xfrm>
        </p:spPr>
        <p:txBody>
          <a:bodyPr/>
          <a:lstStyle/>
          <a:p>
            <a:r>
              <a:rPr lang="en-US" dirty="0"/>
              <a:t>Portland Water Bureau  |  Bull Run Treatment Program</a:t>
            </a:r>
          </a:p>
        </p:txBody>
      </p:sp>
      <p:sp>
        <p:nvSpPr>
          <p:cNvPr id="5" name="Slide Number Placeholder 4">
            <a:extLst>
              <a:ext uri="{FF2B5EF4-FFF2-40B4-BE49-F238E27FC236}">
                <a16:creationId xmlns:a16="http://schemas.microsoft.com/office/drawing/2014/main" id="{F4BFA10E-34FB-49B9-8EDC-5E47AB77372E}"/>
              </a:ext>
            </a:extLst>
          </p:cNvPr>
          <p:cNvSpPr>
            <a:spLocks noGrp="1"/>
          </p:cNvSpPr>
          <p:nvPr>
            <p:ph type="sldNum" sz="quarter" idx="12"/>
          </p:nvPr>
        </p:nvSpPr>
        <p:spPr/>
        <p:txBody>
          <a:bodyPr/>
          <a:lstStyle/>
          <a:p>
            <a:fld id="{D3195491-1DF9-B741-AFD4-E34CE63975D3}" type="slidenum">
              <a:rPr lang="en-US" smtClean="0"/>
              <a:t>14</a:t>
            </a:fld>
            <a:endParaRPr lang="en-US"/>
          </a:p>
        </p:txBody>
      </p:sp>
      <p:pic>
        <p:nvPicPr>
          <p:cNvPr id="2" name="Picture 5" descr="A picture containing text&#10;&#10;Description automatically generated">
            <a:extLst>
              <a:ext uri="{FF2B5EF4-FFF2-40B4-BE49-F238E27FC236}">
                <a16:creationId xmlns:a16="http://schemas.microsoft.com/office/drawing/2014/main" id="{984947AB-0727-F55E-BE64-DAE2E3B54EA5}"/>
              </a:ext>
            </a:extLst>
          </p:cNvPr>
          <p:cNvPicPr>
            <a:picLocks noChangeAspect="1"/>
          </p:cNvPicPr>
          <p:nvPr/>
        </p:nvPicPr>
        <p:blipFill>
          <a:blip r:embed="rId3"/>
          <a:stretch>
            <a:fillRect/>
          </a:stretch>
        </p:blipFill>
        <p:spPr>
          <a:xfrm>
            <a:off x="-3529" y="4065"/>
            <a:ext cx="8223738" cy="6369360"/>
          </a:xfrm>
          <a:prstGeom prst="rect">
            <a:avLst/>
          </a:prstGeom>
        </p:spPr>
      </p:pic>
      <p:sp>
        <p:nvSpPr>
          <p:cNvPr id="6" name="Date Placeholder 2">
            <a:extLst>
              <a:ext uri="{FF2B5EF4-FFF2-40B4-BE49-F238E27FC236}">
                <a16:creationId xmlns:a16="http://schemas.microsoft.com/office/drawing/2014/main" id="{E32B6ED0-AC90-4A19-8CDB-4CA77F73FC9A}"/>
              </a:ext>
            </a:extLst>
          </p:cNvPr>
          <p:cNvSpPr txBox="1">
            <a:spLocks/>
          </p:cNvSpPr>
          <p:nvPr/>
        </p:nvSpPr>
        <p:spPr>
          <a:xfrm>
            <a:off x="775446" y="6356350"/>
            <a:ext cx="1019906" cy="50165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30 Nov 2022</a:t>
            </a:r>
          </a:p>
        </p:txBody>
      </p:sp>
      <p:sp>
        <p:nvSpPr>
          <p:cNvPr id="7" name="TextBox 6">
            <a:extLst>
              <a:ext uri="{FF2B5EF4-FFF2-40B4-BE49-F238E27FC236}">
                <a16:creationId xmlns:a16="http://schemas.microsoft.com/office/drawing/2014/main" id="{542234C5-2B81-E534-5241-8BCF108B5A23}"/>
              </a:ext>
            </a:extLst>
          </p:cNvPr>
          <p:cNvSpPr txBox="1"/>
          <p:nvPr/>
        </p:nvSpPr>
        <p:spPr>
          <a:xfrm>
            <a:off x="8143479" y="238485"/>
            <a:ext cx="4049365" cy="3231654"/>
          </a:xfrm>
          <a:prstGeom prst="rect">
            <a:avLst/>
          </a:prstGeom>
          <a:solidFill>
            <a:srgbClr val="B2DDFF">
              <a:alpha val="82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Calibri"/>
                <a:cs typeface="Calibri"/>
              </a:rPr>
              <a:t>TAX LOT 900</a:t>
            </a:r>
          </a:p>
          <a:p>
            <a:pPr algn="ctr"/>
            <a:r>
              <a:rPr lang="en-US" b="1" dirty="0">
                <a:ea typeface="Calibri"/>
                <a:cs typeface="Calibri"/>
              </a:rPr>
              <a:t>Permanent Pipeline and Access Easement</a:t>
            </a:r>
          </a:p>
          <a:p>
            <a:pPr marL="285750" indent="-285750">
              <a:buFont typeface="Arial"/>
              <a:buChar char="•"/>
            </a:pPr>
            <a:r>
              <a:rPr lang="en-US" sz="1600" dirty="0">
                <a:ea typeface="Calibri"/>
                <a:cs typeface="Calibri"/>
              </a:rPr>
              <a:t>Pipelines</a:t>
            </a:r>
          </a:p>
          <a:p>
            <a:pPr marL="285750" indent="-285750">
              <a:buFont typeface="Arial"/>
              <a:buChar char="•"/>
            </a:pPr>
            <a:r>
              <a:rPr lang="en-US" sz="1600" dirty="0">
                <a:ea typeface="Calibri"/>
                <a:cs typeface="Calibri"/>
              </a:rPr>
              <a:t>Appurtenances: including air release valves, water release valves, access vaults</a:t>
            </a:r>
          </a:p>
          <a:p>
            <a:pPr marL="285750" indent="-285750">
              <a:buFont typeface="Arial"/>
              <a:buChar char="•"/>
            </a:pPr>
            <a:r>
              <a:rPr lang="en-US" sz="1600" dirty="0">
                <a:ea typeface="Calibri"/>
                <a:cs typeface="Calibri"/>
              </a:rPr>
              <a:t>Access road to pipelines and intertie facility</a:t>
            </a:r>
          </a:p>
          <a:p>
            <a:pPr marL="285750" indent="-285750">
              <a:buFont typeface="Arial"/>
              <a:buChar char="•"/>
            </a:pPr>
            <a:endParaRPr lang="en-US" dirty="0">
              <a:ea typeface="Calibri"/>
              <a:cs typeface="Calibri"/>
            </a:endParaRPr>
          </a:p>
          <a:p>
            <a:pPr algn="ctr"/>
            <a:r>
              <a:rPr lang="en-US" b="1" dirty="0">
                <a:ea typeface="Calibri"/>
                <a:cs typeface="Calibri"/>
              </a:rPr>
              <a:t>Temporary Construction Easement</a:t>
            </a:r>
          </a:p>
          <a:p>
            <a:pPr algn="ctr"/>
            <a:r>
              <a:rPr lang="en-US" sz="1700" b="1" dirty="0">
                <a:ea typeface="Calibri"/>
                <a:cs typeface="Calibri"/>
              </a:rPr>
              <a:t>(Five Years)</a:t>
            </a:r>
          </a:p>
          <a:p>
            <a:pPr marL="285750" indent="-285750">
              <a:buFont typeface="Arial"/>
              <a:buChar char="•"/>
            </a:pPr>
            <a:r>
              <a:rPr lang="en-US" sz="1600" dirty="0">
                <a:ea typeface="Calibri"/>
                <a:cs typeface="Calibri"/>
              </a:rPr>
              <a:t>Work area</a:t>
            </a:r>
          </a:p>
          <a:p>
            <a:pPr algn="ctr"/>
            <a:endParaRPr lang="en-US" sz="1600" dirty="0">
              <a:ea typeface="Calibri"/>
              <a:cs typeface="Calibri"/>
            </a:endParaRPr>
          </a:p>
        </p:txBody>
      </p:sp>
    </p:spTree>
    <p:extLst>
      <p:ext uri="{BB962C8B-B14F-4D97-AF65-F5344CB8AC3E}">
        <p14:creationId xmlns:p14="http://schemas.microsoft.com/office/powerpoint/2010/main" val="1968841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C2CD16F5-2502-FE43-BEA5-D2FCFB9063AF}"/>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t="23440" b="23440"/>
          <a:stretch/>
        </p:blipFill>
        <p:spPr/>
      </p:pic>
      <p:sp>
        <p:nvSpPr>
          <p:cNvPr id="4" name="Title 3">
            <a:extLst>
              <a:ext uri="{FF2B5EF4-FFF2-40B4-BE49-F238E27FC236}">
                <a16:creationId xmlns:a16="http://schemas.microsoft.com/office/drawing/2014/main" id="{37101ABF-5F44-A34B-B52A-0084FB1555C7}"/>
              </a:ext>
            </a:extLst>
          </p:cNvPr>
          <p:cNvSpPr>
            <a:spLocks noGrp="1"/>
          </p:cNvSpPr>
          <p:nvPr>
            <p:ph type="ctrTitle"/>
          </p:nvPr>
        </p:nvSpPr>
        <p:spPr/>
        <p:txBody>
          <a:bodyPr/>
          <a:lstStyle/>
          <a:p>
            <a:r>
              <a:rPr lang="en-US" dirty="0">
                <a:solidFill>
                  <a:schemeClr val="bg1"/>
                </a:solidFill>
              </a:rPr>
              <a:t>Questions?</a:t>
            </a:r>
          </a:p>
        </p:txBody>
      </p:sp>
      <p:sp>
        <p:nvSpPr>
          <p:cNvPr id="5" name="Date Placeholder 4">
            <a:extLst>
              <a:ext uri="{FF2B5EF4-FFF2-40B4-BE49-F238E27FC236}">
                <a16:creationId xmlns:a16="http://schemas.microsoft.com/office/drawing/2014/main" id="{0935B73F-6D94-BF40-8ED6-2F20A886D436}"/>
              </a:ext>
            </a:extLst>
          </p:cNvPr>
          <p:cNvSpPr>
            <a:spLocks noGrp="1"/>
          </p:cNvSpPr>
          <p:nvPr>
            <p:ph type="dt" sz="half" idx="10"/>
          </p:nvPr>
        </p:nvSpPr>
        <p:spPr>
          <a:xfrm>
            <a:off x="838199" y="6356350"/>
            <a:ext cx="1109134" cy="501650"/>
          </a:xfrm>
        </p:spPr>
        <p:txBody>
          <a:bodyPr/>
          <a:lstStyle/>
          <a:p>
            <a:r>
              <a:rPr lang="en-US" dirty="0"/>
              <a:t>30 Nov 2022</a:t>
            </a:r>
          </a:p>
        </p:txBody>
      </p:sp>
      <p:sp>
        <p:nvSpPr>
          <p:cNvPr id="6" name="Footer Placeholder 5">
            <a:extLst>
              <a:ext uri="{FF2B5EF4-FFF2-40B4-BE49-F238E27FC236}">
                <a16:creationId xmlns:a16="http://schemas.microsoft.com/office/drawing/2014/main" id="{F22A4CDD-C0C5-584E-9FB5-59CC68EC8210}"/>
              </a:ext>
            </a:extLst>
          </p:cNvPr>
          <p:cNvSpPr>
            <a:spLocks noGrp="1"/>
          </p:cNvSpPr>
          <p:nvPr>
            <p:ph type="ftr" sz="quarter" idx="11"/>
          </p:nvPr>
        </p:nvSpPr>
        <p:spPr>
          <a:xfrm>
            <a:off x="1858106" y="6356350"/>
            <a:ext cx="6113585" cy="501650"/>
          </a:xfrm>
        </p:spPr>
        <p:txBody>
          <a:bodyPr/>
          <a:lstStyle/>
          <a:p>
            <a:r>
              <a:rPr lang="en-US" dirty="0"/>
              <a:t>Portland Water Bureau  |  Bull Run Treatment Program</a:t>
            </a:r>
          </a:p>
        </p:txBody>
      </p:sp>
      <p:sp>
        <p:nvSpPr>
          <p:cNvPr id="7" name="Slide Number Placeholder 6">
            <a:extLst>
              <a:ext uri="{FF2B5EF4-FFF2-40B4-BE49-F238E27FC236}">
                <a16:creationId xmlns:a16="http://schemas.microsoft.com/office/drawing/2014/main" id="{BA5C1F3A-14C9-A445-9ECF-00653EEEF0DC}"/>
              </a:ext>
            </a:extLst>
          </p:cNvPr>
          <p:cNvSpPr>
            <a:spLocks noGrp="1"/>
          </p:cNvSpPr>
          <p:nvPr>
            <p:ph type="sldNum" sz="quarter" idx="12"/>
          </p:nvPr>
        </p:nvSpPr>
        <p:spPr/>
        <p:txBody>
          <a:bodyPr/>
          <a:lstStyle/>
          <a:p>
            <a:fld id="{D3195491-1DF9-B741-AFD4-E34CE63975D3}" type="slidenum">
              <a:rPr lang="en-US" smtClean="0"/>
              <a:t>15</a:t>
            </a:fld>
            <a:endParaRPr lang="en-US"/>
          </a:p>
        </p:txBody>
      </p:sp>
      <p:sp>
        <p:nvSpPr>
          <p:cNvPr id="31" name="Text Placeholder 32">
            <a:extLst>
              <a:ext uri="{FF2B5EF4-FFF2-40B4-BE49-F238E27FC236}">
                <a16:creationId xmlns:a16="http://schemas.microsoft.com/office/drawing/2014/main" id="{BCA67E49-142D-7E4A-814C-612CB6585F98}"/>
              </a:ext>
            </a:extLst>
          </p:cNvPr>
          <p:cNvSpPr>
            <a:spLocks noGrp="1"/>
          </p:cNvSpPr>
          <p:nvPr>
            <p:ph type="body" idx="1"/>
          </p:nvPr>
        </p:nvSpPr>
        <p:spPr>
          <a:xfrm>
            <a:off x="1182326" y="4311040"/>
            <a:ext cx="3486996" cy="1808329"/>
          </a:xfrm>
        </p:spPr>
        <p:txBody>
          <a:bodyPr vert="horz" lIns="0" tIns="45720" rIns="0" bIns="45720" rtlCol="0" anchor="t">
            <a:noAutofit/>
          </a:bodyPr>
          <a:lstStyle/>
          <a:p>
            <a:r>
              <a:rPr lang="en-US" sz="1600" b="1" dirty="0">
                <a:latin typeface="Verdana"/>
                <a:ea typeface="Verdana"/>
              </a:rPr>
              <a:t>Bonita Oswald</a:t>
            </a:r>
          </a:p>
          <a:p>
            <a:pPr>
              <a:spcBef>
                <a:spcPts val="600"/>
              </a:spcBef>
            </a:pPr>
            <a:r>
              <a:rPr lang="en-US" sz="1600">
                <a:latin typeface="Verdana"/>
                <a:ea typeface="Verdana"/>
              </a:rPr>
              <a:t>503 823-6039</a:t>
            </a:r>
            <a:endParaRPr lang="en-US" sz="1600" dirty="0">
              <a:latin typeface="Verdana"/>
              <a:ea typeface="Verdana"/>
            </a:endParaRPr>
          </a:p>
          <a:p>
            <a:r>
              <a:rPr lang="en-US" sz="1100" dirty="0">
                <a:latin typeface="Verdana"/>
                <a:ea typeface="Verdana"/>
              </a:rPr>
              <a:t>Portland.gov/water/</a:t>
            </a:r>
            <a:r>
              <a:rPr lang="en-US" sz="1100" dirty="0" err="1">
                <a:latin typeface="Verdana"/>
                <a:ea typeface="Verdana"/>
              </a:rPr>
              <a:t>bullruntreatment</a:t>
            </a:r>
            <a:r>
              <a:rPr lang="en-US" sz="1100" dirty="0">
                <a:latin typeface="Verdana"/>
                <a:ea typeface="Verdana"/>
              </a:rPr>
              <a:t>/filtration/</a:t>
            </a:r>
            <a:endParaRPr lang="en-US" sz="1100" dirty="0"/>
          </a:p>
        </p:txBody>
      </p:sp>
      <p:grpSp>
        <p:nvGrpSpPr>
          <p:cNvPr id="33" name="Group 32">
            <a:extLst>
              <a:ext uri="{FF2B5EF4-FFF2-40B4-BE49-F238E27FC236}">
                <a16:creationId xmlns:a16="http://schemas.microsoft.com/office/drawing/2014/main" id="{D2F66ACF-D013-E946-A977-CCF044EF1F25}"/>
              </a:ext>
              <a:ext uri="{C183D7F6-B498-43B3-948B-1728B52AA6E4}">
                <adec:decorative xmlns:adec="http://schemas.microsoft.com/office/drawing/2017/decorative" val="1"/>
              </a:ext>
            </a:extLst>
          </p:cNvPr>
          <p:cNvGrpSpPr/>
          <p:nvPr/>
        </p:nvGrpSpPr>
        <p:grpSpPr>
          <a:xfrm>
            <a:off x="715535" y="4927668"/>
            <a:ext cx="307861" cy="307861"/>
            <a:chOff x="3588762" y="2434541"/>
            <a:chExt cx="912784" cy="912784"/>
          </a:xfrm>
        </p:grpSpPr>
        <p:sp>
          <p:nvSpPr>
            <p:cNvPr id="34" name="Oval 33">
              <a:extLst>
                <a:ext uri="{FF2B5EF4-FFF2-40B4-BE49-F238E27FC236}">
                  <a16:creationId xmlns:a16="http://schemas.microsoft.com/office/drawing/2014/main" id="{799A0753-EEBD-E349-B4BE-1930FAF512E7}"/>
                </a:ext>
              </a:extLst>
            </p:cNvPr>
            <p:cNvSpPr/>
            <p:nvPr/>
          </p:nvSpPr>
          <p:spPr>
            <a:xfrm>
              <a:off x="3588762" y="2434541"/>
              <a:ext cx="912784" cy="912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5" name="Group 34">
              <a:extLst>
                <a:ext uri="{FF2B5EF4-FFF2-40B4-BE49-F238E27FC236}">
                  <a16:creationId xmlns:a16="http://schemas.microsoft.com/office/drawing/2014/main" id="{6F4F1364-CE59-ED44-86B5-C27304A44A0F}"/>
                </a:ext>
              </a:extLst>
            </p:cNvPr>
            <p:cNvGrpSpPr/>
            <p:nvPr/>
          </p:nvGrpSpPr>
          <p:grpSpPr>
            <a:xfrm>
              <a:off x="3895569" y="2632640"/>
              <a:ext cx="299168" cy="516587"/>
              <a:chOff x="2775845" y="1156844"/>
              <a:chExt cx="299782" cy="517647"/>
            </a:xfrm>
            <a:solidFill>
              <a:schemeClr val="bg1"/>
            </a:solidFill>
          </p:grpSpPr>
          <p:sp>
            <p:nvSpPr>
              <p:cNvPr id="36" name="Freeform 71">
                <a:extLst>
                  <a:ext uri="{FF2B5EF4-FFF2-40B4-BE49-F238E27FC236}">
                    <a16:creationId xmlns:a16="http://schemas.microsoft.com/office/drawing/2014/main" id="{2BA5002B-9522-DC43-893F-50875EFB9460}"/>
                  </a:ext>
                </a:extLst>
              </p:cNvPr>
              <p:cNvSpPr>
                <a:spLocks noEditPoints="1"/>
              </p:cNvSpPr>
              <p:nvPr/>
            </p:nvSpPr>
            <p:spPr bwMode="auto">
              <a:xfrm>
                <a:off x="2775845" y="1156844"/>
                <a:ext cx="299782" cy="517647"/>
              </a:xfrm>
              <a:custGeom>
                <a:avLst/>
                <a:gdLst>
                  <a:gd name="T0" fmla="*/ 125 w 145"/>
                  <a:gd name="T1" fmla="*/ 0 h 251"/>
                  <a:gd name="T2" fmla="*/ 20 w 145"/>
                  <a:gd name="T3" fmla="*/ 0 h 251"/>
                  <a:gd name="T4" fmla="*/ 0 w 145"/>
                  <a:gd name="T5" fmla="*/ 20 h 251"/>
                  <a:gd name="T6" fmla="*/ 0 w 145"/>
                  <a:gd name="T7" fmla="*/ 231 h 251"/>
                  <a:gd name="T8" fmla="*/ 20 w 145"/>
                  <a:gd name="T9" fmla="*/ 251 h 251"/>
                  <a:gd name="T10" fmla="*/ 125 w 145"/>
                  <a:gd name="T11" fmla="*/ 251 h 251"/>
                  <a:gd name="T12" fmla="*/ 145 w 145"/>
                  <a:gd name="T13" fmla="*/ 231 h 251"/>
                  <a:gd name="T14" fmla="*/ 145 w 145"/>
                  <a:gd name="T15" fmla="*/ 20 h 251"/>
                  <a:gd name="T16" fmla="*/ 125 w 145"/>
                  <a:gd name="T17" fmla="*/ 0 h 251"/>
                  <a:gd name="T18" fmla="*/ 131 w 145"/>
                  <a:gd name="T19" fmla="*/ 186 h 251"/>
                  <a:gd name="T20" fmla="*/ 14 w 145"/>
                  <a:gd name="T21" fmla="*/ 186 h 251"/>
                  <a:gd name="T22" fmla="*/ 14 w 145"/>
                  <a:gd name="T23" fmla="*/ 49 h 251"/>
                  <a:gd name="T24" fmla="*/ 131 w 145"/>
                  <a:gd name="T25" fmla="*/ 49 h 251"/>
                  <a:gd name="T26" fmla="*/ 131 w 145"/>
                  <a:gd name="T27" fmla="*/ 186 h 251"/>
                  <a:gd name="T28" fmla="*/ 20 w 145"/>
                  <a:gd name="T29" fmla="*/ 14 h 251"/>
                  <a:gd name="T30" fmla="*/ 125 w 145"/>
                  <a:gd name="T31" fmla="*/ 14 h 251"/>
                  <a:gd name="T32" fmla="*/ 131 w 145"/>
                  <a:gd name="T33" fmla="*/ 20 h 251"/>
                  <a:gd name="T34" fmla="*/ 131 w 145"/>
                  <a:gd name="T35" fmla="*/ 35 h 251"/>
                  <a:gd name="T36" fmla="*/ 14 w 145"/>
                  <a:gd name="T37" fmla="*/ 35 h 251"/>
                  <a:gd name="T38" fmla="*/ 14 w 145"/>
                  <a:gd name="T39" fmla="*/ 20 h 251"/>
                  <a:gd name="T40" fmla="*/ 20 w 145"/>
                  <a:gd name="T41" fmla="*/ 14 h 251"/>
                  <a:gd name="T42" fmla="*/ 125 w 145"/>
                  <a:gd name="T43" fmla="*/ 237 h 251"/>
                  <a:gd name="T44" fmla="*/ 20 w 145"/>
                  <a:gd name="T45" fmla="*/ 237 h 251"/>
                  <a:gd name="T46" fmla="*/ 14 w 145"/>
                  <a:gd name="T47" fmla="*/ 231 h 251"/>
                  <a:gd name="T48" fmla="*/ 14 w 145"/>
                  <a:gd name="T49" fmla="*/ 200 h 251"/>
                  <a:gd name="T50" fmla="*/ 131 w 145"/>
                  <a:gd name="T51" fmla="*/ 200 h 251"/>
                  <a:gd name="T52" fmla="*/ 131 w 145"/>
                  <a:gd name="T53" fmla="*/ 231 h 251"/>
                  <a:gd name="T54" fmla="*/ 125 w 145"/>
                  <a:gd name="T55" fmla="*/ 23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5" h="251">
                    <a:moveTo>
                      <a:pt x="125" y="0"/>
                    </a:moveTo>
                    <a:cubicBezTo>
                      <a:pt x="20" y="0"/>
                      <a:pt x="20" y="0"/>
                      <a:pt x="20" y="0"/>
                    </a:cubicBezTo>
                    <a:cubicBezTo>
                      <a:pt x="9" y="0"/>
                      <a:pt x="0" y="9"/>
                      <a:pt x="0" y="20"/>
                    </a:cubicBezTo>
                    <a:cubicBezTo>
                      <a:pt x="0" y="231"/>
                      <a:pt x="0" y="231"/>
                      <a:pt x="0" y="231"/>
                    </a:cubicBezTo>
                    <a:cubicBezTo>
                      <a:pt x="0" y="242"/>
                      <a:pt x="9" y="251"/>
                      <a:pt x="20" y="251"/>
                    </a:cubicBezTo>
                    <a:cubicBezTo>
                      <a:pt x="125" y="251"/>
                      <a:pt x="125" y="251"/>
                      <a:pt x="125" y="251"/>
                    </a:cubicBezTo>
                    <a:cubicBezTo>
                      <a:pt x="136" y="251"/>
                      <a:pt x="145" y="242"/>
                      <a:pt x="145" y="231"/>
                    </a:cubicBezTo>
                    <a:cubicBezTo>
                      <a:pt x="145" y="20"/>
                      <a:pt x="145" y="20"/>
                      <a:pt x="145" y="20"/>
                    </a:cubicBezTo>
                    <a:cubicBezTo>
                      <a:pt x="145" y="9"/>
                      <a:pt x="136" y="0"/>
                      <a:pt x="125" y="0"/>
                    </a:cubicBezTo>
                    <a:close/>
                    <a:moveTo>
                      <a:pt x="131" y="186"/>
                    </a:moveTo>
                    <a:cubicBezTo>
                      <a:pt x="14" y="186"/>
                      <a:pt x="14" y="186"/>
                      <a:pt x="14" y="186"/>
                    </a:cubicBezTo>
                    <a:cubicBezTo>
                      <a:pt x="14" y="49"/>
                      <a:pt x="14" y="49"/>
                      <a:pt x="14" y="49"/>
                    </a:cubicBezTo>
                    <a:cubicBezTo>
                      <a:pt x="131" y="49"/>
                      <a:pt x="131" y="49"/>
                      <a:pt x="131" y="49"/>
                    </a:cubicBezTo>
                    <a:lnTo>
                      <a:pt x="131" y="186"/>
                    </a:lnTo>
                    <a:close/>
                    <a:moveTo>
                      <a:pt x="20" y="14"/>
                    </a:moveTo>
                    <a:cubicBezTo>
                      <a:pt x="125" y="14"/>
                      <a:pt x="125" y="14"/>
                      <a:pt x="125" y="14"/>
                    </a:cubicBezTo>
                    <a:cubicBezTo>
                      <a:pt x="129" y="14"/>
                      <a:pt x="131" y="16"/>
                      <a:pt x="131" y="20"/>
                    </a:cubicBezTo>
                    <a:cubicBezTo>
                      <a:pt x="131" y="35"/>
                      <a:pt x="131" y="35"/>
                      <a:pt x="131" y="35"/>
                    </a:cubicBezTo>
                    <a:cubicBezTo>
                      <a:pt x="14" y="35"/>
                      <a:pt x="14" y="35"/>
                      <a:pt x="14" y="35"/>
                    </a:cubicBezTo>
                    <a:cubicBezTo>
                      <a:pt x="14" y="20"/>
                      <a:pt x="14" y="20"/>
                      <a:pt x="14" y="20"/>
                    </a:cubicBezTo>
                    <a:cubicBezTo>
                      <a:pt x="14" y="16"/>
                      <a:pt x="17" y="14"/>
                      <a:pt x="20" y="14"/>
                    </a:cubicBezTo>
                    <a:close/>
                    <a:moveTo>
                      <a:pt x="125" y="237"/>
                    </a:moveTo>
                    <a:cubicBezTo>
                      <a:pt x="20" y="237"/>
                      <a:pt x="20" y="237"/>
                      <a:pt x="20" y="237"/>
                    </a:cubicBezTo>
                    <a:cubicBezTo>
                      <a:pt x="17" y="237"/>
                      <a:pt x="14" y="235"/>
                      <a:pt x="14" y="231"/>
                    </a:cubicBezTo>
                    <a:cubicBezTo>
                      <a:pt x="14" y="200"/>
                      <a:pt x="14" y="200"/>
                      <a:pt x="14" y="200"/>
                    </a:cubicBezTo>
                    <a:cubicBezTo>
                      <a:pt x="131" y="200"/>
                      <a:pt x="131" y="200"/>
                      <a:pt x="131" y="200"/>
                    </a:cubicBezTo>
                    <a:cubicBezTo>
                      <a:pt x="131" y="231"/>
                      <a:pt x="131" y="231"/>
                      <a:pt x="131" y="231"/>
                    </a:cubicBezTo>
                    <a:cubicBezTo>
                      <a:pt x="131" y="235"/>
                      <a:pt x="129" y="237"/>
                      <a:pt x="125" y="2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Oval 72">
                <a:extLst>
                  <a:ext uri="{FF2B5EF4-FFF2-40B4-BE49-F238E27FC236}">
                    <a16:creationId xmlns:a16="http://schemas.microsoft.com/office/drawing/2014/main" id="{47DA424B-9C77-B344-B273-2E5D619D41F7}"/>
                  </a:ext>
                </a:extLst>
              </p:cNvPr>
              <p:cNvSpPr>
                <a:spLocks noChangeArrowheads="1"/>
              </p:cNvSpPr>
              <p:nvPr/>
            </p:nvSpPr>
            <p:spPr bwMode="auto">
              <a:xfrm>
                <a:off x="2908307" y="1588216"/>
                <a:ext cx="36601" cy="3660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38" name="Group 37">
            <a:extLst>
              <a:ext uri="{FF2B5EF4-FFF2-40B4-BE49-F238E27FC236}">
                <a16:creationId xmlns:a16="http://schemas.microsoft.com/office/drawing/2014/main" id="{89B6E9DE-37AF-4A4A-BEDA-33B4B4DFF245}"/>
              </a:ext>
              <a:ext uri="{C183D7F6-B498-43B3-948B-1728B52AA6E4}">
                <adec:decorative xmlns:adec="http://schemas.microsoft.com/office/drawing/2017/decorative" val="1"/>
              </a:ext>
            </a:extLst>
          </p:cNvPr>
          <p:cNvGrpSpPr/>
          <p:nvPr/>
        </p:nvGrpSpPr>
        <p:grpSpPr>
          <a:xfrm>
            <a:off x="676394" y="5440351"/>
            <a:ext cx="307861" cy="307861"/>
            <a:chOff x="2563337" y="2434541"/>
            <a:chExt cx="912784" cy="912784"/>
          </a:xfrm>
        </p:grpSpPr>
        <p:sp>
          <p:nvSpPr>
            <p:cNvPr id="39" name="Oval 38">
              <a:extLst>
                <a:ext uri="{FF2B5EF4-FFF2-40B4-BE49-F238E27FC236}">
                  <a16:creationId xmlns:a16="http://schemas.microsoft.com/office/drawing/2014/main" id="{66931071-BFD4-6841-AF52-0596354ED413}"/>
                </a:ext>
              </a:extLst>
            </p:cNvPr>
            <p:cNvSpPr/>
            <p:nvPr/>
          </p:nvSpPr>
          <p:spPr>
            <a:xfrm>
              <a:off x="2563337" y="2434541"/>
              <a:ext cx="912784" cy="912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Freeform 78">
              <a:extLst>
                <a:ext uri="{FF2B5EF4-FFF2-40B4-BE49-F238E27FC236}">
                  <a16:creationId xmlns:a16="http://schemas.microsoft.com/office/drawing/2014/main" id="{58083521-95DD-4F4C-981A-51E2ECFEFBBA}"/>
                </a:ext>
              </a:extLst>
            </p:cNvPr>
            <p:cNvSpPr>
              <a:spLocks noEditPoints="1"/>
            </p:cNvSpPr>
            <p:nvPr/>
          </p:nvSpPr>
          <p:spPr bwMode="auto">
            <a:xfrm>
              <a:off x="2759738" y="2631414"/>
              <a:ext cx="519982" cy="519037"/>
            </a:xfrm>
            <a:custGeom>
              <a:avLst/>
              <a:gdLst>
                <a:gd name="T0" fmla="*/ 0 w 232"/>
                <a:gd name="T1" fmla="*/ 116 h 232"/>
                <a:gd name="T2" fmla="*/ 232 w 232"/>
                <a:gd name="T3" fmla="*/ 116 h 232"/>
                <a:gd name="T4" fmla="*/ 157 w 232"/>
                <a:gd name="T5" fmla="*/ 71 h 232"/>
                <a:gd name="T6" fmla="*/ 123 w 232"/>
                <a:gd name="T7" fmla="*/ 109 h 232"/>
                <a:gd name="T8" fmla="*/ 157 w 232"/>
                <a:gd name="T9" fmla="*/ 71 h 232"/>
                <a:gd name="T10" fmla="*/ 123 w 232"/>
                <a:gd name="T11" fmla="*/ 63 h 232"/>
                <a:gd name="T12" fmla="*/ 152 w 232"/>
                <a:gd name="T13" fmla="*/ 58 h 232"/>
                <a:gd name="T14" fmla="*/ 109 w 232"/>
                <a:gd name="T15" fmla="*/ 63 h 232"/>
                <a:gd name="T16" fmla="*/ 109 w 232"/>
                <a:gd name="T17" fmla="*/ 14 h 232"/>
                <a:gd name="T18" fmla="*/ 109 w 232"/>
                <a:gd name="T19" fmla="*/ 76 h 232"/>
                <a:gd name="T20" fmla="*/ 68 w 232"/>
                <a:gd name="T21" fmla="*/ 109 h 232"/>
                <a:gd name="T22" fmla="*/ 109 w 232"/>
                <a:gd name="T23" fmla="*/ 76 h 232"/>
                <a:gd name="T24" fmla="*/ 82 w 232"/>
                <a:gd name="T25" fmla="*/ 174 h 232"/>
                <a:gd name="T26" fmla="*/ 109 w 232"/>
                <a:gd name="T27" fmla="*/ 216 h 232"/>
                <a:gd name="T28" fmla="*/ 77 w 232"/>
                <a:gd name="T29" fmla="*/ 161 h 232"/>
                <a:gd name="T30" fmla="*/ 109 w 232"/>
                <a:gd name="T31" fmla="*/ 123 h 232"/>
                <a:gd name="T32" fmla="*/ 54 w 232"/>
                <a:gd name="T33" fmla="*/ 109 h 232"/>
                <a:gd name="T34" fmla="*/ 34 w 232"/>
                <a:gd name="T35" fmla="*/ 55 h 232"/>
                <a:gd name="T36" fmla="*/ 54 w 232"/>
                <a:gd name="T37" fmla="*/ 109 h 232"/>
                <a:gd name="T38" fmla="*/ 64 w 232"/>
                <a:gd name="T39" fmla="*/ 165 h 232"/>
                <a:gd name="T40" fmla="*/ 14 w 232"/>
                <a:gd name="T41" fmla="*/ 123 h 232"/>
                <a:gd name="T42" fmla="*/ 69 w 232"/>
                <a:gd name="T43" fmla="*/ 178 h 232"/>
                <a:gd name="T44" fmla="*/ 44 w 232"/>
                <a:gd name="T45" fmla="*/ 188 h 232"/>
                <a:gd name="T46" fmla="*/ 123 w 232"/>
                <a:gd name="T47" fmla="*/ 170 h 232"/>
                <a:gd name="T48" fmla="*/ 123 w 232"/>
                <a:gd name="T49" fmla="*/ 216 h 232"/>
                <a:gd name="T50" fmla="*/ 123 w 232"/>
                <a:gd name="T51" fmla="*/ 156 h 232"/>
                <a:gd name="T52" fmla="*/ 164 w 232"/>
                <a:gd name="T53" fmla="*/ 123 h 232"/>
                <a:gd name="T54" fmla="*/ 123 w 232"/>
                <a:gd name="T55" fmla="*/ 156 h 232"/>
                <a:gd name="T56" fmla="*/ 218 w 232"/>
                <a:gd name="T57" fmla="*/ 123 h 232"/>
                <a:gd name="T58" fmla="*/ 169 w 232"/>
                <a:gd name="T59" fmla="*/ 165 h 232"/>
                <a:gd name="T60" fmla="*/ 178 w 232"/>
                <a:gd name="T61" fmla="*/ 109 h 232"/>
                <a:gd name="T62" fmla="*/ 198 w 232"/>
                <a:gd name="T63" fmla="*/ 55 h 232"/>
                <a:gd name="T64" fmla="*/ 178 w 232"/>
                <a:gd name="T65" fmla="*/ 109 h 232"/>
                <a:gd name="T66" fmla="*/ 166 w 232"/>
                <a:gd name="T67" fmla="*/ 55 h 232"/>
                <a:gd name="T68" fmla="*/ 189 w 232"/>
                <a:gd name="T69" fmla="*/ 44 h 232"/>
                <a:gd name="T70" fmla="*/ 67 w 232"/>
                <a:gd name="T71" fmla="*/ 54 h 232"/>
                <a:gd name="T72" fmla="*/ 88 w 232"/>
                <a:gd name="T73" fmla="*/ 18 h 232"/>
                <a:gd name="T74" fmla="*/ 164 w 232"/>
                <a:gd name="T75" fmla="*/ 177 h 232"/>
                <a:gd name="T76" fmla="*/ 142 w 232"/>
                <a:gd name="T77" fmla="*/ 21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57" y="71"/>
                  </a:moveTo>
                  <a:cubicBezTo>
                    <a:pt x="162" y="84"/>
                    <a:pt x="164" y="96"/>
                    <a:pt x="164" y="109"/>
                  </a:cubicBezTo>
                  <a:cubicBezTo>
                    <a:pt x="123" y="109"/>
                    <a:pt x="123" y="109"/>
                    <a:pt x="123" y="109"/>
                  </a:cubicBezTo>
                  <a:cubicBezTo>
                    <a:pt x="123" y="76"/>
                    <a:pt x="123" y="76"/>
                    <a:pt x="123" y="76"/>
                  </a:cubicBezTo>
                  <a:cubicBezTo>
                    <a:pt x="135" y="76"/>
                    <a:pt x="147" y="74"/>
                    <a:pt x="157" y="71"/>
                  </a:cubicBezTo>
                  <a:cubicBezTo>
                    <a:pt x="157" y="71"/>
                    <a:pt x="157" y="71"/>
                    <a:pt x="157" y="71"/>
                  </a:cubicBezTo>
                  <a:close/>
                  <a:moveTo>
                    <a:pt x="123" y="63"/>
                  </a:moveTo>
                  <a:cubicBezTo>
                    <a:pt x="123" y="14"/>
                    <a:pt x="123" y="14"/>
                    <a:pt x="123" y="14"/>
                  </a:cubicBezTo>
                  <a:cubicBezTo>
                    <a:pt x="129" y="21"/>
                    <a:pt x="142" y="36"/>
                    <a:pt x="152" y="58"/>
                  </a:cubicBezTo>
                  <a:cubicBezTo>
                    <a:pt x="143" y="61"/>
                    <a:pt x="134" y="62"/>
                    <a:pt x="123" y="63"/>
                  </a:cubicBezTo>
                  <a:close/>
                  <a:moveTo>
                    <a:pt x="109" y="63"/>
                  </a:moveTo>
                  <a:cubicBezTo>
                    <a:pt x="100" y="62"/>
                    <a:pt x="90" y="60"/>
                    <a:pt x="80" y="58"/>
                  </a:cubicBezTo>
                  <a:cubicBezTo>
                    <a:pt x="90" y="36"/>
                    <a:pt x="103" y="21"/>
                    <a:pt x="109" y="14"/>
                  </a:cubicBezTo>
                  <a:lnTo>
                    <a:pt x="109" y="63"/>
                  </a:lnTo>
                  <a:close/>
                  <a:moveTo>
                    <a:pt x="109" y="76"/>
                  </a:moveTo>
                  <a:cubicBezTo>
                    <a:pt x="109" y="109"/>
                    <a:pt x="109" y="109"/>
                    <a:pt x="109" y="109"/>
                  </a:cubicBezTo>
                  <a:cubicBezTo>
                    <a:pt x="68" y="109"/>
                    <a:pt x="68" y="109"/>
                    <a:pt x="68" y="109"/>
                  </a:cubicBezTo>
                  <a:cubicBezTo>
                    <a:pt x="68" y="95"/>
                    <a:pt x="71" y="82"/>
                    <a:pt x="75" y="71"/>
                  </a:cubicBezTo>
                  <a:cubicBezTo>
                    <a:pt x="87" y="74"/>
                    <a:pt x="98" y="76"/>
                    <a:pt x="109" y="76"/>
                  </a:cubicBezTo>
                  <a:close/>
                  <a:moveTo>
                    <a:pt x="109" y="216"/>
                  </a:moveTo>
                  <a:cubicBezTo>
                    <a:pt x="97" y="202"/>
                    <a:pt x="89" y="187"/>
                    <a:pt x="82" y="174"/>
                  </a:cubicBezTo>
                  <a:cubicBezTo>
                    <a:pt x="92" y="172"/>
                    <a:pt x="101" y="170"/>
                    <a:pt x="109" y="170"/>
                  </a:cubicBezTo>
                  <a:lnTo>
                    <a:pt x="109" y="216"/>
                  </a:lnTo>
                  <a:close/>
                  <a:moveTo>
                    <a:pt x="109" y="156"/>
                  </a:moveTo>
                  <a:cubicBezTo>
                    <a:pt x="99" y="157"/>
                    <a:pt x="88" y="158"/>
                    <a:pt x="77" y="161"/>
                  </a:cubicBezTo>
                  <a:cubicBezTo>
                    <a:pt x="72" y="148"/>
                    <a:pt x="69" y="135"/>
                    <a:pt x="68" y="123"/>
                  </a:cubicBezTo>
                  <a:cubicBezTo>
                    <a:pt x="109" y="123"/>
                    <a:pt x="109" y="123"/>
                    <a:pt x="109" y="123"/>
                  </a:cubicBezTo>
                  <a:lnTo>
                    <a:pt x="109" y="156"/>
                  </a:lnTo>
                  <a:close/>
                  <a:moveTo>
                    <a:pt x="54" y="109"/>
                  </a:moveTo>
                  <a:cubicBezTo>
                    <a:pt x="14" y="109"/>
                    <a:pt x="14" y="109"/>
                    <a:pt x="14" y="109"/>
                  </a:cubicBezTo>
                  <a:cubicBezTo>
                    <a:pt x="16" y="89"/>
                    <a:pt x="23" y="70"/>
                    <a:pt x="34" y="55"/>
                  </a:cubicBezTo>
                  <a:cubicBezTo>
                    <a:pt x="44" y="60"/>
                    <a:pt x="53" y="64"/>
                    <a:pt x="62" y="67"/>
                  </a:cubicBezTo>
                  <a:cubicBezTo>
                    <a:pt x="58" y="79"/>
                    <a:pt x="55" y="94"/>
                    <a:pt x="54" y="109"/>
                  </a:cubicBezTo>
                  <a:close/>
                  <a:moveTo>
                    <a:pt x="55" y="123"/>
                  </a:moveTo>
                  <a:cubicBezTo>
                    <a:pt x="55" y="136"/>
                    <a:pt x="58" y="150"/>
                    <a:pt x="64" y="165"/>
                  </a:cubicBezTo>
                  <a:cubicBezTo>
                    <a:pt x="54" y="168"/>
                    <a:pt x="44" y="172"/>
                    <a:pt x="35" y="177"/>
                  </a:cubicBezTo>
                  <a:cubicBezTo>
                    <a:pt x="23" y="162"/>
                    <a:pt x="16" y="143"/>
                    <a:pt x="14" y="123"/>
                  </a:cubicBezTo>
                  <a:lnTo>
                    <a:pt x="55" y="123"/>
                  </a:lnTo>
                  <a:close/>
                  <a:moveTo>
                    <a:pt x="69" y="178"/>
                  </a:moveTo>
                  <a:cubicBezTo>
                    <a:pt x="74" y="190"/>
                    <a:pt x="81" y="202"/>
                    <a:pt x="91" y="215"/>
                  </a:cubicBezTo>
                  <a:cubicBezTo>
                    <a:pt x="73" y="210"/>
                    <a:pt x="57" y="201"/>
                    <a:pt x="44" y="188"/>
                  </a:cubicBezTo>
                  <a:cubicBezTo>
                    <a:pt x="52" y="184"/>
                    <a:pt x="61" y="181"/>
                    <a:pt x="69" y="178"/>
                  </a:cubicBezTo>
                  <a:close/>
                  <a:moveTo>
                    <a:pt x="123" y="170"/>
                  </a:moveTo>
                  <a:cubicBezTo>
                    <a:pt x="133" y="170"/>
                    <a:pt x="142" y="171"/>
                    <a:pt x="150" y="173"/>
                  </a:cubicBezTo>
                  <a:cubicBezTo>
                    <a:pt x="144" y="188"/>
                    <a:pt x="135" y="202"/>
                    <a:pt x="123" y="216"/>
                  </a:cubicBezTo>
                  <a:lnTo>
                    <a:pt x="123" y="170"/>
                  </a:lnTo>
                  <a:close/>
                  <a:moveTo>
                    <a:pt x="123" y="156"/>
                  </a:moveTo>
                  <a:cubicBezTo>
                    <a:pt x="123" y="123"/>
                    <a:pt x="123" y="123"/>
                    <a:pt x="123" y="123"/>
                  </a:cubicBezTo>
                  <a:cubicBezTo>
                    <a:pt x="164" y="123"/>
                    <a:pt x="164" y="123"/>
                    <a:pt x="164" y="123"/>
                  </a:cubicBezTo>
                  <a:cubicBezTo>
                    <a:pt x="163" y="136"/>
                    <a:pt x="160" y="148"/>
                    <a:pt x="156" y="161"/>
                  </a:cubicBezTo>
                  <a:cubicBezTo>
                    <a:pt x="146" y="158"/>
                    <a:pt x="135" y="157"/>
                    <a:pt x="123" y="156"/>
                  </a:cubicBezTo>
                  <a:close/>
                  <a:moveTo>
                    <a:pt x="178" y="123"/>
                  </a:moveTo>
                  <a:cubicBezTo>
                    <a:pt x="218" y="123"/>
                    <a:pt x="218" y="123"/>
                    <a:pt x="218" y="123"/>
                  </a:cubicBezTo>
                  <a:cubicBezTo>
                    <a:pt x="217" y="143"/>
                    <a:pt x="209" y="162"/>
                    <a:pt x="198" y="177"/>
                  </a:cubicBezTo>
                  <a:cubicBezTo>
                    <a:pt x="189" y="173"/>
                    <a:pt x="180" y="168"/>
                    <a:pt x="169" y="165"/>
                  </a:cubicBezTo>
                  <a:cubicBezTo>
                    <a:pt x="174" y="150"/>
                    <a:pt x="177" y="136"/>
                    <a:pt x="178" y="123"/>
                  </a:cubicBezTo>
                  <a:close/>
                  <a:moveTo>
                    <a:pt x="178" y="109"/>
                  </a:moveTo>
                  <a:cubicBezTo>
                    <a:pt x="178" y="94"/>
                    <a:pt x="175" y="80"/>
                    <a:pt x="170" y="67"/>
                  </a:cubicBezTo>
                  <a:cubicBezTo>
                    <a:pt x="181" y="63"/>
                    <a:pt x="190" y="59"/>
                    <a:pt x="198" y="55"/>
                  </a:cubicBezTo>
                  <a:cubicBezTo>
                    <a:pt x="209" y="70"/>
                    <a:pt x="217" y="89"/>
                    <a:pt x="218" y="109"/>
                  </a:cubicBezTo>
                  <a:lnTo>
                    <a:pt x="178" y="109"/>
                  </a:lnTo>
                  <a:close/>
                  <a:moveTo>
                    <a:pt x="189" y="44"/>
                  </a:moveTo>
                  <a:cubicBezTo>
                    <a:pt x="182" y="48"/>
                    <a:pt x="174" y="52"/>
                    <a:pt x="166" y="55"/>
                  </a:cubicBezTo>
                  <a:cubicBezTo>
                    <a:pt x="159" y="39"/>
                    <a:pt x="151" y="27"/>
                    <a:pt x="144" y="18"/>
                  </a:cubicBezTo>
                  <a:cubicBezTo>
                    <a:pt x="161" y="23"/>
                    <a:pt x="177" y="32"/>
                    <a:pt x="189" y="44"/>
                  </a:cubicBezTo>
                  <a:close/>
                  <a:moveTo>
                    <a:pt x="88" y="18"/>
                  </a:moveTo>
                  <a:cubicBezTo>
                    <a:pt x="81" y="27"/>
                    <a:pt x="74" y="39"/>
                    <a:pt x="67" y="54"/>
                  </a:cubicBezTo>
                  <a:cubicBezTo>
                    <a:pt x="59" y="51"/>
                    <a:pt x="52" y="48"/>
                    <a:pt x="44" y="44"/>
                  </a:cubicBezTo>
                  <a:cubicBezTo>
                    <a:pt x="56" y="32"/>
                    <a:pt x="71" y="23"/>
                    <a:pt x="88" y="18"/>
                  </a:cubicBezTo>
                  <a:close/>
                  <a:moveTo>
                    <a:pt x="142" y="215"/>
                  </a:moveTo>
                  <a:cubicBezTo>
                    <a:pt x="151" y="202"/>
                    <a:pt x="158" y="189"/>
                    <a:pt x="164" y="177"/>
                  </a:cubicBezTo>
                  <a:cubicBezTo>
                    <a:pt x="173" y="180"/>
                    <a:pt x="181" y="184"/>
                    <a:pt x="189" y="188"/>
                  </a:cubicBezTo>
                  <a:cubicBezTo>
                    <a:pt x="176" y="201"/>
                    <a:pt x="160" y="210"/>
                    <a:pt x="142" y="2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44" name="Group 43">
            <a:extLst>
              <a:ext uri="{FF2B5EF4-FFF2-40B4-BE49-F238E27FC236}">
                <a16:creationId xmlns:a16="http://schemas.microsoft.com/office/drawing/2014/main" id="{00FA6062-30FD-8945-8472-F998EED5B1AE}"/>
              </a:ext>
              <a:ext uri="{C183D7F6-B498-43B3-948B-1728B52AA6E4}">
                <adec:decorative xmlns:adec="http://schemas.microsoft.com/office/drawing/2017/decorative" val="1"/>
              </a:ext>
            </a:extLst>
          </p:cNvPr>
          <p:cNvGrpSpPr/>
          <p:nvPr/>
        </p:nvGrpSpPr>
        <p:grpSpPr>
          <a:xfrm>
            <a:off x="723213" y="4454368"/>
            <a:ext cx="307861" cy="307861"/>
            <a:chOff x="1027287" y="4395930"/>
            <a:chExt cx="307861" cy="307861"/>
          </a:xfrm>
        </p:grpSpPr>
        <p:sp>
          <p:nvSpPr>
            <p:cNvPr id="45" name="Oval 44">
              <a:extLst>
                <a:ext uri="{FF2B5EF4-FFF2-40B4-BE49-F238E27FC236}">
                  <a16:creationId xmlns:a16="http://schemas.microsoft.com/office/drawing/2014/main" id="{89C8339D-3692-6E41-9EC8-FDD56EFB3392}"/>
                </a:ext>
              </a:extLst>
            </p:cNvPr>
            <p:cNvSpPr/>
            <p:nvPr/>
          </p:nvSpPr>
          <p:spPr>
            <a:xfrm>
              <a:off x="1027287" y="4395930"/>
              <a:ext cx="307861" cy="3078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6" name="Group 45">
              <a:extLst>
                <a:ext uri="{FF2B5EF4-FFF2-40B4-BE49-F238E27FC236}">
                  <a16:creationId xmlns:a16="http://schemas.microsoft.com/office/drawing/2014/main" id="{99C69A1E-9532-844E-B0D5-2EB5E1837E8D}"/>
                </a:ext>
              </a:extLst>
            </p:cNvPr>
            <p:cNvGrpSpPr/>
            <p:nvPr/>
          </p:nvGrpSpPr>
          <p:grpSpPr>
            <a:xfrm>
              <a:off x="1072285" y="4479394"/>
              <a:ext cx="217864" cy="140934"/>
              <a:chOff x="4732173" y="1749285"/>
              <a:chExt cx="647274" cy="418715"/>
            </a:xfrm>
            <a:solidFill>
              <a:schemeClr val="bg1"/>
            </a:solidFill>
          </p:grpSpPr>
          <p:sp>
            <p:nvSpPr>
              <p:cNvPr id="47" name="Oval 65">
                <a:extLst>
                  <a:ext uri="{FF2B5EF4-FFF2-40B4-BE49-F238E27FC236}">
                    <a16:creationId xmlns:a16="http://schemas.microsoft.com/office/drawing/2014/main" id="{A5690A99-BAE4-154B-9673-A3F644AC33B2}"/>
                  </a:ext>
                </a:extLst>
              </p:cNvPr>
              <p:cNvSpPr>
                <a:spLocks noChangeArrowheads="1"/>
              </p:cNvSpPr>
              <p:nvPr/>
            </p:nvSpPr>
            <p:spPr bwMode="auto">
              <a:xfrm>
                <a:off x="4732173" y="1965668"/>
                <a:ext cx="40279" cy="4027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66">
                <a:extLst>
                  <a:ext uri="{FF2B5EF4-FFF2-40B4-BE49-F238E27FC236}">
                    <a16:creationId xmlns:a16="http://schemas.microsoft.com/office/drawing/2014/main" id="{47BB4C1D-E047-3541-B038-7343DDBD889B}"/>
                  </a:ext>
                </a:extLst>
              </p:cNvPr>
              <p:cNvSpPr>
                <a:spLocks/>
              </p:cNvSpPr>
              <p:nvPr/>
            </p:nvSpPr>
            <p:spPr bwMode="auto">
              <a:xfrm>
                <a:off x="5022556" y="2020934"/>
                <a:ext cx="113343" cy="122710"/>
              </a:xfrm>
              <a:custGeom>
                <a:avLst/>
                <a:gdLst>
                  <a:gd name="T0" fmla="*/ 43 w 51"/>
                  <a:gd name="T1" fmla="*/ 40 h 55"/>
                  <a:gd name="T2" fmla="*/ 33 w 51"/>
                  <a:gd name="T3" fmla="*/ 38 h 55"/>
                  <a:gd name="T4" fmla="*/ 28 w 51"/>
                  <a:gd name="T5" fmla="*/ 29 h 55"/>
                  <a:gd name="T6" fmla="*/ 14 w 51"/>
                  <a:gd name="T7" fmla="*/ 4 h 55"/>
                  <a:gd name="T8" fmla="*/ 5 w 51"/>
                  <a:gd name="T9" fmla="*/ 2 h 55"/>
                  <a:gd name="T10" fmla="*/ 2 w 51"/>
                  <a:gd name="T11" fmla="*/ 11 h 55"/>
                  <a:gd name="T12" fmla="*/ 16 w 51"/>
                  <a:gd name="T13" fmla="*/ 36 h 55"/>
                  <a:gd name="T14" fmla="*/ 16 w 51"/>
                  <a:gd name="T15" fmla="*/ 36 h 55"/>
                  <a:gd name="T16" fmla="*/ 16 w 51"/>
                  <a:gd name="T17" fmla="*/ 36 h 55"/>
                  <a:gd name="T18" fmla="*/ 19 w 51"/>
                  <a:gd name="T19" fmla="*/ 42 h 55"/>
                  <a:gd name="T20" fmla="*/ 22 w 51"/>
                  <a:gd name="T21" fmla="*/ 46 h 55"/>
                  <a:gd name="T22" fmla="*/ 22 w 51"/>
                  <a:gd name="T23" fmla="*/ 47 h 55"/>
                  <a:gd name="T24" fmla="*/ 24 w 51"/>
                  <a:gd name="T25" fmla="*/ 49 h 55"/>
                  <a:gd name="T26" fmla="*/ 38 w 51"/>
                  <a:gd name="T27" fmla="*/ 55 h 55"/>
                  <a:gd name="T28" fmla="*/ 50 w 51"/>
                  <a:gd name="T29" fmla="*/ 52 h 55"/>
                  <a:gd name="T30" fmla="*/ 51 w 51"/>
                  <a:gd name="T31" fmla="*/ 52 h 55"/>
                  <a:gd name="T32" fmla="*/ 48 w 51"/>
                  <a:gd name="T33" fmla="*/ 48 h 55"/>
                  <a:gd name="T34" fmla="*/ 43 w 51"/>
                  <a:gd name="T35" fmla="*/ 4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55">
                    <a:moveTo>
                      <a:pt x="43" y="40"/>
                    </a:moveTo>
                    <a:cubicBezTo>
                      <a:pt x="39" y="41"/>
                      <a:pt x="36" y="42"/>
                      <a:pt x="33" y="38"/>
                    </a:cubicBezTo>
                    <a:cubicBezTo>
                      <a:pt x="28" y="29"/>
                      <a:pt x="28" y="29"/>
                      <a:pt x="28" y="29"/>
                    </a:cubicBezTo>
                    <a:cubicBezTo>
                      <a:pt x="14" y="4"/>
                      <a:pt x="14" y="4"/>
                      <a:pt x="14" y="4"/>
                    </a:cubicBezTo>
                    <a:cubicBezTo>
                      <a:pt x="12" y="1"/>
                      <a:pt x="8" y="0"/>
                      <a:pt x="5" y="2"/>
                    </a:cubicBezTo>
                    <a:cubicBezTo>
                      <a:pt x="1" y="4"/>
                      <a:pt x="0" y="8"/>
                      <a:pt x="2" y="11"/>
                    </a:cubicBezTo>
                    <a:cubicBezTo>
                      <a:pt x="16" y="36"/>
                      <a:pt x="16" y="36"/>
                      <a:pt x="16" y="36"/>
                    </a:cubicBezTo>
                    <a:cubicBezTo>
                      <a:pt x="16" y="36"/>
                      <a:pt x="16" y="36"/>
                      <a:pt x="16" y="36"/>
                    </a:cubicBezTo>
                    <a:cubicBezTo>
                      <a:pt x="16" y="36"/>
                      <a:pt x="16" y="36"/>
                      <a:pt x="16" y="36"/>
                    </a:cubicBezTo>
                    <a:cubicBezTo>
                      <a:pt x="19" y="42"/>
                      <a:pt x="19" y="42"/>
                      <a:pt x="19" y="42"/>
                    </a:cubicBezTo>
                    <a:cubicBezTo>
                      <a:pt x="22" y="46"/>
                      <a:pt x="22" y="46"/>
                      <a:pt x="22" y="46"/>
                    </a:cubicBezTo>
                    <a:cubicBezTo>
                      <a:pt x="22" y="47"/>
                      <a:pt x="22" y="47"/>
                      <a:pt x="22" y="47"/>
                    </a:cubicBezTo>
                    <a:cubicBezTo>
                      <a:pt x="23" y="48"/>
                      <a:pt x="23" y="48"/>
                      <a:pt x="24" y="49"/>
                    </a:cubicBezTo>
                    <a:cubicBezTo>
                      <a:pt x="29" y="54"/>
                      <a:pt x="34" y="55"/>
                      <a:pt x="38" y="55"/>
                    </a:cubicBezTo>
                    <a:cubicBezTo>
                      <a:pt x="43" y="55"/>
                      <a:pt x="48" y="53"/>
                      <a:pt x="50" y="52"/>
                    </a:cubicBezTo>
                    <a:cubicBezTo>
                      <a:pt x="50" y="52"/>
                      <a:pt x="51" y="52"/>
                      <a:pt x="51" y="52"/>
                    </a:cubicBezTo>
                    <a:cubicBezTo>
                      <a:pt x="48" y="48"/>
                      <a:pt x="48" y="48"/>
                      <a:pt x="48" y="48"/>
                    </a:cubicBezTo>
                    <a:lnTo>
                      <a:pt x="43"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67">
                <a:extLst>
                  <a:ext uri="{FF2B5EF4-FFF2-40B4-BE49-F238E27FC236}">
                    <a16:creationId xmlns:a16="http://schemas.microsoft.com/office/drawing/2014/main" id="{1A26F3DC-331E-1C43-ACE6-10041BB62218}"/>
                  </a:ext>
                </a:extLst>
              </p:cNvPr>
              <p:cNvSpPr>
                <a:spLocks/>
              </p:cNvSpPr>
              <p:nvPr/>
            </p:nvSpPr>
            <p:spPr bwMode="auto">
              <a:xfrm>
                <a:off x="4967290" y="2065897"/>
                <a:ext cx="90862" cy="92736"/>
              </a:xfrm>
              <a:custGeom>
                <a:avLst/>
                <a:gdLst>
                  <a:gd name="T0" fmla="*/ 34 w 41"/>
                  <a:gd name="T1" fmla="*/ 28 h 42"/>
                  <a:gd name="T2" fmla="*/ 26 w 41"/>
                  <a:gd name="T3" fmla="*/ 25 h 42"/>
                  <a:gd name="T4" fmla="*/ 26 w 41"/>
                  <a:gd name="T5" fmla="*/ 25 h 42"/>
                  <a:gd name="T6" fmla="*/ 14 w 41"/>
                  <a:gd name="T7" fmla="*/ 5 h 42"/>
                  <a:gd name="T8" fmla="*/ 5 w 41"/>
                  <a:gd name="T9" fmla="*/ 2 h 42"/>
                  <a:gd name="T10" fmla="*/ 2 w 41"/>
                  <a:gd name="T11" fmla="*/ 12 h 42"/>
                  <a:gd name="T12" fmla="*/ 13 w 41"/>
                  <a:gd name="T13" fmla="*/ 31 h 42"/>
                  <a:gd name="T14" fmla="*/ 13 w 41"/>
                  <a:gd name="T15" fmla="*/ 31 h 42"/>
                  <a:gd name="T16" fmla="*/ 13 w 41"/>
                  <a:gd name="T17" fmla="*/ 31 h 42"/>
                  <a:gd name="T18" fmla="*/ 14 w 41"/>
                  <a:gd name="T19" fmla="*/ 32 h 42"/>
                  <a:gd name="T20" fmla="*/ 14 w 41"/>
                  <a:gd name="T21" fmla="*/ 32 h 42"/>
                  <a:gd name="T22" fmla="*/ 32 w 41"/>
                  <a:gd name="T23" fmla="*/ 42 h 42"/>
                  <a:gd name="T24" fmla="*/ 41 w 41"/>
                  <a:gd name="T25" fmla="*/ 40 h 42"/>
                  <a:gd name="T26" fmla="*/ 35 w 41"/>
                  <a:gd name="T27" fmla="*/ 30 h 42"/>
                  <a:gd name="T28" fmla="*/ 34 w 41"/>
                  <a:gd name="T29"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42">
                    <a:moveTo>
                      <a:pt x="34" y="28"/>
                    </a:moveTo>
                    <a:cubicBezTo>
                      <a:pt x="34" y="28"/>
                      <a:pt x="30" y="30"/>
                      <a:pt x="26" y="25"/>
                    </a:cubicBezTo>
                    <a:cubicBezTo>
                      <a:pt x="26" y="25"/>
                      <a:pt x="26" y="25"/>
                      <a:pt x="26" y="25"/>
                    </a:cubicBezTo>
                    <a:cubicBezTo>
                      <a:pt x="14" y="5"/>
                      <a:pt x="14" y="5"/>
                      <a:pt x="14" y="5"/>
                    </a:cubicBezTo>
                    <a:cubicBezTo>
                      <a:pt x="12" y="1"/>
                      <a:pt x="8" y="0"/>
                      <a:pt x="5" y="2"/>
                    </a:cubicBezTo>
                    <a:cubicBezTo>
                      <a:pt x="1" y="4"/>
                      <a:pt x="0" y="8"/>
                      <a:pt x="2" y="12"/>
                    </a:cubicBezTo>
                    <a:cubicBezTo>
                      <a:pt x="13" y="31"/>
                      <a:pt x="13" y="31"/>
                      <a:pt x="13" y="31"/>
                    </a:cubicBezTo>
                    <a:cubicBezTo>
                      <a:pt x="13" y="31"/>
                      <a:pt x="13" y="31"/>
                      <a:pt x="13" y="31"/>
                    </a:cubicBezTo>
                    <a:cubicBezTo>
                      <a:pt x="13" y="31"/>
                      <a:pt x="13" y="31"/>
                      <a:pt x="13" y="31"/>
                    </a:cubicBezTo>
                    <a:cubicBezTo>
                      <a:pt x="14" y="32"/>
                      <a:pt x="14" y="32"/>
                      <a:pt x="14" y="32"/>
                    </a:cubicBezTo>
                    <a:cubicBezTo>
                      <a:pt x="14" y="32"/>
                      <a:pt x="14" y="32"/>
                      <a:pt x="14" y="32"/>
                    </a:cubicBezTo>
                    <a:cubicBezTo>
                      <a:pt x="20" y="40"/>
                      <a:pt x="26" y="42"/>
                      <a:pt x="32" y="42"/>
                    </a:cubicBezTo>
                    <a:cubicBezTo>
                      <a:pt x="35" y="42"/>
                      <a:pt x="39" y="41"/>
                      <a:pt x="41" y="40"/>
                    </a:cubicBezTo>
                    <a:cubicBezTo>
                      <a:pt x="35" y="30"/>
                      <a:pt x="35" y="30"/>
                      <a:pt x="35" y="30"/>
                    </a:cubicBezTo>
                    <a:lnTo>
                      <a:pt x="3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Oval 68">
                <a:extLst>
                  <a:ext uri="{FF2B5EF4-FFF2-40B4-BE49-F238E27FC236}">
                    <a16:creationId xmlns:a16="http://schemas.microsoft.com/office/drawing/2014/main" id="{3490A3F3-6516-BF49-8858-B3DCF12FD71A}"/>
                  </a:ext>
                </a:extLst>
              </p:cNvPr>
              <p:cNvSpPr>
                <a:spLocks noChangeArrowheads="1"/>
              </p:cNvSpPr>
              <p:nvPr/>
            </p:nvSpPr>
            <p:spPr bwMode="auto">
              <a:xfrm>
                <a:off x="5340104" y="1992833"/>
                <a:ext cx="39343" cy="3934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69">
                <a:extLst>
                  <a:ext uri="{FF2B5EF4-FFF2-40B4-BE49-F238E27FC236}">
                    <a16:creationId xmlns:a16="http://schemas.microsoft.com/office/drawing/2014/main" id="{B31F5152-0F20-1048-B498-32AF0E903F2D}"/>
                  </a:ext>
                </a:extLst>
              </p:cNvPr>
              <p:cNvSpPr>
                <a:spLocks/>
              </p:cNvSpPr>
              <p:nvPr/>
            </p:nvSpPr>
            <p:spPr bwMode="auto">
              <a:xfrm>
                <a:off x="4732173" y="1749285"/>
                <a:ext cx="252915" cy="418715"/>
              </a:xfrm>
              <a:custGeom>
                <a:avLst/>
                <a:gdLst>
                  <a:gd name="T0" fmla="*/ 106 w 114"/>
                  <a:gd name="T1" fmla="*/ 175 h 189"/>
                  <a:gd name="T2" fmla="*/ 95 w 114"/>
                  <a:gd name="T3" fmla="*/ 168 h 189"/>
                  <a:gd name="T4" fmla="*/ 64 w 114"/>
                  <a:gd name="T5" fmla="*/ 116 h 189"/>
                  <a:gd name="T6" fmla="*/ 48 w 114"/>
                  <a:gd name="T7" fmla="*/ 116 h 189"/>
                  <a:gd name="T8" fmla="*/ 48 w 114"/>
                  <a:gd name="T9" fmla="*/ 30 h 189"/>
                  <a:gd name="T10" fmla="*/ 93 w 114"/>
                  <a:gd name="T11" fmla="*/ 30 h 189"/>
                  <a:gd name="T12" fmla="*/ 104 w 114"/>
                  <a:gd name="T13" fmla="*/ 16 h 189"/>
                  <a:gd name="T14" fmla="*/ 48 w 114"/>
                  <a:gd name="T15" fmla="*/ 16 h 189"/>
                  <a:gd name="T16" fmla="*/ 48 w 114"/>
                  <a:gd name="T17" fmla="*/ 0 h 189"/>
                  <a:gd name="T18" fmla="*/ 1 w 114"/>
                  <a:gd name="T19" fmla="*/ 0 h 189"/>
                  <a:gd name="T20" fmla="*/ 1 w 114"/>
                  <a:gd name="T21" fmla="*/ 14 h 189"/>
                  <a:gd name="T22" fmla="*/ 34 w 114"/>
                  <a:gd name="T23" fmla="*/ 14 h 189"/>
                  <a:gd name="T24" fmla="*/ 34 w 114"/>
                  <a:gd name="T25" fmla="*/ 134 h 189"/>
                  <a:gd name="T26" fmla="*/ 0 w 114"/>
                  <a:gd name="T27" fmla="*/ 134 h 189"/>
                  <a:gd name="T28" fmla="*/ 0 w 114"/>
                  <a:gd name="T29" fmla="*/ 148 h 189"/>
                  <a:gd name="T30" fmla="*/ 48 w 114"/>
                  <a:gd name="T31" fmla="*/ 148 h 189"/>
                  <a:gd name="T32" fmla="*/ 48 w 114"/>
                  <a:gd name="T33" fmla="*/ 130 h 189"/>
                  <a:gd name="T34" fmla="*/ 56 w 114"/>
                  <a:gd name="T35" fmla="*/ 130 h 189"/>
                  <a:gd name="T36" fmla="*/ 83 w 114"/>
                  <a:gd name="T37" fmla="*/ 175 h 189"/>
                  <a:gd name="T38" fmla="*/ 106 w 114"/>
                  <a:gd name="T39" fmla="*/ 189 h 189"/>
                  <a:gd name="T40" fmla="*/ 114 w 114"/>
                  <a:gd name="T41" fmla="*/ 188 h 189"/>
                  <a:gd name="T42" fmla="*/ 106 w 114"/>
                  <a:gd name="T43" fmla="*/ 17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89">
                    <a:moveTo>
                      <a:pt x="106" y="175"/>
                    </a:moveTo>
                    <a:cubicBezTo>
                      <a:pt x="103" y="175"/>
                      <a:pt x="98" y="174"/>
                      <a:pt x="95" y="168"/>
                    </a:cubicBezTo>
                    <a:cubicBezTo>
                      <a:pt x="64" y="116"/>
                      <a:pt x="64" y="116"/>
                      <a:pt x="64" y="116"/>
                    </a:cubicBezTo>
                    <a:cubicBezTo>
                      <a:pt x="48" y="116"/>
                      <a:pt x="48" y="116"/>
                      <a:pt x="48" y="116"/>
                    </a:cubicBezTo>
                    <a:cubicBezTo>
                      <a:pt x="48" y="30"/>
                      <a:pt x="48" y="30"/>
                      <a:pt x="48" y="30"/>
                    </a:cubicBezTo>
                    <a:cubicBezTo>
                      <a:pt x="93" y="30"/>
                      <a:pt x="93" y="30"/>
                      <a:pt x="93" y="30"/>
                    </a:cubicBezTo>
                    <a:cubicBezTo>
                      <a:pt x="104" y="16"/>
                      <a:pt x="104" y="16"/>
                      <a:pt x="104" y="16"/>
                    </a:cubicBezTo>
                    <a:cubicBezTo>
                      <a:pt x="48" y="16"/>
                      <a:pt x="48" y="16"/>
                      <a:pt x="48" y="16"/>
                    </a:cubicBezTo>
                    <a:cubicBezTo>
                      <a:pt x="48" y="0"/>
                      <a:pt x="48" y="0"/>
                      <a:pt x="48" y="0"/>
                    </a:cubicBezTo>
                    <a:cubicBezTo>
                      <a:pt x="1" y="0"/>
                      <a:pt x="1" y="0"/>
                      <a:pt x="1" y="0"/>
                    </a:cubicBezTo>
                    <a:cubicBezTo>
                      <a:pt x="1" y="14"/>
                      <a:pt x="1" y="14"/>
                      <a:pt x="1" y="14"/>
                    </a:cubicBezTo>
                    <a:cubicBezTo>
                      <a:pt x="34" y="14"/>
                      <a:pt x="34" y="14"/>
                      <a:pt x="34" y="14"/>
                    </a:cubicBezTo>
                    <a:cubicBezTo>
                      <a:pt x="34" y="134"/>
                      <a:pt x="34" y="134"/>
                      <a:pt x="34" y="134"/>
                    </a:cubicBezTo>
                    <a:cubicBezTo>
                      <a:pt x="0" y="134"/>
                      <a:pt x="0" y="134"/>
                      <a:pt x="0" y="134"/>
                    </a:cubicBezTo>
                    <a:cubicBezTo>
                      <a:pt x="0" y="148"/>
                      <a:pt x="0" y="148"/>
                      <a:pt x="0" y="148"/>
                    </a:cubicBezTo>
                    <a:cubicBezTo>
                      <a:pt x="48" y="148"/>
                      <a:pt x="48" y="148"/>
                      <a:pt x="48" y="148"/>
                    </a:cubicBezTo>
                    <a:cubicBezTo>
                      <a:pt x="48" y="130"/>
                      <a:pt x="48" y="130"/>
                      <a:pt x="48" y="130"/>
                    </a:cubicBezTo>
                    <a:cubicBezTo>
                      <a:pt x="56" y="130"/>
                      <a:pt x="56" y="130"/>
                      <a:pt x="56" y="130"/>
                    </a:cubicBezTo>
                    <a:cubicBezTo>
                      <a:pt x="83" y="175"/>
                      <a:pt x="83" y="175"/>
                      <a:pt x="83" y="175"/>
                    </a:cubicBezTo>
                    <a:cubicBezTo>
                      <a:pt x="89" y="186"/>
                      <a:pt x="98" y="189"/>
                      <a:pt x="106" y="189"/>
                    </a:cubicBezTo>
                    <a:cubicBezTo>
                      <a:pt x="109" y="189"/>
                      <a:pt x="112" y="189"/>
                      <a:pt x="114" y="188"/>
                    </a:cubicBezTo>
                    <a:lnTo>
                      <a:pt x="106"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70">
                <a:extLst>
                  <a:ext uri="{FF2B5EF4-FFF2-40B4-BE49-F238E27FC236}">
                    <a16:creationId xmlns:a16="http://schemas.microsoft.com/office/drawing/2014/main" id="{FDD0C627-B7CF-DC4E-9BAC-8DFF3A0ED7BA}"/>
                  </a:ext>
                </a:extLst>
              </p:cNvPr>
              <p:cNvSpPr>
                <a:spLocks noEditPoints="1"/>
              </p:cNvSpPr>
              <p:nvPr/>
            </p:nvSpPr>
            <p:spPr bwMode="auto">
              <a:xfrm>
                <a:off x="4905466" y="1762399"/>
                <a:ext cx="472108" cy="363448"/>
              </a:xfrm>
              <a:custGeom>
                <a:avLst/>
                <a:gdLst>
                  <a:gd name="T0" fmla="*/ 179 w 213"/>
                  <a:gd name="T1" fmla="*/ 19 h 164"/>
                  <a:gd name="T2" fmla="*/ 213 w 213"/>
                  <a:gd name="T3" fmla="*/ 19 h 164"/>
                  <a:gd name="T4" fmla="*/ 213 w 213"/>
                  <a:gd name="T5" fmla="*/ 5 h 164"/>
                  <a:gd name="T6" fmla="*/ 165 w 213"/>
                  <a:gd name="T7" fmla="*/ 5 h 164"/>
                  <a:gd name="T8" fmla="*/ 165 w 213"/>
                  <a:gd name="T9" fmla="*/ 19 h 164"/>
                  <a:gd name="T10" fmla="*/ 121 w 213"/>
                  <a:gd name="T11" fmla="*/ 0 h 164"/>
                  <a:gd name="T12" fmla="*/ 121 w 213"/>
                  <a:gd name="T13" fmla="*/ 0 h 164"/>
                  <a:gd name="T14" fmla="*/ 121 w 213"/>
                  <a:gd name="T15" fmla="*/ 0 h 164"/>
                  <a:gd name="T16" fmla="*/ 67 w 213"/>
                  <a:gd name="T17" fmla="*/ 0 h 164"/>
                  <a:gd name="T18" fmla="*/ 38 w 213"/>
                  <a:gd name="T19" fmla="*/ 18 h 164"/>
                  <a:gd name="T20" fmla="*/ 0 w 213"/>
                  <a:gd name="T21" fmla="*/ 67 h 164"/>
                  <a:gd name="T22" fmla="*/ 2 w 213"/>
                  <a:gd name="T23" fmla="*/ 71 h 164"/>
                  <a:gd name="T24" fmla="*/ 23 w 213"/>
                  <a:gd name="T25" fmla="*/ 88 h 164"/>
                  <a:gd name="T26" fmla="*/ 28 w 213"/>
                  <a:gd name="T27" fmla="*/ 89 h 164"/>
                  <a:gd name="T28" fmla="*/ 48 w 213"/>
                  <a:gd name="T29" fmla="*/ 81 h 164"/>
                  <a:gd name="T30" fmla="*/ 74 w 213"/>
                  <a:gd name="T31" fmla="*/ 55 h 164"/>
                  <a:gd name="T32" fmla="*/ 90 w 213"/>
                  <a:gd name="T33" fmla="*/ 57 h 164"/>
                  <a:gd name="T34" fmla="*/ 134 w 213"/>
                  <a:gd name="T35" fmla="*/ 140 h 164"/>
                  <a:gd name="T36" fmla="*/ 134 w 213"/>
                  <a:gd name="T37" fmla="*/ 140 h 164"/>
                  <a:gd name="T38" fmla="*/ 127 w 213"/>
                  <a:gd name="T39" fmla="*/ 149 h 164"/>
                  <a:gd name="T40" fmla="*/ 126 w 213"/>
                  <a:gd name="T41" fmla="*/ 150 h 164"/>
                  <a:gd name="T42" fmla="*/ 125 w 213"/>
                  <a:gd name="T43" fmla="*/ 150 h 164"/>
                  <a:gd name="T44" fmla="*/ 121 w 213"/>
                  <a:gd name="T45" fmla="*/ 147 h 164"/>
                  <a:gd name="T46" fmla="*/ 109 w 213"/>
                  <a:gd name="T47" fmla="*/ 129 h 164"/>
                  <a:gd name="T48" fmla="*/ 93 w 213"/>
                  <a:gd name="T49" fmla="*/ 103 h 164"/>
                  <a:gd name="T50" fmla="*/ 83 w 213"/>
                  <a:gd name="T51" fmla="*/ 101 h 164"/>
                  <a:gd name="T52" fmla="*/ 81 w 213"/>
                  <a:gd name="T53" fmla="*/ 111 h 164"/>
                  <a:gd name="T54" fmla="*/ 96 w 213"/>
                  <a:gd name="T55" fmla="*/ 135 h 164"/>
                  <a:gd name="T56" fmla="*/ 97 w 213"/>
                  <a:gd name="T57" fmla="*/ 136 h 164"/>
                  <a:gd name="T58" fmla="*/ 97 w 213"/>
                  <a:gd name="T59" fmla="*/ 136 h 164"/>
                  <a:gd name="T60" fmla="*/ 105 w 213"/>
                  <a:gd name="T61" fmla="*/ 148 h 164"/>
                  <a:gd name="T62" fmla="*/ 110 w 213"/>
                  <a:gd name="T63" fmla="*/ 156 h 164"/>
                  <a:gd name="T64" fmla="*/ 110 w 213"/>
                  <a:gd name="T65" fmla="*/ 156 h 164"/>
                  <a:gd name="T66" fmla="*/ 111 w 213"/>
                  <a:gd name="T67" fmla="*/ 157 h 164"/>
                  <a:gd name="T68" fmla="*/ 111 w 213"/>
                  <a:gd name="T69" fmla="*/ 157 h 164"/>
                  <a:gd name="T70" fmla="*/ 119 w 213"/>
                  <a:gd name="T71" fmla="*/ 163 h 164"/>
                  <a:gd name="T72" fmla="*/ 125 w 213"/>
                  <a:gd name="T73" fmla="*/ 164 h 164"/>
                  <a:gd name="T74" fmla="*/ 126 w 213"/>
                  <a:gd name="T75" fmla="*/ 164 h 164"/>
                  <a:gd name="T76" fmla="*/ 127 w 213"/>
                  <a:gd name="T77" fmla="*/ 164 h 164"/>
                  <a:gd name="T78" fmla="*/ 135 w 213"/>
                  <a:gd name="T79" fmla="*/ 161 h 164"/>
                  <a:gd name="T80" fmla="*/ 149 w 213"/>
                  <a:gd name="T81" fmla="*/ 141 h 164"/>
                  <a:gd name="T82" fmla="*/ 165 w 213"/>
                  <a:gd name="T83" fmla="*/ 141 h 164"/>
                  <a:gd name="T84" fmla="*/ 165 w 213"/>
                  <a:gd name="T85" fmla="*/ 153 h 164"/>
                  <a:gd name="T86" fmla="*/ 213 w 213"/>
                  <a:gd name="T87" fmla="*/ 153 h 164"/>
                  <a:gd name="T88" fmla="*/ 213 w 213"/>
                  <a:gd name="T89" fmla="*/ 139 h 164"/>
                  <a:gd name="T90" fmla="*/ 179 w 213"/>
                  <a:gd name="T91" fmla="*/ 139 h 164"/>
                  <a:gd name="T92" fmla="*/ 179 w 213"/>
                  <a:gd name="T93" fmla="*/ 19 h 164"/>
                  <a:gd name="T94" fmla="*/ 143 w 213"/>
                  <a:gd name="T95" fmla="*/ 127 h 164"/>
                  <a:gd name="T96" fmla="*/ 99 w 213"/>
                  <a:gd name="T97" fmla="*/ 44 h 164"/>
                  <a:gd name="T98" fmla="*/ 99 w 213"/>
                  <a:gd name="T99" fmla="*/ 43 h 164"/>
                  <a:gd name="T100" fmla="*/ 72 w 213"/>
                  <a:gd name="T101" fmla="*/ 41 h 164"/>
                  <a:gd name="T102" fmla="*/ 68 w 213"/>
                  <a:gd name="T103" fmla="*/ 41 h 164"/>
                  <a:gd name="T104" fmla="*/ 39 w 213"/>
                  <a:gd name="T105" fmla="*/ 70 h 164"/>
                  <a:gd name="T106" fmla="*/ 26 w 213"/>
                  <a:gd name="T107" fmla="*/ 75 h 164"/>
                  <a:gd name="T108" fmla="*/ 17 w 213"/>
                  <a:gd name="T109" fmla="*/ 68 h 164"/>
                  <a:gd name="T110" fmla="*/ 49 w 213"/>
                  <a:gd name="T111" fmla="*/ 26 h 164"/>
                  <a:gd name="T112" fmla="*/ 67 w 213"/>
                  <a:gd name="T113" fmla="*/ 14 h 164"/>
                  <a:gd name="T114" fmla="*/ 118 w 213"/>
                  <a:gd name="T115" fmla="*/ 14 h 164"/>
                  <a:gd name="T116" fmla="*/ 165 w 213"/>
                  <a:gd name="T117" fmla="*/ 34 h 164"/>
                  <a:gd name="T118" fmla="*/ 165 w 213"/>
                  <a:gd name="T119" fmla="*/ 127 h 164"/>
                  <a:gd name="T120" fmla="*/ 143 w 213"/>
                  <a:gd name="T121" fmla="*/ 1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3" h="164">
                    <a:moveTo>
                      <a:pt x="179" y="19"/>
                    </a:moveTo>
                    <a:cubicBezTo>
                      <a:pt x="213" y="19"/>
                      <a:pt x="213" y="19"/>
                      <a:pt x="213" y="19"/>
                    </a:cubicBezTo>
                    <a:cubicBezTo>
                      <a:pt x="213" y="5"/>
                      <a:pt x="213" y="5"/>
                      <a:pt x="213" y="5"/>
                    </a:cubicBezTo>
                    <a:cubicBezTo>
                      <a:pt x="165" y="5"/>
                      <a:pt x="165" y="5"/>
                      <a:pt x="165" y="5"/>
                    </a:cubicBezTo>
                    <a:cubicBezTo>
                      <a:pt x="165" y="19"/>
                      <a:pt x="165" y="19"/>
                      <a:pt x="165" y="19"/>
                    </a:cubicBezTo>
                    <a:cubicBezTo>
                      <a:pt x="121" y="0"/>
                      <a:pt x="121" y="0"/>
                      <a:pt x="121" y="0"/>
                    </a:cubicBezTo>
                    <a:cubicBezTo>
                      <a:pt x="121" y="0"/>
                      <a:pt x="121" y="0"/>
                      <a:pt x="121" y="0"/>
                    </a:cubicBezTo>
                    <a:cubicBezTo>
                      <a:pt x="121" y="0"/>
                      <a:pt x="121" y="0"/>
                      <a:pt x="121" y="0"/>
                    </a:cubicBezTo>
                    <a:cubicBezTo>
                      <a:pt x="67" y="0"/>
                      <a:pt x="67" y="0"/>
                      <a:pt x="67" y="0"/>
                    </a:cubicBezTo>
                    <a:cubicBezTo>
                      <a:pt x="66" y="0"/>
                      <a:pt x="52" y="1"/>
                      <a:pt x="38" y="18"/>
                    </a:cubicBezTo>
                    <a:cubicBezTo>
                      <a:pt x="0" y="67"/>
                      <a:pt x="0" y="67"/>
                      <a:pt x="0" y="67"/>
                    </a:cubicBezTo>
                    <a:cubicBezTo>
                      <a:pt x="2" y="71"/>
                      <a:pt x="2" y="71"/>
                      <a:pt x="2" y="71"/>
                    </a:cubicBezTo>
                    <a:cubicBezTo>
                      <a:pt x="3" y="72"/>
                      <a:pt x="10" y="85"/>
                      <a:pt x="23" y="88"/>
                    </a:cubicBezTo>
                    <a:cubicBezTo>
                      <a:pt x="25" y="89"/>
                      <a:pt x="27" y="89"/>
                      <a:pt x="28" y="89"/>
                    </a:cubicBezTo>
                    <a:cubicBezTo>
                      <a:pt x="35" y="89"/>
                      <a:pt x="41" y="86"/>
                      <a:pt x="48" y="81"/>
                    </a:cubicBezTo>
                    <a:cubicBezTo>
                      <a:pt x="74" y="55"/>
                      <a:pt x="74" y="55"/>
                      <a:pt x="74" y="55"/>
                    </a:cubicBezTo>
                    <a:cubicBezTo>
                      <a:pt x="78" y="56"/>
                      <a:pt x="85" y="56"/>
                      <a:pt x="90" y="57"/>
                    </a:cubicBezTo>
                    <a:cubicBezTo>
                      <a:pt x="134" y="140"/>
                      <a:pt x="134" y="140"/>
                      <a:pt x="134" y="140"/>
                    </a:cubicBezTo>
                    <a:cubicBezTo>
                      <a:pt x="134" y="140"/>
                      <a:pt x="134" y="140"/>
                      <a:pt x="134" y="140"/>
                    </a:cubicBezTo>
                    <a:cubicBezTo>
                      <a:pt x="132" y="144"/>
                      <a:pt x="130" y="148"/>
                      <a:pt x="127" y="149"/>
                    </a:cubicBezTo>
                    <a:cubicBezTo>
                      <a:pt x="127" y="150"/>
                      <a:pt x="126" y="150"/>
                      <a:pt x="126" y="150"/>
                    </a:cubicBezTo>
                    <a:cubicBezTo>
                      <a:pt x="126" y="150"/>
                      <a:pt x="125" y="150"/>
                      <a:pt x="125" y="150"/>
                    </a:cubicBezTo>
                    <a:cubicBezTo>
                      <a:pt x="125" y="150"/>
                      <a:pt x="123" y="150"/>
                      <a:pt x="121" y="147"/>
                    </a:cubicBezTo>
                    <a:cubicBezTo>
                      <a:pt x="109" y="129"/>
                      <a:pt x="109" y="129"/>
                      <a:pt x="109" y="129"/>
                    </a:cubicBezTo>
                    <a:cubicBezTo>
                      <a:pt x="93" y="103"/>
                      <a:pt x="93" y="103"/>
                      <a:pt x="93" y="103"/>
                    </a:cubicBezTo>
                    <a:cubicBezTo>
                      <a:pt x="91" y="100"/>
                      <a:pt x="87" y="99"/>
                      <a:pt x="83" y="101"/>
                    </a:cubicBezTo>
                    <a:cubicBezTo>
                      <a:pt x="80" y="103"/>
                      <a:pt x="79" y="108"/>
                      <a:pt x="81" y="111"/>
                    </a:cubicBezTo>
                    <a:cubicBezTo>
                      <a:pt x="96" y="135"/>
                      <a:pt x="96" y="135"/>
                      <a:pt x="96" y="135"/>
                    </a:cubicBezTo>
                    <a:cubicBezTo>
                      <a:pt x="97" y="136"/>
                      <a:pt x="97" y="136"/>
                      <a:pt x="97" y="136"/>
                    </a:cubicBezTo>
                    <a:cubicBezTo>
                      <a:pt x="97" y="136"/>
                      <a:pt x="97" y="136"/>
                      <a:pt x="97" y="136"/>
                    </a:cubicBezTo>
                    <a:cubicBezTo>
                      <a:pt x="105" y="148"/>
                      <a:pt x="105" y="148"/>
                      <a:pt x="105" y="148"/>
                    </a:cubicBezTo>
                    <a:cubicBezTo>
                      <a:pt x="110" y="156"/>
                      <a:pt x="110" y="156"/>
                      <a:pt x="110" y="156"/>
                    </a:cubicBezTo>
                    <a:cubicBezTo>
                      <a:pt x="110" y="156"/>
                      <a:pt x="110" y="156"/>
                      <a:pt x="110" y="156"/>
                    </a:cubicBezTo>
                    <a:cubicBezTo>
                      <a:pt x="110" y="156"/>
                      <a:pt x="111" y="157"/>
                      <a:pt x="111" y="157"/>
                    </a:cubicBezTo>
                    <a:cubicBezTo>
                      <a:pt x="111" y="157"/>
                      <a:pt x="111" y="157"/>
                      <a:pt x="111" y="157"/>
                    </a:cubicBezTo>
                    <a:cubicBezTo>
                      <a:pt x="113" y="160"/>
                      <a:pt x="116" y="162"/>
                      <a:pt x="119" y="163"/>
                    </a:cubicBezTo>
                    <a:cubicBezTo>
                      <a:pt x="121" y="164"/>
                      <a:pt x="123" y="164"/>
                      <a:pt x="125" y="164"/>
                    </a:cubicBezTo>
                    <a:cubicBezTo>
                      <a:pt x="125" y="164"/>
                      <a:pt x="126" y="164"/>
                      <a:pt x="126" y="164"/>
                    </a:cubicBezTo>
                    <a:cubicBezTo>
                      <a:pt x="126" y="164"/>
                      <a:pt x="126" y="164"/>
                      <a:pt x="127" y="164"/>
                    </a:cubicBezTo>
                    <a:cubicBezTo>
                      <a:pt x="130" y="164"/>
                      <a:pt x="132" y="163"/>
                      <a:pt x="135" y="161"/>
                    </a:cubicBezTo>
                    <a:cubicBezTo>
                      <a:pt x="142" y="156"/>
                      <a:pt x="147" y="147"/>
                      <a:pt x="149" y="141"/>
                    </a:cubicBezTo>
                    <a:cubicBezTo>
                      <a:pt x="165" y="141"/>
                      <a:pt x="165" y="141"/>
                      <a:pt x="165" y="141"/>
                    </a:cubicBezTo>
                    <a:cubicBezTo>
                      <a:pt x="165" y="153"/>
                      <a:pt x="165" y="153"/>
                      <a:pt x="165" y="153"/>
                    </a:cubicBezTo>
                    <a:cubicBezTo>
                      <a:pt x="213" y="153"/>
                      <a:pt x="213" y="153"/>
                      <a:pt x="213" y="153"/>
                    </a:cubicBezTo>
                    <a:cubicBezTo>
                      <a:pt x="213" y="139"/>
                      <a:pt x="213" y="139"/>
                      <a:pt x="213" y="139"/>
                    </a:cubicBezTo>
                    <a:cubicBezTo>
                      <a:pt x="179" y="139"/>
                      <a:pt x="179" y="139"/>
                      <a:pt x="179" y="139"/>
                    </a:cubicBezTo>
                    <a:lnTo>
                      <a:pt x="179" y="19"/>
                    </a:lnTo>
                    <a:close/>
                    <a:moveTo>
                      <a:pt x="143" y="127"/>
                    </a:moveTo>
                    <a:cubicBezTo>
                      <a:pt x="99" y="44"/>
                      <a:pt x="99" y="44"/>
                      <a:pt x="99" y="44"/>
                    </a:cubicBezTo>
                    <a:cubicBezTo>
                      <a:pt x="99" y="43"/>
                      <a:pt x="99" y="43"/>
                      <a:pt x="99" y="43"/>
                    </a:cubicBezTo>
                    <a:cubicBezTo>
                      <a:pt x="96" y="43"/>
                      <a:pt x="72" y="41"/>
                      <a:pt x="72" y="41"/>
                    </a:cubicBezTo>
                    <a:cubicBezTo>
                      <a:pt x="68" y="41"/>
                      <a:pt x="68" y="41"/>
                      <a:pt x="68" y="41"/>
                    </a:cubicBezTo>
                    <a:cubicBezTo>
                      <a:pt x="39" y="70"/>
                      <a:pt x="39" y="70"/>
                      <a:pt x="39" y="70"/>
                    </a:cubicBezTo>
                    <a:cubicBezTo>
                      <a:pt x="34" y="74"/>
                      <a:pt x="30" y="75"/>
                      <a:pt x="26" y="75"/>
                    </a:cubicBezTo>
                    <a:cubicBezTo>
                      <a:pt x="22" y="74"/>
                      <a:pt x="19" y="71"/>
                      <a:pt x="17" y="68"/>
                    </a:cubicBezTo>
                    <a:cubicBezTo>
                      <a:pt x="49" y="26"/>
                      <a:pt x="49" y="26"/>
                      <a:pt x="49" y="26"/>
                    </a:cubicBezTo>
                    <a:cubicBezTo>
                      <a:pt x="58" y="14"/>
                      <a:pt x="67" y="14"/>
                      <a:pt x="67" y="14"/>
                    </a:cubicBezTo>
                    <a:cubicBezTo>
                      <a:pt x="118" y="14"/>
                      <a:pt x="118" y="14"/>
                      <a:pt x="118" y="14"/>
                    </a:cubicBezTo>
                    <a:cubicBezTo>
                      <a:pt x="165" y="34"/>
                      <a:pt x="165" y="34"/>
                      <a:pt x="165" y="34"/>
                    </a:cubicBezTo>
                    <a:cubicBezTo>
                      <a:pt x="165" y="127"/>
                      <a:pt x="165" y="127"/>
                      <a:pt x="165" y="127"/>
                    </a:cubicBezTo>
                    <a:lnTo>
                      <a:pt x="143" y="1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53" name="Group 52">
            <a:extLst>
              <a:ext uri="{FF2B5EF4-FFF2-40B4-BE49-F238E27FC236}">
                <a16:creationId xmlns:a16="http://schemas.microsoft.com/office/drawing/2014/main" id="{7F65FEB9-4B73-674A-8F0C-340B087D8156}"/>
              </a:ext>
              <a:ext uri="{C183D7F6-B498-43B3-948B-1728B52AA6E4}">
                <adec:decorative xmlns:adec="http://schemas.microsoft.com/office/drawing/2017/decorative" val="1"/>
              </a:ext>
            </a:extLst>
          </p:cNvPr>
          <p:cNvGrpSpPr/>
          <p:nvPr/>
        </p:nvGrpSpPr>
        <p:grpSpPr>
          <a:xfrm>
            <a:off x="4907222" y="5695338"/>
            <a:ext cx="307861" cy="307861"/>
            <a:chOff x="1537913" y="2434541"/>
            <a:chExt cx="912784" cy="912784"/>
          </a:xfrm>
        </p:grpSpPr>
        <p:sp>
          <p:nvSpPr>
            <p:cNvPr id="54" name="Oval 53">
              <a:extLst>
                <a:ext uri="{FF2B5EF4-FFF2-40B4-BE49-F238E27FC236}">
                  <a16:creationId xmlns:a16="http://schemas.microsoft.com/office/drawing/2014/main" id="{06D382F3-C2E7-184E-9CB9-37AE3B28E404}"/>
                </a:ext>
              </a:extLst>
            </p:cNvPr>
            <p:cNvSpPr/>
            <p:nvPr/>
          </p:nvSpPr>
          <p:spPr>
            <a:xfrm>
              <a:off x="1537913" y="2434541"/>
              <a:ext cx="912784" cy="9127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5" name="Picture 54">
              <a:extLst>
                <a:ext uri="{FF2B5EF4-FFF2-40B4-BE49-F238E27FC236}">
                  <a16:creationId xmlns:a16="http://schemas.microsoft.com/office/drawing/2014/main" id="{56A79EAF-0A2C-614C-889A-EBBCAAD4682A}"/>
                </a:ext>
              </a:extLst>
            </p:cNvPr>
            <p:cNvPicPr>
              <a:picLocks noChangeAspect="1"/>
            </p:cNvPicPr>
            <p:nvPr/>
          </p:nvPicPr>
          <p:blipFill>
            <a:blip r:embed="rId4"/>
            <a:stretch>
              <a:fillRect/>
            </a:stretch>
          </p:blipFill>
          <p:spPr>
            <a:xfrm>
              <a:off x="1749652" y="2728690"/>
              <a:ext cx="489306" cy="324487"/>
            </a:xfrm>
            <a:prstGeom prst="rect">
              <a:avLst/>
            </a:prstGeom>
          </p:spPr>
        </p:pic>
      </p:grpSp>
      <p:grpSp>
        <p:nvGrpSpPr>
          <p:cNvPr id="56" name="Group 55">
            <a:extLst>
              <a:ext uri="{FF2B5EF4-FFF2-40B4-BE49-F238E27FC236}">
                <a16:creationId xmlns:a16="http://schemas.microsoft.com/office/drawing/2014/main" id="{90AC5082-CC2D-374E-9E34-C75A84A85DA5}"/>
              </a:ext>
            </a:extLst>
          </p:cNvPr>
          <p:cNvGrpSpPr/>
          <p:nvPr/>
        </p:nvGrpSpPr>
        <p:grpSpPr>
          <a:xfrm>
            <a:off x="4909729" y="4866745"/>
            <a:ext cx="307861" cy="307861"/>
            <a:chOff x="5058412" y="4866745"/>
            <a:chExt cx="307861" cy="307861"/>
          </a:xfrm>
        </p:grpSpPr>
        <p:sp>
          <p:nvSpPr>
            <p:cNvPr id="57" name="Oval 56">
              <a:extLst>
                <a:ext uri="{FF2B5EF4-FFF2-40B4-BE49-F238E27FC236}">
                  <a16:creationId xmlns:a16="http://schemas.microsoft.com/office/drawing/2014/main" id="{E7571975-C7DA-194D-B73B-C02C6F4997BB}"/>
                </a:ext>
              </a:extLst>
            </p:cNvPr>
            <p:cNvSpPr/>
            <p:nvPr/>
          </p:nvSpPr>
          <p:spPr>
            <a:xfrm>
              <a:off x="5058412" y="4866745"/>
              <a:ext cx="307861" cy="3078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8" name="Picture 57">
              <a:extLst>
                <a:ext uri="{FF2B5EF4-FFF2-40B4-BE49-F238E27FC236}">
                  <a16:creationId xmlns:a16="http://schemas.microsoft.com/office/drawing/2014/main" id="{BF512913-E698-8544-A84D-6145D6DBA6FC}"/>
                </a:ext>
              </a:extLst>
            </p:cNvPr>
            <p:cNvPicPr>
              <a:picLocks noChangeAspect="1"/>
            </p:cNvPicPr>
            <p:nvPr/>
          </p:nvPicPr>
          <p:blipFill>
            <a:blip r:embed="rId5"/>
            <a:stretch>
              <a:fillRect/>
            </a:stretch>
          </p:blipFill>
          <p:spPr>
            <a:xfrm>
              <a:off x="5112296" y="4915288"/>
              <a:ext cx="200092" cy="200092"/>
            </a:xfrm>
            <a:prstGeom prst="rect">
              <a:avLst/>
            </a:prstGeom>
          </p:spPr>
        </p:pic>
      </p:grpSp>
      <p:grpSp>
        <p:nvGrpSpPr>
          <p:cNvPr id="59" name="Group 58">
            <a:extLst>
              <a:ext uri="{FF2B5EF4-FFF2-40B4-BE49-F238E27FC236}">
                <a16:creationId xmlns:a16="http://schemas.microsoft.com/office/drawing/2014/main" id="{698424AD-8128-3443-B262-DCBE50E029EA}"/>
              </a:ext>
            </a:extLst>
          </p:cNvPr>
          <p:cNvGrpSpPr/>
          <p:nvPr/>
        </p:nvGrpSpPr>
        <p:grpSpPr>
          <a:xfrm>
            <a:off x="4909729" y="4454368"/>
            <a:ext cx="307861" cy="307861"/>
            <a:chOff x="5058412" y="4454368"/>
            <a:chExt cx="307861" cy="307861"/>
          </a:xfrm>
        </p:grpSpPr>
        <p:sp>
          <p:nvSpPr>
            <p:cNvPr id="60" name="Oval 59">
              <a:extLst>
                <a:ext uri="{FF2B5EF4-FFF2-40B4-BE49-F238E27FC236}">
                  <a16:creationId xmlns:a16="http://schemas.microsoft.com/office/drawing/2014/main" id="{48E2A7A4-DB36-4F4B-92EF-6777AC05B66F}"/>
                </a:ext>
              </a:extLst>
            </p:cNvPr>
            <p:cNvSpPr/>
            <p:nvPr/>
          </p:nvSpPr>
          <p:spPr>
            <a:xfrm>
              <a:off x="5058412" y="4454368"/>
              <a:ext cx="307861" cy="3078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1" name="Picture 60">
              <a:extLst>
                <a:ext uri="{FF2B5EF4-FFF2-40B4-BE49-F238E27FC236}">
                  <a16:creationId xmlns:a16="http://schemas.microsoft.com/office/drawing/2014/main" id="{8170C2AA-825D-554D-86B1-F5409E5E6F5B}"/>
                </a:ext>
              </a:extLst>
            </p:cNvPr>
            <p:cNvPicPr>
              <a:picLocks noChangeAspect="1"/>
            </p:cNvPicPr>
            <p:nvPr/>
          </p:nvPicPr>
          <p:blipFill>
            <a:blip r:embed="rId6"/>
            <a:stretch>
              <a:fillRect/>
            </a:stretch>
          </p:blipFill>
          <p:spPr>
            <a:xfrm>
              <a:off x="5112296" y="4508252"/>
              <a:ext cx="200092" cy="200092"/>
            </a:xfrm>
            <a:prstGeom prst="rect">
              <a:avLst/>
            </a:prstGeom>
          </p:spPr>
        </p:pic>
      </p:grpSp>
      <p:grpSp>
        <p:nvGrpSpPr>
          <p:cNvPr id="62" name="Group 61">
            <a:extLst>
              <a:ext uri="{FF2B5EF4-FFF2-40B4-BE49-F238E27FC236}">
                <a16:creationId xmlns:a16="http://schemas.microsoft.com/office/drawing/2014/main" id="{903672CC-1292-674B-9CA3-4B06660E214E}"/>
              </a:ext>
            </a:extLst>
          </p:cNvPr>
          <p:cNvGrpSpPr/>
          <p:nvPr/>
        </p:nvGrpSpPr>
        <p:grpSpPr>
          <a:xfrm>
            <a:off x="4909729" y="5279122"/>
            <a:ext cx="307861" cy="307861"/>
            <a:chOff x="5058412" y="5279122"/>
            <a:chExt cx="307861" cy="307861"/>
          </a:xfrm>
        </p:grpSpPr>
        <p:sp>
          <p:nvSpPr>
            <p:cNvPr id="63" name="Oval 62">
              <a:extLst>
                <a:ext uri="{FF2B5EF4-FFF2-40B4-BE49-F238E27FC236}">
                  <a16:creationId xmlns:a16="http://schemas.microsoft.com/office/drawing/2014/main" id="{6C545BDF-2D36-094D-A395-37098CE984F6}"/>
                </a:ext>
              </a:extLst>
            </p:cNvPr>
            <p:cNvSpPr/>
            <p:nvPr/>
          </p:nvSpPr>
          <p:spPr>
            <a:xfrm>
              <a:off x="5058412" y="5279122"/>
              <a:ext cx="307861" cy="3078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4" name="Picture 63">
              <a:extLst>
                <a:ext uri="{FF2B5EF4-FFF2-40B4-BE49-F238E27FC236}">
                  <a16:creationId xmlns:a16="http://schemas.microsoft.com/office/drawing/2014/main" id="{4C45561E-DC19-3443-BDD3-39F7992F6D2D}"/>
                </a:ext>
              </a:extLst>
            </p:cNvPr>
            <p:cNvPicPr>
              <a:picLocks noChangeAspect="1"/>
            </p:cNvPicPr>
            <p:nvPr/>
          </p:nvPicPr>
          <p:blipFill>
            <a:blip r:embed="rId7"/>
            <a:stretch>
              <a:fillRect/>
            </a:stretch>
          </p:blipFill>
          <p:spPr>
            <a:xfrm>
              <a:off x="5112296" y="5327665"/>
              <a:ext cx="200092" cy="200092"/>
            </a:xfrm>
            <a:prstGeom prst="rect">
              <a:avLst/>
            </a:prstGeom>
          </p:spPr>
        </p:pic>
      </p:grpSp>
      <p:sp>
        <p:nvSpPr>
          <p:cNvPr id="65" name="Text Placeholder 32">
            <a:extLst>
              <a:ext uri="{FF2B5EF4-FFF2-40B4-BE49-F238E27FC236}">
                <a16:creationId xmlns:a16="http://schemas.microsoft.com/office/drawing/2014/main" id="{60EE441B-D51D-9845-9407-405B41D4B6D2}"/>
              </a:ext>
            </a:extLst>
          </p:cNvPr>
          <p:cNvSpPr txBox="1">
            <a:spLocks/>
          </p:cNvSpPr>
          <p:nvPr/>
        </p:nvSpPr>
        <p:spPr>
          <a:xfrm>
            <a:off x="5373326" y="4311040"/>
            <a:ext cx="3486996" cy="1808329"/>
          </a:xfrm>
          <a:prstGeom prst="rect">
            <a:avLst/>
          </a:prstGeom>
        </p:spPr>
        <p:txBody>
          <a:bodyPr vert="horz" lIns="0" tIns="45720" rIns="0" bIns="45720" rtlCol="0">
            <a:noAutofit/>
          </a:bodyPr>
          <a:lstStyle>
            <a:lvl1pPr marL="0" indent="0" algn="l" defTabSz="914400" rtl="0" eaLnBrk="1" latinLnBrk="0" hangingPunct="1">
              <a:lnSpc>
                <a:spcPts val="3280"/>
              </a:lnSpc>
              <a:spcBef>
                <a:spcPts val="0"/>
              </a:spcBef>
              <a:buFont typeface="Arial" panose="020B0604020202020204" pitchFamily="34" charset="0"/>
              <a:buNone/>
              <a:defRPr sz="2400" b="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600" dirty="0" err="1"/>
              <a:t>PortlandWater</a:t>
            </a:r>
            <a:endParaRPr lang="en-US" sz="1600" dirty="0"/>
          </a:p>
          <a:p>
            <a:r>
              <a:rPr lang="en-US" sz="1600" dirty="0" err="1"/>
              <a:t>PortlandWaterBureau</a:t>
            </a:r>
            <a:endParaRPr lang="en-US" sz="1600" dirty="0"/>
          </a:p>
          <a:p>
            <a:r>
              <a:rPr lang="en-US" sz="1600" dirty="0" err="1"/>
              <a:t>PortlandWaterBureau</a:t>
            </a:r>
            <a:endParaRPr lang="en-US" sz="1600" dirty="0"/>
          </a:p>
          <a:p>
            <a:r>
              <a:rPr lang="en-US" sz="1600" dirty="0"/>
              <a:t>E-News: eepurl.com/</a:t>
            </a:r>
            <a:r>
              <a:rPr lang="en-US" sz="1600" dirty="0" err="1"/>
              <a:t>gcWEjj</a:t>
            </a:r>
            <a:endParaRPr lang="en-US" sz="1600" dirty="0"/>
          </a:p>
        </p:txBody>
      </p:sp>
    </p:spTree>
    <p:extLst>
      <p:ext uri="{BB962C8B-B14F-4D97-AF65-F5344CB8AC3E}">
        <p14:creationId xmlns:p14="http://schemas.microsoft.com/office/powerpoint/2010/main" val="2765443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11441EE-E0C7-4752-B36B-4F4DFD594C11}"/>
              </a:ext>
            </a:extLst>
          </p:cNvPr>
          <p:cNvSpPr>
            <a:spLocks noGrp="1"/>
          </p:cNvSpPr>
          <p:nvPr>
            <p:ph type="ftr" sz="quarter" idx="11"/>
          </p:nvPr>
        </p:nvSpPr>
        <p:spPr>
          <a:xfrm>
            <a:off x="1858106" y="6356350"/>
            <a:ext cx="6113585" cy="501650"/>
          </a:xfrm>
        </p:spPr>
        <p:txBody>
          <a:bodyPr/>
          <a:lstStyle/>
          <a:p>
            <a:r>
              <a:rPr lang="en-US" dirty="0"/>
              <a:t>Portland Water Bureau  |  Bull Run Treatment Program</a:t>
            </a:r>
          </a:p>
        </p:txBody>
      </p:sp>
      <p:sp>
        <p:nvSpPr>
          <p:cNvPr id="5" name="Slide Number Placeholder 4">
            <a:extLst>
              <a:ext uri="{FF2B5EF4-FFF2-40B4-BE49-F238E27FC236}">
                <a16:creationId xmlns:a16="http://schemas.microsoft.com/office/drawing/2014/main" id="{F4BFA10E-34FB-49B9-8EDC-5E47AB77372E}"/>
              </a:ext>
            </a:extLst>
          </p:cNvPr>
          <p:cNvSpPr>
            <a:spLocks noGrp="1"/>
          </p:cNvSpPr>
          <p:nvPr>
            <p:ph type="sldNum" sz="quarter" idx="12"/>
          </p:nvPr>
        </p:nvSpPr>
        <p:spPr/>
        <p:txBody>
          <a:bodyPr/>
          <a:lstStyle/>
          <a:p>
            <a:fld id="{D3195491-1DF9-B741-AFD4-E34CE63975D3}" type="slidenum">
              <a:rPr lang="en-US" smtClean="0"/>
              <a:t>16</a:t>
            </a:fld>
            <a:endParaRPr lang="en-US"/>
          </a:p>
        </p:txBody>
      </p:sp>
      <p:sp>
        <p:nvSpPr>
          <p:cNvPr id="11" name="Date Placeholder 2">
            <a:extLst>
              <a:ext uri="{FF2B5EF4-FFF2-40B4-BE49-F238E27FC236}">
                <a16:creationId xmlns:a16="http://schemas.microsoft.com/office/drawing/2014/main" id="{95C9EAA9-074D-44BA-9E0E-867FB1DD3F58}"/>
              </a:ext>
            </a:extLst>
          </p:cNvPr>
          <p:cNvSpPr txBox="1">
            <a:spLocks/>
          </p:cNvSpPr>
          <p:nvPr/>
        </p:nvSpPr>
        <p:spPr>
          <a:xfrm>
            <a:off x="775446" y="6356350"/>
            <a:ext cx="1019906" cy="50165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30 Nov 2022</a:t>
            </a:r>
          </a:p>
        </p:txBody>
      </p:sp>
      <p:pic>
        <p:nvPicPr>
          <p:cNvPr id="13" name="Picture 13" descr="Table&#10;&#10;Description automatically generated">
            <a:extLst>
              <a:ext uri="{FF2B5EF4-FFF2-40B4-BE49-F238E27FC236}">
                <a16:creationId xmlns:a16="http://schemas.microsoft.com/office/drawing/2014/main" id="{9E05B602-FDF4-3E2E-FED5-CF1AFC6C1603}"/>
              </a:ext>
            </a:extLst>
          </p:cNvPr>
          <p:cNvPicPr>
            <a:picLocks noChangeAspect="1"/>
          </p:cNvPicPr>
          <p:nvPr/>
        </p:nvPicPr>
        <p:blipFill>
          <a:blip r:embed="rId3"/>
          <a:stretch>
            <a:fillRect/>
          </a:stretch>
        </p:blipFill>
        <p:spPr>
          <a:xfrm>
            <a:off x="285305" y="-4725"/>
            <a:ext cx="11674548" cy="6849732"/>
          </a:xfrm>
          <a:prstGeom prst="rect">
            <a:avLst/>
          </a:prstGeom>
        </p:spPr>
      </p:pic>
    </p:spTree>
    <p:extLst>
      <p:ext uri="{BB962C8B-B14F-4D97-AF65-F5344CB8AC3E}">
        <p14:creationId xmlns:p14="http://schemas.microsoft.com/office/powerpoint/2010/main" val="3204542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D8B4880C-AB12-4EBA-90F4-365B874E80E8}"/>
              </a:ext>
            </a:extLst>
          </p:cNvPr>
          <p:cNvSpPr>
            <a:spLocks noGrp="1"/>
          </p:cNvSpPr>
          <p:nvPr>
            <p:ph type="sldNum" sz="quarter" idx="4"/>
          </p:nvPr>
        </p:nvSpPr>
        <p:spPr>
          <a:prstGeom prst="rect">
            <a:avLst/>
          </a:prstGeom>
        </p:spPr>
        <p:txBody>
          <a:bodyPr vert="horz" lIns="0" tIns="45720" rIns="0" bIns="45720" rtlCol="0" anchor="ctr"/>
          <a:lstStyle>
            <a:defPPr>
              <a:defRPr lang="en-US"/>
            </a:defPPr>
            <a:lvl1pPr marL="0" algn="r" defTabSz="914400" rtl="0" eaLnBrk="1" latinLnBrk="0" hangingPunct="1">
              <a:defRPr sz="800" kern="1200">
                <a:solidFill>
                  <a:srgbClr val="B7B7A9"/>
                </a:solidFill>
                <a:latin typeface="Franklin Gothic Book"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D12EE2-0A52-405F-9235-0A5D75AB581D}" type="slidenum">
              <a:rPr kumimoji="0" lang="en-US" sz="800" b="0" i="0" u="none" strike="noStrike" kern="1200" cap="none" spc="0" normalizeH="0" baseline="0" noProof="0" smtClean="0">
                <a:ln>
                  <a:noFill/>
                </a:ln>
                <a:solidFill>
                  <a:srgbClr val="B7B7A9"/>
                </a:solidFill>
                <a:effectLst/>
                <a:uLnTx/>
                <a:uFillTx/>
                <a:latin typeface="Franklin Gothic Book"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srgbClr val="B7B7A9"/>
              </a:solidFill>
              <a:effectLst/>
              <a:uLnTx/>
              <a:uFillTx/>
              <a:latin typeface="Franklin Gothic Book" pitchFamily="34" charset="0"/>
              <a:ea typeface="+mn-ea"/>
              <a:cs typeface="+mn-cs"/>
            </a:endParaRPr>
          </a:p>
        </p:txBody>
      </p:sp>
      <p:pic>
        <p:nvPicPr>
          <p:cNvPr id="31" name="Picture 30" descr="A large waterfall in a forest&#10;&#10;Description automatically generated">
            <a:extLst>
              <a:ext uri="{FF2B5EF4-FFF2-40B4-BE49-F238E27FC236}">
                <a16:creationId xmlns:a16="http://schemas.microsoft.com/office/drawing/2014/main" id="{803641FA-56F2-46F3-96D7-16462CBB3B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114" b="37789"/>
          <a:stretch/>
        </p:blipFill>
        <p:spPr>
          <a:xfrm>
            <a:off x="-1" y="1524000"/>
            <a:ext cx="12192001" cy="3156859"/>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4440DB5B-068B-4881-85C2-B6276F4714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0472" y="5186667"/>
            <a:ext cx="2426253" cy="1168666"/>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8F6D2ECF-B5B5-47E6-81F1-BAD78A9C7A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9846" y="5194304"/>
            <a:ext cx="2616796" cy="116866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D3778D14-D5C0-44CD-93A0-8DAA61EB9D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8973" y="5181601"/>
            <a:ext cx="2311927" cy="1194072"/>
          </a:xfrm>
          <a:prstGeom prst="rect">
            <a:avLst/>
          </a:prstGeom>
        </p:spPr>
      </p:pic>
      <p:sp>
        <p:nvSpPr>
          <p:cNvPr id="10" name="Title 1">
            <a:extLst>
              <a:ext uri="{FF2B5EF4-FFF2-40B4-BE49-F238E27FC236}">
                <a16:creationId xmlns:a16="http://schemas.microsoft.com/office/drawing/2014/main" id="{5D4865C6-3E5B-4DCA-84C4-BB9E7FACB630}"/>
              </a:ext>
            </a:extLst>
          </p:cNvPr>
          <p:cNvSpPr txBox="1">
            <a:spLocks/>
          </p:cNvSpPr>
          <p:nvPr/>
        </p:nvSpPr>
        <p:spPr>
          <a:xfrm>
            <a:off x="406400" y="304800"/>
            <a:ext cx="11379201" cy="914400"/>
          </a:xfrm>
          <a:prstGeom prst="rect">
            <a:avLst/>
          </a:prstGeom>
        </p:spPr>
        <p:txBody>
          <a:bodyPr lIns="91440" tIns="45720" rIns="91440" bIns="45720" anchor="t">
            <a:normAutofit fontScale="62500" lnSpcReduction="200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400" b="1">
                <a:solidFill>
                  <a:srgbClr val="297E89"/>
                </a:solidFill>
                <a:latin typeface="+mn-lt"/>
                <a:ea typeface="+mn-ea"/>
                <a:cs typeface="+mn-cs"/>
              </a:rPr>
              <a:t>Bull Run Filtration </a:t>
            </a:r>
            <a:r>
              <a:rPr lang="en-US" sz="6400" b="1" dirty="0">
                <a:solidFill>
                  <a:srgbClr val="297E89"/>
                </a:solidFill>
                <a:latin typeface="+mn-lt"/>
                <a:ea typeface="+mn-ea"/>
                <a:cs typeface="+mn-cs"/>
              </a:rPr>
              <a:t>Projects</a:t>
            </a:r>
            <a:endParaRPr lang="en-US" sz="6400" b="1">
              <a:solidFill>
                <a:srgbClr val="297E89"/>
              </a:solidFill>
              <a:latin typeface="+mn-lt"/>
              <a:ea typeface="+mn-ea"/>
              <a:cs typeface="+mn-cs"/>
            </a:endParaRPr>
          </a:p>
          <a:p>
            <a:pPr algn="l"/>
            <a:r>
              <a:rPr lang="en-US" sz="4600" i="1" dirty="0">
                <a:solidFill>
                  <a:srgbClr val="297E89"/>
                </a:solidFill>
                <a:latin typeface="Calibri"/>
                <a:cs typeface="Times New Roman"/>
              </a:rPr>
              <a:t>Keeping our water safe and abundant for the next century and beyond</a:t>
            </a:r>
          </a:p>
        </p:txBody>
      </p:sp>
    </p:spTree>
    <p:extLst>
      <p:ext uri="{BB962C8B-B14F-4D97-AF65-F5344CB8AC3E}">
        <p14:creationId xmlns:p14="http://schemas.microsoft.com/office/powerpoint/2010/main" val="382379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838FE0-0367-E446-82B0-46763BF53521}"/>
              </a:ext>
            </a:extLst>
          </p:cNvPr>
          <p:cNvSpPr>
            <a:spLocks noGrp="1"/>
          </p:cNvSpPr>
          <p:nvPr>
            <p:ph type="title"/>
          </p:nvPr>
        </p:nvSpPr>
        <p:spPr>
          <a:xfrm>
            <a:off x="838200" y="365125"/>
            <a:ext cx="10675745" cy="1006285"/>
          </a:xfrm>
        </p:spPr>
        <p:txBody>
          <a:bodyPr/>
          <a:lstStyle/>
          <a:p>
            <a:r>
              <a:rPr lang="en-US" sz="4000" dirty="0"/>
              <a:t>Why we’re doing </a:t>
            </a:r>
            <a:r>
              <a:rPr lang="en-US" sz="4000" i="1" dirty="0"/>
              <a:t>these</a:t>
            </a:r>
            <a:r>
              <a:rPr lang="en-US" sz="4000" dirty="0"/>
              <a:t> projects</a:t>
            </a:r>
          </a:p>
        </p:txBody>
      </p:sp>
      <p:sp>
        <p:nvSpPr>
          <p:cNvPr id="2" name="Content Placeholder 1">
            <a:extLst>
              <a:ext uri="{FF2B5EF4-FFF2-40B4-BE49-F238E27FC236}">
                <a16:creationId xmlns:a16="http://schemas.microsoft.com/office/drawing/2014/main" id="{0F4834B7-047A-BC44-BCB9-5D4F248D55D9}"/>
              </a:ext>
            </a:extLst>
          </p:cNvPr>
          <p:cNvSpPr>
            <a:spLocks noGrp="1"/>
          </p:cNvSpPr>
          <p:nvPr>
            <p:ph idx="1"/>
          </p:nvPr>
        </p:nvSpPr>
        <p:spPr>
          <a:xfrm>
            <a:off x="831850" y="2538790"/>
            <a:ext cx="3449438" cy="1966989"/>
          </a:xfrm>
        </p:spPr>
        <p:txBody>
          <a:bodyPr vert="horz" lIns="91440" tIns="45720" rIns="0" bIns="45720" rtlCol="0" anchor="t">
            <a:noAutofit/>
          </a:bodyPr>
          <a:lstStyle/>
          <a:p>
            <a:pPr>
              <a:lnSpc>
                <a:spcPct val="100000"/>
              </a:lnSpc>
            </a:pPr>
            <a:r>
              <a:rPr lang="en-US" sz="2400" b="0" kern="0">
                <a:latin typeface="Myriad Pro"/>
                <a:ea typeface="Verdana"/>
              </a:rPr>
              <a:t>Improvements to our system are required to meet federal drinking water standards.</a:t>
            </a:r>
            <a:endParaRPr lang="en-US" sz="2400" b="0">
              <a:latin typeface="Myriad Pro"/>
              <a:ea typeface="Verdana"/>
            </a:endParaRPr>
          </a:p>
        </p:txBody>
      </p:sp>
      <p:sp>
        <p:nvSpPr>
          <p:cNvPr id="3" name="Date Placeholder 2">
            <a:extLst>
              <a:ext uri="{FF2B5EF4-FFF2-40B4-BE49-F238E27FC236}">
                <a16:creationId xmlns:a16="http://schemas.microsoft.com/office/drawing/2014/main" id="{B95ECD0C-3820-D64C-A348-ACEDD41B5FC9}"/>
              </a:ext>
            </a:extLst>
          </p:cNvPr>
          <p:cNvSpPr>
            <a:spLocks noGrp="1"/>
          </p:cNvSpPr>
          <p:nvPr>
            <p:ph type="dt" sz="half" idx="10"/>
          </p:nvPr>
        </p:nvSpPr>
        <p:spPr>
          <a:xfrm>
            <a:off x="775446" y="6356350"/>
            <a:ext cx="1019906" cy="501650"/>
          </a:xfrm>
        </p:spPr>
        <p:txBody>
          <a:bodyPr/>
          <a:lstStyle/>
          <a:p>
            <a:r>
              <a:rPr lang="en-US" dirty="0"/>
              <a:t>30 Nov 2022</a:t>
            </a:r>
          </a:p>
        </p:txBody>
      </p:sp>
      <p:sp>
        <p:nvSpPr>
          <p:cNvPr id="4" name="Footer Placeholder 3">
            <a:extLst>
              <a:ext uri="{FF2B5EF4-FFF2-40B4-BE49-F238E27FC236}">
                <a16:creationId xmlns:a16="http://schemas.microsoft.com/office/drawing/2014/main" id="{4824B1E8-E84D-B043-BDB8-32856E187415}"/>
              </a:ext>
            </a:extLst>
          </p:cNvPr>
          <p:cNvSpPr>
            <a:spLocks noGrp="1"/>
          </p:cNvSpPr>
          <p:nvPr>
            <p:ph type="ftr" sz="quarter" idx="11"/>
          </p:nvPr>
        </p:nvSpPr>
        <p:spPr>
          <a:xfrm>
            <a:off x="1858105" y="6356350"/>
            <a:ext cx="6113585" cy="501650"/>
          </a:xfrm>
        </p:spPr>
        <p:txBody>
          <a:bodyPr anchor="ctr"/>
          <a:lstStyle/>
          <a:p>
            <a:r>
              <a:rPr lang="en-US" dirty="0"/>
              <a:t>Portland Water Bureau  |  Bull Run Treatment Program</a:t>
            </a:r>
          </a:p>
        </p:txBody>
      </p:sp>
      <p:sp>
        <p:nvSpPr>
          <p:cNvPr id="5" name="Slide Number Placeholder 4">
            <a:extLst>
              <a:ext uri="{FF2B5EF4-FFF2-40B4-BE49-F238E27FC236}">
                <a16:creationId xmlns:a16="http://schemas.microsoft.com/office/drawing/2014/main" id="{7F18E297-F525-734B-845C-C92982E0F458}"/>
              </a:ext>
            </a:extLst>
          </p:cNvPr>
          <p:cNvSpPr>
            <a:spLocks noGrp="1"/>
          </p:cNvSpPr>
          <p:nvPr>
            <p:ph type="sldNum" sz="quarter" idx="12"/>
          </p:nvPr>
        </p:nvSpPr>
        <p:spPr/>
        <p:txBody>
          <a:bodyPr/>
          <a:lstStyle/>
          <a:p>
            <a:fld id="{D3195491-1DF9-B741-AFD4-E34CE63975D3}" type="slidenum">
              <a:rPr lang="en-US" smtClean="0"/>
              <a:t>3</a:t>
            </a:fld>
            <a:endParaRPr lang="en-US"/>
          </a:p>
        </p:txBody>
      </p:sp>
      <p:pic>
        <p:nvPicPr>
          <p:cNvPr id="8" name="Picture 8" descr="Diagram&#10;&#10;Description automatically generated">
            <a:extLst>
              <a:ext uri="{FF2B5EF4-FFF2-40B4-BE49-F238E27FC236}">
                <a16:creationId xmlns:a16="http://schemas.microsoft.com/office/drawing/2014/main" id="{378D848A-89B8-89E6-32CE-F1D25B7AF725}"/>
              </a:ext>
            </a:extLst>
          </p:cNvPr>
          <p:cNvPicPr>
            <a:picLocks noChangeAspect="1"/>
          </p:cNvPicPr>
          <p:nvPr/>
        </p:nvPicPr>
        <p:blipFill>
          <a:blip r:embed="rId3"/>
          <a:stretch>
            <a:fillRect/>
          </a:stretch>
        </p:blipFill>
        <p:spPr>
          <a:xfrm>
            <a:off x="4724400" y="2518144"/>
            <a:ext cx="2743200" cy="1821712"/>
          </a:xfrm>
          <a:prstGeom prst="rect">
            <a:avLst/>
          </a:prstGeom>
        </p:spPr>
      </p:pic>
      <p:grpSp>
        <p:nvGrpSpPr>
          <p:cNvPr id="9" name="Group 8">
            <a:extLst>
              <a:ext uri="{FF2B5EF4-FFF2-40B4-BE49-F238E27FC236}">
                <a16:creationId xmlns:a16="http://schemas.microsoft.com/office/drawing/2014/main" id="{E93AA02A-6C4F-E37F-08CB-D5A7A5D6AB43}"/>
              </a:ext>
            </a:extLst>
          </p:cNvPr>
          <p:cNvGrpSpPr/>
          <p:nvPr/>
        </p:nvGrpSpPr>
        <p:grpSpPr>
          <a:xfrm>
            <a:off x="4143151" y="1374352"/>
            <a:ext cx="7368212" cy="4890741"/>
            <a:chOff x="2093264" y="1846577"/>
            <a:chExt cx="7368212" cy="5135156"/>
          </a:xfrm>
        </p:grpSpPr>
        <p:grpSp>
          <p:nvGrpSpPr>
            <p:cNvPr id="11" name="Group 10">
              <a:extLst>
                <a:ext uri="{FF2B5EF4-FFF2-40B4-BE49-F238E27FC236}">
                  <a16:creationId xmlns:a16="http://schemas.microsoft.com/office/drawing/2014/main" id="{EE9F28ED-0F98-DD02-3A24-5D2D761C3C57}"/>
                </a:ext>
              </a:extLst>
            </p:cNvPr>
            <p:cNvGrpSpPr/>
            <p:nvPr/>
          </p:nvGrpSpPr>
          <p:grpSpPr>
            <a:xfrm>
              <a:off x="2093264" y="1846577"/>
              <a:ext cx="7368212" cy="5135156"/>
              <a:chOff x="2093264" y="1846577"/>
              <a:chExt cx="7368212" cy="5135156"/>
            </a:xfrm>
          </p:grpSpPr>
          <p:pic>
            <p:nvPicPr>
              <p:cNvPr id="13" name="Picture 12">
                <a:extLst>
                  <a:ext uri="{FF2B5EF4-FFF2-40B4-BE49-F238E27FC236}">
                    <a16:creationId xmlns:a16="http://schemas.microsoft.com/office/drawing/2014/main" id="{2BE346F7-BF62-9B0E-948C-E33E1D28F3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264" y="1846577"/>
                <a:ext cx="7368212" cy="51351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6F7EAC3-06F4-8EDF-D97D-0950ED3441EF}"/>
                  </a:ext>
                </a:extLst>
              </p:cNvPr>
              <p:cNvPicPr>
                <a:picLocks noChangeAspect="1"/>
              </p:cNvPicPr>
              <p:nvPr/>
            </p:nvPicPr>
            <p:blipFill>
              <a:blip r:embed="rId5"/>
              <a:stretch>
                <a:fillRect/>
              </a:stretch>
            </p:blipFill>
            <p:spPr>
              <a:xfrm>
                <a:off x="4856343" y="2605810"/>
                <a:ext cx="2303216" cy="288762"/>
              </a:xfrm>
              <a:prstGeom prst="rect">
                <a:avLst/>
              </a:prstGeom>
            </p:spPr>
          </p:pic>
        </p:grpSp>
        <p:pic>
          <p:nvPicPr>
            <p:cNvPr id="12" name="Picture 11">
              <a:extLst>
                <a:ext uri="{FF2B5EF4-FFF2-40B4-BE49-F238E27FC236}">
                  <a16:creationId xmlns:a16="http://schemas.microsoft.com/office/drawing/2014/main" id="{003ABE2C-88B0-B43C-C24E-12BE0AE95905}"/>
                </a:ext>
              </a:extLst>
            </p:cNvPr>
            <p:cNvPicPr>
              <a:picLocks noChangeAspect="1"/>
            </p:cNvPicPr>
            <p:nvPr/>
          </p:nvPicPr>
          <p:blipFill>
            <a:blip r:embed="rId6"/>
            <a:stretch>
              <a:fillRect/>
            </a:stretch>
          </p:blipFill>
          <p:spPr>
            <a:xfrm>
              <a:off x="6366236" y="6328660"/>
              <a:ext cx="1816230" cy="501758"/>
            </a:xfrm>
            <a:prstGeom prst="rect">
              <a:avLst/>
            </a:prstGeom>
          </p:spPr>
        </p:pic>
      </p:grpSp>
    </p:spTree>
    <p:extLst>
      <p:ext uri="{BB962C8B-B14F-4D97-AF65-F5344CB8AC3E}">
        <p14:creationId xmlns:p14="http://schemas.microsoft.com/office/powerpoint/2010/main" val="1447865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838FE0-0367-E446-82B0-46763BF53521}"/>
              </a:ext>
            </a:extLst>
          </p:cNvPr>
          <p:cNvSpPr>
            <a:spLocks noGrp="1"/>
          </p:cNvSpPr>
          <p:nvPr>
            <p:ph type="title"/>
          </p:nvPr>
        </p:nvSpPr>
        <p:spPr>
          <a:xfrm>
            <a:off x="764931" y="490311"/>
            <a:ext cx="10662138" cy="1020133"/>
          </a:xfrm>
        </p:spPr>
        <p:txBody>
          <a:bodyPr/>
          <a:lstStyle/>
          <a:p>
            <a:r>
              <a:rPr lang="en-US" sz="4000" dirty="0"/>
              <a:t>Program Status</a:t>
            </a:r>
          </a:p>
        </p:txBody>
      </p:sp>
      <p:sp>
        <p:nvSpPr>
          <p:cNvPr id="3" name="Date Placeholder 2">
            <a:extLst>
              <a:ext uri="{FF2B5EF4-FFF2-40B4-BE49-F238E27FC236}">
                <a16:creationId xmlns:a16="http://schemas.microsoft.com/office/drawing/2014/main" id="{B95ECD0C-3820-D64C-A348-ACEDD41B5FC9}"/>
              </a:ext>
            </a:extLst>
          </p:cNvPr>
          <p:cNvSpPr>
            <a:spLocks noGrp="1"/>
          </p:cNvSpPr>
          <p:nvPr>
            <p:ph type="dt" sz="half" idx="10"/>
          </p:nvPr>
        </p:nvSpPr>
        <p:spPr>
          <a:xfrm>
            <a:off x="838199" y="6356350"/>
            <a:ext cx="1019906" cy="501650"/>
          </a:xfrm>
        </p:spPr>
        <p:txBody>
          <a:bodyPr/>
          <a:lstStyle/>
          <a:p>
            <a:r>
              <a:rPr lang="en-US" dirty="0"/>
              <a:t>30 Nov 2022</a:t>
            </a:r>
          </a:p>
        </p:txBody>
      </p:sp>
      <p:sp>
        <p:nvSpPr>
          <p:cNvPr id="4" name="Footer Placeholder 3">
            <a:extLst>
              <a:ext uri="{FF2B5EF4-FFF2-40B4-BE49-F238E27FC236}">
                <a16:creationId xmlns:a16="http://schemas.microsoft.com/office/drawing/2014/main" id="{4824B1E8-E84D-B043-BDB8-32856E187415}"/>
              </a:ext>
            </a:extLst>
          </p:cNvPr>
          <p:cNvSpPr>
            <a:spLocks noGrp="1"/>
          </p:cNvSpPr>
          <p:nvPr>
            <p:ph type="ftr" sz="quarter" idx="11"/>
          </p:nvPr>
        </p:nvSpPr>
        <p:spPr>
          <a:xfrm>
            <a:off x="1858106" y="6356350"/>
            <a:ext cx="6113585" cy="501650"/>
          </a:xfrm>
        </p:spPr>
        <p:txBody>
          <a:bodyPr/>
          <a:lstStyle/>
          <a:p>
            <a:r>
              <a:rPr lang="en-US" dirty="0"/>
              <a:t>Portland Water Bureau  |  Bull Run Treatment Program</a:t>
            </a:r>
          </a:p>
        </p:txBody>
      </p:sp>
      <p:sp>
        <p:nvSpPr>
          <p:cNvPr id="5" name="Slide Number Placeholder 4">
            <a:extLst>
              <a:ext uri="{FF2B5EF4-FFF2-40B4-BE49-F238E27FC236}">
                <a16:creationId xmlns:a16="http://schemas.microsoft.com/office/drawing/2014/main" id="{7F18E297-F525-734B-845C-C92982E0F458}"/>
              </a:ext>
            </a:extLst>
          </p:cNvPr>
          <p:cNvSpPr>
            <a:spLocks noGrp="1"/>
          </p:cNvSpPr>
          <p:nvPr>
            <p:ph type="sldNum" sz="quarter" idx="12"/>
          </p:nvPr>
        </p:nvSpPr>
        <p:spPr/>
        <p:txBody>
          <a:bodyPr/>
          <a:lstStyle/>
          <a:p>
            <a:fld id="{D3195491-1DF9-B741-AFD4-E34CE63975D3}" type="slidenum">
              <a:rPr lang="en-US" smtClean="0"/>
              <a:t>4</a:t>
            </a:fld>
            <a:endParaRPr lang="en-US"/>
          </a:p>
        </p:txBody>
      </p:sp>
      <p:sp>
        <p:nvSpPr>
          <p:cNvPr id="7" name="Content Placeholder 6">
            <a:extLst>
              <a:ext uri="{FF2B5EF4-FFF2-40B4-BE49-F238E27FC236}">
                <a16:creationId xmlns:a16="http://schemas.microsoft.com/office/drawing/2014/main" id="{36B69A92-C5F8-4199-B818-08609DAC7A8D}"/>
              </a:ext>
            </a:extLst>
          </p:cNvPr>
          <p:cNvSpPr>
            <a:spLocks noGrp="1"/>
          </p:cNvSpPr>
          <p:nvPr>
            <p:ph idx="1"/>
          </p:nvPr>
        </p:nvSpPr>
        <p:spPr>
          <a:xfrm>
            <a:off x="670379" y="2345460"/>
            <a:ext cx="4206561" cy="1889520"/>
          </a:xfrm>
        </p:spPr>
        <p:txBody>
          <a:bodyPr vert="horz" lIns="91440" tIns="45720" rIns="0" bIns="45720" rtlCol="0" anchor="t">
            <a:noAutofit/>
          </a:bodyPr>
          <a:lstStyle/>
          <a:p>
            <a:pPr>
              <a:lnSpc>
                <a:spcPct val="100000"/>
              </a:lnSpc>
            </a:pPr>
            <a:r>
              <a:rPr lang="en-US" sz="2400" b="0">
                <a:latin typeface="Myriad Pro"/>
                <a:ea typeface="Verdana"/>
              </a:rPr>
              <a:t>Filtration design submitted to Oregon Health Authority in October to meet our second compliance milestone.</a:t>
            </a:r>
            <a:endParaRPr lang="en-US" sz="2400"/>
          </a:p>
        </p:txBody>
      </p:sp>
      <p:pic>
        <p:nvPicPr>
          <p:cNvPr id="8" name="Picture 7">
            <a:extLst>
              <a:ext uri="{FF2B5EF4-FFF2-40B4-BE49-F238E27FC236}">
                <a16:creationId xmlns:a16="http://schemas.microsoft.com/office/drawing/2014/main" id="{2F4B1F01-A116-4721-BCA1-0116CC185DB4}"/>
              </a:ext>
            </a:extLst>
          </p:cNvPr>
          <p:cNvPicPr>
            <a:picLocks noChangeAspect="1"/>
          </p:cNvPicPr>
          <p:nvPr/>
        </p:nvPicPr>
        <p:blipFill>
          <a:blip r:embed="rId3"/>
          <a:stretch>
            <a:fillRect/>
          </a:stretch>
        </p:blipFill>
        <p:spPr>
          <a:xfrm>
            <a:off x="4870726" y="1796556"/>
            <a:ext cx="7321274" cy="3909658"/>
          </a:xfrm>
          <a:prstGeom prst="rect">
            <a:avLst/>
          </a:prstGeom>
        </p:spPr>
      </p:pic>
    </p:spTree>
    <p:extLst>
      <p:ext uri="{BB962C8B-B14F-4D97-AF65-F5344CB8AC3E}">
        <p14:creationId xmlns:p14="http://schemas.microsoft.com/office/powerpoint/2010/main" val="3548326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7BA96E-D40B-401B-B2CF-5E64E65835C8}"/>
              </a:ext>
            </a:extLst>
          </p:cNvPr>
          <p:cNvSpPr>
            <a:spLocks noGrp="1"/>
          </p:cNvSpPr>
          <p:nvPr>
            <p:ph idx="1"/>
          </p:nvPr>
        </p:nvSpPr>
        <p:spPr>
          <a:xfrm>
            <a:off x="838200" y="2150075"/>
            <a:ext cx="11068098" cy="4202733"/>
          </a:xfrm>
        </p:spPr>
        <p:txBody>
          <a:bodyPr vert="horz" lIns="91440" tIns="45720" rIns="0" bIns="45720" rtlCol="0" anchor="t">
            <a:noAutofit/>
          </a:bodyPr>
          <a:lstStyle/>
          <a:p>
            <a:pPr marL="457200" indent="-457200">
              <a:buFont typeface="Arial" panose="020B0604020202020204" pitchFamily="34" charset="0"/>
              <a:buChar char="•"/>
            </a:pPr>
            <a:r>
              <a:rPr lang="en-US" sz="2400" b="0">
                <a:latin typeface="Myriad Pro"/>
                <a:ea typeface="Verdana"/>
              </a:rPr>
              <a:t>Prioritized using public rights of way where possible</a:t>
            </a:r>
          </a:p>
          <a:p>
            <a:pPr marL="457200" indent="-457200">
              <a:buFont typeface="Arial,Sans-Serif" panose="020B0604020202020204" pitchFamily="34" charset="0"/>
              <a:buChar char="•"/>
            </a:pPr>
            <a:r>
              <a:rPr lang="en-US" sz="2400" b="0">
                <a:latin typeface="Myriad Pro"/>
                <a:ea typeface="Verdana"/>
              </a:rPr>
              <a:t>Where easements are needed:</a:t>
            </a:r>
            <a:endParaRPr lang="en-US" sz="2400" b="0">
              <a:latin typeface="Verdana"/>
              <a:ea typeface="Verdana"/>
            </a:endParaRPr>
          </a:p>
          <a:p>
            <a:pPr marL="1143000" lvl="1" indent="-457200">
              <a:buFont typeface="Arial,Sans-Serif" panose="020B0604020202020204" pitchFamily="34" charset="0"/>
              <a:buChar char="•"/>
            </a:pPr>
            <a:r>
              <a:rPr lang="en-US" sz="2400" b="0">
                <a:latin typeface="Myriad Pro"/>
                <a:ea typeface="Verdana"/>
              </a:rPr>
              <a:t>Minimize the number and size of permanent easements</a:t>
            </a:r>
            <a:endParaRPr lang="en-US" sz="2400" b="0">
              <a:latin typeface="Verdana"/>
              <a:ea typeface="Verdana"/>
            </a:endParaRPr>
          </a:p>
          <a:p>
            <a:pPr marL="1143000" lvl="1" indent="-457200">
              <a:buFont typeface="Arial,Sans-Serif" panose="020B0604020202020204" pitchFamily="34" charset="0"/>
              <a:buChar char="•"/>
            </a:pPr>
            <a:r>
              <a:rPr lang="en-US" sz="2400" b="0">
                <a:latin typeface="Myriad Pro"/>
                <a:ea typeface="Verdana"/>
              </a:rPr>
              <a:t>Use temporary construction easements</a:t>
            </a:r>
            <a:endParaRPr lang="en-US" sz="2400" b="0">
              <a:latin typeface="Verdana"/>
              <a:ea typeface="Verdana"/>
            </a:endParaRPr>
          </a:p>
          <a:p>
            <a:pPr marL="1143000" lvl="1" indent="-457200">
              <a:lnSpc>
                <a:spcPct val="100000"/>
              </a:lnSpc>
              <a:buFont typeface="Arial,Sans-Serif" panose="020B0604020202020204" pitchFamily="34" charset="0"/>
              <a:buChar char="•"/>
            </a:pPr>
            <a:r>
              <a:rPr lang="en-US" sz="2400" b="0">
                <a:latin typeface="Myriad Pro"/>
                <a:ea typeface="Verdana"/>
              </a:rPr>
              <a:t>Work with property owners to minimize impacts, such as easements over farm roads instead of crops</a:t>
            </a:r>
            <a:endParaRPr lang="en-US" sz="2400" b="0">
              <a:latin typeface="Verdana"/>
              <a:ea typeface="Verdana"/>
            </a:endParaRPr>
          </a:p>
          <a:p>
            <a:pPr marL="1143000" lvl="1" indent="-457200">
              <a:buFont typeface="Arial,Sans-Serif" panose="020B0604020202020204" pitchFamily="34" charset="0"/>
              <a:buChar char="•"/>
            </a:pPr>
            <a:r>
              <a:rPr lang="en-US" sz="2400" b="0">
                <a:latin typeface="Myriad Pro"/>
                <a:ea typeface="Verdana"/>
              </a:rPr>
              <a:t>Restore property to preconstruction conditions</a:t>
            </a:r>
            <a:endParaRPr lang="en-US"/>
          </a:p>
          <a:p>
            <a:pPr marL="457200" indent="-457200">
              <a:buFont typeface="Arial,Sans-Serif" panose="020B0604020202020204" pitchFamily="34" charset="0"/>
              <a:buChar char="•"/>
            </a:pPr>
            <a:r>
              <a:rPr lang="en-US" sz="2400" b="0" dirty="0">
                <a:latin typeface="Myriad Pro"/>
                <a:ea typeface="Verdana"/>
              </a:rPr>
              <a:t>Federal and State acquisition rules will be followed</a:t>
            </a:r>
          </a:p>
          <a:p>
            <a:pPr marL="457200" indent="-457200">
              <a:buFont typeface="Arial" panose="020B0604020202020204" pitchFamily="34" charset="0"/>
              <a:buChar char="•"/>
            </a:pPr>
            <a:r>
              <a:rPr lang="en-US" sz="2400" b="0" dirty="0">
                <a:latin typeface="Myriad Pro"/>
                <a:ea typeface="Verdana"/>
              </a:rPr>
              <a:t>Property Owner outreach:</a:t>
            </a:r>
          </a:p>
          <a:p>
            <a:pPr marL="1143000" lvl="1" indent="-457200"/>
            <a:r>
              <a:rPr lang="en-US" sz="2400" b="0" dirty="0">
                <a:latin typeface="Myriad Pro"/>
                <a:ea typeface="Verdana"/>
              </a:rPr>
              <a:t>Met with each owner multiple times to discuss easement and mitigations</a:t>
            </a:r>
          </a:p>
          <a:p>
            <a:pPr marL="1143000" lvl="1" indent="-457200">
              <a:buChar char="•"/>
            </a:pPr>
            <a:endParaRPr lang="en-US" sz="2400" b="0">
              <a:latin typeface="Myriad Pro"/>
              <a:ea typeface="Verdana"/>
            </a:endParaRPr>
          </a:p>
          <a:p>
            <a:pPr marL="457200" indent="-457200">
              <a:buChar char="•"/>
            </a:pPr>
            <a:endParaRPr lang="en-US" sz="2400" b="0">
              <a:latin typeface="Myriad Pro"/>
              <a:ea typeface="Verdana"/>
            </a:endParaRPr>
          </a:p>
          <a:p>
            <a:pPr marL="457200" indent="-457200"/>
            <a:endParaRPr lang="en-US" sz="2400" b="0">
              <a:latin typeface="Myriad Pro"/>
              <a:ea typeface="Verdana"/>
            </a:endParaRPr>
          </a:p>
        </p:txBody>
      </p:sp>
      <p:sp>
        <p:nvSpPr>
          <p:cNvPr id="3" name="Date Placeholder 2">
            <a:extLst>
              <a:ext uri="{FF2B5EF4-FFF2-40B4-BE49-F238E27FC236}">
                <a16:creationId xmlns:a16="http://schemas.microsoft.com/office/drawing/2014/main" id="{87692DB4-11BA-40D9-A93D-9CA0FD3F1755}"/>
              </a:ext>
            </a:extLst>
          </p:cNvPr>
          <p:cNvSpPr>
            <a:spLocks noGrp="1"/>
          </p:cNvSpPr>
          <p:nvPr>
            <p:ph type="dt" sz="half" idx="10"/>
          </p:nvPr>
        </p:nvSpPr>
        <p:spPr>
          <a:xfrm>
            <a:off x="838199" y="6356350"/>
            <a:ext cx="1019906" cy="501650"/>
          </a:xfrm>
        </p:spPr>
        <p:txBody>
          <a:bodyPr/>
          <a:lstStyle/>
          <a:p>
            <a:r>
              <a:rPr lang="en-US" dirty="0"/>
              <a:t>30 Nov 2022</a:t>
            </a:r>
          </a:p>
        </p:txBody>
      </p:sp>
      <p:sp>
        <p:nvSpPr>
          <p:cNvPr id="4" name="Footer Placeholder 3">
            <a:extLst>
              <a:ext uri="{FF2B5EF4-FFF2-40B4-BE49-F238E27FC236}">
                <a16:creationId xmlns:a16="http://schemas.microsoft.com/office/drawing/2014/main" id="{FB18B6F9-432E-4B7C-9712-D5451B9581EB}"/>
              </a:ext>
            </a:extLst>
          </p:cNvPr>
          <p:cNvSpPr>
            <a:spLocks noGrp="1"/>
          </p:cNvSpPr>
          <p:nvPr>
            <p:ph type="ftr" sz="quarter" idx="11"/>
          </p:nvPr>
        </p:nvSpPr>
        <p:spPr>
          <a:xfrm>
            <a:off x="1858106" y="6356350"/>
            <a:ext cx="6113585" cy="501650"/>
          </a:xfrm>
        </p:spPr>
        <p:txBody>
          <a:bodyPr/>
          <a:lstStyle/>
          <a:p>
            <a:r>
              <a:rPr lang="en-US" dirty="0"/>
              <a:t>Portland Water Bureau  |  Bull Run Treatment Program</a:t>
            </a:r>
          </a:p>
        </p:txBody>
      </p:sp>
      <p:sp>
        <p:nvSpPr>
          <p:cNvPr id="5" name="Slide Number Placeholder 4">
            <a:extLst>
              <a:ext uri="{FF2B5EF4-FFF2-40B4-BE49-F238E27FC236}">
                <a16:creationId xmlns:a16="http://schemas.microsoft.com/office/drawing/2014/main" id="{22DB8513-4D62-40B7-BDC3-59BC029D87C5}"/>
              </a:ext>
            </a:extLst>
          </p:cNvPr>
          <p:cNvSpPr>
            <a:spLocks noGrp="1"/>
          </p:cNvSpPr>
          <p:nvPr>
            <p:ph type="sldNum" sz="quarter" idx="12"/>
          </p:nvPr>
        </p:nvSpPr>
        <p:spPr/>
        <p:txBody>
          <a:bodyPr/>
          <a:lstStyle/>
          <a:p>
            <a:fld id="{D3195491-1DF9-B741-AFD4-E34CE63975D3}" type="slidenum">
              <a:rPr lang="en-US" smtClean="0"/>
              <a:t>5</a:t>
            </a:fld>
            <a:endParaRPr lang="en-US"/>
          </a:p>
        </p:txBody>
      </p:sp>
      <p:sp>
        <p:nvSpPr>
          <p:cNvPr id="6" name="Title 5">
            <a:extLst>
              <a:ext uri="{FF2B5EF4-FFF2-40B4-BE49-F238E27FC236}">
                <a16:creationId xmlns:a16="http://schemas.microsoft.com/office/drawing/2014/main" id="{96058BFF-7E7A-4B6F-9C01-CC32578F9CA7}"/>
              </a:ext>
            </a:extLst>
          </p:cNvPr>
          <p:cNvSpPr>
            <a:spLocks noGrp="1"/>
          </p:cNvSpPr>
          <p:nvPr>
            <p:ph type="title"/>
          </p:nvPr>
        </p:nvSpPr>
        <p:spPr/>
        <p:txBody>
          <a:bodyPr/>
          <a:lstStyle/>
          <a:p>
            <a:r>
              <a:rPr lang="en-US">
                <a:latin typeface="Verdana"/>
                <a:ea typeface="Verdana"/>
              </a:rPr>
              <a:t>Easement Acquisition Guidelines</a:t>
            </a:r>
          </a:p>
        </p:txBody>
      </p:sp>
    </p:spTree>
    <p:extLst>
      <p:ext uri="{BB962C8B-B14F-4D97-AF65-F5344CB8AC3E}">
        <p14:creationId xmlns:p14="http://schemas.microsoft.com/office/powerpoint/2010/main" val="3216331463"/>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5C51623-7ECD-4122-9F04-E21D94A968FA}"/>
              </a:ext>
            </a:extLst>
          </p:cNvPr>
          <p:cNvSpPr>
            <a:spLocks noGrp="1"/>
          </p:cNvSpPr>
          <p:nvPr>
            <p:ph type="dt" sz="half" idx="10"/>
          </p:nvPr>
        </p:nvSpPr>
        <p:spPr>
          <a:xfrm>
            <a:off x="650630" y="6356350"/>
            <a:ext cx="1019906" cy="501650"/>
          </a:xfrm>
        </p:spPr>
        <p:txBody>
          <a:bodyPr/>
          <a:lstStyle/>
          <a:p>
            <a:r>
              <a:rPr lang="en-US" dirty="0"/>
              <a:t>30 Nov 2022</a:t>
            </a:r>
          </a:p>
        </p:txBody>
      </p:sp>
      <p:sp>
        <p:nvSpPr>
          <p:cNvPr id="4" name="Footer Placeholder 3">
            <a:extLst>
              <a:ext uri="{FF2B5EF4-FFF2-40B4-BE49-F238E27FC236}">
                <a16:creationId xmlns:a16="http://schemas.microsoft.com/office/drawing/2014/main" id="{8F94E57C-5E36-4EB1-8698-563004832E29}"/>
              </a:ext>
            </a:extLst>
          </p:cNvPr>
          <p:cNvSpPr>
            <a:spLocks noGrp="1"/>
          </p:cNvSpPr>
          <p:nvPr>
            <p:ph type="ftr" sz="quarter" idx="11"/>
          </p:nvPr>
        </p:nvSpPr>
        <p:spPr>
          <a:xfrm>
            <a:off x="1858106" y="6356350"/>
            <a:ext cx="6113585" cy="501650"/>
          </a:xfrm>
        </p:spPr>
        <p:txBody>
          <a:bodyPr/>
          <a:lstStyle/>
          <a:p>
            <a:r>
              <a:rPr lang="en-US" dirty="0"/>
              <a:t>Portland Water Bureau  |  Bull Run Treatment Program</a:t>
            </a:r>
          </a:p>
        </p:txBody>
      </p:sp>
      <p:sp>
        <p:nvSpPr>
          <p:cNvPr id="5" name="Slide Number Placeholder 4">
            <a:extLst>
              <a:ext uri="{FF2B5EF4-FFF2-40B4-BE49-F238E27FC236}">
                <a16:creationId xmlns:a16="http://schemas.microsoft.com/office/drawing/2014/main" id="{D9BD1F47-875D-4E6B-A565-F5634A43A3C5}"/>
              </a:ext>
            </a:extLst>
          </p:cNvPr>
          <p:cNvSpPr>
            <a:spLocks noGrp="1"/>
          </p:cNvSpPr>
          <p:nvPr>
            <p:ph type="sldNum" sz="quarter" idx="12"/>
          </p:nvPr>
        </p:nvSpPr>
        <p:spPr/>
        <p:txBody>
          <a:bodyPr/>
          <a:lstStyle/>
          <a:p>
            <a:fld id="{D3195491-1DF9-B741-AFD4-E34CE63975D3}" type="slidenum">
              <a:rPr lang="en-US" smtClean="0"/>
              <a:t>6</a:t>
            </a:fld>
            <a:endParaRPr lang="en-US"/>
          </a:p>
        </p:txBody>
      </p:sp>
      <p:sp>
        <p:nvSpPr>
          <p:cNvPr id="6" name="Title 5">
            <a:extLst>
              <a:ext uri="{FF2B5EF4-FFF2-40B4-BE49-F238E27FC236}">
                <a16:creationId xmlns:a16="http://schemas.microsoft.com/office/drawing/2014/main" id="{98801A67-A1B9-4829-9ECA-63DD7736FB86}"/>
              </a:ext>
            </a:extLst>
          </p:cNvPr>
          <p:cNvSpPr>
            <a:spLocks noGrp="1"/>
          </p:cNvSpPr>
          <p:nvPr>
            <p:ph type="title"/>
          </p:nvPr>
        </p:nvSpPr>
        <p:spPr>
          <a:xfrm>
            <a:off x="650630" y="183111"/>
            <a:ext cx="10515600" cy="1330807"/>
          </a:xfrm>
        </p:spPr>
        <p:txBody>
          <a:bodyPr/>
          <a:lstStyle/>
          <a:p>
            <a:r>
              <a:rPr lang="en-US" sz="4000" dirty="0"/>
              <a:t>Easements</a:t>
            </a:r>
          </a:p>
        </p:txBody>
      </p:sp>
      <p:sp>
        <p:nvSpPr>
          <p:cNvPr id="13" name="Content Placeholder 1">
            <a:extLst>
              <a:ext uri="{FF2B5EF4-FFF2-40B4-BE49-F238E27FC236}">
                <a16:creationId xmlns:a16="http://schemas.microsoft.com/office/drawing/2014/main" id="{F166DC97-1ECD-48C6-B4D3-2606BAEAA5FC}"/>
              </a:ext>
            </a:extLst>
          </p:cNvPr>
          <p:cNvSpPr>
            <a:spLocks noGrp="1"/>
          </p:cNvSpPr>
          <p:nvPr>
            <p:ph idx="1"/>
          </p:nvPr>
        </p:nvSpPr>
        <p:spPr>
          <a:xfrm>
            <a:off x="176843" y="2139670"/>
            <a:ext cx="5201608" cy="2880005"/>
          </a:xfrm>
        </p:spPr>
        <p:txBody>
          <a:bodyPr vert="horz" lIns="91440" tIns="45720" rIns="0" bIns="45720" rtlCol="0" anchor="t">
            <a:noAutofit/>
          </a:bodyPr>
          <a:lstStyle/>
          <a:p>
            <a:pPr marL="342900" indent="-342900">
              <a:lnSpc>
                <a:spcPct val="100000"/>
              </a:lnSpc>
              <a:buChar char="•"/>
            </a:pPr>
            <a:r>
              <a:rPr lang="en-US" sz="2400" b="0" dirty="0">
                <a:latin typeface="Myriad Pro"/>
                <a:ea typeface="+mn-lt"/>
                <a:cs typeface="+mn-lt"/>
              </a:rPr>
              <a:t>Working with 6 property owners.</a:t>
            </a:r>
            <a:endParaRPr lang="en-US" dirty="0"/>
          </a:p>
          <a:p>
            <a:pPr marL="342900" indent="-342900">
              <a:lnSpc>
                <a:spcPct val="100000"/>
              </a:lnSpc>
              <a:buChar char="•"/>
            </a:pPr>
            <a:r>
              <a:rPr lang="en-US" sz="2400" b="0" dirty="0">
                <a:latin typeface="Myriad Pro"/>
                <a:ea typeface="+mn-lt"/>
                <a:cs typeface="+mn-lt"/>
              </a:rPr>
              <a:t>9 Permanent Easements, 12.2 Acres</a:t>
            </a:r>
          </a:p>
          <a:p>
            <a:pPr marL="1028700" lvl="1" indent="-342900">
              <a:lnSpc>
                <a:spcPct val="100000"/>
              </a:lnSpc>
              <a:buChar char="•"/>
            </a:pPr>
            <a:r>
              <a:rPr lang="en-US" sz="2400" b="0" dirty="0">
                <a:latin typeface="Myriad Pro"/>
                <a:ea typeface="+mn-lt"/>
                <a:cs typeface="+mn-lt"/>
              </a:rPr>
              <a:t>Pipeline</a:t>
            </a:r>
          </a:p>
          <a:p>
            <a:pPr marL="1028700" lvl="1" indent="-342900">
              <a:lnSpc>
                <a:spcPct val="100000"/>
              </a:lnSpc>
              <a:buChar char="•"/>
            </a:pPr>
            <a:r>
              <a:rPr lang="en-US" sz="2400" b="0" dirty="0">
                <a:latin typeface="Myriad Pro"/>
                <a:ea typeface="+mn-lt"/>
                <a:cs typeface="+mn-lt"/>
              </a:rPr>
              <a:t>Pipeline Tunnel</a:t>
            </a:r>
          </a:p>
          <a:p>
            <a:pPr marL="1028700" lvl="1" indent="-342900">
              <a:lnSpc>
                <a:spcPct val="100000"/>
              </a:lnSpc>
              <a:buChar char="•"/>
            </a:pPr>
            <a:r>
              <a:rPr lang="en-US" sz="2400" b="0" dirty="0">
                <a:latin typeface="Myriad Pro"/>
                <a:ea typeface="+mn-lt"/>
                <a:cs typeface="+mn-lt"/>
              </a:rPr>
              <a:t>Water Facility (Intertie)</a:t>
            </a:r>
          </a:p>
          <a:p>
            <a:pPr marL="1028700" lvl="1" indent="-342900">
              <a:lnSpc>
                <a:spcPct val="100000"/>
              </a:lnSpc>
              <a:buChar char="•"/>
            </a:pPr>
            <a:r>
              <a:rPr lang="en-US" sz="2400" b="0" dirty="0">
                <a:latin typeface="Myriad Pro"/>
                <a:ea typeface="+mn-lt"/>
                <a:cs typeface="+mn-lt"/>
              </a:rPr>
              <a:t>Access</a:t>
            </a:r>
            <a:endParaRPr lang="en-US" dirty="0"/>
          </a:p>
          <a:p>
            <a:pPr marL="342900" indent="-342900">
              <a:lnSpc>
                <a:spcPct val="100000"/>
              </a:lnSpc>
              <a:buChar char="•"/>
            </a:pPr>
            <a:r>
              <a:rPr lang="en-US" sz="2400" b="0" dirty="0">
                <a:latin typeface="Myriad Pro"/>
                <a:ea typeface="+mn-lt"/>
                <a:cs typeface="+mn-lt"/>
              </a:rPr>
              <a:t>8 Temporary Construction Easements, 7.8 Acres</a:t>
            </a:r>
            <a:endParaRPr lang="en-US" dirty="0"/>
          </a:p>
          <a:p>
            <a:endParaRPr lang="en-US" dirty="0"/>
          </a:p>
        </p:txBody>
      </p:sp>
      <p:pic>
        <p:nvPicPr>
          <p:cNvPr id="2" name="Picture 7" descr="Map&#10;&#10;Description automatically generated">
            <a:extLst>
              <a:ext uri="{FF2B5EF4-FFF2-40B4-BE49-F238E27FC236}">
                <a16:creationId xmlns:a16="http://schemas.microsoft.com/office/drawing/2014/main" id="{28A3C5DA-E26C-299A-67B0-A9FDFFDC7B51}"/>
              </a:ext>
            </a:extLst>
          </p:cNvPr>
          <p:cNvPicPr>
            <a:picLocks noChangeAspect="1"/>
          </p:cNvPicPr>
          <p:nvPr/>
        </p:nvPicPr>
        <p:blipFill>
          <a:blip r:embed="rId4"/>
          <a:stretch>
            <a:fillRect/>
          </a:stretch>
        </p:blipFill>
        <p:spPr>
          <a:xfrm>
            <a:off x="5365750" y="1026102"/>
            <a:ext cx="6794500" cy="5256645"/>
          </a:xfrm>
          <a:prstGeom prst="rect">
            <a:avLst/>
          </a:prstGeom>
        </p:spPr>
      </p:pic>
    </p:spTree>
    <p:extLst>
      <p:ext uri="{BB962C8B-B14F-4D97-AF65-F5344CB8AC3E}">
        <p14:creationId xmlns:p14="http://schemas.microsoft.com/office/powerpoint/2010/main" val="541967557"/>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3C1A57-4824-4A29-8FDD-2AA990871367}"/>
              </a:ext>
            </a:extLst>
          </p:cNvPr>
          <p:cNvSpPr>
            <a:spLocks noGrp="1"/>
          </p:cNvSpPr>
          <p:nvPr>
            <p:ph idx="1"/>
          </p:nvPr>
        </p:nvSpPr>
        <p:spPr>
          <a:xfrm>
            <a:off x="838199" y="2269066"/>
            <a:ext cx="8271933" cy="3369734"/>
          </a:xfrm>
        </p:spPr>
        <p:txBody>
          <a:bodyPr vert="horz" lIns="91440" tIns="45720" rIns="0" bIns="45720" rtlCol="0" anchor="t">
            <a:noAutofit/>
          </a:bodyPr>
          <a:lstStyle/>
          <a:p>
            <a:pPr>
              <a:lnSpc>
                <a:spcPct val="100000"/>
              </a:lnSpc>
            </a:pPr>
            <a:r>
              <a:rPr lang="en-US" sz="2400" b="0" dirty="0">
                <a:latin typeface="Myriad Pro"/>
                <a:ea typeface="+mn-lt"/>
                <a:cs typeface="+mn-lt"/>
              </a:rPr>
              <a:t>Authorize the City of Portland, on behalf of the Portland Water Bureau, to acquire certain permanent and temporary property rights necessary for construction of the Bull Run Filtration Projects through negotiation or the exercise of the City’s eminent domain authority, as needed.</a:t>
            </a:r>
          </a:p>
          <a:p>
            <a:endParaRPr lang="en-US" sz="2400" dirty="0">
              <a:latin typeface="Myriad Pro" panose="020B0503030403020204" pitchFamily="34" charset="0"/>
            </a:endParaRPr>
          </a:p>
          <a:p>
            <a:endParaRPr lang="en-US" sz="2400" b="0" dirty="0">
              <a:latin typeface="Myriad Pro" panose="020B0503030403020204" pitchFamily="34" charset="0"/>
            </a:endParaRPr>
          </a:p>
          <a:p>
            <a:endParaRPr lang="en-US" sz="2400" b="0" dirty="0">
              <a:latin typeface="Myriad Pro"/>
              <a:ea typeface="+mn-lt"/>
              <a:cs typeface="+mn-lt"/>
            </a:endParaRPr>
          </a:p>
          <a:p>
            <a:endParaRPr lang="en-US" dirty="0"/>
          </a:p>
          <a:p>
            <a:endParaRPr lang="en-US" dirty="0"/>
          </a:p>
        </p:txBody>
      </p:sp>
      <p:sp>
        <p:nvSpPr>
          <p:cNvPr id="3" name="Date Placeholder 2">
            <a:extLst>
              <a:ext uri="{FF2B5EF4-FFF2-40B4-BE49-F238E27FC236}">
                <a16:creationId xmlns:a16="http://schemas.microsoft.com/office/drawing/2014/main" id="{CEB19BEE-48CF-4A9C-97B8-C3CF50AB3989}"/>
              </a:ext>
            </a:extLst>
          </p:cNvPr>
          <p:cNvSpPr>
            <a:spLocks noGrp="1"/>
          </p:cNvSpPr>
          <p:nvPr>
            <p:ph type="dt" sz="half" idx="10"/>
          </p:nvPr>
        </p:nvSpPr>
        <p:spPr>
          <a:xfrm>
            <a:off x="838199" y="6356350"/>
            <a:ext cx="1019906" cy="501650"/>
          </a:xfrm>
        </p:spPr>
        <p:txBody>
          <a:bodyPr/>
          <a:lstStyle/>
          <a:p>
            <a:r>
              <a:rPr lang="en-US" dirty="0"/>
              <a:t>30 Nov 2022</a:t>
            </a:r>
          </a:p>
        </p:txBody>
      </p:sp>
      <p:sp>
        <p:nvSpPr>
          <p:cNvPr id="4" name="Footer Placeholder 3">
            <a:extLst>
              <a:ext uri="{FF2B5EF4-FFF2-40B4-BE49-F238E27FC236}">
                <a16:creationId xmlns:a16="http://schemas.microsoft.com/office/drawing/2014/main" id="{53DE2B45-7E7A-438B-ACE9-42F944FF9BDD}"/>
              </a:ext>
            </a:extLst>
          </p:cNvPr>
          <p:cNvSpPr>
            <a:spLocks noGrp="1"/>
          </p:cNvSpPr>
          <p:nvPr>
            <p:ph type="ftr" sz="quarter" idx="11"/>
          </p:nvPr>
        </p:nvSpPr>
        <p:spPr>
          <a:xfrm>
            <a:off x="1858106" y="6356350"/>
            <a:ext cx="6113585" cy="501650"/>
          </a:xfrm>
        </p:spPr>
        <p:txBody>
          <a:bodyPr/>
          <a:lstStyle/>
          <a:p>
            <a:r>
              <a:rPr lang="en-US" dirty="0"/>
              <a:t>Portland Water Bureau  |  Bull Run Treatment Program</a:t>
            </a:r>
          </a:p>
        </p:txBody>
      </p:sp>
      <p:sp>
        <p:nvSpPr>
          <p:cNvPr id="5" name="Slide Number Placeholder 4">
            <a:extLst>
              <a:ext uri="{FF2B5EF4-FFF2-40B4-BE49-F238E27FC236}">
                <a16:creationId xmlns:a16="http://schemas.microsoft.com/office/drawing/2014/main" id="{7E26D6B7-B8DB-49BE-B6C5-71792B7C3B19}"/>
              </a:ext>
            </a:extLst>
          </p:cNvPr>
          <p:cNvSpPr>
            <a:spLocks noGrp="1"/>
          </p:cNvSpPr>
          <p:nvPr>
            <p:ph type="sldNum" sz="quarter" idx="12"/>
          </p:nvPr>
        </p:nvSpPr>
        <p:spPr/>
        <p:txBody>
          <a:bodyPr/>
          <a:lstStyle/>
          <a:p>
            <a:fld id="{D3195491-1DF9-B741-AFD4-E34CE63975D3}" type="slidenum">
              <a:rPr lang="en-US" smtClean="0"/>
              <a:t>7</a:t>
            </a:fld>
            <a:endParaRPr lang="en-US"/>
          </a:p>
        </p:txBody>
      </p:sp>
      <p:sp>
        <p:nvSpPr>
          <p:cNvPr id="6" name="Title 5">
            <a:extLst>
              <a:ext uri="{FF2B5EF4-FFF2-40B4-BE49-F238E27FC236}">
                <a16:creationId xmlns:a16="http://schemas.microsoft.com/office/drawing/2014/main" id="{4BE74297-93CD-4BD5-8DD9-4C137995C8BD}"/>
              </a:ext>
            </a:extLst>
          </p:cNvPr>
          <p:cNvSpPr>
            <a:spLocks noGrp="1"/>
          </p:cNvSpPr>
          <p:nvPr>
            <p:ph type="title"/>
          </p:nvPr>
        </p:nvSpPr>
        <p:spPr/>
        <p:txBody>
          <a:bodyPr/>
          <a:lstStyle/>
          <a:p>
            <a:r>
              <a:rPr lang="en-US" sz="4000" dirty="0"/>
              <a:t>Request</a:t>
            </a:r>
          </a:p>
        </p:txBody>
      </p:sp>
    </p:spTree>
    <p:extLst>
      <p:ext uri="{BB962C8B-B14F-4D97-AF65-F5344CB8AC3E}">
        <p14:creationId xmlns:p14="http://schemas.microsoft.com/office/powerpoint/2010/main" val="3431235516"/>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BA510CD-4B0F-4E62-8004-45B1611426A6}"/>
              </a:ext>
            </a:extLst>
          </p:cNvPr>
          <p:cNvSpPr>
            <a:spLocks noGrp="1"/>
          </p:cNvSpPr>
          <p:nvPr>
            <p:ph type="ftr" sz="quarter" idx="11"/>
          </p:nvPr>
        </p:nvSpPr>
        <p:spPr>
          <a:xfrm>
            <a:off x="1858106" y="6356350"/>
            <a:ext cx="6113585" cy="501513"/>
          </a:xfrm>
        </p:spPr>
        <p:txBody>
          <a:bodyPr/>
          <a:lstStyle/>
          <a:p>
            <a:r>
              <a:rPr lang="en-US" dirty="0"/>
              <a:t>Portland Water Bureau  |  Bull Run Treatment Program</a:t>
            </a:r>
          </a:p>
        </p:txBody>
      </p:sp>
      <p:sp>
        <p:nvSpPr>
          <p:cNvPr id="5" name="Slide Number Placeholder 4">
            <a:extLst>
              <a:ext uri="{FF2B5EF4-FFF2-40B4-BE49-F238E27FC236}">
                <a16:creationId xmlns:a16="http://schemas.microsoft.com/office/drawing/2014/main" id="{5308EBD5-EFD5-44DA-B6AA-5AFE97C6B48F}"/>
              </a:ext>
            </a:extLst>
          </p:cNvPr>
          <p:cNvSpPr>
            <a:spLocks noGrp="1"/>
          </p:cNvSpPr>
          <p:nvPr>
            <p:ph type="sldNum" sz="quarter" idx="12"/>
          </p:nvPr>
        </p:nvSpPr>
        <p:spPr/>
        <p:txBody>
          <a:bodyPr/>
          <a:lstStyle/>
          <a:p>
            <a:fld id="{D3195491-1DF9-B741-AFD4-E34CE63975D3}" type="slidenum">
              <a:rPr lang="en-US" smtClean="0"/>
              <a:t>8</a:t>
            </a:fld>
            <a:endParaRPr lang="en-US"/>
          </a:p>
        </p:txBody>
      </p:sp>
      <p:pic>
        <p:nvPicPr>
          <p:cNvPr id="2" name="Picture 5" descr="A picture containing graphical user interface&#10;&#10;Description automatically generated">
            <a:extLst>
              <a:ext uri="{FF2B5EF4-FFF2-40B4-BE49-F238E27FC236}">
                <a16:creationId xmlns:a16="http://schemas.microsoft.com/office/drawing/2014/main" id="{DA8393E2-FDDA-3DAB-7EDC-849E34EB4526}"/>
              </a:ext>
            </a:extLst>
          </p:cNvPr>
          <p:cNvPicPr>
            <a:picLocks noChangeAspect="1"/>
          </p:cNvPicPr>
          <p:nvPr/>
        </p:nvPicPr>
        <p:blipFill>
          <a:blip r:embed="rId3"/>
          <a:stretch>
            <a:fillRect/>
          </a:stretch>
        </p:blipFill>
        <p:spPr>
          <a:xfrm>
            <a:off x="232401" y="57646"/>
            <a:ext cx="8258269" cy="6352240"/>
          </a:xfrm>
          <a:prstGeom prst="rect">
            <a:avLst/>
          </a:prstGeom>
        </p:spPr>
      </p:pic>
      <p:sp>
        <p:nvSpPr>
          <p:cNvPr id="6" name="Date Placeholder 2">
            <a:extLst>
              <a:ext uri="{FF2B5EF4-FFF2-40B4-BE49-F238E27FC236}">
                <a16:creationId xmlns:a16="http://schemas.microsoft.com/office/drawing/2014/main" id="{70952F60-A9F4-43B4-9854-3E20E80FB8EA}"/>
              </a:ext>
            </a:extLst>
          </p:cNvPr>
          <p:cNvSpPr txBox="1">
            <a:spLocks/>
          </p:cNvSpPr>
          <p:nvPr/>
        </p:nvSpPr>
        <p:spPr>
          <a:xfrm>
            <a:off x="775446" y="6356350"/>
            <a:ext cx="1019906" cy="50165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30 Nov 2022</a:t>
            </a:r>
          </a:p>
        </p:txBody>
      </p:sp>
      <p:sp>
        <p:nvSpPr>
          <p:cNvPr id="3" name="TextBox 2">
            <a:extLst>
              <a:ext uri="{FF2B5EF4-FFF2-40B4-BE49-F238E27FC236}">
                <a16:creationId xmlns:a16="http://schemas.microsoft.com/office/drawing/2014/main" id="{8267C5DA-00DF-197E-777B-4FE26EA388DE}"/>
              </a:ext>
            </a:extLst>
          </p:cNvPr>
          <p:cNvSpPr txBox="1"/>
          <p:nvPr/>
        </p:nvSpPr>
        <p:spPr>
          <a:xfrm>
            <a:off x="8331376" y="194235"/>
            <a:ext cx="3861468" cy="3693319"/>
          </a:xfrm>
          <a:prstGeom prst="rect">
            <a:avLst/>
          </a:prstGeom>
          <a:solidFill>
            <a:srgbClr val="B2DDFF">
              <a:alpha val="82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Calibri"/>
                <a:cs typeface="Calibri"/>
              </a:rPr>
              <a:t>Permanent Pipeline &amp; Access Easement</a:t>
            </a:r>
            <a:endParaRPr lang="en-US"/>
          </a:p>
          <a:p>
            <a:pPr marL="285750" indent="-285750">
              <a:buFont typeface="Arial"/>
              <a:buChar char="•"/>
            </a:pPr>
            <a:r>
              <a:rPr lang="en-US" dirty="0">
                <a:ea typeface="Calibri"/>
                <a:cs typeface="Calibri"/>
              </a:rPr>
              <a:t>Emergency access road to Filtration site</a:t>
            </a:r>
          </a:p>
          <a:p>
            <a:pPr marL="285750" indent="-285750">
              <a:buFont typeface="Arial"/>
              <a:buChar char="•"/>
            </a:pPr>
            <a:r>
              <a:rPr lang="en-US" dirty="0">
                <a:ea typeface="Calibri"/>
                <a:cs typeface="Calibri"/>
              </a:rPr>
              <a:t>Water line to support fire hydrants</a:t>
            </a:r>
          </a:p>
          <a:p>
            <a:pPr marL="285750" indent="-285750">
              <a:buFont typeface="Arial"/>
              <a:buChar char="•"/>
            </a:pPr>
            <a:r>
              <a:rPr lang="en-US" dirty="0">
                <a:ea typeface="Calibri"/>
                <a:cs typeface="Calibri"/>
              </a:rPr>
              <a:t>Fiber-optic cable</a:t>
            </a:r>
          </a:p>
          <a:p>
            <a:pPr marL="285750" indent="-285750">
              <a:buFont typeface="Arial"/>
              <a:buChar char="•"/>
            </a:pPr>
            <a:endParaRPr lang="en-US" dirty="0">
              <a:ea typeface="Calibri"/>
              <a:cs typeface="Calibri"/>
            </a:endParaRPr>
          </a:p>
          <a:p>
            <a:pPr algn="ctr"/>
            <a:r>
              <a:rPr lang="en-US" b="1" dirty="0">
                <a:ea typeface="Calibri"/>
                <a:cs typeface="Calibri"/>
              </a:rPr>
              <a:t>Temporary Construction Easement  </a:t>
            </a:r>
            <a:r>
              <a:rPr lang="en-US" sz="1700" b="1" dirty="0">
                <a:ea typeface="Calibri"/>
                <a:cs typeface="Calibri"/>
              </a:rPr>
              <a:t>(Five Years)</a:t>
            </a:r>
          </a:p>
          <a:p>
            <a:pPr marL="285750" indent="-285750">
              <a:buFont typeface="Arial"/>
              <a:buChar char="•"/>
            </a:pPr>
            <a:r>
              <a:rPr lang="en-US" dirty="0">
                <a:ea typeface="Calibri"/>
                <a:cs typeface="Calibri"/>
              </a:rPr>
              <a:t>Temporary construction access to Filtration site</a:t>
            </a:r>
            <a:endParaRPr lang="en-US" b="1" dirty="0">
              <a:ea typeface="Calibri"/>
              <a:cs typeface="Calibri"/>
            </a:endParaRPr>
          </a:p>
          <a:p>
            <a:pPr marL="285750" indent="-285750">
              <a:buFont typeface="Arial"/>
              <a:buChar char="•"/>
            </a:pPr>
            <a:r>
              <a:rPr lang="en-US" dirty="0">
                <a:ea typeface="Calibri"/>
                <a:cs typeface="Calibri"/>
              </a:rPr>
              <a:t>Temporary overhead electric power to Filtration site</a:t>
            </a:r>
          </a:p>
        </p:txBody>
      </p:sp>
    </p:spTree>
    <p:extLst>
      <p:ext uri="{BB962C8B-B14F-4D97-AF65-F5344CB8AC3E}">
        <p14:creationId xmlns:p14="http://schemas.microsoft.com/office/powerpoint/2010/main" val="1809052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10E43A2-F955-4D74-AF96-0E7038762298}"/>
              </a:ext>
            </a:extLst>
          </p:cNvPr>
          <p:cNvSpPr>
            <a:spLocks noGrp="1"/>
          </p:cNvSpPr>
          <p:nvPr>
            <p:ph type="ftr" sz="quarter" idx="11"/>
          </p:nvPr>
        </p:nvSpPr>
        <p:spPr>
          <a:xfrm>
            <a:off x="1858106" y="6356350"/>
            <a:ext cx="6113585" cy="501513"/>
          </a:xfrm>
        </p:spPr>
        <p:txBody>
          <a:bodyPr/>
          <a:lstStyle/>
          <a:p>
            <a:r>
              <a:rPr lang="en-US" dirty="0"/>
              <a:t>Portland Water Bureau  |  Bull Run Treatment Program</a:t>
            </a:r>
          </a:p>
        </p:txBody>
      </p:sp>
      <p:sp>
        <p:nvSpPr>
          <p:cNvPr id="5" name="Slide Number Placeholder 4">
            <a:extLst>
              <a:ext uri="{FF2B5EF4-FFF2-40B4-BE49-F238E27FC236}">
                <a16:creationId xmlns:a16="http://schemas.microsoft.com/office/drawing/2014/main" id="{34603532-DA23-4426-930E-7F038496DD89}"/>
              </a:ext>
            </a:extLst>
          </p:cNvPr>
          <p:cNvSpPr>
            <a:spLocks noGrp="1"/>
          </p:cNvSpPr>
          <p:nvPr>
            <p:ph type="sldNum" sz="quarter" idx="12"/>
          </p:nvPr>
        </p:nvSpPr>
        <p:spPr/>
        <p:txBody>
          <a:bodyPr/>
          <a:lstStyle/>
          <a:p>
            <a:fld id="{D3195491-1DF9-B741-AFD4-E34CE63975D3}" type="slidenum">
              <a:rPr lang="en-US" smtClean="0"/>
              <a:t>9</a:t>
            </a:fld>
            <a:endParaRPr lang="en-US"/>
          </a:p>
        </p:txBody>
      </p:sp>
      <p:pic>
        <p:nvPicPr>
          <p:cNvPr id="2" name="Picture 5" descr="A picture containing Word&#10;&#10;Description automatically generated">
            <a:extLst>
              <a:ext uri="{FF2B5EF4-FFF2-40B4-BE49-F238E27FC236}">
                <a16:creationId xmlns:a16="http://schemas.microsoft.com/office/drawing/2014/main" id="{8EC2BB10-D6F0-0A10-3684-FCD57FFC4E1D}"/>
              </a:ext>
            </a:extLst>
          </p:cNvPr>
          <p:cNvPicPr>
            <a:picLocks noChangeAspect="1"/>
          </p:cNvPicPr>
          <p:nvPr/>
        </p:nvPicPr>
        <p:blipFill>
          <a:blip r:embed="rId3"/>
          <a:stretch>
            <a:fillRect/>
          </a:stretch>
        </p:blipFill>
        <p:spPr>
          <a:xfrm>
            <a:off x="202935" y="72024"/>
            <a:ext cx="8243180" cy="6352240"/>
          </a:xfrm>
          <a:prstGeom prst="rect">
            <a:avLst/>
          </a:prstGeom>
        </p:spPr>
      </p:pic>
      <p:sp>
        <p:nvSpPr>
          <p:cNvPr id="6" name="Date Placeholder 2">
            <a:extLst>
              <a:ext uri="{FF2B5EF4-FFF2-40B4-BE49-F238E27FC236}">
                <a16:creationId xmlns:a16="http://schemas.microsoft.com/office/drawing/2014/main" id="{7D2DA2AC-8B25-4F8B-BA47-AB947329669F}"/>
              </a:ext>
            </a:extLst>
          </p:cNvPr>
          <p:cNvSpPr txBox="1">
            <a:spLocks/>
          </p:cNvSpPr>
          <p:nvPr/>
        </p:nvSpPr>
        <p:spPr>
          <a:xfrm>
            <a:off x="775446" y="6356350"/>
            <a:ext cx="1019906" cy="501650"/>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30 Nov 2022</a:t>
            </a:r>
          </a:p>
        </p:txBody>
      </p:sp>
      <p:sp>
        <p:nvSpPr>
          <p:cNvPr id="7" name="TextBox 6">
            <a:extLst>
              <a:ext uri="{FF2B5EF4-FFF2-40B4-BE49-F238E27FC236}">
                <a16:creationId xmlns:a16="http://schemas.microsoft.com/office/drawing/2014/main" id="{84F9B6F8-8693-CB9B-0935-CCB1A6A97182}"/>
              </a:ext>
            </a:extLst>
          </p:cNvPr>
          <p:cNvSpPr txBox="1"/>
          <p:nvPr/>
        </p:nvSpPr>
        <p:spPr>
          <a:xfrm>
            <a:off x="8384538" y="194235"/>
            <a:ext cx="3808306" cy="4247317"/>
          </a:xfrm>
          <a:prstGeom prst="rect">
            <a:avLst/>
          </a:prstGeom>
          <a:solidFill>
            <a:srgbClr val="B2DDFF">
              <a:alpha val="82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Calibri"/>
                <a:cs typeface="Calibri"/>
              </a:rPr>
              <a:t>Permanent Pipeline &amp; Access Easement</a:t>
            </a:r>
            <a:endParaRPr lang="en-US"/>
          </a:p>
          <a:p>
            <a:pPr marL="285750" indent="-285750">
              <a:buFont typeface="Arial"/>
              <a:buChar char="•"/>
            </a:pPr>
            <a:r>
              <a:rPr lang="en-US" dirty="0">
                <a:ea typeface="Calibri"/>
                <a:cs typeface="Calibri"/>
              </a:rPr>
              <a:t>Emergency access road to Filtration site</a:t>
            </a:r>
          </a:p>
          <a:p>
            <a:pPr marL="285750" indent="-285750">
              <a:buFont typeface="Arial"/>
              <a:buChar char="•"/>
            </a:pPr>
            <a:r>
              <a:rPr lang="en-US" dirty="0">
                <a:ea typeface="Calibri"/>
                <a:cs typeface="Calibri"/>
              </a:rPr>
              <a:t>Water line to support fire hydrants</a:t>
            </a:r>
          </a:p>
          <a:p>
            <a:pPr marL="285750" indent="-285750">
              <a:buFont typeface="Arial"/>
              <a:buChar char="•"/>
            </a:pPr>
            <a:r>
              <a:rPr lang="en-US" dirty="0">
                <a:ea typeface="Calibri"/>
                <a:cs typeface="Calibri"/>
              </a:rPr>
              <a:t>Fiber-optic communication line</a:t>
            </a:r>
          </a:p>
          <a:p>
            <a:pPr marL="285750" indent="-285750">
              <a:buFont typeface="Arial"/>
              <a:buChar char="•"/>
            </a:pPr>
            <a:r>
              <a:rPr lang="en-US" dirty="0">
                <a:ea typeface="Calibri"/>
                <a:cs typeface="Calibri"/>
              </a:rPr>
              <a:t>Appurtenances: including hydrants and vaults</a:t>
            </a:r>
          </a:p>
          <a:p>
            <a:pPr marL="285750" indent="-285750">
              <a:buFont typeface="Arial"/>
              <a:buChar char="•"/>
            </a:pPr>
            <a:endParaRPr lang="en-US" dirty="0">
              <a:ea typeface="Calibri"/>
              <a:cs typeface="Calibri"/>
            </a:endParaRPr>
          </a:p>
          <a:p>
            <a:pPr algn="ctr"/>
            <a:r>
              <a:rPr lang="en-US" b="1" dirty="0">
                <a:ea typeface="Calibri"/>
                <a:cs typeface="Calibri"/>
              </a:rPr>
              <a:t>Temporary Construction Easement</a:t>
            </a:r>
          </a:p>
          <a:p>
            <a:pPr algn="ctr"/>
            <a:r>
              <a:rPr lang="en-US" sz="1700" b="1" dirty="0">
                <a:ea typeface="Calibri"/>
                <a:cs typeface="Calibri"/>
              </a:rPr>
              <a:t>(Five Years)</a:t>
            </a:r>
          </a:p>
          <a:p>
            <a:pPr marL="285750" indent="-285750">
              <a:buFont typeface="Arial"/>
              <a:buChar char="•"/>
            </a:pPr>
            <a:r>
              <a:rPr lang="en-US" dirty="0">
                <a:ea typeface="Calibri"/>
                <a:cs typeface="Calibri"/>
              </a:rPr>
              <a:t>Temporary construction access to Filtration site</a:t>
            </a:r>
            <a:endParaRPr lang="en-US" b="1" dirty="0">
              <a:ea typeface="Calibri"/>
              <a:cs typeface="Calibri"/>
            </a:endParaRPr>
          </a:p>
          <a:p>
            <a:pPr marL="285750" indent="-285750">
              <a:buFont typeface="Arial"/>
              <a:buChar char="•"/>
            </a:pPr>
            <a:r>
              <a:rPr lang="en-US" dirty="0">
                <a:ea typeface="Calibri"/>
                <a:cs typeface="Calibri"/>
              </a:rPr>
              <a:t>Temporary electric over-head power to Filtration site</a:t>
            </a:r>
          </a:p>
        </p:txBody>
      </p:sp>
    </p:spTree>
    <p:extLst>
      <p:ext uri="{BB962C8B-B14F-4D97-AF65-F5344CB8AC3E}">
        <p14:creationId xmlns:p14="http://schemas.microsoft.com/office/powerpoint/2010/main" val="3552718194"/>
      </p:ext>
    </p:extLst>
  </p:cSld>
  <p:clrMapOvr>
    <a:masterClrMapping/>
  </p:clrMapOvr>
</p:sld>
</file>

<file path=ppt/theme/theme1.xml><?xml version="1.0" encoding="utf-8"?>
<a:theme xmlns:a="http://schemas.openxmlformats.org/drawingml/2006/main" name="Office Theme">
  <a:themeElements>
    <a:clrScheme name="Custom 2">
      <a:dk1>
        <a:srgbClr val="00457B"/>
      </a:dk1>
      <a:lt1>
        <a:srgbClr val="FFFFFF"/>
      </a:lt1>
      <a:dk2>
        <a:srgbClr val="44546A"/>
      </a:dk2>
      <a:lt2>
        <a:srgbClr val="E7E6E6"/>
      </a:lt2>
      <a:accent1>
        <a:srgbClr val="009CAD"/>
      </a:accent1>
      <a:accent2>
        <a:srgbClr val="8CC63E"/>
      </a:accent2>
      <a:accent3>
        <a:srgbClr val="F7931C"/>
      </a:accent3>
      <a:accent4>
        <a:srgbClr val="047A90"/>
      </a:accent4>
      <a:accent5>
        <a:srgbClr val="70CBD3"/>
      </a:accent5>
      <a:accent6>
        <a:srgbClr val="00703B"/>
      </a:accent6>
      <a:hlink>
        <a:srgbClr val="00A1B1"/>
      </a:hlink>
      <a:folHlink>
        <a:srgbClr val="70CB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F91E7AD461E8488C97074A09F3CA70" ma:contentTypeVersion="45" ma:contentTypeDescription="Create a new document." ma:contentTypeScope="" ma:versionID="18dd963d12697fb531166b9d24f645fe">
  <xsd:schema xmlns:xsd="http://www.w3.org/2001/XMLSchema" xmlns:xs="http://www.w3.org/2001/XMLSchema" xmlns:p="http://schemas.microsoft.com/office/2006/metadata/properties" xmlns:ns1="http://schemas.microsoft.com/sharepoint/v3" xmlns:ns2="bdc6406b-a16c-4791-a2df-f9df3254c2f2" xmlns:ns3="ed383ef8-cc39-4fd2-8e26-4f359f17b8f4" targetNamespace="http://schemas.microsoft.com/office/2006/metadata/properties" ma:root="true" ma:fieldsID="d02e10c4e280c8a29b704e8c1cbfd22d" ns1:_="" ns2:_="" ns3:_="">
    <xsd:import namespace="http://schemas.microsoft.com/sharepoint/v3"/>
    <xsd:import namespace="bdc6406b-a16c-4791-a2df-f9df3254c2f2"/>
    <xsd:import namespace="ed383ef8-cc39-4fd2-8e26-4f359f17b8f4"/>
    <xsd:element name="properties">
      <xsd:complexType>
        <xsd:sequence>
          <xsd:element name="documentManagement">
            <xsd:complexType>
              <xsd:all>
                <xsd:element ref="ns2:DeliverableStatus" minOccurs="0"/>
                <xsd:element ref="ns2:SubmitReview" minOccurs="0"/>
                <xsd:element ref="ns2:PrimaryReviewers" minOccurs="0"/>
                <xsd:element ref="ns2:ReviewerNotes" minOccurs="0"/>
                <xsd:element ref="ns2:ReviewOption" minOccurs="0"/>
                <xsd:element ref="ns2:Reviewers" minOccurs="0"/>
                <xsd:element ref="ns2:ProcessStatus"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_Flow_SignoffStatus" minOccurs="0"/>
                <xsd:element ref="ns2:ReviewStatus0" minOccurs="0"/>
                <xsd:element ref="ns2:QMItemLookup" minOccurs="0"/>
                <xsd:element ref="ns2:ReviewHistory" minOccurs="0"/>
                <xsd:element ref="ns2:ReviewsCompleted" minOccurs="0"/>
                <xsd:element ref="ns2:DeliverableLaunch" minOccurs="0"/>
                <xsd:element ref="ns2:LastReviewDate" minOccurs="0"/>
                <xsd:element ref="ns2:LinktoReview" minOccurs="0"/>
                <xsd:element ref="ns1:_ip_UnifiedCompliancePolicyProperties" minOccurs="0"/>
                <xsd:element ref="ns1:_ip_UnifiedCompliancePolicyUIAction" minOccurs="0"/>
                <xsd:element ref="ns2:WBS" minOccurs="0"/>
                <xsd:element ref="ns2:DocumentStatus" minOccurs="0"/>
                <xsd:element ref="ns2:DocumentType" minOccurs="0"/>
                <xsd:element ref="ns2:OriginalAuthor" minOccurs="0"/>
                <xsd:element ref="ns2:EnterpriseKeywords" minOccurs="0"/>
                <xsd:element ref="ns2:DataDate" minOccurs="0"/>
                <xsd:element ref="ns2:OtherReviewers" minOccurs="0"/>
                <xsd:element ref="ns2:NextReviewDueDate" minOccurs="0"/>
                <xsd:element ref="ns2:WorkflowProces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5" nillable="true" ma:displayName="Unified Compliance Policy Properties" ma:hidden="true" ma:internalName="_ip_UnifiedCompliancePolicyProperties">
      <xsd:simpleType>
        <xsd:restriction base="dms:Note"/>
      </xsd:simpleType>
    </xsd:element>
    <xsd:element name="_ip_UnifiedCompliancePolicyUIAction" ma:index="3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c6406b-a16c-4791-a2df-f9df3254c2f2" elementFormDefault="qualified">
    <xsd:import namespace="http://schemas.microsoft.com/office/2006/documentManagement/types"/>
    <xsd:import namespace="http://schemas.microsoft.com/office/infopath/2007/PartnerControls"/>
    <xsd:element name="DeliverableStatus" ma:index="2" nillable="true" ma:displayName="Deliverable Status" ma:default="Draft not submitted" ma:format="Dropdown" ma:internalName="DeliverableStatus">
      <xsd:simpleType>
        <xsd:restriction base="dms:Choice">
          <xsd:enumeration value="Draft not submitted"/>
          <xsd:enumeration value="Draft"/>
          <xsd:enumeration value="Second Draft"/>
          <xsd:enumeration value="Final Draft"/>
          <xsd:enumeration value="Final"/>
        </xsd:restriction>
      </xsd:simpleType>
    </xsd:element>
    <xsd:element name="SubmitReview" ma:index="3" nillable="true" ma:displayName="Submit for Review" ma:default="0" ma:internalName="SubmitReview">
      <xsd:simpleType>
        <xsd:restriction base="dms:Boolean"/>
      </xsd:simpleType>
    </xsd:element>
    <xsd:element name="PrimaryReviewers" ma:index="4" nillable="true" ma:displayName="Primary Reviewers" ma:list="UserInfo" ma:SearchPeopleOnly="false" ma:SharePointGroup="0" ma:internalName="PrimaryReviewe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viewerNotes" ma:index="5" nillable="true" ma:displayName="Reviewer Notes" ma:internalName="ReviewerNotes">
      <xsd:simpleType>
        <xsd:restriction base="dms:Note"/>
      </xsd:simpleType>
    </xsd:element>
    <xsd:element name="ReviewOption" ma:index="6" nillable="true" ma:displayName="Review Option" ma:internalName="ReviewOption">
      <xsd:simpleType>
        <xsd:restriction base="dms:Text">
          <xsd:maxLength value="255"/>
        </xsd:restriction>
      </xsd:simpleType>
    </xsd:element>
    <xsd:element name="Reviewers" ma:index="7" nillable="true" ma:displayName="Reviewers" ma:list="UserInfo" ma:SearchPeopleOnly="false" ma:SharePointGroup="0" ma:internalName="Reviewe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cessStatus" ma:index="8" nillable="true" ma:displayName="Review Status" ma:default="Not Submitted" ma:format="Dropdown" ma:indexed="true" ma:internalName="ProcessStatus">
      <xsd:simpleType>
        <xsd:restriction base="dms:Choice">
          <xsd:enumeration value="Not Submitted"/>
          <xsd:enumeration value="Primary Reviewer"/>
          <xsd:enumeration value="Secondary Reviewer"/>
          <xsd:enumeration value="Completed"/>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_Flow_SignoffStatus" ma:index="27" nillable="true" ma:displayName="Sign-off status" ma:internalName="Sign_x002d_off_x0020_status">
      <xsd:simpleType>
        <xsd:restriction base="dms:Text"/>
      </xsd:simpleType>
    </xsd:element>
    <xsd:element name="ReviewStatus0" ma:index="28" nillable="true" ma:displayName="ReviewStatus" ma:format="Dropdown" ma:indexed="true" ma:internalName="ReviewStatus0">
      <xsd:simpleType>
        <xsd:restriction base="dms:Choice">
          <xsd:enumeration value="Initial"/>
          <xsd:enumeration value="Primary Reviewers"/>
          <xsd:enumeration value="Reviewers"/>
          <xsd:enumeration value="Completed"/>
        </xsd:restriction>
      </xsd:simpleType>
    </xsd:element>
    <xsd:element name="QMItemLookup" ma:index="29" nillable="true" ma:displayName="QMItemLookup" ma:internalName="QMItemLookup">
      <xsd:simpleType>
        <xsd:restriction base="dms:Number"/>
      </xsd:simpleType>
    </xsd:element>
    <xsd:element name="ReviewHistory" ma:index="30" nillable="true" ma:displayName="Review History" ma:internalName="ReviewHistory">
      <xsd:simpleType>
        <xsd:restriction base="dms:Note"/>
      </xsd:simpleType>
    </xsd:element>
    <xsd:element name="ReviewsCompleted" ma:index="31" nillable="true" ma:displayName="ReviewsCompleted" ma:internalName="ReviewsCompleted">
      <xsd:simpleType>
        <xsd:restriction base="dms:Text">
          <xsd:maxLength value="255"/>
        </xsd:restriction>
      </xsd:simpleType>
    </xsd:element>
    <xsd:element name="DeliverableLaunch" ma:index="32" nillable="true" ma:displayName="Deliverable Review" ma:default="Link" ma:internalName="DeliverableLaunch">
      <xsd:simpleType>
        <xsd:restriction base="dms:Text">
          <xsd:maxLength value="255"/>
        </xsd:restriction>
      </xsd:simpleType>
    </xsd:element>
    <xsd:element name="LastReviewDate" ma:index="33" nillable="true" ma:displayName="Last Review Date" ma:format="DateOnly" ma:internalName="LastReviewDate">
      <xsd:simpleType>
        <xsd:restriction base="dms:DateTime"/>
      </xsd:simpleType>
    </xsd:element>
    <xsd:element name="LinktoReview" ma:index="34" nillable="true" ma:displayName="Link to Review" ma:internalName="LinktoReview">
      <xsd:simpleType>
        <xsd:restriction base="dms:Text">
          <xsd:maxLength value="255"/>
        </xsd:restriction>
      </xsd:simpleType>
    </xsd:element>
    <xsd:element name="WBS" ma:index="37" nillable="true" ma:displayName="WBS" ma:internalName="WBS">
      <xsd:simpleType>
        <xsd:restriction base="dms:Text">
          <xsd:maxLength value="255"/>
        </xsd:restriction>
      </xsd:simpleType>
    </xsd:element>
    <xsd:element name="DocumentStatus" ma:index="38" nillable="true" ma:displayName="DocumentStatus" ma:format="Dropdown" ma:internalName="DocumentStatus">
      <xsd:simpleType>
        <xsd:restriction base="dms:Choice">
          <xsd:enumeration value="Working"/>
          <xsd:enumeration value="Draft"/>
          <xsd:enumeration value="Under Review"/>
          <xsd:enumeration value="Reviewed"/>
          <xsd:enumeration value="Final"/>
          <xsd:enumeration value="Published"/>
          <xsd:enumeration value="Expired"/>
          <xsd:enumeration value="Archived"/>
          <xsd:enumeration value="Not Applicable"/>
        </xsd:restriction>
      </xsd:simpleType>
    </xsd:element>
    <xsd:element name="DocumentType" ma:index="39" nillable="true" ma:displayName="DocumentType" ma:format="Dropdown" ma:internalName="DocumentType">
      <xsd:simpleType>
        <xsd:restriction base="dms:Choice">
          <xsd:enumeration value="Agenda"/>
          <xsd:enumeration value="Audio"/>
          <xsd:enumeration value="Calculation"/>
          <xsd:enumeration value="Checklist"/>
          <xsd:enumeration value="Contract"/>
          <xsd:enumeration value="Drawing"/>
          <xsd:enumeration value="Email"/>
          <xsd:enumeration value="Fact Sheet"/>
          <xsd:enumeration value="Folder"/>
          <xsd:enumeration value="Form"/>
          <xsd:enumeration value="Graphic"/>
          <xsd:enumeration value="Guide or Guideline"/>
          <xsd:enumeration value="Letter"/>
          <xsd:enumeration value="Link"/>
          <xsd:enumeration value="Meeting Minutes"/>
          <xsd:enumeration value="Memorandum"/>
          <xsd:enumeration value="Other"/>
          <xsd:enumeration value="Photograph"/>
          <xsd:enumeration value="Plan"/>
          <xsd:enumeration value="Presentation"/>
          <xsd:enumeration value="Report"/>
          <xsd:enumeration value="Request for Information"/>
          <xsd:enumeration value="Schedule"/>
          <xsd:enumeration value="Sign-In"/>
          <xsd:enumeration value="Spatial Data"/>
          <xsd:enumeration value="Specification"/>
          <xsd:enumeration value="Talking Points"/>
          <xsd:enumeration value="Technical Memorandum"/>
          <xsd:enumeration value="Template"/>
          <xsd:enumeration value="Transmittal"/>
          <xsd:enumeration value="Video"/>
        </xsd:restriction>
      </xsd:simpleType>
    </xsd:element>
    <xsd:element name="OriginalAuthor" ma:index="40" nillable="true" ma:displayName="OriginalAuthor" ma:internalName="OriginalAuthor">
      <xsd:simpleType>
        <xsd:restriction base="dms:Text">
          <xsd:maxLength value="255"/>
        </xsd:restriction>
      </xsd:simpleType>
    </xsd:element>
    <xsd:element name="EnterpriseKeywords" ma:index="41" nillable="true" ma:displayName="EnterpriseKeywords" ma:internalName="EnterpriseKeywords">
      <xsd:simpleType>
        <xsd:restriction base="dms:Text">
          <xsd:maxLength value="255"/>
        </xsd:restriction>
      </xsd:simpleType>
    </xsd:element>
    <xsd:element name="DataDate" ma:index="42" nillable="true" ma:displayName="DataDate" ma:internalName="DataDate">
      <xsd:simpleType>
        <xsd:restriction base="dms:Text">
          <xsd:maxLength value="255"/>
        </xsd:restriction>
      </xsd:simpleType>
    </xsd:element>
    <xsd:element name="OtherReviewers" ma:index="43" nillable="true" ma:displayName="Other Reviewers" ma:list="UserInfo" ma:SearchPeopleOnly="false" ma:SharePointGroup="0" ma:internalName="OtherReviewe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NextReviewDueDate" ma:index="44" nillable="true" ma:displayName="Next Review Due Date" ma:format="DateOnly" ma:internalName="NextReviewDueDate">
      <xsd:simpleType>
        <xsd:restriction base="dms:DateTime"/>
      </xsd:simpleType>
    </xsd:element>
    <xsd:element name="WorkflowProcess" ma:index="45" nillable="true" ma:displayName="WorkflowProcess" ma:default="Initial" ma:internalName="WorkflowProcess">
      <xsd:simpleType>
        <xsd:restriction base="dms:Text">
          <xsd:maxLength value="255"/>
        </xsd:restriction>
      </xsd:simpleType>
    </xsd:element>
    <xsd:element name="MediaLengthInSeconds" ma:index="46" nillable="true" ma:displayName="Length (seconds)" ma:internalName="MediaLengthInSeconds" ma:readOnly="true">
      <xsd:simpleType>
        <xsd:restriction base="dms:Unknown"/>
      </xsd:simpleType>
    </xsd:element>
    <xsd:element name="lcf76f155ced4ddcb4097134ff3c332f" ma:index="48" nillable="true" ma:taxonomy="true" ma:internalName="lcf76f155ced4ddcb4097134ff3c332f" ma:taxonomyFieldName="MediaServiceImageTags" ma:displayName="Image Tags" ma:readOnly="false" ma:fieldId="{5cf76f15-5ced-4ddc-b409-7134ff3c332f}" ma:taxonomyMulti="true" ma:sspId="b02cbeba-604b-48d5-8db5-ce7d6cfada2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d383ef8-cc39-4fd2-8e26-4f359f17b8f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49" nillable="true" ma:displayName="Taxonomy Catch All Column" ma:hidden="true" ma:list="{39b952f9-7681-49e1-8960-c6295887bd0c}" ma:internalName="TaxCatchAll" ma:showField="CatchAllData" ma:web="ed383ef8-cc39-4fd2-8e26-4f359f17b8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eliverableStatus xmlns="bdc6406b-a16c-4791-a2df-f9df3254c2f2">Draft not submitted</DeliverableStatus>
    <PrimaryReviewers xmlns="bdc6406b-a16c-4791-a2df-f9df3254c2f2">
      <UserInfo>
        <DisplayName/>
        <AccountId xsi:nil="true"/>
        <AccountType/>
      </UserInfo>
    </PrimaryReviewers>
    <ReviewHistory xmlns="bdc6406b-a16c-4791-a2df-f9df3254c2f2" xsi:nil="true"/>
    <_ip_UnifiedCompliancePolicyUIAction xmlns="http://schemas.microsoft.com/sharepoint/v3" xsi:nil="true"/>
    <OriginalAuthor xmlns="bdc6406b-a16c-4791-a2df-f9df3254c2f2" xsi:nil="true"/>
    <QMItemLookup xmlns="bdc6406b-a16c-4791-a2df-f9df3254c2f2" xsi:nil="true"/>
    <ReviewStatus0 xmlns="bdc6406b-a16c-4791-a2df-f9df3254c2f2" xsi:nil="true"/>
    <NextReviewDueDate xmlns="bdc6406b-a16c-4791-a2df-f9df3254c2f2" xsi:nil="true"/>
    <ReviewerNotes xmlns="bdc6406b-a16c-4791-a2df-f9df3254c2f2" xsi:nil="true"/>
    <ReviewsCompleted xmlns="bdc6406b-a16c-4791-a2df-f9df3254c2f2" xsi:nil="true"/>
    <DocumentType xmlns="bdc6406b-a16c-4791-a2df-f9df3254c2f2" xsi:nil="true"/>
    <_ip_UnifiedCompliancePolicyProperties xmlns="http://schemas.microsoft.com/sharepoint/v3" xsi:nil="true"/>
    <DocumentStatus xmlns="bdc6406b-a16c-4791-a2df-f9df3254c2f2" xsi:nil="true"/>
    <EnterpriseKeywords xmlns="bdc6406b-a16c-4791-a2df-f9df3254c2f2" xsi:nil="true"/>
    <lcf76f155ced4ddcb4097134ff3c332f xmlns="bdc6406b-a16c-4791-a2df-f9df3254c2f2">
      <Terms xmlns="http://schemas.microsoft.com/office/infopath/2007/PartnerControls"/>
    </lcf76f155ced4ddcb4097134ff3c332f>
    <_Flow_SignoffStatus xmlns="bdc6406b-a16c-4791-a2df-f9df3254c2f2" xsi:nil="true"/>
    <LastReviewDate xmlns="bdc6406b-a16c-4791-a2df-f9df3254c2f2" xsi:nil="true"/>
    <ReviewOption xmlns="bdc6406b-a16c-4791-a2df-f9df3254c2f2" xsi:nil="true"/>
    <DeliverableLaunch xmlns="bdc6406b-a16c-4791-a2df-f9df3254c2f2">Link</DeliverableLaunch>
    <DataDate xmlns="bdc6406b-a16c-4791-a2df-f9df3254c2f2" xsi:nil="true"/>
    <OtherReviewers xmlns="bdc6406b-a16c-4791-a2df-f9df3254c2f2">
      <UserInfo>
        <DisplayName/>
        <AccountId xsi:nil="true"/>
        <AccountType/>
      </UserInfo>
    </OtherReviewers>
    <TaxCatchAll xmlns="ed383ef8-cc39-4fd2-8e26-4f359f17b8f4" xsi:nil="true"/>
    <SubmitReview xmlns="bdc6406b-a16c-4791-a2df-f9df3254c2f2">false</SubmitReview>
    <WorkflowProcess xmlns="bdc6406b-a16c-4791-a2df-f9df3254c2f2">Initial</WorkflowProcess>
    <WBS xmlns="bdc6406b-a16c-4791-a2df-f9df3254c2f2" xsi:nil="true"/>
    <Reviewers xmlns="bdc6406b-a16c-4791-a2df-f9df3254c2f2">
      <UserInfo>
        <DisplayName/>
        <AccountId xsi:nil="true"/>
        <AccountType/>
      </UserInfo>
    </Reviewers>
    <LinktoReview xmlns="bdc6406b-a16c-4791-a2df-f9df3254c2f2" xsi:nil="true"/>
    <ProcessStatus xmlns="bdc6406b-a16c-4791-a2df-f9df3254c2f2">Not Submitted</ProcessStatus>
  </documentManagement>
</p:properties>
</file>

<file path=customXml/itemProps1.xml><?xml version="1.0" encoding="utf-8"?>
<ds:datastoreItem xmlns:ds="http://schemas.openxmlformats.org/officeDocument/2006/customXml" ds:itemID="{D93E5FE4-27C4-4B71-9757-8CFD10C0A367}">
  <ds:schemaRefs>
    <ds:schemaRef ds:uri="http://schemas.microsoft.com/sharepoint/v3/contenttype/forms"/>
  </ds:schemaRefs>
</ds:datastoreItem>
</file>

<file path=customXml/itemProps2.xml><?xml version="1.0" encoding="utf-8"?>
<ds:datastoreItem xmlns:ds="http://schemas.openxmlformats.org/officeDocument/2006/customXml" ds:itemID="{47CE01EE-BBF4-4F73-AD46-A1D5468F7A4D}">
  <ds:schemaRefs>
    <ds:schemaRef ds:uri="bdc6406b-a16c-4791-a2df-f9df3254c2f2"/>
    <ds:schemaRef ds:uri="ed383ef8-cc39-4fd2-8e26-4f359f17b8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DDCA82C-F56F-4205-8D31-C71583ACC617}">
  <ds:schemaRefs>
    <ds:schemaRef ds:uri="bdc6406b-a16c-4791-a2df-f9df3254c2f2"/>
    <ds:schemaRef ds:uri="ed383ef8-cc39-4fd2-8e26-4f359f17b8f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2607</TotalTime>
  <Words>835</Words>
  <Application>Microsoft Office PowerPoint</Application>
  <PresentationFormat>Widescreen</PresentationFormat>
  <Paragraphs>183</Paragraphs>
  <Slides>16</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Arial,Sans-Serif</vt:lpstr>
      <vt:lpstr>Calibri</vt:lpstr>
      <vt:lpstr>Franklin Gothic Book</vt:lpstr>
      <vt:lpstr>Mangal</vt:lpstr>
      <vt:lpstr>Myriad Pro</vt:lpstr>
      <vt:lpstr>Myriad Pro Light</vt:lpstr>
      <vt:lpstr>Verdana</vt:lpstr>
      <vt:lpstr>Office Theme</vt:lpstr>
      <vt:lpstr>Bull Run Treatment Program</vt:lpstr>
      <vt:lpstr>PowerPoint Presentation</vt:lpstr>
      <vt:lpstr>Why we’re doing these projects</vt:lpstr>
      <vt:lpstr>Program Status</vt:lpstr>
      <vt:lpstr>Easement Acquisition Guidelines</vt:lpstr>
      <vt:lpstr>Easements</vt:lpstr>
      <vt:lpstr>Request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Parker, Ryan (Water)</dc:creator>
  <cp:lastModifiedBy>Peters, David</cp:lastModifiedBy>
  <cp:revision>63</cp:revision>
  <cp:lastPrinted>2022-11-22T19:34:17Z</cp:lastPrinted>
  <dcterms:created xsi:type="dcterms:W3CDTF">2021-04-09T21:01:52Z</dcterms:created>
  <dcterms:modified xsi:type="dcterms:W3CDTF">2022-11-28T23:08:09Z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0x010100D6F91E7AD461E8488C97074A09F3CA70</vt:lpwstr>
  </property>
  <property fmtid="{D5CDD505-2E9C-101B-9397-08002B2CF9AE}" pid="3" name="MediaServiceImageTags">
    <vt:lpwstr/>
  </property>
</Properties>
</file>