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"/>
  </p:notesMasterIdLst>
  <p:sldIdLst>
    <p:sldId id="256" r:id="rId3"/>
    <p:sldId id="549" r:id="rId4"/>
    <p:sldId id="547" r:id="rId5"/>
    <p:sldId id="548" r:id="rId6"/>
    <p:sldId id="550" r:id="rId7"/>
    <p:sldId id="551" r:id="rId8"/>
    <p:sldId id="552" r:id="rId9"/>
    <p:sldId id="54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58" autoAdjust="0"/>
    <p:restoredTop sz="94660"/>
  </p:normalViewPr>
  <p:slideViewPr>
    <p:cSldViewPr snapToGrid="0">
      <p:cViewPr varScale="1">
        <p:scale>
          <a:sx n="72" d="100"/>
          <a:sy n="72" d="100"/>
        </p:scale>
        <p:origin x="22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A287-4FE6-45CA-BDDB-90B0E5941427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802F2-7637-40A6-B9F0-F43B579EB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84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46827-5C3E-4262-9912-91B35C2B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9A392F-B9CD-4138-B407-D02FA972BC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7341D-FFFC-492F-8574-ADAAFD552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160F-F605-4D0D-A97C-9D62C40AD9E0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29523-CF50-44FE-8A29-932107B5B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AB63C-6A8D-4868-8C03-67756FD08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3922-51BD-4161-9804-9F4BB47AF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1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">
        <p:fade/>
      </p:transition>
    </mc:Choice>
    <mc:Fallback xmlns="">
      <p:transition spd="slow" advClick="0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E90E9-2C03-4568-8F3E-238D93540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FE5BCC-B589-422A-AA99-762C84B651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8FBB9-1F54-4E64-BFAC-E8E74B086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160F-F605-4D0D-A97C-9D62C40AD9E0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F3C13-BDCF-421F-9178-FC9B0B703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80AC5-D12A-4F16-B48F-EF99D840D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3922-51BD-4161-9804-9F4BB47AF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5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">
        <p:fade/>
      </p:transition>
    </mc:Choice>
    <mc:Fallback xmlns="">
      <p:transition spd="slow" advClick="0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0AC474-B9A4-4929-A6CD-A20BF01222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B8CE38-A521-4371-8E88-E5454775F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7F3D7-190F-430B-83DC-490CAF19A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160F-F605-4D0D-A97C-9D62C40AD9E0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3D76F-960E-4A31-867E-9491D909B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26284-A083-49EE-9424-DDB927D8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3922-51BD-4161-9804-9F4BB47AF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0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">
        <p:fade/>
      </p:transition>
    </mc:Choice>
    <mc:Fallback xmlns="">
      <p:transition spd="slow" advClick="0" advTm="1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DFAE-0C11-4F6A-9140-C4FDEC01A63B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1379-4CB1-437C-9865-7DD07708E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952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DFAE-0C11-4F6A-9140-C4FDEC01A63B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1379-4CB1-437C-9865-7DD07708E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99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DFAE-0C11-4F6A-9140-C4FDEC01A63B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1379-4CB1-437C-9865-7DD07708E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28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DFAE-0C11-4F6A-9140-C4FDEC01A63B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1379-4CB1-437C-9865-7DD07708E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57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DFAE-0C11-4F6A-9140-C4FDEC01A63B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1379-4CB1-437C-9865-7DD07708E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80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DFAE-0C11-4F6A-9140-C4FDEC01A63B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1379-4CB1-437C-9865-7DD07708E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08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DFAE-0C11-4F6A-9140-C4FDEC01A63B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1379-4CB1-437C-9865-7DD07708E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81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DFAE-0C11-4F6A-9140-C4FDEC01A63B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1379-4CB1-437C-9865-7DD07708E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25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09DA4-55EC-4AC0-B4DA-6A7853D5E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5E9FC-2888-4891-9D89-A969B0670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99964-1DF1-413B-89FA-27DF213D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160F-F605-4D0D-A97C-9D62C40AD9E0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FC6BF-3B6A-40C1-8CBA-8DEED4010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2ED33-2827-4BD7-AD50-3A8539558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3922-51BD-4161-9804-9F4BB47AF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6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">
        <p:fade/>
      </p:transition>
    </mc:Choice>
    <mc:Fallback xmlns="">
      <p:transition spd="slow" advClick="0" advTm="1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DFAE-0C11-4F6A-9140-C4FDEC01A63B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1379-4CB1-437C-9865-7DD07708E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65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DFAE-0C11-4F6A-9140-C4FDEC01A63B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1379-4CB1-437C-9865-7DD07708E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79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DFAE-0C11-4F6A-9140-C4FDEC01A63B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1379-4CB1-437C-9865-7DD07708E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32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2A8F1-74EB-4EB1-8589-36AB8E28F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A5665-0107-475F-94EF-C7599B1F9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42C6F-2422-423D-88CF-022E5B17B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160F-F605-4D0D-A97C-9D62C40AD9E0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AA9B9-559A-4614-9D9B-A267AD895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F840C-8C2C-4CAD-9891-46CDE9D39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3922-51BD-4161-9804-9F4BB47AF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9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">
        <p:fade/>
      </p:transition>
    </mc:Choice>
    <mc:Fallback xmlns="">
      <p:transition spd="slow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AD4E2-FDE7-4647-BC3F-CC6422331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99031-FA79-4776-B2BC-7F08D78BF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700AF-CA05-4704-9037-780329B79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034D2A-F400-4E63-993D-1B62B6B31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160F-F605-4D0D-A97C-9D62C40AD9E0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10540-31A0-4272-BA22-9BBA6CC2B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9586D-0AC7-41AF-BD43-444709212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3922-51BD-4161-9804-9F4BB47AF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5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">
        <p:fade/>
      </p:transition>
    </mc:Choice>
    <mc:Fallback xmlns="">
      <p:transition spd="slow" advClick="0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32E4D-5B54-4095-838B-761389B13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02C8FC-B566-4C92-9E65-BA08934EF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AF19C-ECEA-45CF-AFB0-07015AEC29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D4A392-2D7A-4E5F-8AE9-2EDF5B2A90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66BCAB-CC82-4C5E-A42B-05069A210B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A42354-9BE2-462F-89CC-002F72B80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160F-F605-4D0D-A97C-9D62C40AD9E0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93FCAB-5F1A-44B9-B436-36F7AB5AE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ACD36B-A77F-45B8-B2B4-F96F5D027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3922-51BD-4161-9804-9F4BB47AF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3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">
        <p:fade/>
      </p:transition>
    </mc:Choice>
    <mc:Fallback xmlns="">
      <p:transition spd="slow" advClick="0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742AF-007F-4EA1-820E-9CBEDC433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5FC7A4-DA22-4833-83D5-8FBD605C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160F-F605-4D0D-A97C-9D62C40AD9E0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D0D8DA-E58C-4201-80B0-BBF020357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F8BAA-9627-4461-BABF-3B66BB64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3922-51BD-4161-9804-9F4BB47AF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2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">
        <p:fade/>
      </p:transition>
    </mc:Choice>
    <mc:Fallback xmlns="">
      <p:transition spd="slow" advClick="0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DD4770-8353-4491-BA02-1DF7F3DB1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160F-F605-4D0D-A97C-9D62C40AD9E0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50721E-9B70-440B-A15E-A8F6B5045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973A52-DD0E-4A96-A9D6-DBA0C47C6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3922-51BD-4161-9804-9F4BB47AF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92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">
        <p:fade/>
      </p:transition>
    </mc:Choice>
    <mc:Fallback xmlns="">
      <p:transition spd="slow" advClick="0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ADF63-5E7A-4086-8421-B9F08E79A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AB439-1319-4081-BA64-7F838E9F3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BDD11-EF13-4732-AAB5-E1EC1EDD31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21930C-AF2F-4694-8835-B103279B5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160F-F605-4D0D-A97C-9D62C40AD9E0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43AB7-B442-4233-883F-7682982EC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8180B6-BD2A-4C5B-88CE-0D56DE117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3922-51BD-4161-9804-9F4BB47AF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1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">
        <p:fade/>
      </p:transition>
    </mc:Choice>
    <mc:Fallback xmlns="">
      <p:transition spd="slow" advClick="0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D8FA-1A51-41F3-AAC5-03C8593AA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EC2BA1-92B0-4B8C-8C15-B3425A893B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58C89-7815-470A-BF90-4D2E100384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146F7-83FC-492C-81A2-064E63F4A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160F-F605-4D0D-A97C-9D62C40AD9E0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98733-7379-4F72-BACD-3C52C766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5FFCF-96B0-483F-9BF4-2F980F2D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3922-51BD-4161-9804-9F4BB47AF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8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">
        <p:fade/>
      </p:transition>
    </mc:Choice>
    <mc:Fallback xmlns="">
      <p:transition spd="slow" advClick="0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FB19F3-0DE4-4C0C-BD33-938C83EED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9D2B1-6DE0-4A51-8FFE-D18FA1DA1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9A67D-1C1E-4074-83D3-3052FF8B63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4160F-F605-4D0D-A97C-9D62C40AD9E0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9D5DD-A1D4-4AA0-9072-9A6F4C3EB9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5C0B3-B057-42D3-B465-CFF78179B0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E3922-51BD-4161-9804-9F4BB47AF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18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5000" advClick="0" advTm="1000">
        <p:fade/>
      </p:transition>
    </mc:Choice>
    <mc:Fallback xmlns="">
      <p:transition spd="slow" advClick="0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ADFAE-0C11-4F6A-9140-C4FDEC01A63B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21379-4CB1-437C-9865-7DD07708E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0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David.Abrahamson@police.portlandoregon.gov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4E4CC-A367-4C0B-8D55-2A81DCA9E6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124" y="235660"/>
            <a:ext cx="10850137" cy="1988218"/>
          </a:xfrm>
        </p:spPr>
        <p:txBody>
          <a:bodyPr>
            <a:normAutofit/>
          </a:bodyPr>
          <a:lstStyle/>
          <a:p>
            <a:r>
              <a:rPr lang="en-US" sz="5400" dirty="0"/>
              <a:t>English as a Second Language </a:t>
            </a:r>
            <a:br>
              <a:rPr lang="en-US" sz="5400" dirty="0"/>
            </a:br>
            <a:r>
              <a:rPr lang="en-US" sz="5400" dirty="0"/>
              <a:t>Driver Program</a:t>
            </a:r>
            <a:br>
              <a:rPr lang="en-US" dirty="0"/>
            </a:br>
            <a:r>
              <a:rPr lang="en-US" sz="2400" dirty="0"/>
              <a:t>November 30,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37DCA8-0920-4B41-AA24-945B57962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1470" y="7597389"/>
            <a:ext cx="9144000" cy="1655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80" y="2479854"/>
            <a:ext cx="9014008" cy="261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Badge_blnk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24" y="5486401"/>
            <a:ext cx="872036" cy="102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9007F3-18E5-495F-8FC9-D4758DFC70A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423" y="5486400"/>
            <a:ext cx="983378" cy="102164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7C9F43-A2EE-4C55-94C2-AB491C1968A9}"/>
              </a:ext>
            </a:extLst>
          </p:cNvPr>
          <p:cNvSpPr/>
          <p:nvPr/>
        </p:nvSpPr>
        <p:spPr>
          <a:xfrm>
            <a:off x="4661472" y="5977972"/>
            <a:ext cx="3074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A/Cmdr. David Abrahamson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45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C77F6-4E07-4B3C-951E-C7AB1682E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94800-589B-4FD2-A014-9ADC2BCEA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This grant will provide funding for the Portland Police Bureau to provide driving instruction and traffic safety training to Portlanders who speak English as a second language (ESL) or have limited English proficiency (LEP). The primary objective is for PPB police and partners  to educate, train, and empower IRNPs with classroom and hands-on driver’s education training so they are confident and safe on our roadways.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75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069A0-ECBC-4C42-9C86-23D54CBA8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193" y="1389535"/>
            <a:ext cx="9929675" cy="3865356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In 2013, Portland Police recognized it was responding to a large volume of crashes involving immigrants/refugees/New Portlanders' (IRNPs) who have been self-taught drivers, and not familiar with local laws.</a:t>
            </a:r>
          </a:p>
          <a:p>
            <a:pPr lvl="0"/>
            <a:r>
              <a:rPr lang="en-US" sz="2400" dirty="0"/>
              <a:t>Driver education manuals and education were/are available in English or Spanish.</a:t>
            </a:r>
          </a:p>
          <a:p>
            <a:pPr lvl="0"/>
            <a:r>
              <a:rPr lang="en-US" sz="2400" dirty="0"/>
              <a:t>Meetings were sought with IRNP organizations to hear how we can provide support.  Through their input, content was created with government partners and funding was sought to create a program that would meet unserved needs. </a:t>
            </a:r>
          </a:p>
          <a:p>
            <a:endParaRPr lang="en-US" dirty="0"/>
          </a:p>
        </p:txBody>
      </p:sp>
      <p:pic>
        <p:nvPicPr>
          <p:cNvPr id="5" name="Picture 2" descr="E:\esl symbol.jpg">
            <a:extLst>
              <a:ext uri="{FF2B5EF4-FFF2-40B4-BE49-F238E27FC236}">
                <a16:creationId xmlns:a16="http://schemas.microsoft.com/office/drawing/2014/main" id="{C0D5EF3A-908C-4785-ABDD-0E0E64F94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50" y="5159829"/>
            <a:ext cx="2099596" cy="136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esl world symbol.jpg">
            <a:extLst>
              <a:ext uri="{FF2B5EF4-FFF2-40B4-BE49-F238E27FC236}">
                <a16:creationId xmlns:a16="http://schemas.microsoft.com/office/drawing/2014/main" id="{CCCD7BA9-6A5A-4936-BD7D-281563E0C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013" y="5159829"/>
            <a:ext cx="1455712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B4F852-0C91-40C1-B662-267D420AF8C1}"/>
              </a:ext>
            </a:extLst>
          </p:cNvPr>
          <p:cNvSpPr txBox="1"/>
          <p:nvPr/>
        </p:nvSpPr>
        <p:spPr>
          <a:xfrm>
            <a:off x="2162848" y="478580"/>
            <a:ext cx="7097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HISTORICAL CONTEXT</a:t>
            </a:r>
          </a:p>
        </p:txBody>
      </p:sp>
    </p:spTree>
    <p:extLst>
      <p:ext uri="{BB962C8B-B14F-4D97-AF65-F5344CB8AC3E}">
        <p14:creationId xmlns:p14="http://schemas.microsoft.com/office/powerpoint/2010/main" val="258030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069A0-ECBC-4C42-9C86-23D54CBA8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034143"/>
            <a:ext cx="10052125" cy="40792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sz="2600" dirty="0"/>
              <a:t>In 2015-2019 private and City grants were obtained for the program. </a:t>
            </a:r>
          </a:p>
          <a:p>
            <a:r>
              <a:rPr lang="en-US" sz="2600" dirty="0"/>
              <a:t>Nearly 800 New Portlanders have attended previous courses.  </a:t>
            </a:r>
          </a:p>
          <a:p>
            <a:r>
              <a:rPr lang="en-US" sz="2600" dirty="0"/>
              <a:t>In 2018, the Oregon Driver Manual was translated into Russian through the assistance of Portland State University’s Russian Flagship Program.  </a:t>
            </a:r>
          </a:p>
          <a:p>
            <a:pPr lvl="0"/>
            <a:r>
              <a:rPr lang="en-US" sz="2600" dirty="0"/>
              <a:t>PPB will utilize partners such as Oregon Impact, Portland Bureau of Transportation, Oregon Driver Education Center (ODEC), and Oregon Department of Transportation Safety Team to assist with education components.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pic>
        <p:nvPicPr>
          <p:cNvPr id="5" name="Picture 2" descr="E:\esl symbol.jpg">
            <a:extLst>
              <a:ext uri="{FF2B5EF4-FFF2-40B4-BE49-F238E27FC236}">
                <a16:creationId xmlns:a16="http://schemas.microsoft.com/office/drawing/2014/main" id="{C0D5EF3A-908C-4785-ABDD-0E0E64F94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50" y="5159829"/>
            <a:ext cx="2099596" cy="136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esl world symbol.jpg">
            <a:extLst>
              <a:ext uri="{FF2B5EF4-FFF2-40B4-BE49-F238E27FC236}">
                <a16:creationId xmlns:a16="http://schemas.microsoft.com/office/drawing/2014/main" id="{CCCD7BA9-6A5A-4936-BD7D-281563E0C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013" y="5159829"/>
            <a:ext cx="1455712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B4F852-0C91-40C1-B662-267D420AF8C1}"/>
              </a:ext>
            </a:extLst>
          </p:cNvPr>
          <p:cNvSpPr txBox="1"/>
          <p:nvPr/>
        </p:nvSpPr>
        <p:spPr>
          <a:xfrm>
            <a:off x="2162848" y="478580"/>
            <a:ext cx="7097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HISTORICAL CONTEXT</a:t>
            </a:r>
          </a:p>
        </p:txBody>
      </p:sp>
    </p:spTree>
    <p:extLst>
      <p:ext uri="{BB962C8B-B14F-4D97-AF65-F5344CB8AC3E}">
        <p14:creationId xmlns:p14="http://schemas.microsoft.com/office/powerpoint/2010/main" val="189979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DE87A-2993-40BE-9B92-A1A191758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PERSPECTIVE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46C8AC-210C-440D-89E7-4AC79CF32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80" y="1538288"/>
            <a:ext cx="5717420" cy="321604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88DA9B-C9F5-4D93-96C3-8E9C503B4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514" y="2863851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0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DE87A-2993-40BE-9B92-A1A191758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PERSPECTIVE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604D59-2BFE-438C-9898-C917506D2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258" y="3063875"/>
            <a:ext cx="6096000" cy="34290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ED7BDD-9B4C-4D2A-81E7-C8DC3C860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9742" y="1513228"/>
            <a:ext cx="5856516" cy="329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DE87A-2993-40BE-9B92-A1A191758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PERSPECTIVE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250997-878D-4BBD-AC35-FF3D55AC0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1" y="1499393"/>
            <a:ext cx="5856516" cy="329429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5CAA55F-8AF3-4557-A30D-89EE55791A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062" y="2875416"/>
            <a:ext cx="6820507" cy="3836535"/>
          </a:xfrm>
        </p:spPr>
      </p:pic>
    </p:spTree>
    <p:extLst>
      <p:ext uri="{BB962C8B-B14F-4D97-AF65-F5344CB8AC3E}">
        <p14:creationId xmlns:p14="http://schemas.microsoft.com/office/powerpoint/2010/main" val="406851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129B5-41CB-4B98-88AA-B8536BD13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000" dirty="0"/>
              <a:t>These courses have been a catalyst for understanding and relationship with our diverse communities, breaking down fear of police, and providing greater understanding for PPB members.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400" dirty="0"/>
              <a:t>A/Commander David Abrahamson </a:t>
            </a:r>
            <a:r>
              <a:rPr lang="en-US" sz="1400" dirty="0">
                <a:hlinkClick r:id="rId2"/>
              </a:rPr>
              <a:t>David.Abrahamson@police.portlandoregon.gov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/>
              <a:t>503 793-3837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6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313</Words>
  <Application>Microsoft Office PowerPoint</Application>
  <PresentationFormat>Widescreen</PresentationFormat>
  <Paragraphs>27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1_Office Theme</vt:lpstr>
      <vt:lpstr>English as a Second Language  Driver Program November 30, 2022</vt:lpstr>
      <vt:lpstr>SCOPE</vt:lpstr>
      <vt:lpstr>PowerPoint Presentation</vt:lpstr>
      <vt:lpstr>PowerPoint Presentation</vt:lpstr>
      <vt:lpstr>PERSPECTIVE</vt:lpstr>
      <vt:lpstr>PERSPECTIVE</vt:lpstr>
      <vt:lpstr>PERSPECTIVE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Assistant Chief Ryan Lee September 20, 2000 – June 11, 2020</dc:title>
  <dc:creator>Abrahamson, David</dc:creator>
  <cp:lastModifiedBy>Thomas, Christina</cp:lastModifiedBy>
  <cp:revision>37</cp:revision>
  <dcterms:created xsi:type="dcterms:W3CDTF">2020-06-10T22:21:30Z</dcterms:created>
  <dcterms:modified xsi:type="dcterms:W3CDTF">2022-12-09T18:49:03Z</dcterms:modified>
</cp:coreProperties>
</file>