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6" r:id="rId2"/>
    <p:sldId id="259" r:id="rId3"/>
    <p:sldId id="271" r:id="rId4"/>
    <p:sldId id="272" r:id="rId5"/>
    <p:sldId id="273" r:id="rId6"/>
    <p:sldId id="274" r:id="rId7"/>
    <p:sldId id="275" r:id="rId8"/>
    <p:sldId id="277" r:id="rId9"/>
    <p:sldId id="27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75510" autoAdjust="0"/>
  </p:normalViewPr>
  <p:slideViewPr>
    <p:cSldViewPr>
      <p:cViewPr varScale="1">
        <p:scale>
          <a:sx n="55" d="100"/>
          <a:sy n="55" d="100"/>
        </p:scale>
        <p:origin x="110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E01FC-4713-4365-BB5E-1CA731385497}" type="datetimeFigureOut">
              <a:rPr lang="en-US" smtClean="0"/>
              <a:t>9/19/2022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3F51C-4D97-4578-9E77-5CE9529F8FFD}" type="slidenum">
              <a:rPr lang="en-US" smtClean="0"/>
              <a:t>‹#›</a:t>
            </a:fld>
            <a:endParaRPr lang="en-US" dirty="0"/>
          </a:p>
        </p:txBody>
      </p:sp>
    </p:spTree>
    <p:extLst>
      <p:ext uri="{BB962C8B-B14F-4D97-AF65-F5344CB8AC3E}">
        <p14:creationId xmlns:p14="http://schemas.microsoft.com/office/powerpoint/2010/main" val="283695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 786 on Wednesday.  It</a:t>
            </a:r>
            <a:r>
              <a:rPr lang="en-US" baseline="0" dirty="0" smtClean="0"/>
              <a:t> will allow the bureau to </a:t>
            </a:r>
            <a:r>
              <a:rPr lang="en-US" dirty="0" smtClean="0"/>
              <a:t>accept, execute, and administrate the grant</a:t>
            </a:r>
            <a:endParaRPr lang="en-US" dirty="0"/>
          </a:p>
        </p:txBody>
      </p:sp>
      <p:sp>
        <p:nvSpPr>
          <p:cNvPr id="4" name="Slide Number Placeholder 3"/>
          <p:cNvSpPr>
            <a:spLocks noGrp="1"/>
          </p:cNvSpPr>
          <p:nvPr>
            <p:ph type="sldNum" sz="quarter" idx="10"/>
          </p:nvPr>
        </p:nvSpPr>
        <p:spPr/>
        <p:txBody>
          <a:bodyPr/>
          <a:lstStyle/>
          <a:p>
            <a:fld id="{8693F51C-4D97-4578-9E77-5CE9529F8FFD}" type="slidenum">
              <a:rPr lang="en-US" smtClean="0"/>
              <a:t>1</a:t>
            </a:fld>
            <a:endParaRPr lang="en-US" dirty="0"/>
          </a:p>
        </p:txBody>
      </p:sp>
    </p:spTree>
    <p:extLst>
      <p:ext uri="{BB962C8B-B14F-4D97-AF65-F5344CB8AC3E}">
        <p14:creationId xmlns:p14="http://schemas.microsoft.com/office/powerpoint/2010/main" val="159647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3F51C-4D97-4578-9E77-5CE9529F8FFD}" type="slidenum">
              <a:rPr lang="en-US" smtClean="0"/>
              <a:t>2</a:t>
            </a:fld>
            <a:endParaRPr lang="en-US" dirty="0"/>
          </a:p>
        </p:txBody>
      </p:sp>
    </p:spTree>
    <p:extLst>
      <p:ext uri="{BB962C8B-B14F-4D97-AF65-F5344CB8AC3E}">
        <p14:creationId xmlns:p14="http://schemas.microsoft.com/office/powerpoint/2010/main" val="1552367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 competitive,</a:t>
            </a:r>
            <a:r>
              <a:rPr lang="en-US" baseline="0" dirty="0"/>
              <a:t> more like a subsidy.  Always received since 2005.  BLOC</a:t>
            </a:r>
          </a:p>
          <a:p>
            <a:r>
              <a:rPr lang="en-US" baseline="0" dirty="0"/>
              <a:t>Bureau is able to determine based on their needs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JAG </a:t>
            </a:r>
            <a:r>
              <a:rPr lang="en-US" sz="1200" kern="1200" dirty="0" smtClean="0">
                <a:solidFill>
                  <a:schemeClr val="tx1"/>
                </a:solidFill>
                <a:effectLst/>
                <a:latin typeface="+mn-lt"/>
                <a:ea typeface="+mn-ea"/>
                <a:cs typeface="+mn-cs"/>
              </a:rPr>
              <a:t>2022 </a:t>
            </a:r>
            <a:r>
              <a:rPr lang="en-US" sz="1200" kern="1200" dirty="0">
                <a:solidFill>
                  <a:schemeClr val="tx1"/>
                </a:solidFill>
                <a:effectLst/>
                <a:latin typeface="+mn-lt"/>
                <a:ea typeface="+mn-ea"/>
                <a:cs typeface="+mn-cs"/>
              </a:rPr>
              <a:t>application </a:t>
            </a:r>
            <a:r>
              <a:rPr lang="en-US" sz="1200" kern="1200" dirty="0" smtClean="0">
                <a:solidFill>
                  <a:schemeClr val="tx1"/>
                </a:solidFill>
                <a:effectLst/>
                <a:latin typeface="+mn-lt"/>
                <a:ea typeface="+mn-ea"/>
                <a:cs typeface="+mn-cs"/>
              </a:rPr>
              <a:t>was </a:t>
            </a:r>
            <a:r>
              <a:rPr lang="en-US" sz="1200" kern="1200" dirty="0">
                <a:solidFill>
                  <a:schemeClr val="tx1"/>
                </a:solidFill>
                <a:effectLst/>
                <a:latin typeface="+mn-lt"/>
                <a:ea typeface="+mn-ea"/>
                <a:cs typeface="+mn-cs"/>
              </a:rPr>
              <a:t>submitted in </a:t>
            </a:r>
            <a:r>
              <a:rPr lang="en-US" sz="1200" kern="1200" dirty="0" err="1">
                <a:solidFill>
                  <a:schemeClr val="tx1"/>
                </a:solidFill>
                <a:effectLst/>
                <a:latin typeface="+mn-lt"/>
                <a:ea typeface="+mn-ea"/>
                <a:cs typeface="+mn-cs"/>
              </a:rPr>
              <a:t>JustGrants</a:t>
            </a:r>
            <a:r>
              <a:rPr lang="en-US" sz="1200" kern="1200" dirty="0">
                <a:solidFill>
                  <a:schemeClr val="tx1"/>
                </a:solidFill>
                <a:effectLst/>
                <a:latin typeface="+mn-lt"/>
                <a:ea typeface="+mn-ea"/>
                <a:cs typeface="+mn-cs"/>
              </a:rPr>
              <a:t> by the August </a:t>
            </a:r>
            <a:r>
              <a:rPr lang="en-US" sz="1200" kern="1200" dirty="0" smtClean="0">
                <a:solidFill>
                  <a:schemeClr val="tx1"/>
                </a:solidFill>
                <a:effectLst/>
                <a:latin typeface="+mn-lt"/>
                <a:ea typeface="+mn-ea"/>
                <a:cs typeface="+mn-cs"/>
              </a:rPr>
              <a:t>9 </a:t>
            </a:r>
            <a:r>
              <a:rPr lang="en-US" sz="1200" kern="1200" dirty="0">
                <a:solidFill>
                  <a:schemeClr val="tx1"/>
                </a:solidFill>
                <a:effectLst/>
                <a:latin typeface="+mn-lt"/>
                <a:ea typeface="+mn-ea"/>
                <a:cs typeface="+mn-cs"/>
              </a:rPr>
              <a:t>deadline. Portland City Council requires a First and Second Reading of the Application Authorization Ordinance plus a 30-day waiting period before the Ordinance is certified in late October. This process meets the required governing body </a:t>
            </a:r>
            <a:r>
              <a:rPr lang="en-US" sz="1200" kern="1200" dirty="0" smtClean="0">
                <a:solidFill>
                  <a:schemeClr val="tx1"/>
                </a:solidFill>
                <a:effectLst/>
                <a:latin typeface="+mn-lt"/>
                <a:ea typeface="+mn-ea"/>
                <a:cs typeface="+mn-cs"/>
              </a:rPr>
              <a:t>review and</a:t>
            </a:r>
            <a:r>
              <a:rPr lang="en-US" sz="1200" kern="1200" baseline="0" dirty="0" smtClean="0">
                <a:solidFill>
                  <a:schemeClr val="tx1"/>
                </a:solidFill>
                <a:effectLst/>
                <a:latin typeface="+mn-lt"/>
                <a:ea typeface="+mn-ea"/>
                <a:cs typeface="+mn-cs"/>
              </a:rPr>
              <a:t> the citizen comment requirement</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Mayor Wheeler will sign the certification in addition to signing the grant award in October </a:t>
            </a:r>
            <a:r>
              <a:rPr lang="en-US" sz="1200" kern="1200" dirty="0" smtClean="0">
                <a:solidFill>
                  <a:schemeClr val="tx1"/>
                </a:solidFill>
                <a:effectLst/>
                <a:latin typeface="+mn-lt"/>
                <a:ea typeface="+mn-ea"/>
                <a:cs typeface="+mn-cs"/>
              </a:rPr>
              <a:t>2022. </a:t>
            </a:r>
            <a:r>
              <a:rPr lang="en-US" sz="1200" kern="1200" dirty="0">
                <a:solidFill>
                  <a:schemeClr val="tx1"/>
                </a:solidFill>
                <a:effectLst/>
                <a:latin typeface="+mn-lt"/>
                <a:ea typeface="+mn-ea"/>
                <a:cs typeface="+mn-cs"/>
              </a:rPr>
              <a:t>The City of Portland understands that the Authorized Representative Certification Special Condition will need to be submitted and approved before grant funds are released.</a:t>
            </a:r>
          </a:p>
          <a:p>
            <a:endParaRPr lang="en-US" dirty="0"/>
          </a:p>
        </p:txBody>
      </p:sp>
      <p:sp>
        <p:nvSpPr>
          <p:cNvPr id="4" name="Slide Number Placeholder 3"/>
          <p:cNvSpPr>
            <a:spLocks noGrp="1"/>
          </p:cNvSpPr>
          <p:nvPr>
            <p:ph type="sldNum" sz="quarter" idx="10"/>
          </p:nvPr>
        </p:nvSpPr>
        <p:spPr/>
        <p:txBody>
          <a:bodyPr/>
          <a:lstStyle/>
          <a:p>
            <a:fld id="{8693F51C-4D97-4578-9E77-5CE9529F8FFD}" type="slidenum">
              <a:rPr lang="en-US" smtClean="0"/>
              <a:t>3</a:t>
            </a:fld>
            <a:endParaRPr lang="en-US" dirty="0"/>
          </a:p>
        </p:txBody>
      </p:sp>
    </p:spTree>
    <p:extLst>
      <p:ext uri="{BB962C8B-B14F-4D97-AF65-F5344CB8AC3E}">
        <p14:creationId xmlns:p14="http://schemas.microsoft.com/office/powerpoint/2010/main" val="2250670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 competitive,</a:t>
            </a:r>
            <a:r>
              <a:rPr lang="en-US" baseline="0" dirty="0"/>
              <a:t> more like a subsidy.  Always received since 2005.  BLOC</a:t>
            </a:r>
          </a:p>
          <a:p>
            <a:r>
              <a:rPr lang="en-US" baseline="0" dirty="0"/>
              <a:t>Bureau is able to determine based on their </a:t>
            </a:r>
            <a:r>
              <a:rPr lang="en-US" baseline="0" dirty="0" smtClean="0"/>
              <a:t>needs</a:t>
            </a:r>
          </a:p>
          <a:p>
            <a:endParaRPr lang="en-US" baseline="0" dirty="0" smtClean="0"/>
          </a:p>
          <a:p>
            <a:r>
              <a:rPr lang="en-US" baseline="0" dirty="0" err="1" smtClean="0"/>
              <a:t>Mult</a:t>
            </a:r>
            <a:r>
              <a:rPr lang="en-US" baseline="0" dirty="0" smtClean="0"/>
              <a:t> Co 22:  </a:t>
            </a:r>
            <a:r>
              <a:rPr lang="en-US" sz="1200" i="1" kern="1200" dirty="0" smtClean="0">
                <a:solidFill>
                  <a:schemeClr val="tx1"/>
                </a:solidFill>
                <a:effectLst/>
                <a:latin typeface="+mn-lt"/>
                <a:ea typeface="+mn-ea"/>
                <a:cs typeface="+mn-cs"/>
              </a:rPr>
              <a:t>Justice Integrity Unit. </a:t>
            </a:r>
            <a:r>
              <a:rPr lang="en-US" sz="1200" kern="1200" dirty="0" smtClean="0">
                <a:solidFill>
                  <a:schemeClr val="tx1"/>
                </a:solidFill>
                <a:effectLst/>
                <a:latin typeface="+mn-lt"/>
                <a:ea typeface="+mn-ea"/>
                <a:cs typeface="+mn-cs"/>
              </a:rPr>
              <a:t>a mechanism to scrutinize past cases when concerns arise regarding the integrity of a conviction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Gresham Police Department (GPD) will use 2022 JAG Funds for the purchase of a Modular Training Structure to be utilized for Scenario-based and Tactical Training.</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JAG </a:t>
            </a:r>
            <a:r>
              <a:rPr lang="en-US" sz="1200" kern="1200" dirty="0" smtClean="0">
                <a:solidFill>
                  <a:schemeClr val="tx1"/>
                </a:solidFill>
                <a:effectLst/>
                <a:latin typeface="+mn-lt"/>
                <a:ea typeface="+mn-ea"/>
                <a:cs typeface="+mn-cs"/>
              </a:rPr>
              <a:t>2022 </a:t>
            </a:r>
            <a:r>
              <a:rPr lang="en-US" sz="1200" kern="1200" dirty="0">
                <a:solidFill>
                  <a:schemeClr val="tx1"/>
                </a:solidFill>
                <a:effectLst/>
                <a:latin typeface="+mn-lt"/>
                <a:ea typeface="+mn-ea"/>
                <a:cs typeface="+mn-cs"/>
              </a:rPr>
              <a:t>application </a:t>
            </a:r>
            <a:r>
              <a:rPr lang="en-US" sz="1200" kern="1200" dirty="0" smtClean="0">
                <a:solidFill>
                  <a:schemeClr val="tx1"/>
                </a:solidFill>
                <a:effectLst/>
                <a:latin typeface="+mn-lt"/>
                <a:ea typeface="+mn-ea"/>
                <a:cs typeface="+mn-cs"/>
              </a:rPr>
              <a:t>was submitted </a:t>
            </a:r>
            <a:r>
              <a:rPr lang="en-US" sz="1200" kern="1200" dirty="0">
                <a:solidFill>
                  <a:schemeClr val="tx1"/>
                </a:solidFill>
                <a:effectLst/>
                <a:latin typeface="+mn-lt"/>
                <a:ea typeface="+mn-ea"/>
                <a:cs typeface="+mn-cs"/>
              </a:rPr>
              <a:t>in </a:t>
            </a:r>
            <a:r>
              <a:rPr lang="en-US" sz="1200" kern="1200" dirty="0" err="1">
                <a:solidFill>
                  <a:schemeClr val="tx1"/>
                </a:solidFill>
                <a:effectLst/>
                <a:latin typeface="+mn-lt"/>
                <a:ea typeface="+mn-ea"/>
                <a:cs typeface="+mn-cs"/>
              </a:rPr>
              <a:t>JustGrants</a:t>
            </a:r>
            <a:r>
              <a:rPr lang="en-US" sz="1200" kern="1200" dirty="0">
                <a:solidFill>
                  <a:schemeClr val="tx1"/>
                </a:solidFill>
                <a:effectLst/>
                <a:latin typeface="+mn-lt"/>
                <a:ea typeface="+mn-ea"/>
                <a:cs typeface="+mn-cs"/>
              </a:rPr>
              <a:t> by the August </a:t>
            </a:r>
            <a:r>
              <a:rPr lang="en-US" sz="1200" kern="1200" dirty="0" smtClean="0">
                <a:solidFill>
                  <a:schemeClr val="tx1"/>
                </a:solidFill>
                <a:effectLst/>
                <a:latin typeface="+mn-lt"/>
                <a:ea typeface="+mn-ea"/>
                <a:cs typeface="+mn-cs"/>
              </a:rPr>
              <a:t>9 </a:t>
            </a:r>
            <a:r>
              <a:rPr lang="en-US" sz="1200" kern="1200" dirty="0">
                <a:solidFill>
                  <a:schemeClr val="tx1"/>
                </a:solidFill>
                <a:effectLst/>
                <a:latin typeface="+mn-lt"/>
                <a:ea typeface="+mn-ea"/>
                <a:cs typeface="+mn-cs"/>
              </a:rPr>
              <a:t>deadline. Portland City Council requires a First and Second Reading of the Application Authorization Ordinance plus a 30-day waiting period before the Ordinance is certified in late October. This process meets the required governing body review. Mayor Wheeler will sign the certification in addition to signing the grant award in October </a:t>
            </a:r>
            <a:r>
              <a:rPr lang="en-US" sz="1200" kern="1200" dirty="0" smtClean="0">
                <a:solidFill>
                  <a:schemeClr val="tx1"/>
                </a:solidFill>
                <a:effectLst/>
                <a:latin typeface="+mn-lt"/>
                <a:ea typeface="+mn-ea"/>
                <a:cs typeface="+mn-cs"/>
              </a:rPr>
              <a:t>2022. </a:t>
            </a:r>
            <a:r>
              <a:rPr lang="en-US" sz="1200" kern="1200" dirty="0">
                <a:solidFill>
                  <a:schemeClr val="tx1"/>
                </a:solidFill>
                <a:effectLst/>
                <a:latin typeface="+mn-lt"/>
                <a:ea typeface="+mn-ea"/>
                <a:cs typeface="+mn-cs"/>
              </a:rPr>
              <a:t>The City of Portland understands that the Authorized Representative Certification Special Condition will need to be submitted and approved before grant funds are released.</a:t>
            </a:r>
          </a:p>
          <a:p>
            <a:endParaRPr lang="en-US" dirty="0"/>
          </a:p>
        </p:txBody>
      </p:sp>
      <p:sp>
        <p:nvSpPr>
          <p:cNvPr id="4" name="Slide Number Placeholder 3"/>
          <p:cNvSpPr>
            <a:spLocks noGrp="1"/>
          </p:cNvSpPr>
          <p:nvPr>
            <p:ph type="sldNum" sz="quarter" idx="10"/>
          </p:nvPr>
        </p:nvSpPr>
        <p:spPr/>
        <p:txBody>
          <a:bodyPr/>
          <a:lstStyle/>
          <a:p>
            <a:fld id="{8693F51C-4D97-4578-9E77-5CE9529F8FFD}" type="slidenum">
              <a:rPr lang="en-US" smtClean="0"/>
              <a:t>4</a:t>
            </a:fld>
            <a:endParaRPr lang="en-US" dirty="0"/>
          </a:p>
        </p:txBody>
      </p:sp>
    </p:spTree>
    <p:extLst>
      <p:ext uri="{BB962C8B-B14F-4D97-AF65-F5344CB8AC3E}">
        <p14:creationId xmlns:p14="http://schemas.microsoft.com/office/powerpoint/2010/main" val="2267664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3F51C-4D97-4578-9E77-5CE9529F8FFD}" type="slidenum">
              <a:rPr lang="en-US" smtClean="0"/>
              <a:t>5</a:t>
            </a:fld>
            <a:endParaRPr lang="en-US" dirty="0"/>
          </a:p>
        </p:txBody>
      </p:sp>
    </p:spTree>
    <p:extLst>
      <p:ext uri="{BB962C8B-B14F-4D97-AF65-F5344CB8AC3E}">
        <p14:creationId xmlns:p14="http://schemas.microsoft.com/office/powerpoint/2010/main" val="1355761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ISJIT will evaluate new program design and development with the Equity and Inclusion Office analyst.</a:t>
            </a:r>
          </a:p>
          <a:p>
            <a:endParaRPr lang="en-US" dirty="0"/>
          </a:p>
        </p:txBody>
      </p:sp>
      <p:sp>
        <p:nvSpPr>
          <p:cNvPr id="4" name="Slide Number Placeholder 3"/>
          <p:cNvSpPr>
            <a:spLocks noGrp="1"/>
          </p:cNvSpPr>
          <p:nvPr>
            <p:ph type="sldNum" sz="quarter" idx="10"/>
          </p:nvPr>
        </p:nvSpPr>
        <p:spPr/>
        <p:txBody>
          <a:bodyPr/>
          <a:lstStyle/>
          <a:p>
            <a:fld id="{8693F51C-4D97-4578-9E77-5CE9529F8FFD}" type="slidenum">
              <a:rPr lang="en-US" smtClean="0"/>
              <a:t>6</a:t>
            </a:fld>
            <a:endParaRPr lang="en-US" dirty="0"/>
          </a:p>
        </p:txBody>
      </p:sp>
    </p:spTree>
    <p:extLst>
      <p:ext uri="{BB962C8B-B14F-4D97-AF65-F5344CB8AC3E}">
        <p14:creationId xmlns:p14="http://schemas.microsoft.com/office/powerpoint/2010/main" val="2100063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20 80 10 10 480</a:t>
            </a:r>
          </a:p>
        </p:txBody>
      </p:sp>
      <p:sp>
        <p:nvSpPr>
          <p:cNvPr id="4" name="Slide Number Placeholder 3"/>
          <p:cNvSpPr>
            <a:spLocks noGrp="1"/>
          </p:cNvSpPr>
          <p:nvPr>
            <p:ph type="sldNum" sz="quarter" idx="10"/>
          </p:nvPr>
        </p:nvSpPr>
        <p:spPr/>
        <p:txBody>
          <a:bodyPr/>
          <a:lstStyle/>
          <a:p>
            <a:fld id="{8693F51C-4D97-4578-9E77-5CE9529F8FFD}" type="slidenum">
              <a:rPr lang="en-US" smtClean="0"/>
              <a:t>7</a:t>
            </a:fld>
            <a:endParaRPr lang="en-US" dirty="0"/>
          </a:p>
        </p:txBody>
      </p:sp>
    </p:spTree>
    <p:extLst>
      <p:ext uri="{BB962C8B-B14F-4D97-AF65-F5344CB8AC3E}">
        <p14:creationId xmlns:p14="http://schemas.microsoft.com/office/powerpoint/2010/main" val="463518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3F51C-4D97-4578-9E77-5CE9529F8FFD}" type="slidenum">
              <a:rPr lang="en-US" smtClean="0"/>
              <a:t>8</a:t>
            </a:fld>
            <a:endParaRPr lang="en-US" dirty="0"/>
          </a:p>
        </p:txBody>
      </p:sp>
    </p:spTree>
    <p:extLst>
      <p:ext uri="{BB962C8B-B14F-4D97-AF65-F5344CB8AC3E}">
        <p14:creationId xmlns:p14="http://schemas.microsoft.com/office/powerpoint/2010/main" val="315517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3F51C-4D97-4578-9E77-5CE9529F8FFD}" type="slidenum">
              <a:rPr lang="en-US" smtClean="0"/>
              <a:t>9</a:t>
            </a:fld>
            <a:endParaRPr lang="en-US" dirty="0"/>
          </a:p>
        </p:txBody>
      </p:sp>
    </p:spTree>
    <p:extLst>
      <p:ext uri="{BB962C8B-B14F-4D97-AF65-F5344CB8AC3E}">
        <p14:creationId xmlns:p14="http://schemas.microsoft.com/office/powerpoint/2010/main" val="274851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191811-E029-4878-AAAE-D41ABBF0569C}" type="datetime1">
              <a:rPr lang="en-US" smtClean="0"/>
              <a:t>9/19/2022</a:t>
            </a:fld>
            <a:endParaRPr lang="en-US" dirty="0"/>
          </a:p>
        </p:txBody>
      </p:sp>
      <p:sp>
        <p:nvSpPr>
          <p:cNvPr id="5" name="Footer Placeholder 4"/>
          <p:cNvSpPr>
            <a:spLocks noGrp="1"/>
          </p:cNvSpPr>
          <p:nvPr>
            <p:ph type="ftr" sz="quarter" idx="11"/>
          </p:nvPr>
        </p:nvSpPr>
        <p:spPr/>
        <p:txBody>
          <a:bodyPr/>
          <a:lstStyle/>
          <a:p>
            <a:r>
              <a:rPr lang="en-US"/>
              <a:t>1   1.  Merrill, M. D.; Drake, L.; Lacy, M. J.; Pratt, J. (1996). "Reclaiming instructional design" (PDF). Educational   </a:t>
            </a:r>
            <a:endParaRPr lang="en-US" dirty="0"/>
          </a:p>
        </p:txBody>
      </p:sp>
      <p:sp>
        <p:nvSpPr>
          <p:cNvPr id="6" name="Slide Number Placeholder 5"/>
          <p:cNvSpPr>
            <a:spLocks noGrp="1"/>
          </p:cNvSpPr>
          <p:nvPr>
            <p:ph type="sldNum" sz="quarter" idx="12"/>
          </p:nvPr>
        </p:nvSpPr>
        <p:spPr/>
        <p:txBody>
          <a:bodyPr/>
          <a:lstStyle/>
          <a:p>
            <a:fld id="{FE515FFC-BC4D-4299-B436-035ED64CDBBE}" type="slidenum">
              <a:rPr lang="en-US" smtClean="0"/>
              <a:t>‹#›</a:t>
            </a:fld>
            <a:endParaRPr lang="en-US" dirty="0"/>
          </a:p>
        </p:txBody>
      </p:sp>
    </p:spTree>
    <p:extLst>
      <p:ext uri="{BB962C8B-B14F-4D97-AF65-F5344CB8AC3E}">
        <p14:creationId xmlns:p14="http://schemas.microsoft.com/office/powerpoint/2010/main" val="90872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8015B7-59C9-45D7-8386-1CEDB53AD9BA}"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2ABB1-3B12-4C46-9207-D73BAF110FF0}" type="slidenum">
              <a:rPr lang="en-US" smtClean="0"/>
              <a:t>‹#›</a:t>
            </a:fld>
            <a:endParaRPr lang="en-US"/>
          </a:p>
        </p:txBody>
      </p:sp>
    </p:spTree>
    <p:extLst>
      <p:ext uri="{BB962C8B-B14F-4D97-AF65-F5344CB8AC3E}">
        <p14:creationId xmlns:p14="http://schemas.microsoft.com/office/powerpoint/2010/main" val="106044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8015B7-59C9-45D7-8386-1CEDB53AD9BA}"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2ABB1-3B12-4C46-9207-D73BAF110FF0}" type="slidenum">
              <a:rPr lang="en-US" smtClean="0"/>
              <a:t>‹#›</a:t>
            </a:fld>
            <a:endParaRPr lang="en-US"/>
          </a:p>
        </p:txBody>
      </p:sp>
    </p:spTree>
    <p:extLst>
      <p:ext uri="{BB962C8B-B14F-4D97-AF65-F5344CB8AC3E}">
        <p14:creationId xmlns:p14="http://schemas.microsoft.com/office/powerpoint/2010/main" val="2140910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8015B7-59C9-45D7-8386-1CEDB53AD9BA}"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2ABB1-3B12-4C46-9207-D73BAF110FF0}" type="slidenum">
              <a:rPr lang="en-US" smtClean="0"/>
              <a:t>‹#›</a:t>
            </a:fld>
            <a:endParaRPr lang="en-US"/>
          </a:p>
        </p:txBody>
      </p:sp>
      <p:sp>
        <p:nvSpPr>
          <p:cNvPr id="7" name="TextBox 6">
            <a:extLst>
              <a:ext uri="{FF2B5EF4-FFF2-40B4-BE49-F238E27FC236}">
                <a16:creationId xmlns:a16="http://schemas.microsoft.com/office/drawing/2014/main" id="{48D799FD-4930-4AEC-8EFA-753FED5B30FB}"/>
              </a:ext>
            </a:extLst>
          </p:cNvPr>
          <p:cNvSpPr txBox="1"/>
          <p:nvPr userDrawn="1"/>
        </p:nvSpPr>
        <p:spPr>
          <a:xfrm>
            <a:off x="457200" y="152400"/>
            <a:ext cx="7239000"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dirty="0">
                <a:solidFill>
                  <a:srgbClr val="FFCC00"/>
                </a:solidFill>
              </a:rPr>
              <a:t>Portland Police Bureau</a:t>
            </a:r>
          </a:p>
        </p:txBody>
      </p:sp>
      <p:pic>
        <p:nvPicPr>
          <p:cNvPr id="8" name="Picture 2" descr="K:\Common\RUA\COMMUNIC\Marshall\logos\BADGE_actual\badge_color_trans.tif">
            <a:extLst>
              <a:ext uri="{FF2B5EF4-FFF2-40B4-BE49-F238E27FC236}">
                <a16:creationId xmlns:a16="http://schemas.microsoft.com/office/drawing/2014/main" id="{720ECACC-CE57-4E67-9A20-E397B2D4A7E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97535" y="5094514"/>
            <a:ext cx="906436" cy="1210583"/>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07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8015B7-59C9-45D7-8386-1CEDB53AD9BA}"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2ABB1-3B12-4C46-9207-D73BAF110FF0}" type="slidenum">
              <a:rPr lang="en-US" smtClean="0"/>
              <a:t>‹#›</a:t>
            </a:fld>
            <a:endParaRPr lang="en-US"/>
          </a:p>
        </p:txBody>
      </p:sp>
    </p:spTree>
    <p:extLst>
      <p:ext uri="{BB962C8B-B14F-4D97-AF65-F5344CB8AC3E}">
        <p14:creationId xmlns:p14="http://schemas.microsoft.com/office/powerpoint/2010/main" val="4096465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8015B7-59C9-45D7-8386-1CEDB53AD9BA}"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2ABB1-3B12-4C46-9207-D73BAF110FF0}" type="slidenum">
              <a:rPr lang="en-US" smtClean="0"/>
              <a:t>‹#›</a:t>
            </a:fld>
            <a:endParaRPr lang="en-US"/>
          </a:p>
        </p:txBody>
      </p:sp>
    </p:spTree>
    <p:extLst>
      <p:ext uri="{BB962C8B-B14F-4D97-AF65-F5344CB8AC3E}">
        <p14:creationId xmlns:p14="http://schemas.microsoft.com/office/powerpoint/2010/main" val="359372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8015B7-59C9-45D7-8386-1CEDB53AD9BA}" type="datetimeFigureOut">
              <a:rPr lang="en-US" smtClean="0"/>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E2ABB1-3B12-4C46-9207-D73BAF110FF0}" type="slidenum">
              <a:rPr lang="en-US" smtClean="0"/>
              <a:t>‹#›</a:t>
            </a:fld>
            <a:endParaRPr lang="en-US"/>
          </a:p>
        </p:txBody>
      </p:sp>
    </p:spTree>
    <p:extLst>
      <p:ext uri="{BB962C8B-B14F-4D97-AF65-F5344CB8AC3E}">
        <p14:creationId xmlns:p14="http://schemas.microsoft.com/office/powerpoint/2010/main" val="409996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8015B7-59C9-45D7-8386-1CEDB53AD9BA}" type="datetimeFigureOut">
              <a:rPr lang="en-US" smtClean="0"/>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E2ABB1-3B12-4C46-9207-D73BAF110FF0}" type="slidenum">
              <a:rPr lang="en-US" smtClean="0"/>
              <a:t>‹#›</a:t>
            </a:fld>
            <a:endParaRPr lang="en-US"/>
          </a:p>
        </p:txBody>
      </p:sp>
    </p:spTree>
    <p:extLst>
      <p:ext uri="{BB962C8B-B14F-4D97-AF65-F5344CB8AC3E}">
        <p14:creationId xmlns:p14="http://schemas.microsoft.com/office/powerpoint/2010/main" val="332568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015B7-59C9-45D7-8386-1CEDB53AD9BA}" type="datetimeFigureOut">
              <a:rPr lang="en-US" smtClean="0"/>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E2ABB1-3B12-4C46-9207-D73BAF110FF0}" type="slidenum">
              <a:rPr lang="en-US" smtClean="0"/>
              <a:t>‹#›</a:t>
            </a:fld>
            <a:endParaRPr lang="en-US"/>
          </a:p>
        </p:txBody>
      </p:sp>
    </p:spTree>
    <p:extLst>
      <p:ext uri="{BB962C8B-B14F-4D97-AF65-F5344CB8AC3E}">
        <p14:creationId xmlns:p14="http://schemas.microsoft.com/office/powerpoint/2010/main" val="111278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8015B7-59C9-45D7-8386-1CEDB53AD9BA}"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2ABB1-3B12-4C46-9207-D73BAF110FF0}" type="slidenum">
              <a:rPr lang="en-US" smtClean="0"/>
              <a:t>‹#›</a:t>
            </a:fld>
            <a:endParaRPr lang="en-US"/>
          </a:p>
        </p:txBody>
      </p:sp>
    </p:spTree>
    <p:extLst>
      <p:ext uri="{BB962C8B-B14F-4D97-AF65-F5344CB8AC3E}">
        <p14:creationId xmlns:p14="http://schemas.microsoft.com/office/powerpoint/2010/main" val="409952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8015B7-59C9-45D7-8386-1CEDB53AD9BA}"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2ABB1-3B12-4C46-9207-D73BAF110FF0}" type="slidenum">
              <a:rPr lang="en-US" smtClean="0"/>
              <a:t>‹#›</a:t>
            </a:fld>
            <a:endParaRPr lang="en-US"/>
          </a:p>
        </p:txBody>
      </p:sp>
    </p:spTree>
    <p:extLst>
      <p:ext uri="{BB962C8B-B14F-4D97-AF65-F5344CB8AC3E}">
        <p14:creationId xmlns:p14="http://schemas.microsoft.com/office/powerpoint/2010/main" val="147446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9DC06-FA41-4D25-8667-A2D3832D3D40}" type="datetime1">
              <a:rPr lang="en-US" smtClean="0"/>
              <a:t>9/19/2022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   1.  Merrill, M. D.; Drake, L.; Lacy, M. J.; Pratt, J. (1996). "Reclaiming instructional design" (PDF). Educational   </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15FFC-BC4D-4299-B436-035ED64CDBBE}" type="slidenum">
              <a:rPr lang="en-US" smtClean="0"/>
              <a:t>‹#›</a:t>
            </a:fld>
            <a:endParaRPr lang="en-US" dirty="0"/>
          </a:p>
        </p:txBody>
      </p:sp>
    </p:spTree>
    <p:extLst>
      <p:ext uri="{BB962C8B-B14F-4D97-AF65-F5344CB8AC3E}">
        <p14:creationId xmlns:p14="http://schemas.microsoft.com/office/powerpoint/2010/main" val="31149468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Common\RUA\COMMUNIC\Photo Library\Portland\Portland skyline\skyline_white_lineart_tran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72" r="15606"/>
          <a:stretch/>
        </p:blipFill>
        <p:spPr bwMode="auto">
          <a:xfrm>
            <a:off x="-1" y="3962400"/>
            <a:ext cx="9144001" cy="16097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5729665"/>
            <a:ext cx="762000" cy="1007269"/>
          </a:xfrm>
          <a:prstGeom prst="rect">
            <a:avLst/>
          </a:prstGeom>
          <a:effectLst>
            <a:reflection stA="51000" endPos="22000" dist="127000" dir="5400000" sy="-100000" algn="bl" rotWithShape="0"/>
          </a:effectLst>
        </p:spPr>
      </p:pic>
      <p:pic>
        <p:nvPicPr>
          <p:cNvPr id="1026" name="Picture 1" descr="EIO_logo_FINAL_color">
            <a:extLst>
              <a:ext uri="{FF2B5EF4-FFF2-40B4-BE49-F238E27FC236}">
                <a16:creationId xmlns:a16="http://schemas.microsoft.com/office/drawing/2014/main" id="{43B58F31-60C7-40C4-BB55-B52532E182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729666"/>
            <a:ext cx="2438401" cy="107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2CDCC68-5C8C-4233-9900-37FAE23B8506}"/>
              </a:ext>
            </a:extLst>
          </p:cNvPr>
          <p:cNvSpPr txBox="1"/>
          <p:nvPr/>
        </p:nvSpPr>
        <p:spPr>
          <a:xfrm>
            <a:off x="685800" y="147440"/>
            <a:ext cx="6972302" cy="3785652"/>
          </a:xfrm>
          <a:prstGeom prst="rect">
            <a:avLst/>
          </a:prstGeom>
          <a:noFill/>
        </p:spPr>
        <p:txBody>
          <a:bodyPr wrap="square" rtlCol="0">
            <a:spAutoFit/>
          </a:bodyPr>
          <a:lstStyle/>
          <a:p>
            <a:r>
              <a:rPr lang="en-US" sz="4800" dirty="0"/>
              <a:t>Portland Police Bureau: Equity and Inclusion Office</a:t>
            </a:r>
          </a:p>
          <a:p>
            <a:endParaRPr lang="en-US" sz="4800" dirty="0"/>
          </a:p>
          <a:p>
            <a:r>
              <a:rPr lang="en-US" sz="4800" dirty="0"/>
              <a:t>JAG 2022</a:t>
            </a:r>
          </a:p>
          <a:p>
            <a:r>
              <a:rPr lang="en-US" sz="4800" dirty="0"/>
              <a:t>City Council Session</a:t>
            </a:r>
          </a:p>
        </p:txBody>
      </p:sp>
    </p:spTree>
    <p:extLst>
      <p:ext uri="{BB962C8B-B14F-4D97-AF65-F5344CB8AC3E}">
        <p14:creationId xmlns:p14="http://schemas.microsoft.com/office/powerpoint/2010/main" val="2023060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8300" y="5690500"/>
            <a:ext cx="634100" cy="838200"/>
          </a:xfrm>
          <a:prstGeom prst="rect">
            <a:avLst/>
          </a:prstGeom>
          <a:effectLst>
            <a:outerShdw blurRad="50800" dist="38100" dir="2700000" algn="tl" rotWithShape="0">
              <a:prstClr val="black">
                <a:alpha val="40000"/>
              </a:prstClr>
            </a:outerShdw>
            <a:reflection endPos="0" dir="5400000" sy="-100000" algn="bl" rotWithShape="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638800"/>
            <a:ext cx="889900" cy="889900"/>
          </a:xfrm>
          <a:prstGeom prst="rect">
            <a:avLst/>
          </a:prstGeom>
          <a:effectLst>
            <a:outerShdw blurRad="50800" dist="38100" dir="2700000" algn="tl" rotWithShape="0">
              <a:prstClr val="black">
                <a:alpha val="40000"/>
              </a:prstClr>
            </a:outerShdw>
          </a:effectLst>
        </p:spPr>
      </p:pic>
      <p:pic>
        <p:nvPicPr>
          <p:cNvPr id="3074" name="Picture 1" descr="EIO_logo_FINAL_color">
            <a:extLst>
              <a:ext uri="{FF2B5EF4-FFF2-40B4-BE49-F238E27FC236}">
                <a16:creationId xmlns:a16="http://schemas.microsoft.com/office/drawing/2014/main" id="{D11EB18C-542E-44BB-A247-109FC5B15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6150" y="5757908"/>
            <a:ext cx="18097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E04FEEB-AB6C-4110-A9E6-8AF325D50771}"/>
              </a:ext>
            </a:extLst>
          </p:cNvPr>
          <p:cNvSpPr txBox="1"/>
          <p:nvPr/>
        </p:nvSpPr>
        <p:spPr>
          <a:xfrm>
            <a:off x="1096108" y="1974435"/>
            <a:ext cx="7010400"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t>Edward Byrne Memorial </a:t>
            </a:r>
            <a:r>
              <a:rPr lang="en-US" sz="3200" dirty="0" smtClean="0"/>
              <a:t>Justice Assistance </a:t>
            </a:r>
            <a:r>
              <a:rPr lang="en-US" sz="3200" dirty="0"/>
              <a:t>Grant (JAG) </a:t>
            </a:r>
            <a:r>
              <a:rPr lang="en-US" sz="3200" dirty="0" smtClean="0"/>
              <a:t>program</a:t>
            </a:r>
          </a:p>
          <a:p>
            <a:pPr marL="285750" indent="-285750">
              <a:lnSpc>
                <a:spcPct val="200000"/>
              </a:lnSpc>
              <a:buFont typeface="Arial" panose="020B0604020202020204" pitchFamily="34" charset="0"/>
              <a:buChar char="•"/>
            </a:pPr>
            <a:r>
              <a:rPr lang="en-US" sz="3200" dirty="0" smtClean="0"/>
              <a:t>Application </a:t>
            </a:r>
            <a:r>
              <a:rPr lang="en-US" sz="3200" dirty="0"/>
              <a:t>and funded programs</a:t>
            </a:r>
          </a:p>
          <a:p>
            <a:pPr marL="285750" indent="-285750">
              <a:lnSpc>
                <a:spcPct val="200000"/>
              </a:lnSpc>
              <a:buFont typeface="Arial" panose="020B0604020202020204" pitchFamily="34" charset="0"/>
              <a:buChar char="•"/>
            </a:pPr>
            <a:r>
              <a:rPr lang="en-US" sz="3200" dirty="0"/>
              <a:t>Delivery and outcomes</a:t>
            </a:r>
          </a:p>
        </p:txBody>
      </p:sp>
      <p:sp>
        <p:nvSpPr>
          <p:cNvPr id="7" name="TextBox 6">
            <a:extLst>
              <a:ext uri="{FF2B5EF4-FFF2-40B4-BE49-F238E27FC236}">
                <a16:creationId xmlns:a16="http://schemas.microsoft.com/office/drawing/2014/main" id="{89CFF032-B98C-484C-B2D3-1DAB6FFEDF99}"/>
              </a:ext>
            </a:extLst>
          </p:cNvPr>
          <p:cNvSpPr txBox="1"/>
          <p:nvPr/>
        </p:nvSpPr>
        <p:spPr>
          <a:xfrm>
            <a:off x="762000" y="335162"/>
            <a:ext cx="7010400" cy="707886"/>
          </a:xfrm>
          <a:prstGeom prst="rect">
            <a:avLst/>
          </a:prstGeom>
          <a:noFill/>
        </p:spPr>
        <p:txBody>
          <a:bodyPr wrap="square" rtlCol="0">
            <a:spAutoFit/>
          </a:bodyPr>
          <a:lstStyle/>
          <a:p>
            <a:r>
              <a:rPr lang="en-US" sz="2000" dirty="0"/>
              <a:t>Portland Police Bureau</a:t>
            </a:r>
          </a:p>
          <a:p>
            <a:r>
              <a:rPr lang="en-US" sz="2000" dirty="0"/>
              <a:t>JAG 2022 – Commissioner Briefing</a:t>
            </a:r>
          </a:p>
        </p:txBody>
      </p:sp>
    </p:spTree>
    <p:extLst>
      <p:ext uri="{BB962C8B-B14F-4D97-AF65-F5344CB8AC3E}">
        <p14:creationId xmlns:p14="http://schemas.microsoft.com/office/powerpoint/2010/main" val="3917916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8300" y="5690500"/>
            <a:ext cx="634100" cy="838200"/>
          </a:xfrm>
          <a:prstGeom prst="rect">
            <a:avLst/>
          </a:prstGeom>
          <a:effectLst>
            <a:outerShdw blurRad="50800" dist="38100" dir="2700000" algn="tl" rotWithShape="0">
              <a:prstClr val="black">
                <a:alpha val="40000"/>
              </a:prstClr>
            </a:outerShdw>
            <a:reflection endPos="0" dir="5400000" sy="-100000" algn="bl" rotWithShape="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638800"/>
            <a:ext cx="889900" cy="889900"/>
          </a:xfrm>
          <a:prstGeom prst="rect">
            <a:avLst/>
          </a:prstGeom>
          <a:effectLst>
            <a:outerShdw blurRad="50800" dist="38100" dir="2700000" algn="tl" rotWithShape="0">
              <a:prstClr val="black">
                <a:alpha val="40000"/>
              </a:prstClr>
            </a:outerShdw>
          </a:effectLst>
        </p:spPr>
      </p:pic>
      <p:pic>
        <p:nvPicPr>
          <p:cNvPr id="3074" name="Picture 1" descr="EIO_logo_FINAL_color">
            <a:extLst>
              <a:ext uri="{FF2B5EF4-FFF2-40B4-BE49-F238E27FC236}">
                <a16:creationId xmlns:a16="http://schemas.microsoft.com/office/drawing/2014/main" id="{D11EB18C-542E-44BB-A247-109FC5B15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6150" y="5757908"/>
            <a:ext cx="18097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9CFF032-B98C-484C-B2D3-1DAB6FFEDF99}"/>
              </a:ext>
            </a:extLst>
          </p:cNvPr>
          <p:cNvSpPr txBox="1"/>
          <p:nvPr/>
        </p:nvSpPr>
        <p:spPr>
          <a:xfrm>
            <a:off x="762000" y="335162"/>
            <a:ext cx="7010400" cy="707886"/>
          </a:xfrm>
          <a:prstGeom prst="rect">
            <a:avLst/>
          </a:prstGeom>
          <a:noFill/>
        </p:spPr>
        <p:txBody>
          <a:bodyPr wrap="square" rtlCol="0">
            <a:spAutoFit/>
          </a:bodyPr>
          <a:lstStyle/>
          <a:p>
            <a:r>
              <a:rPr lang="en-US" sz="2000" dirty="0"/>
              <a:t>Portland Police Bureau</a:t>
            </a:r>
          </a:p>
          <a:p>
            <a:r>
              <a:rPr lang="en-US" sz="2000" dirty="0"/>
              <a:t>JAG 2022 – Commissioner Briefing</a:t>
            </a:r>
          </a:p>
        </p:txBody>
      </p:sp>
      <p:sp>
        <p:nvSpPr>
          <p:cNvPr id="4" name="TextBox 3">
            <a:extLst>
              <a:ext uri="{FF2B5EF4-FFF2-40B4-BE49-F238E27FC236}">
                <a16:creationId xmlns:a16="http://schemas.microsoft.com/office/drawing/2014/main" id="{4E04FEEB-AB6C-4110-A9E6-8AF325D50771}"/>
              </a:ext>
            </a:extLst>
          </p:cNvPr>
          <p:cNvSpPr txBox="1"/>
          <p:nvPr/>
        </p:nvSpPr>
        <p:spPr>
          <a:xfrm>
            <a:off x="329300" y="1463040"/>
            <a:ext cx="8485400" cy="5386090"/>
          </a:xfrm>
          <a:prstGeom prst="rect">
            <a:avLst/>
          </a:prstGeom>
          <a:noFill/>
        </p:spPr>
        <p:txBody>
          <a:bodyPr wrap="square" rtlCol="0">
            <a:spAutoFit/>
          </a:bodyPr>
          <a:lstStyle/>
          <a:p>
            <a:pPr lvl="1"/>
            <a:r>
              <a:rPr lang="en-US" sz="2000" b="1" dirty="0"/>
              <a:t>The JAG Program</a:t>
            </a:r>
          </a:p>
          <a:p>
            <a:pPr lvl="1"/>
            <a:r>
              <a:rPr lang="en-US" sz="2000" i="1" dirty="0" smtClean="0"/>
              <a:t>FY </a:t>
            </a:r>
            <a:r>
              <a:rPr lang="en-US" sz="2000" i="1" dirty="0" smtClean="0"/>
              <a:t>2022 Edward </a:t>
            </a:r>
            <a:r>
              <a:rPr lang="en-US" sz="2000" i="1" dirty="0"/>
              <a:t>Byrne Memorial Justice Assistance Grant (JAG) Program Local Formula Solicitation</a:t>
            </a:r>
          </a:p>
          <a:p>
            <a:pPr lvl="1"/>
            <a:endParaRPr lang="en-US" sz="2000" i="1" dirty="0"/>
          </a:p>
          <a:p>
            <a:pPr lvl="1"/>
            <a:r>
              <a:rPr lang="en-US" sz="2000" i="1" dirty="0"/>
              <a:t>The JAG grant program, created by Department of Justice in 2005, is the primary provider of federal criminal justice funding to local governments</a:t>
            </a:r>
          </a:p>
          <a:p>
            <a:pPr lvl="1"/>
            <a:endParaRPr lang="en-US" sz="2000" i="1" dirty="0" smtClean="0"/>
          </a:p>
          <a:p>
            <a:pPr lvl="1"/>
            <a:endParaRPr lang="en-US" sz="2000" i="1" dirty="0"/>
          </a:p>
          <a:p>
            <a:pPr lvl="1"/>
            <a:r>
              <a:rPr lang="en-US" sz="2000" b="1" dirty="0"/>
              <a:t>Funding Areas</a:t>
            </a:r>
          </a:p>
          <a:p>
            <a:pPr lvl="1"/>
            <a:r>
              <a:rPr lang="en-US" sz="2000" i="1" dirty="0"/>
              <a:t>These Federal grant funds may be used to: hire/retain personnel; purchase non-Prohibited equipment, supplies, and contractual support; train and provide technical assistance; and information systems for criminal justice purposes</a:t>
            </a:r>
          </a:p>
          <a:p>
            <a:pPr lvl="1"/>
            <a:endParaRPr lang="en-US" sz="2000" i="1" dirty="0"/>
          </a:p>
          <a:p>
            <a:pPr marL="285750" indent="-285750">
              <a:lnSpc>
                <a:spcPct val="200000"/>
              </a:lnSpc>
              <a:buFont typeface="Arial" panose="020B0604020202020204" pitchFamily="34" charset="0"/>
              <a:buChar char="•"/>
            </a:pPr>
            <a:endParaRPr lang="en-US" sz="3200" dirty="0"/>
          </a:p>
        </p:txBody>
      </p:sp>
    </p:spTree>
    <p:extLst>
      <p:ext uri="{BB962C8B-B14F-4D97-AF65-F5344CB8AC3E}">
        <p14:creationId xmlns:p14="http://schemas.microsoft.com/office/powerpoint/2010/main" val="3684074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8300" y="5690500"/>
            <a:ext cx="634100" cy="838200"/>
          </a:xfrm>
          <a:prstGeom prst="rect">
            <a:avLst/>
          </a:prstGeom>
          <a:effectLst>
            <a:outerShdw blurRad="50800" dist="38100" dir="2700000" algn="tl" rotWithShape="0">
              <a:prstClr val="black">
                <a:alpha val="40000"/>
              </a:prstClr>
            </a:outerShdw>
            <a:reflection endPos="0" dir="5400000" sy="-100000" algn="bl" rotWithShape="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638800"/>
            <a:ext cx="889900" cy="889900"/>
          </a:xfrm>
          <a:prstGeom prst="rect">
            <a:avLst/>
          </a:prstGeom>
          <a:effectLst>
            <a:outerShdw blurRad="50800" dist="38100" dir="2700000" algn="tl" rotWithShape="0">
              <a:prstClr val="black">
                <a:alpha val="40000"/>
              </a:prstClr>
            </a:outerShdw>
          </a:effectLst>
        </p:spPr>
      </p:pic>
      <p:pic>
        <p:nvPicPr>
          <p:cNvPr id="3074" name="Picture 1" descr="EIO_logo_FINAL_color">
            <a:extLst>
              <a:ext uri="{FF2B5EF4-FFF2-40B4-BE49-F238E27FC236}">
                <a16:creationId xmlns:a16="http://schemas.microsoft.com/office/drawing/2014/main" id="{D11EB18C-542E-44BB-A247-109FC5B15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6150" y="5757908"/>
            <a:ext cx="18097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9CFF032-B98C-484C-B2D3-1DAB6FFEDF99}"/>
              </a:ext>
            </a:extLst>
          </p:cNvPr>
          <p:cNvSpPr txBox="1"/>
          <p:nvPr/>
        </p:nvSpPr>
        <p:spPr>
          <a:xfrm>
            <a:off x="762000" y="335162"/>
            <a:ext cx="7010400" cy="707886"/>
          </a:xfrm>
          <a:prstGeom prst="rect">
            <a:avLst/>
          </a:prstGeom>
          <a:noFill/>
        </p:spPr>
        <p:txBody>
          <a:bodyPr wrap="square" rtlCol="0">
            <a:spAutoFit/>
          </a:bodyPr>
          <a:lstStyle/>
          <a:p>
            <a:r>
              <a:rPr lang="en-US" sz="2000" dirty="0"/>
              <a:t>Portland Police Bureau</a:t>
            </a:r>
          </a:p>
          <a:p>
            <a:r>
              <a:rPr lang="en-US" sz="2000" dirty="0"/>
              <a:t>JAG 2022 – Commissioner Briefing</a:t>
            </a:r>
          </a:p>
        </p:txBody>
      </p:sp>
      <p:sp>
        <p:nvSpPr>
          <p:cNvPr id="4" name="TextBox 3">
            <a:extLst>
              <a:ext uri="{FF2B5EF4-FFF2-40B4-BE49-F238E27FC236}">
                <a16:creationId xmlns:a16="http://schemas.microsoft.com/office/drawing/2014/main" id="{4E04FEEB-AB6C-4110-A9E6-8AF325D50771}"/>
              </a:ext>
            </a:extLst>
          </p:cNvPr>
          <p:cNvSpPr txBox="1"/>
          <p:nvPr/>
        </p:nvSpPr>
        <p:spPr>
          <a:xfrm>
            <a:off x="329300" y="1463040"/>
            <a:ext cx="8485400" cy="4462760"/>
          </a:xfrm>
          <a:prstGeom prst="rect">
            <a:avLst/>
          </a:prstGeom>
          <a:noFill/>
        </p:spPr>
        <p:txBody>
          <a:bodyPr wrap="square" rtlCol="0">
            <a:spAutoFit/>
          </a:bodyPr>
          <a:lstStyle/>
          <a:p>
            <a:pPr lvl="1"/>
            <a:r>
              <a:rPr lang="en-US" sz="2000" b="1" dirty="0"/>
              <a:t>The JAG 2022 Application</a:t>
            </a:r>
          </a:p>
          <a:p>
            <a:pPr lvl="1"/>
            <a:r>
              <a:rPr lang="en-US" sz="2000" i="1" dirty="0" smtClean="0"/>
              <a:t>The </a:t>
            </a:r>
            <a:r>
              <a:rPr lang="en-US" sz="2000" i="1" dirty="0"/>
              <a:t>formula award amount, $502,459, is allocated </a:t>
            </a:r>
            <a:r>
              <a:rPr lang="en-US" sz="2000" i="1" dirty="0" smtClean="0"/>
              <a:t>to the City of Portland for </a:t>
            </a:r>
            <a:r>
              <a:rPr lang="en-US" sz="2000" i="1" dirty="0"/>
              <a:t>three </a:t>
            </a:r>
            <a:r>
              <a:rPr lang="en-US" sz="2000" i="1" dirty="0" smtClean="0"/>
              <a:t>local entities </a:t>
            </a:r>
            <a:r>
              <a:rPr lang="en-US" sz="2000" i="1" dirty="0"/>
              <a:t>based on a statutory formula determined by the DOJ Bureau of Justice Statistics and agreement of partners</a:t>
            </a:r>
          </a:p>
          <a:p>
            <a:pPr lvl="1"/>
            <a:endParaRPr lang="en-US" sz="2000" i="1" dirty="0"/>
          </a:p>
          <a:p>
            <a:pPr marL="1200150" lvl="2" indent="-285750">
              <a:buFont typeface="Arial" panose="020B0604020202020204" pitchFamily="34" charset="0"/>
              <a:buChar char="•"/>
            </a:pPr>
            <a:r>
              <a:rPr lang="en-US" sz="2000" dirty="0"/>
              <a:t>Portland Police Bureau 		</a:t>
            </a:r>
            <a:r>
              <a:rPr lang="en-US" sz="2000" dirty="0" smtClean="0"/>
              <a:t>	$</a:t>
            </a:r>
            <a:r>
              <a:rPr lang="en-US" sz="2000" dirty="0"/>
              <a:t>248,712</a:t>
            </a:r>
          </a:p>
          <a:p>
            <a:pPr marL="1200150" lvl="2" indent="-285750">
              <a:buFont typeface="Arial" panose="020B0604020202020204" pitchFamily="34" charset="0"/>
              <a:buChar char="•"/>
            </a:pPr>
            <a:endParaRPr lang="en-US" sz="2000" dirty="0"/>
          </a:p>
          <a:p>
            <a:pPr marL="1200150" lvl="2" indent="-285750">
              <a:buFont typeface="Arial" panose="020B0604020202020204" pitchFamily="34" charset="0"/>
              <a:buChar char="•"/>
            </a:pPr>
            <a:r>
              <a:rPr lang="en-US" sz="2000" dirty="0"/>
              <a:t>Multnomah County 		</a:t>
            </a:r>
            <a:r>
              <a:rPr lang="en-US" sz="2000" dirty="0" smtClean="0"/>
              <a:t>	$</a:t>
            </a:r>
            <a:r>
              <a:rPr lang="en-US" sz="2000" dirty="0"/>
              <a:t>195,417</a:t>
            </a:r>
          </a:p>
          <a:p>
            <a:pPr marL="1200150" lvl="2" indent="-285750">
              <a:buFont typeface="Arial" panose="020B0604020202020204" pitchFamily="34" charset="0"/>
              <a:buChar char="•"/>
            </a:pPr>
            <a:endParaRPr lang="en-US" sz="2000" dirty="0"/>
          </a:p>
          <a:p>
            <a:pPr marL="1200150" lvl="2" indent="-285750">
              <a:buFont typeface="Arial" panose="020B0604020202020204" pitchFamily="34" charset="0"/>
              <a:buChar char="•"/>
            </a:pPr>
            <a:r>
              <a:rPr lang="en-US" sz="2000" dirty="0"/>
              <a:t>Gresham Police Department	</a:t>
            </a:r>
            <a:r>
              <a:rPr lang="en-US" sz="2000" dirty="0" smtClean="0"/>
              <a:t>$</a:t>
            </a:r>
            <a:r>
              <a:rPr lang="en-US" sz="2000" dirty="0" smtClean="0"/>
              <a:t>58,330</a:t>
            </a:r>
            <a:endParaRPr lang="en-US" sz="2000" dirty="0"/>
          </a:p>
          <a:p>
            <a:pPr lvl="1"/>
            <a:endParaRPr lang="en-US" sz="2000" i="1" dirty="0"/>
          </a:p>
          <a:p>
            <a:pPr marL="285750" indent="-285750">
              <a:lnSpc>
                <a:spcPct val="200000"/>
              </a:lnSpc>
              <a:buFont typeface="Arial" panose="020B0604020202020204" pitchFamily="34" charset="0"/>
              <a:buChar char="•"/>
            </a:pPr>
            <a:endParaRPr lang="en-US" sz="3200" dirty="0"/>
          </a:p>
        </p:txBody>
      </p:sp>
    </p:spTree>
    <p:extLst>
      <p:ext uri="{BB962C8B-B14F-4D97-AF65-F5344CB8AC3E}">
        <p14:creationId xmlns:p14="http://schemas.microsoft.com/office/powerpoint/2010/main" val="719929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8300" y="5690500"/>
            <a:ext cx="634100" cy="838200"/>
          </a:xfrm>
          <a:prstGeom prst="rect">
            <a:avLst/>
          </a:prstGeom>
          <a:effectLst>
            <a:outerShdw blurRad="50800" dist="38100" dir="2700000" algn="tl" rotWithShape="0">
              <a:prstClr val="black">
                <a:alpha val="40000"/>
              </a:prstClr>
            </a:outerShdw>
            <a:reflection endPos="0" dir="5400000" sy="-100000" algn="bl" rotWithShape="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638800"/>
            <a:ext cx="889900" cy="889900"/>
          </a:xfrm>
          <a:prstGeom prst="rect">
            <a:avLst/>
          </a:prstGeom>
          <a:effectLst>
            <a:outerShdw blurRad="50800" dist="38100" dir="2700000" algn="tl" rotWithShape="0">
              <a:prstClr val="black">
                <a:alpha val="40000"/>
              </a:prstClr>
            </a:outerShdw>
          </a:effectLst>
        </p:spPr>
      </p:pic>
      <p:pic>
        <p:nvPicPr>
          <p:cNvPr id="3074" name="Picture 1" descr="EIO_logo_FINAL_color">
            <a:extLst>
              <a:ext uri="{FF2B5EF4-FFF2-40B4-BE49-F238E27FC236}">
                <a16:creationId xmlns:a16="http://schemas.microsoft.com/office/drawing/2014/main" id="{D11EB18C-542E-44BB-A247-109FC5B15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6150" y="5757908"/>
            <a:ext cx="18097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9CFF032-B98C-484C-B2D3-1DAB6FFEDF99}"/>
              </a:ext>
            </a:extLst>
          </p:cNvPr>
          <p:cNvSpPr txBox="1"/>
          <p:nvPr/>
        </p:nvSpPr>
        <p:spPr>
          <a:xfrm>
            <a:off x="762000" y="335162"/>
            <a:ext cx="7010400" cy="707886"/>
          </a:xfrm>
          <a:prstGeom prst="rect">
            <a:avLst/>
          </a:prstGeom>
          <a:noFill/>
        </p:spPr>
        <p:txBody>
          <a:bodyPr wrap="square" rtlCol="0">
            <a:spAutoFit/>
          </a:bodyPr>
          <a:lstStyle/>
          <a:p>
            <a:r>
              <a:rPr lang="en-US" sz="2000" dirty="0"/>
              <a:t>Portland Police Bureau</a:t>
            </a:r>
          </a:p>
          <a:p>
            <a:r>
              <a:rPr lang="en-US" sz="2000" dirty="0"/>
              <a:t>JAG 2022 – Commissioner Briefing</a:t>
            </a:r>
          </a:p>
        </p:txBody>
      </p:sp>
      <p:sp>
        <p:nvSpPr>
          <p:cNvPr id="4" name="TextBox 3">
            <a:extLst>
              <a:ext uri="{FF2B5EF4-FFF2-40B4-BE49-F238E27FC236}">
                <a16:creationId xmlns:a16="http://schemas.microsoft.com/office/drawing/2014/main" id="{4E04FEEB-AB6C-4110-A9E6-8AF325D50771}"/>
              </a:ext>
            </a:extLst>
          </p:cNvPr>
          <p:cNvSpPr txBox="1"/>
          <p:nvPr/>
        </p:nvSpPr>
        <p:spPr>
          <a:xfrm>
            <a:off x="329300" y="1371600"/>
            <a:ext cx="8485400" cy="4524315"/>
          </a:xfrm>
          <a:prstGeom prst="rect">
            <a:avLst/>
          </a:prstGeom>
          <a:noFill/>
        </p:spPr>
        <p:txBody>
          <a:bodyPr wrap="square" rtlCol="0">
            <a:spAutoFit/>
          </a:bodyPr>
          <a:lstStyle/>
          <a:p>
            <a:r>
              <a:rPr lang="en-US" sz="2800" b="1" dirty="0"/>
              <a:t>Portland Police Bureau - $</a:t>
            </a:r>
            <a:r>
              <a:rPr lang="en-US" sz="2800" b="1" dirty="0" smtClean="0"/>
              <a:t>248,712</a:t>
            </a:r>
          </a:p>
          <a:p>
            <a:r>
              <a:rPr lang="en-US" sz="2000" i="1" dirty="0" smtClean="0"/>
              <a:t>The </a:t>
            </a:r>
            <a:r>
              <a:rPr lang="en-US" sz="2000" i="1" dirty="0"/>
              <a:t>Bureau’s Equity and Inclusion Office will hire a full time Inclusion and Social Justice Initiative Trainer (Coordinator II) for approximately 22-months</a:t>
            </a:r>
          </a:p>
          <a:p>
            <a:pPr lvl="1"/>
            <a:endParaRPr lang="en-US" sz="2000" i="1" dirty="0"/>
          </a:p>
          <a:p>
            <a:pPr marL="800100" lvl="1" indent="-342900">
              <a:buFont typeface="Arial" panose="020B0604020202020204" pitchFamily="34" charset="0"/>
              <a:buChar char="•"/>
            </a:pPr>
            <a:r>
              <a:rPr lang="en-US" sz="2000" dirty="0"/>
              <a:t>The Coord II, to be known as an Inclusion and Social Justice Initiative Trainer, will be a subject matter expert in social justice initiatives related to law enforcement, inclusive practices, cultural humility, instructional design, and training delivery.</a:t>
            </a:r>
          </a:p>
          <a:p>
            <a:pPr lvl="1"/>
            <a:endParaRPr lang="en-US" sz="2000" dirty="0"/>
          </a:p>
          <a:p>
            <a:pPr marL="800100" lvl="1" indent="-342900">
              <a:buFont typeface="Arial" panose="020B0604020202020204" pitchFamily="34" charset="0"/>
              <a:buChar char="•"/>
            </a:pPr>
            <a:r>
              <a:rPr lang="en-US" sz="2000" dirty="0"/>
              <a:t>This position will support the collaborative efforts of the Training Division and the Equity and Inclusion Office to develop and deliver effective, learner-focused instructional materials that promote organizational change and promote equitable outcomes throughout the City of Portland</a:t>
            </a:r>
            <a:r>
              <a:rPr lang="en-US" sz="2000" dirty="0" smtClean="0"/>
              <a:t>.</a:t>
            </a:r>
            <a:endParaRPr lang="en-US" sz="2000" dirty="0"/>
          </a:p>
        </p:txBody>
      </p:sp>
    </p:spTree>
    <p:extLst>
      <p:ext uri="{BB962C8B-B14F-4D97-AF65-F5344CB8AC3E}">
        <p14:creationId xmlns:p14="http://schemas.microsoft.com/office/powerpoint/2010/main" val="2619359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8300" y="5690500"/>
            <a:ext cx="634100" cy="838200"/>
          </a:xfrm>
          <a:prstGeom prst="rect">
            <a:avLst/>
          </a:prstGeom>
          <a:effectLst>
            <a:outerShdw blurRad="50800" dist="38100" dir="2700000" algn="tl" rotWithShape="0">
              <a:prstClr val="black">
                <a:alpha val="40000"/>
              </a:prstClr>
            </a:outerShdw>
            <a:reflection endPos="0" dir="5400000" sy="-100000" algn="bl" rotWithShape="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638800"/>
            <a:ext cx="889900" cy="889900"/>
          </a:xfrm>
          <a:prstGeom prst="rect">
            <a:avLst/>
          </a:prstGeom>
          <a:effectLst>
            <a:outerShdw blurRad="50800" dist="38100" dir="2700000" algn="tl" rotWithShape="0">
              <a:prstClr val="black">
                <a:alpha val="40000"/>
              </a:prstClr>
            </a:outerShdw>
          </a:effectLst>
        </p:spPr>
      </p:pic>
      <p:pic>
        <p:nvPicPr>
          <p:cNvPr id="3074" name="Picture 1" descr="EIO_logo_FINAL_color">
            <a:extLst>
              <a:ext uri="{FF2B5EF4-FFF2-40B4-BE49-F238E27FC236}">
                <a16:creationId xmlns:a16="http://schemas.microsoft.com/office/drawing/2014/main" id="{D11EB18C-542E-44BB-A247-109FC5B15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6150" y="5757908"/>
            <a:ext cx="18097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9CFF032-B98C-484C-B2D3-1DAB6FFEDF99}"/>
              </a:ext>
            </a:extLst>
          </p:cNvPr>
          <p:cNvSpPr txBox="1"/>
          <p:nvPr/>
        </p:nvSpPr>
        <p:spPr>
          <a:xfrm>
            <a:off x="762000" y="335162"/>
            <a:ext cx="7010400" cy="707886"/>
          </a:xfrm>
          <a:prstGeom prst="rect">
            <a:avLst/>
          </a:prstGeom>
          <a:noFill/>
        </p:spPr>
        <p:txBody>
          <a:bodyPr wrap="square" rtlCol="0">
            <a:spAutoFit/>
          </a:bodyPr>
          <a:lstStyle/>
          <a:p>
            <a:r>
              <a:rPr lang="en-US" sz="2000" dirty="0"/>
              <a:t>Portland Police Bureau</a:t>
            </a:r>
          </a:p>
          <a:p>
            <a:r>
              <a:rPr lang="en-US" sz="2000" dirty="0"/>
              <a:t>JAG 2022 – Commissioner Briefing</a:t>
            </a:r>
          </a:p>
        </p:txBody>
      </p:sp>
      <p:sp>
        <p:nvSpPr>
          <p:cNvPr id="4" name="TextBox 3">
            <a:extLst>
              <a:ext uri="{FF2B5EF4-FFF2-40B4-BE49-F238E27FC236}">
                <a16:creationId xmlns:a16="http://schemas.microsoft.com/office/drawing/2014/main" id="{4E04FEEB-AB6C-4110-A9E6-8AF325D50771}"/>
              </a:ext>
            </a:extLst>
          </p:cNvPr>
          <p:cNvSpPr txBox="1"/>
          <p:nvPr/>
        </p:nvSpPr>
        <p:spPr>
          <a:xfrm>
            <a:off x="228600" y="1463040"/>
            <a:ext cx="8686800" cy="4216539"/>
          </a:xfrm>
          <a:prstGeom prst="rect">
            <a:avLst/>
          </a:prstGeom>
          <a:noFill/>
        </p:spPr>
        <p:txBody>
          <a:bodyPr wrap="square" rtlCol="0">
            <a:spAutoFit/>
          </a:bodyPr>
          <a:lstStyle/>
          <a:p>
            <a:r>
              <a:rPr lang="en-US" sz="2400" b="1" dirty="0"/>
              <a:t>PPB Inclusion and Social Justice Initiative Trainer (ISJIT), continued</a:t>
            </a:r>
          </a:p>
          <a:p>
            <a:endParaRPr lang="en-US" sz="2400" b="1" dirty="0"/>
          </a:p>
          <a:p>
            <a:pPr marL="742950" lvl="1" indent="-285750">
              <a:buFont typeface="Arial" panose="020B0604020202020204" pitchFamily="34" charset="0"/>
              <a:buChar char="•"/>
            </a:pPr>
            <a:r>
              <a:rPr lang="en-US" sz="2000" dirty="0"/>
              <a:t>The ISJIT will work with the Equity Training Specialist, Equity and Inclusion Analyst, Training Division, Police Equity Advisory Council, PPB subject matter experts, and community partners that provide input on training and evaluate training and compliance.</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The ISJIT will design courses, curricula, and training materials as well as lead delivery for all bureau members.</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The ISJIT will evaluate all PPB trainings (from external and internal sources) to ensure the equity lens is utilized and provide feedback to all trainers.</a:t>
            </a:r>
          </a:p>
          <a:p>
            <a:pPr marL="742950" lvl="1" indent="-285750">
              <a:buFont typeface="Arial" panose="020B0604020202020204" pitchFamily="34" charset="0"/>
              <a:buChar char="•"/>
            </a:pPr>
            <a:endParaRPr lang="en-US" sz="2000" i="1" dirty="0"/>
          </a:p>
        </p:txBody>
      </p:sp>
    </p:spTree>
    <p:extLst>
      <p:ext uri="{BB962C8B-B14F-4D97-AF65-F5344CB8AC3E}">
        <p14:creationId xmlns:p14="http://schemas.microsoft.com/office/powerpoint/2010/main" val="2109150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8300" y="5690500"/>
            <a:ext cx="634100" cy="838200"/>
          </a:xfrm>
          <a:prstGeom prst="rect">
            <a:avLst/>
          </a:prstGeom>
          <a:effectLst>
            <a:outerShdw blurRad="50800" dist="38100" dir="2700000" algn="tl" rotWithShape="0">
              <a:prstClr val="black">
                <a:alpha val="40000"/>
              </a:prstClr>
            </a:outerShdw>
            <a:reflection endPos="0" dir="5400000" sy="-100000" algn="bl" rotWithShape="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638800"/>
            <a:ext cx="889900" cy="889900"/>
          </a:xfrm>
          <a:prstGeom prst="rect">
            <a:avLst/>
          </a:prstGeom>
          <a:effectLst>
            <a:outerShdw blurRad="50800" dist="38100" dir="2700000" algn="tl" rotWithShape="0">
              <a:prstClr val="black">
                <a:alpha val="40000"/>
              </a:prstClr>
            </a:outerShdw>
          </a:effectLst>
        </p:spPr>
      </p:pic>
      <p:pic>
        <p:nvPicPr>
          <p:cNvPr id="3074" name="Picture 1" descr="EIO_logo_FINAL_color">
            <a:extLst>
              <a:ext uri="{FF2B5EF4-FFF2-40B4-BE49-F238E27FC236}">
                <a16:creationId xmlns:a16="http://schemas.microsoft.com/office/drawing/2014/main" id="{D11EB18C-542E-44BB-A247-109FC5B15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6150" y="5757908"/>
            <a:ext cx="18097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9CFF032-B98C-484C-B2D3-1DAB6FFEDF99}"/>
              </a:ext>
            </a:extLst>
          </p:cNvPr>
          <p:cNvSpPr txBox="1"/>
          <p:nvPr/>
        </p:nvSpPr>
        <p:spPr>
          <a:xfrm>
            <a:off x="762000" y="335162"/>
            <a:ext cx="7010400" cy="707886"/>
          </a:xfrm>
          <a:prstGeom prst="rect">
            <a:avLst/>
          </a:prstGeom>
          <a:noFill/>
        </p:spPr>
        <p:txBody>
          <a:bodyPr wrap="square" rtlCol="0">
            <a:spAutoFit/>
          </a:bodyPr>
          <a:lstStyle/>
          <a:p>
            <a:r>
              <a:rPr lang="en-US" sz="2000" dirty="0"/>
              <a:t>Portland Police Bureau</a:t>
            </a:r>
          </a:p>
          <a:p>
            <a:r>
              <a:rPr lang="en-US" sz="2000" dirty="0"/>
              <a:t>JAG 2022 – Commissioner Briefing</a:t>
            </a:r>
          </a:p>
        </p:txBody>
      </p:sp>
      <p:sp>
        <p:nvSpPr>
          <p:cNvPr id="4" name="TextBox 3">
            <a:extLst>
              <a:ext uri="{FF2B5EF4-FFF2-40B4-BE49-F238E27FC236}">
                <a16:creationId xmlns:a16="http://schemas.microsoft.com/office/drawing/2014/main" id="{4E04FEEB-AB6C-4110-A9E6-8AF325D50771}"/>
              </a:ext>
            </a:extLst>
          </p:cNvPr>
          <p:cNvSpPr txBox="1"/>
          <p:nvPr/>
        </p:nvSpPr>
        <p:spPr>
          <a:xfrm>
            <a:off x="228600" y="1463040"/>
            <a:ext cx="8686800" cy="5032788"/>
          </a:xfrm>
          <a:prstGeom prst="rect">
            <a:avLst/>
          </a:prstGeom>
          <a:noFill/>
        </p:spPr>
        <p:txBody>
          <a:bodyPr wrap="square" rtlCol="0">
            <a:spAutoFit/>
          </a:bodyPr>
          <a:lstStyle/>
          <a:p>
            <a:r>
              <a:rPr lang="en-US" sz="2400" b="1" dirty="0"/>
              <a:t>PPB Inclusion and Social Justice Initiative Trainer, by the numbers</a:t>
            </a:r>
          </a:p>
          <a:p>
            <a:endParaRPr lang="en-US" sz="2400" b="1" dirty="0"/>
          </a:p>
          <a:p>
            <a:pPr marL="742950" lvl="1" indent="-285750">
              <a:buFont typeface="Arial" panose="020B0604020202020204" pitchFamily="34" charset="0"/>
              <a:buChar char="•"/>
            </a:pPr>
            <a:r>
              <a:rPr lang="en-US" sz="2000" dirty="0"/>
              <a:t>To date in 2022 the PPB has received upwards of 200 lesson plans and PowerPoints to be evaluated using the equity lens tool.  This position will ensure the lesson plans, PowerPoints, and delivery associated with these trainings are consistent with best practices.</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Theses trainings consisted of over 600 hours of instructional content.  This position will ensure that instructional content is consistent with best practices in diversity, equity, inclusion, social justice, and anti-racism action. </a:t>
            </a:r>
            <a:endParaRPr lang="en-US" sz="2000" i="1" dirty="0"/>
          </a:p>
          <a:p>
            <a:pPr lvl="1"/>
            <a:endParaRPr lang="en-US" dirty="0"/>
          </a:p>
          <a:p>
            <a:pPr lvl="1"/>
            <a:endParaRPr lang="en-US" sz="2000" i="1" dirty="0"/>
          </a:p>
          <a:p>
            <a:pPr marL="285750" indent="-285750">
              <a:lnSpc>
                <a:spcPct val="200000"/>
              </a:lnSpc>
              <a:buFont typeface="Arial" panose="020B0604020202020204" pitchFamily="34" charset="0"/>
              <a:buChar char="•"/>
            </a:pPr>
            <a:endParaRPr lang="en-US" sz="3200" dirty="0"/>
          </a:p>
        </p:txBody>
      </p:sp>
    </p:spTree>
    <p:extLst>
      <p:ext uri="{BB962C8B-B14F-4D97-AF65-F5344CB8AC3E}">
        <p14:creationId xmlns:p14="http://schemas.microsoft.com/office/powerpoint/2010/main" val="3543436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8300" y="5690500"/>
            <a:ext cx="634100" cy="838200"/>
          </a:xfrm>
          <a:prstGeom prst="rect">
            <a:avLst/>
          </a:prstGeom>
          <a:effectLst>
            <a:outerShdw blurRad="50800" dist="38100" dir="2700000" algn="tl" rotWithShape="0">
              <a:prstClr val="black">
                <a:alpha val="40000"/>
              </a:prstClr>
            </a:outerShdw>
            <a:reflection endPos="0" dir="5400000" sy="-100000" algn="bl" rotWithShape="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638800"/>
            <a:ext cx="889900" cy="889900"/>
          </a:xfrm>
          <a:prstGeom prst="rect">
            <a:avLst/>
          </a:prstGeom>
          <a:effectLst>
            <a:outerShdw blurRad="50800" dist="38100" dir="2700000" algn="tl" rotWithShape="0">
              <a:prstClr val="black">
                <a:alpha val="40000"/>
              </a:prstClr>
            </a:outerShdw>
          </a:effectLst>
        </p:spPr>
      </p:pic>
      <p:pic>
        <p:nvPicPr>
          <p:cNvPr id="3074" name="Picture 1" descr="EIO_logo_FINAL_color">
            <a:extLst>
              <a:ext uri="{FF2B5EF4-FFF2-40B4-BE49-F238E27FC236}">
                <a16:creationId xmlns:a16="http://schemas.microsoft.com/office/drawing/2014/main" id="{D11EB18C-542E-44BB-A247-109FC5B15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6150" y="5757908"/>
            <a:ext cx="18097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9CFF032-B98C-484C-B2D3-1DAB6FFEDF99}"/>
              </a:ext>
            </a:extLst>
          </p:cNvPr>
          <p:cNvSpPr txBox="1"/>
          <p:nvPr/>
        </p:nvSpPr>
        <p:spPr>
          <a:xfrm>
            <a:off x="762000" y="335162"/>
            <a:ext cx="7010400" cy="707886"/>
          </a:xfrm>
          <a:prstGeom prst="rect">
            <a:avLst/>
          </a:prstGeom>
          <a:noFill/>
        </p:spPr>
        <p:txBody>
          <a:bodyPr wrap="square" rtlCol="0">
            <a:spAutoFit/>
          </a:bodyPr>
          <a:lstStyle/>
          <a:p>
            <a:r>
              <a:rPr lang="en-US" sz="2000" dirty="0"/>
              <a:t>Portland Police Bureau</a:t>
            </a:r>
          </a:p>
          <a:p>
            <a:r>
              <a:rPr lang="en-US" sz="2000" dirty="0"/>
              <a:t>JAG 2022 – Commissioner Briefing</a:t>
            </a:r>
          </a:p>
        </p:txBody>
      </p:sp>
      <p:sp>
        <p:nvSpPr>
          <p:cNvPr id="4" name="TextBox 3">
            <a:extLst>
              <a:ext uri="{FF2B5EF4-FFF2-40B4-BE49-F238E27FC236}">
                <a16:creationId xmlns:a16="http://schemas.microsoft.com/office/drawing/2014/main" id="{4E04FEEB-AB6C-4110-A9E6-8AF325D50771}"/>
              </a:ext>
            </a:extLst>
          </p:cNvPr>
          <p:cNvSpPr txBox="1"/>
          <p:nvPr/>
        </p:nvSpPr>
        <p:spPr>
          <a:xfrm>
            <a:off x="228600" y="1463040"/>
            <a:ext cx="8686800" cy="5925340"/>
          </a:xfrm>
          <a:prstGeom prst="rect">
            <a:avLst/>
          </a:prstGeom>
          <a:noFill/>
        </p:spPr>
        <p:txBody>
          <a:bodyPr wrap="square" rtlCol="0">
            <a:spAutoFit/>
          </a:bodyPr>
          <a:lstStyle/>
          <a:p>
            <a:r>
              <a:rPr lang="en-US" sz="2400" b="1" dirty="0"/>
              <a:t>PPB Inclusion and Social Justice Initiative Trainer, by the numbers</a:t>
            </a:r>
          </a:p>
          <a:p>
            <a:endParaRPr lang="en-US" sz="2400" b="1" dirty="0"/>
          </a:p>
          <a:p>
            <a:pPr marL="742950" lvl="1" indent="-285750">
              <a:buFont typeface="Arial" panose="020B0604020202020204" pitchFamily="34" charset="0"/>
              <a:buChar char="•"/>
            </a:pPr>
            <a:r>
              <a:rPr lang="en-US" sz="2000" dirty="0" smtClean="0"/>
              <a:t>To </a:t>
            </a:r>
            <a:r>
              <a:rPr lang="en-US" sz="2000" dirty="0"/>
              <a:t>date in 2022, the Equity Training Specialist has delivered approximately 100 hours of instructional content dedicated to social justice initiatives related to law enforcement, inclusive practices, cultural humility </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This position will assist trainers in ensuring compliance with the City of Portland’s Title 23 Civil Rights, Title VI of the Civil Rights Act, and Title II of the Civil Rights Act</a:t>
            </a:r>
          </a:p>
          <a:p>
            <a:pPr marL="800100" lvl="1" indent="-342900">
              <a:buFont typeface="Arial" panose="020B0604020202020204" pitchFamily="34" charset="0"/>
              <a:buChar char="•"/>
            </a:pPr>
            <a:endParaRPr lang="en-US" sz="2000" i="1" dirty="0"/>
          </a:p>
          <a:p>
            <a:pPr marL="800100" lvl="1" indent="-342900">
              <a:buFont typeface="Arial" panose="020B0604020202020204" pitchFamily="34" charset="0"/>
              <a:buChar char="•"/>
            </a:pPr>
            <a:r>
              <a:rPr lang="en-US" sz="2000" dirty="0"/>
              <a:t>There are still gaps in training available to our professional staff, specialty units, and scenario training.</a:t>
            </a:r>
          </a:p>
          <a:p>
            <a:pPr lvl="1"/>
            <a:endParaRPr lang="en-US" dirty="0"/>
          </a:p>
          <a:p>
            <a:pPr lvl="1"/>
            <a:endParaRPr lang="en-US" sz="2000" i="1" dirty="0"/>
          </a:p>
          <a:p>
            <a:pPr marL="285750" indent="-285750">
              <a:lnSpc>
                <a:spcPct val="200000"/>
              </a:lnSpc>
              <a:buFont typeface="Arial" panose="020B0604020202020204" pitchFamily="34" charset="0"/>
              <a:buChar char="•"/>
            </a:pPr>
            <a:endParaRPr lang="en-US" sz="3200" dirty="0"/>
          </a:p>
        </p:txBody>
      </p:sp>
    </p:spTree>
    <p:extLst>
      <p:ext uri="{BB962C8B-B14F-4D97-AF65-F5344CB8AC3E}">
        <p14:creationId xmlns:p14="http://schemas.microsoft.com/office/powerpoint/2010/main" val="3073614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8300" y="5690500"/>
            <a:ext cx="634100" cy="838200"/>
          </a:xfrm>
          <a:prstGeom prst="rect">
            <a:avLst/>
          </a:prstGeom>
          <a:effectLst>
            <a:outerShdw blurRad="50800" dist="38100" dir="2700000" algn="tl" rotWithShape="0">
              <a:prstClr val="black">
                <a:alpha val="40000"/>
              </a:prstClr>
            </a:outerShdw>
            <a:reflection endPos="0" dir="5400000" sy="-100000" algn="bl" rotWithShape="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638800"/>
            <a:ext cx="889900" cy="889900"/>
          </a:xfrm>
          <a:prstGeom prst="rect">
            <a:avLst/>
          </a:prstGeom>
          <a:effectLst>
            <a:outerShdw blurRad="50800" dist="38100" dir="2700000" algn="tl" rotWithShape="0">
              <a:prstClr val="black">
                <a:alpha val="40000"/>
              </a:prstClr>
            </a:outerShdw>
          </a:effectLst>
        </p:spPr>
      </p:pic>
      <p:pic>
        <p:nvPicPr>
          <p:cNvPr id="3074" name="Picture 1" descr="EIO_logo_FINAL_color">
            <a:extLst>
              <a:ext uri="{FF2B5EF4-FFF2-40B4-BE49-F238E27FC236}">
                <a16:creationId xmlns:a16="http://schemas.microsoft.com/office/drawing/2014/main" id="{D11EB18C-542E-44BB-A247-109FC5B15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6150" y="5757908"/>
            <a:ext cx="18097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9CFF032-B98C-484C-B2D3-1DAB6FFEDF99}"/>
              </a:ext>
            </a:extLst>
          </p:cNvPr>
          <p:cNvSpPr txBox="1"/>
          <p:nvPr/>
        </p:nvSpPr>
        <p:spPr>
          <a:xfrm>
            <a:off x="762000" y="335162"/>
            <a:ext cx="7010400" cy="707886"/>
          </a:xfrm>
          <a:prstGeom prst="rect">
            <a:avLst/>
          </a:prstGeom>
          <a:noFill/>
        </p:spPr>
        <p:txBody>
          <a:bodyPr wrap="square" rtlCol="0">
            <a:spAutoFit/>
          </a:bodyPr>
          <a:lstStyle/>
          <a:p>
            <a:r>
              <a:rPr lang="en-US" sz="2000" dirty="0"/>
              <a:t>Portland Police Bureau</a:t>
            </a:r>
          </a:p>
          <a:p>
            <a:r>
              <a:rPr lang="en-US" sz="2000" dirty="0"/>
              <a:t>JAG 2022 – Commissioner Briefing</a:t>
            </a:r>
          </a:p>
        </p:txBody>
      </p:sp>
      <p:sp>
        <p:nvSpPr>
          <p:cNvPr id="4" name="TextBox 3">
            <a:extLst>
              <a:ext uri="{FF2B5EF4-FFF2-40B4-BE49-F238E27FC236}">
                <a16:creationId xmlns:a16="http://schemas.microsoft.com/office/drawing/2014/main" id="{4E04FEEB-AB6C-4110-A9E6-8AF325D50771}"/>
              </a:ext>
            </a:extLst>
          </p:cNvPr>
          <p:cNvSpPr txBox="1"/>
          <p:nvPr/>
        </p:nvSpPr>
        <p:spPr>
          <a:xfrm>
            <a:off x="329300" y="1486658"/>
            <a:ext cx="8485400" cy="3032240"/>
          </a:xfrm>
          <a:prstGeom prst="rect">
            <a:avLst/>
          </a:prstGeom>
          <a:noFill/>
        </p:spPr>
        <p:txBody>
          <a:bodyPr wrap="square" rtlCol="0">
            <a:spAutoFit/>
          </a:bodyPr>
          <a:lstStyle/>
          <a:p>
            <a:pPr lvl="1" algn="ctr"/>
            <a:endParaRPr lang="en-US" sz="3600" dirty="0"/>
          </a:p>
          <a:p>
            <a:pPr lvl="1" algn="ctr"/>
            <a:endParaRPr lang="en-US" sz="3600" dirty="0"/>
          </a:p>
          <a:p>
            <a:pPr lvl="1" algn="ctr"/>
            <a:r>
              <a:rPr lang="en-US" sz="4400" dirty="0"/>
              <a:t>Questions?</a:t>
            </a:r>
          </a:p>
          <a:p>
            <a:pPr lvl="1"/>
            <a:endParaRPr lang="en-US" sz="2000" i="1" dirty="0"/>
          </a:p>
          <a:p>
            <a:pPr marL="285750" indent="-285750">
              <a:lnSpc>
                <a:spcPct val="200000"/>
              </a:lnSpc>
              <a:buFont typeface="Arial" panose="020B0604020202020204" pitchFamily="34" charset="0"/>
              <a:buChar char="•"/>
            </a:pPr>
            <a:endParaRPr lang="en-US" sz="3200" dirty="0"/>
          </a:p>
        </p:txBody>
      </p:sp>
    </p:spTree>
    <p:extLst>
      <p:ext uri="{BB962C8B-B14F-4D97-AF65-F5344CB8AC3E}">
        <p14:creationId xmlns:p14="http://schemas.microsoft.com/office/powerpoint/2010/main" val="3546003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4896</TotalTime>
  <Words>981</Words>
  <Application>Microsoft Office PowerPoint</Application>
  <PresentationFormat>On-screen Show (4:3)</PresentationFormat>
  <Paragraphs>93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Portland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pbmsantos</dc:creator>
  <cp:lastModifiedBy>Nathan Leamy</cp:lastModifiedBy>
  <cp:revision>104</cp:revision>
  <dcterms:created xsi:type="dcterms:W3CDTF">2014-07-31T22:06:28Z</dcterms:created>
  <dcterms:modified xsi:type="dcterms:W3CDTF">2022-09-20T14:27:01Z</dcterms:modified>
</cp:coreProperties>
</file>