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1" r:id="rId5"/>
    <p:sldId id="3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less, Cathy" initials="BC" lastIdx="4" clrIdx="6">
    <p:extLst>
      <p:ext uri="{19B8F6BF-5375-455C-9EA6-DF929625EA0E}">
        <p15:presenceInfo xmlns:p15="http://schemas.microsoft.com/office/powerpoint/2012/main" userId="S::cathy.bless@portlandoregon.gov::a32d7989-f1db-457a-bb40-29860d71c0c4" providerId="AD"/>
      </p:ext>
    </p:extLst>
  </p:cmAuthor>
  <p:cmAuthor id="1" name="Oppenheimer, Laura" initials="OL" lastIdx="46" clrIdx="0">
    <p:extLst>
      <p:ext uri="{19B8F6BF-5375-455C-9EA6-DF929625EA0E}">
        <p15:presenceInfo xmlns:p15="http://schemas.microsoft.com/office/powerpoint/2012/main" userId="S::Laura.Oppenheimer@portlandoregon.gov::7c9181f3-07e2-4974-ac3f-662aa55cc8b2" providerId="AD"/>
      </p:ext>
    </p:extLst>
  </p:cmAuthor>
  <p:cmAuthor id="8" name="Kirby, Michelle" initials="KM" lastIdx="6" clrIdx="7">
    <p:extLst>
      <p:ext uri="{19B8F6BF-5375-455C-9EA6-DF929625EA0E}">
        <p15:presenceInfo xmlns:p15="http://schemas.microsoft.com/office/powerpoint/2012/main" userId="S::michelle.kirby@portlandoregon.gov::4af4076f-bd75-4fb5-9496-88fd3fa9f73b" providerId="AD"/>
      </p:ext>
    </p:extLst>
  </p:cmAuthor>
  <p:cmAuthor id="2" name="Rinehart, Tom" initials="RT" lastIdx="6" clrIdx="1">
    <p:extLst>
      <p:ext uri="{19B8F6BF-5375-455C-9EA6-DF929625EA0E}">
        <p15:presenceInfo xmlns:p15="http://schemas.microsoft.com/office/powerpoint/2012/main" userId="S::tom.rinehart@portlandoregon.gov::080fb19c-6234-4cea-bb06-f769fd435a2b" providerId="AD"/>
      </p:ext>
    </p:extLst>
  </p:cmAuthor>
  <p:cmAuthor id="3" name="Merlo, Carmen" initials="MC" lastIdx="9" clrIdx="2">
    <p:extLst>
      <p:ext uri="{19B8F6BF-5375-455C-9EA6-DF929625EA0E}">
        <p15:presenceInfo xmlns:p15="http://schemas.microsoft.com/office/powerpoint/2012/main" userId="S::carmen.merlo@portlandoregon.gov::1b5d4fe1-2607-45fe-8287-e57ccbd9d1bc" providerId="AD"/>
      </p:ext>
    </p:extLst>
  </p:cmAuthor>
  <p:cmAuthor id="4" name="Rosenberg, Elyse" initials="RE" lastIdx="8" clrIdx="3">
    <p:extLst>
      <p:ext uri="{19B8F6BF-5375-455C-9EA6-DF929625EA0E}">
        <p15:presenceInfo xmlns:p15="http://schemas.microsoft.com/office/powerpoint/2012/main" userId="S::Elyse.Rosenberg@portlandoregon.gov::a47052e6-7fec-443c-b055-9e9a13185b29" providerId="AD"/>
      </p:ext>
    </p:extLst>
  </p:cmAuthor>
  <p:cmAuthor id="5" name="Massenburg, Julian" initials="MJ" lastIdx="3" clrIdx="4">
    <p:extLst>
      <p:ext uri="{19B8F6BF-5375-455C-9EA6-DF929625EA0E}">
        <p15:presenceInfo xmlns:p15="http://schemas.microsoft.com/office/powerpoint/2012/main" userId="S::Julian.Massenburg@portlandoregon.gov::9f3289d7-93cb-4e75-96fc-e3b500b340cc" providerId="AD"/>
      </p:ext>
    </p:extLst>
  </p:cmAuthor>
  <p:cmAuthor id="6" name="Freeman, Lisa" initials="FL" lastIdx="2" clrIdx="5">
    <p:extLst>
      <p:ext uri="{19B8F6BF-5375-455C-9EA6-DF929625EA0E}">
        <p15:presenceInfo xmlns:p15="http://schemas.microsoft.com/office/powerpoint/2012/main" userId="S::lisa.freeman@portlandoregon.gov::142b17e1-a615-4940-bfe5-a8ee4f6ed1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275"/>
    <a:srgbClr val="4AAC68"/>
    <a:srgbClr val="C55A11"/>
    <a:srgbClr val="5D7448"/>
    <a:srgbClr val="ECAA20"/>
    <a:srgbClr val="5F7376"/>
    <a:srgbClr val="955599"/>
    <a:srgbClr val="43BBEC"/>
    <a:srgbClr val="394647"/>
    <a:srgbClr val="C6D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0" autoAdjust="0"/>
    <p:restoredTop sz="71917" autoAdjust="0"/>
  </p:normalViewPr>
  <p:slideViewPr>
    <p:cSldViewPr snapToGrid="0">
      <p:cViewPr varScale="1">
        <p:scale>
          <a:sx n="77" d="100"/>
          <a:sy n="77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417ED-9FAE-4CB4-96C5-1753FD35AD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0F6C9-111C-4F27-96ED-6C3E06E75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9C649-8903-40A3-B68F-1C5858441F2E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83B99-9569-4D00-8A82-91E21E8098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F25B5-BDC9-439C-B9A6-18F2BB7A2D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3137F-85F1-4AFD-976A-84C54CF4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5863-3480-4035-9344-A6F997CD5EC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D96-A03D-4F9E-AF57-442BF503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2DD96-A03D-4F9E-AF57-442BF503A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2DD96-A03D-4F9E-AF57-442BF503A8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0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arquam 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7525B-28A9-41FF-BE74-AA9B79B38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36623"/>
          <a:stretch/>
        </p:blipFill>
        <p:spPr>
          <a:xfrm>
            <a:off x="0" y="16042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FA270-F558-482D-A738-8150C954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E7D35E-A981-4F77-974D-03E2EE30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998FC-6F84-4AC8-94F6-3E62C64DA937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2F8EDBF0-4C76-466F-A475-AB431D623D17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2050" name="Picture 2" descr="Seal of Portland, Oregon - Wikipedia">
            <a:extLst>
              <a:ext uri="{FF2B5EF4-FFF2-40B4-BE49-F238E27FC236}">
                <a16:creationId xmlns:a16="http://schemas.microsoft.com/office/drawing/2014/main" id="{16D16064-E30B-42CB-AEFA-60DED54BA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AAD30D-8E17-43AD-BDF2-5D2E066FF1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MtH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DB102D-D22C-4D7C-84C2-DE391A6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r="18389"/>
          <a:stretch/>
        </p:blipFill>
        <p:spPr>
          <a:xfrm>
            <a:off x="0" y="0"/>
            <a:ext cx="30099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B4E3B7D-1C14-48A2-9FEB-DDBDD5DB1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Example of Slide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A341C0-0386-40EA-8BA2-CED0DC7056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an example of a bullet</a:t>
            </a:r>
          </a:p>
          <a:p>
            <a:pPr lvl="0"/>
            <a:r>
              <a:rPr lang="en-US"/>
              <a:t>This is another example of a bullet</a:t>
            </a:r>
          </a:p>
          <a:p>
            <a:pPr lvl="0"/>
            <a:r>
              <a:rPr lang="en-US"/>
              <a:t>This is third example of a bullet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42B3307-81F3-40B4-ABC8-1670C5D32F7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>
              <a:buNone/>
            </a:pPr>
            <a:r>
              <a:rPr lang="en-US"/>
              <a:t>Section Header</a:t>
            </a: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9EB092EC-C717-4526-AB2E-4788FCC5A15A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Lan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tree, water, river&#10;&#10;Description automatically generated">
            <a:extLst>
              <a:ext uri="{FF2B5EF4-FFF2-40B4-BE49-F238E27FC236}">
                <a16:creationId xmlns:a16="http://schemas.microsoft.com/office/drawing/2014/main" id="{47ECC245-5D06-4253-9C55-D586F5030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r="6250"/>
          <a:stretch/>
        </p:blipFill>
        <p:spPr>
          <a:xfrm>
            <a:off x="0" y="0"/>
            <a:ext cx="2438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6D18F4-B39E-4C35-B397-3F155FF8E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Example of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C221B5-1C46-4CE0-A365-753DD782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an example of a bullet</a:t>
            </a:r>
          </a:p>
          <a:p>
            <a:pPr lvl="0"/>
            <a:r>
              <a:rPr lang="en-US"/>
              <a:t>This is another example of a bullet</a:t>
            </a:r>
          </a:p>
          <a:p>
            <a:pPr lvl="0"/>
            <a:r>
              <a:rPr lang="en-US"/>
              <a:t>This is third example of a bullet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F29D9D-329B-4DCE-8568-15C9E404A3F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>
              <a:buNone/>
            </a:pPr>
            <a:r>
              <a:rPr lang="en-US"/>
              <a:t>Section Header</a:t>
            </a: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FB9BF46C-BCF7-4DC0-A966-F3EE8939A75F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BBF76-387B-4390-8CD2-B9302C9C9F28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E15D932-A4C8-40FA-B327-FD5BAAB52D92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Teal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BBF76-387B-4390-8CD2-B9302C9C9F28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Teal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9696673B-69BA-4A49-AA74-D8D6296F3733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Blue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67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Blue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E15D932-A4C8-40FA-B327-FD5BAAB52D92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D35C-7708-4D6D-AC37-E53FF5CF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1DE8-0223-45AA-BA12-585EA1D4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B4D4-79C4-4A53-BDC0-52138979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8E0636-5485-4004-B8A4-8AE1684D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2E31C0-BECA-4EA2-8DB9-7C87ED44D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6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C0B5-3752-4651-9FD0-24AEFC3C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4164-FDB0-484F-875B-A412D06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18113-6287-4D18-87DD-FBF44858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2E77-DFF5-4F2E-B9B8-9E1831E8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1CDD-11DC-4074-8E52-79C7D885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rleneSchnitz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51827C4C-C39D-4B53-B7ED-5FA2966D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 b="1093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92B233-B4AF-4454-B1BE-67261395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EE2BCC-013C-4B51-ACE0-60BE6E7F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F1D75F3-8E24-4E95-9109-5BD2B1023EA3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7" name="Picture 2" descr="Seal of Portland, Oregon - Wikipedia">
            <a:extLst>
              <a:ext uri="{FF2B5EF4-FFF2-40B4-BE49-F238E27FC236}">
                <a16:creationId xmlns:a16="http://schemas.microsoft.com/office/drawing/2014/main" id="{D8D86B9A-F793-43FD-A5A4-41375B075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E1D634-6B03-49F4-BF7A-D8EDBD4AB9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F55592-08E0-4AD0-B24F-D0FDB883C7A8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B4C5671-0030-45A8-9C24-1F790C0C7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071" y="311450"/>
            <a:ext cx="11665855" cy="599677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BD6279F-17BE-49B4-A3CE-DBA7F0948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72" y="4719552"/>
            <a:ext cx="3795582" cy="1512806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Example of Transition 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9D8A5EA-2229-4097-A98D-BD269B3E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12" y="4387514"/>
            <a:ext cx="3795582" cy="33203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6978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_B&amp;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BD6279F-17BE-49B4-A3CE-DBA7F0948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574" y="4636334"/>
            <a:ext cx="3722608" cy="1512806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/>
              <a:t>Example of Transition 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9D8A5EA-2229-4097-A98D-BD269B3E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74" y="4304296"/>
            <a:ext cx="3708960" cy="332037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FF6ABC-F262-4956-A0D7-7A4BB02D1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365" y="220525"/>
            <a:ext cx="11769267" cy="59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6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3E115D-4F6C-4236-A6F9-2EA165A454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3146556"/>
              </p:ext>
            </p:extLst>
          </p:nvPr>
        </p:nvGraphicFramePr>
        <p:xfrm>
          <a:off x="272717" y="368969"/>
          <a:ext cx="11405937" cy="5871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1979">
                  <a:extLst>
                    <a:ext uri="{9D8B030D-6E8A-4147-A177-3AD203B41FA5}">
                      <a16:colId xmlns:a16="http://schemas.microsoft.com/office/drawing/2014/main" val="3404453735"/>
                    </a:ext>
                  </a:extLst>
                </a:gridCol>
                <a:gridCol w="3801979">
                  <a:extLst>
                    <a:ext uri="{9D8B030D-6E8A-4147-A177-3AD203B41FA5}">
                      <a16:colId xmlns:a16="http://schemas.microsoft.com/office/drawing/2014/main" val="1033380690"/>
                    </a:ext>
                  </a:extLst>
                </a:gridCol>
                <a:gridCol w="3801979">
                  <a:extLst>
                    <a:ext uri="{9D8B030D-6E8A-4147-A177-3AD203B41FA5}">
                      <a16:colId xmlns:a16="http://schemas.microsoft.com/office/drawing/2014/main" val="1889198909"/>
                    </a:ext>
                  </a:extLst>
                </a:gridCol>
              </a:tblGrid>
              <a:tr h="1957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89686"/>
                  </a:ext>
                </a:extLst>
              </a:tr>
              <a:tr h="1957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50592"/>
                  </a:ext>
                </a:extLst>
              </a:tr>
              <a:tr h="195713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91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5A8D60-8814-4925-8CDF-AD6AEE3E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4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2B7EB-108C-43D6-AF6A-A7C52AE64BA9}"/>
              </a:ext>
            </a:extLst>
          </p:cNvPr>
          <p:cNvSpPr/>
          <p:nvPr userDrawn="1"/>
        </p:nvSpPr>
        <p:spPr>
          <a:xfrm>
            <a:off x="0" y="0"/>
            <a:ext cx="3352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563AE54-9AB9-4F4E-8EAD-1B013BC025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0673" y="1828654"/>
            <a:ext cx="8243453" cy="41980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CA16E73-09D8-4F93-9606-3919C0D0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873" y="350700"/>
            <a:ext cx="2777836" cy="2434064"/>
          </a:xfrm>
        </p:spPr>
        <p:txBody>
          <a:bodyPr anchor="t"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7F5BF2C-F19F-48F9-980F-5CAEC8150B5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650673" y="350700"/>
            <a:ext cx="8243454" cy="1195823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A09A0047-8A30-4239-BE98-38F3FF8D37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97873" y="6240379"/>
            <a:ext cx="27778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C220DA-0129-4424-AA6F-8E4B9543D58F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34D52D9-B105-40D8-9C0B-346CE51CC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50926" y="6339947"/>
            <a:ext cx="2743200" cy="365125"/>
          </a:xfrm>
        </p:spPr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land 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2EE62-0A67-4EDE-A460-FFD760F3F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7110" r="29983" b="12545"/>
          <a:stretch/>
        </p:blipFill>
        <p:spPr>
          <a:xfrm>
            <a:off x="3415877" y="0"/>
            <a:ext cx="877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6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oneer_Courtho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0C5BBB-3085-4176-AABE-0A1ABE9C7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am_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7525B-28A9-41FF-BE74-AA9B79B38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36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10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remont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9C06087C-822F-464C-85EF-55B54269C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7795"/>
          <a:stretch/>
        </p:blipFill>
        <p:spPr>
          <a:xfrm>
            <a:off x="-27215" y="0"/>
            <a:ext cx="1221921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E2DD47-624D-48E3-8846-F9425238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74E309-623A-4210-BBC5-90ABFC2B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49D56D6D-4F14-4596-9D56-AC6D12423F61}"/>
              </a:ext>
            </a:extLst>
          </p:cNvPr>
          <p:cNvPicPr/>
          <p:nvPr userDrawn="1"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12" name="Picture 2" descr="Seal of Portland, Oregon - Wikipedia">
            <a:extLst>
              <a:ext uri="{FF2B5EF4-FFF2-40B4-BE49-F238E27FC236}">
                <a16:creationId xmlns:a16="http://schemas.microsoft.com/office/drawing/2014/main" id="{2827B0EC-9B25-4FFC-A331-F569471F84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FBD34D-B21A-4ABD-9592-A41F77D3CCC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D562B-0EED-455D-B0F1-8D2D098A4D70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57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lene_Schnitz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51827C4C-C39D-4B53-B7ED-5FA2966D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 b="1093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ont_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9C06087C-822F-464C-85EF-55B54269C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7795"/>
          <a:stretch/>
        </p:blipFill>
        <p:spPr>
          <a:xfrm>
            <a:off x="-27215" y="0"/>
            <a:ext cx="12219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city&#10;&#10;Description automatically generated">
            <a:extLst>
              <a:ext uri="{FF2B5EF4-FFF2-40B4-BE49-F238E27FC236}">
                <a16:creationId xmlns:a16="http://schemas.microsoft.com/office/drawing/2014/main" id="{8D141B9E-E261-410A-BFF5-DA1854B39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" r="-1" b="16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4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ont_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remont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5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AB3D7-2D81-48A8-AF1E-E32686B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049" y="1589699"/>
            <a:ext cx="6222469" cy="3415043"/>
          </a:xfrm>
        </p:spPr>
        <p:txBody>
          <a:bodyPr anchor="b"/>
          <a:lstStyle>
            <a:lvl1pPr algn="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CE6C8B-D68B-4C8D-97B7-0F82101C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7618" y="5004742"/>
            <a:ext cx="4787900" cy="5857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A3B37-2FBA-411A-9749-11589069E49D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3179" y="5900748"/>
            <a:ext cx="2226580" cy="60681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08D136-A84E-45C8-AB94-F1164BC6E3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67618" y="1003912"/>
            <a:ext cx="4787900" cy="585787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B34F11-534F-44AD-8DA9-350D8EDFC2F4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10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5164379B-B291-4F36-A994-9DDFAC6F57D5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965D42-3086-491F-870A-94A33E06D4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50F661-3CF9-4171-BAE8-A5C05B0FA9F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E56EC-BF33-4612-9C78-090E38E291FE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6DAB1F-E46D-4469-896A-0FC4535D8B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Header</a:t>
            </a:r>
          </a:p>
        </p:txBody>
      </p:sp>
      <p:pic>
        <p:nvPicPr>
          <p:cNvPr id="13" name="Picture 2" descr="Seal of Portland, Oregon - Wikipedia">
            <a:extLst>
              <a:ext uri="{FF2B5EF4-FFF2-40B4-BE49-F238E27FC236}">
                <a16:creationId xmlns:a16="http://schemas.microsoft.com/office/drawing/2014/main" id="{0867CF12-DF5C-4214-90DE-D2A61D7629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58" y="296132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75008F3D-913A-4C7C-9333-58E5FD5E43DF}"/>
              </a:ext>
            </a:extLst>
          </p:cNvPr>
          <p:cNvPicPr/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0"/>
          <a:stretch/>
        </p:blipFill>
        <p:spPr>
          <a:xfrm>
            <a:off x="10020300" y="288175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owntow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109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5164379B-B291-4F36-A994-9DDFAC6F57D5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E56EC-BF33-4612-9C78-090E38E291FE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2" descr="Seal of Portland, Oregon - Wikipedia">
            <a:extLst>
              <a:ext uri="{FF2B5EF4-FFF2-40B4-BE49-F238E27FC236}">
                <a16:creationId xmlns:a16="http://schemas.microsoft.com/office/drawing/2014/main" id="{F3E017FB-9208-4D44-BCC4-F2C67E29D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58" y="279081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952795-587D-4F84-8C0B-2C6C43A039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4A383EE-1D3E-4C22-9E10-2F6326A844B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C6C440-C801-4ACA-A79D-A554E842D0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dirty="0">
                <a:solidFill>
                  <a:schemeClr val="accent4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Header</a:t>
            </a:r>
          </a:p>
        </p:txBody>
      </p: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986EB1E9-6440-476D-ADAC-A8FC0E672229}"/>
              </a:ext>
            </a:extLst>
          </p:cNvPr>
          <p:cNvPicPr/>
          <p:nvPr userDrawn="1"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0"/>
          <a:stretch/>
        </p:blipFill>
        <p:spPr>
          <a:xfrm>
            <a:off x="10020300" y="271124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Fremont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owchart: Manual Input 4">
            <a:extLst>
              <a:ext uri="{FF2B5EF4-FFF2-40B4-BE49-F238E27FC236}">
                <a16:creationId xmlns:a16="http://schemas.microsoft.com/office/drawing/2014/main" id="{93262EF2-6658-432D-BB04-23CF2EFEE0AC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E1836E4-9D0A-47BA-B9FD-E8F05F5355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E2878A3-E967-429C-B94D-CE8EF905BD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</p:txBody>
      </p:sp>
      <p:pic>
        <p:nvPicPr>
          <p:cNvPr id="23" name="Picture 2" descr="Seal of Portland, Oregon - Wikipedia">
            <a:extLst>
              <a:ext uri="{FF2B5EF4-FFF2-40B4-BE49-F238E27FC236}">
                <a16:creationId xmlns:a16="http://schemas.microsoft.com/office/drawing/2014/main" id="{62EA85D3-D3D3-4C02-A7FA-94D09D3E47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58" y="296132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746CEF-C4BE-4874-918B-9A682D9B9C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79E27-5283-4377-B3C2-82D5E2E16E7F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F927213-2755-429D-9D13-90B1B87B0946}"/>
              </a:ext>
            </a:extLst>
          </p:cNvPr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0"/>
          <a:stretch/>
        </p:blipFill>
        <p:spPr>
          <a:xfrm>
            <a:off x="10020300" y="288175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Fremont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owchart: Manual Input 4">
            <a:extLst>
              <a:ext uri="{FF2B5EF4-FFF2-40B4-BE49-F238E27FC236}">
                <a16:creationId xmlns:a16="http://schemas.microsoft.com/office/drawing/2014/main" id="{93262EF2-6658-432D-BB04-23CF2EFEE0AC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E1836E4-9D0A-47BA-B9FD-E8F05F5355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E2878A3-E967-429C-B94D-CE8EF905BD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746CEF-C4BE-4874-918B-9A682D9B9C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79E27-5283-4377-B3C2-82D5E2E16E7F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2" descr="Seal of Portland, Oregon - Wikipedia">
            <a:extLst>
              <a:ext uri="{FF2B5EF4-FFF2-40B4-BE49-F238E27FC236}">
                <a16:creationId xmlns:a16="http://schemas.microsoft.com/office/drawing/2014/main" id="{CBF194A0-5E9D-4DC3-88BD-30750F07C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058" y="279081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3085D8EB-4905-4FC5-BABD-24B9403C1B10}"/>
              </a:ext>
            </a:extLst>
          </p:cNvPr>
          <p:cNvPicPr/>
          <p:nvPr userDrawn="1"/>
        </p:nvPicPr>
        <p:blipFill rotWithShape="1"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0"/>
          <a:stretch/>
        </p:blipFill>
        <p:spPr>
          <a:xfrm>
            <a:off x="10020300" y="271124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ArleneSchnitz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1586CA04-7E7F-483E-8BC0-7BC12E391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5" r="39233" b="10937"/>
          <a:stretch/>
        </p:blipFill>
        <p:spPr>
          <a:xfrm>
            <a:off x="0" y="0"/>
            <a:ext cx="2438400" cy="68580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42A2EF3-3A4D-4746-A312-99E5698BB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Example of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4A520C-103E-4263-BD25-CBA575296A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an example of a bullet</a:t>
            </a:r>
          </a:p>
          <a:p>
            <a:pPr lvl="0"/>
            <a:r>
              <a:rPr lang="en-US"/>
              <a:t>This is another example of a bullet</a:t>
            </a:r>
          </a:p>
          <a:p>
            <a:pPr lvl="0"/>
            <a:r>
              <a:rPr lang="en-US"/>
              <a:t>This is third example of a bullet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B100856-E334-4612-ADF8-874933C8C40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Header</a:t>
            </a:r>
          </a:p>
        </p:txBody>
      </p:sp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F34E19CD-CF06-4166-8880-7F815E8B46CA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5"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54A67-10AE-4982-BEC8-0A8C7ACD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289B-C4B7-45EF-AEE3-D3084844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6D75-7D86-42EE-8857-F147E5311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20DA-0129-4424-AA6F-8E4B9543D58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3FFD-96D3-4863-88F1-55E316986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6CFF1-152B-4DD2-8DA7-05E2B740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AE0F-56D7-4910-80FC-2BEB96BA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79" r:id="rId3"/>
    <p:sldLayoutId id="2147483708" r:id="rId4"/>
    <p:sldLayoutId id="2147483676" r:id="rId5"/>
    <p:sldLayoutId id="2147483688" r:id="rId6"/>
    <p:sldLayoutId id="2147483709" r:id="rId7"/>
    <p:sldLayoutId id="2147483710" r:id="rId8"/>
    <p:sldLayoutId id="2147483689" r:id="rId9"/>
    <p:sldLayoutId id="2147483690" r:id="rId10"/>
    <p:sldLayoutId id="2147483691" r:id="rId11"/>
    <p:sldLayoutId id="2147483674" r:id="rId12"/>
    <p:sldLayoutId id="2147483672" r:id="rId13"/>
    <p:sldLayoutId id="2147483683" r:id="rId14"/>
    <p:sldLayoutId id="2147483668" r:id="rId15"/>
    <p:sldLayoutId id="2147483681" r:id="rId16"/>
    <p:sldLayoutId id="2147483682" r:id="rId17"/>
    <p:sldLayoutId id="2147483649" r:id="rId18"/>
    <p:sldLayoutId id="2147483650" r:id="rId19"/>
    <p:sldLayoutId id="2147483655" r:id="rId20"/>
    <p:sldLayoutId id="2147483712" r:id="rId21"/>
    <p:sldLayoutId id="2147483713" r:id="rId22"/>
    <p:sldLayoutId id="2147483711" r:id="rId23"/>
    <p:sldLayoutId id="2147483665" r:id="rId24"/>
    <p:sldLayoutId id="2147483671" r:id="rId25"/>
    <p:sldLayoutId id="2147483677" r:id="rId26"/>
    <p:sldLayoutId id="2147483663" r:id="rId27"/>
    <p:sldLayoutId id="2147483664" r:id="rId28"/>
    <p:sldLayoutId id="2147483687" r:id="rId29"/>
    <p:sldLayoutId id="2147483678" r:id="rId30"/>
    <p:sldLayoutId id="2147483686" r:id="rId31"/>
    <p:sldLayoutId id="2147483693" r:id="rId32"/>
    <p:sldLayoutId id="214748370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56B0-FFA1-497E-9665-7D72E5AC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589700"/>
            <a:ext cx="10691737" cy="1433264"/>
          </a:xfrm>
        </p:spPr>
        <p:txBody>
          <a:bodyPr>
            <a:normAutofit/>
          </a:bodyPr>
          <a:lstStyle/>
          <a:p>
            <a:r>
              <a:rPr lang="en-US" sz="4800" dirty="0"/>
              <a:t>Housekeeping Ordinance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C717F-DA96-4303-A164-F41AAA68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145" y="3835037"/>
            <a:ext cx="5519373" cy="79785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Administration and Housekeeping changes for the City and its Regional Partners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109367-99EF-474A-9C98-2B260A639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6145" y="1003912"/>
            <a:ext cx="5519373" cy="58578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Bureau of Revenue and Financial Services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Revenue Division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0998D-BBBF-47CD-9240-6250B5EE20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3709" y="5778030"/>
            <a:ext cx="797859" cy="797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350C1-613B-463C-86AF-BFFA7AAECBB3}"/>
              </a:ext>
            </a:extLst>
          </p:cNvPr>
          <p:cNvSpPr txBox="1"/>
          <p:nvPr/>
        </p:nvSpPr>
        <p:spPr>
          <a:xfrm>
            <a:off x="1163782" y="6096000"/>
            <a:ext cx="154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Agenda Item #773</a:t>
            </a:r>
          </a:p>
          <a:p>
            <a:r>
              <a:rPr lang="en-US" sz="1200" dirty="0"/>
              <a:t>September 21, 2022</a:t>
            </a:r>
          </a:p>
        </p:txBody>
      </p:sp>
    </p:spTree>
    <p:extLst>
      <p:ext uri="{BB962C8B-B14F-4D97-AF65-F5344CB8AC3E}">
        <p14:creationId xmlns:p14="http://schemas.microsoft.com/office/powerpoint/2010/main" val="83666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17130D-2765-4EB3-AF2A-079AB653219E}"/>
              </a:ext>
            </a:extLst>
          </p:cNvPr>
          <p:cNvSpPr/>
          <p:nvPr/>
        </p:nvSpPr>
        <p:spPr>
          <a:xfrm>
            <a:off x="4102772" y="19769"/>
            <a:ext cx="8070864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D7448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7EE53-E593-4B1D-B52F-3ACEAED76E37}"/>
              </a:ext>
            </a:extLst>
          </p:cNvPr>
          <p:cNvSpPr txBox="1"/>
          <p:nvPr/>
        </p:nvSpPr>
        <p:spPr>
          <a:xfrm>
            <a:off x="501355" y="2898465"/>
            <a:ext cx="312137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D7448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Purpose of Changes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3A8D8-1758-4A9F-BA38-5048D8904042}"/>
              </a:ext>
            </a:extLst>
          </p:cNvPr>
          <p:cNvSpPr txBox="1"/>
          <p:nvPr/>
        </p:nvSpPr>
        <p:spPr>
          <a:xfrm>
            <a:off x="4684445" y="584582"/>
            <a:ext cx="7040880" cy="56176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Administration of the new tax programs will: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Increase compliance activities.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Increase the number of protests and appeals.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These changes will allow the Revenue Division to more effectively administer the new and existing programs.</a:t>
            </a:r>
            <a:b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5D7448"/>
              </a:solidFill>
              <a:latin typeface="Franklin Gothic Boo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The proposed changes will: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Allow delivery of notices from the Revenue Division to use electronic means in addition to first class mail.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Make a clear statement on the imposition of the City’s Business License Tax.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Update the citation of an Oregon Administrative Rule due to state rule numbering changes.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Update the taxpayer protest provisions: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Increase the Revenue Division’s time to respond to an appeal from 30 to 180 days, before a notice to extend that time period is required.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7448"/>
                </a:solidFill>
                <a:latin typeface="Franklin Gothic Book"/>
                <a:ea typeface="Open Sans" panose="020B0606030504020204" pitchFamily="34" charset="0"/>
                <a:cs typeface="Open Sans" panose="020B0606030504020204" pitchFamily="34" charset="0"/>
              </a:rPr>
              <a:t>To clarify when a determination is appealed to the Revenue Division vs. the Appeals Board.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D7448"/>
              </a:solidFill>
              <a:latin typeface="Franklin Gothic Book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D7448"/>
              </a:solidFill>
              <a:effectLst/>
              <a:uLnTx/>
              <a:uFillTx/>
              <a:latin typeface="Franklin Gothic Book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017E31-39E7-44EF-8D82-7E5D193C06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675" y="5803259"/>
            <a:ext cx="797859" cy="7978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56B230-3111-47BD-AA4A-226FAA14385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145" y="5925977"/>
            <a:ext cx="2226580" cy="6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5D7448"/>
      </a:dk2>
      <a:lt2>
        <a:srgbClr val="E7E6E6"/>
      </a:lt2>
      <a:accent1>
        <a:srgbClr val="5D744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9965E"/>
      </a:accent6>
      <a:hlink>
        <a:srgbClr val="0563C1"/>
      </a:hlink>
      <a:folHlink>
        <a:srgbClr val="954F72"/>
      </a:folHlink>
    </a:clrScheme>
    <a:fontScheme name="OMF_Font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D7E95BDACA84C8D204DF8C11BE83D" ma:contentTypeVersion="12" ma:contentTypeDescription="Create a new document." ma:contentTypeScope="" ma:versionID="03eadb71916cb4a0356b4ffd845229fd">
  <xsd:schema xmlns:xsd="http://www.w3.org/2001/XMLSchema" xmlns:xs="http://www.w3.org/2001/XMLSchema" xmlns:p="http://schemas.microsoft.com/office/2006/metadata/properties" xmlns:ns2="31090cbc-2944-4416-9d11-5a8853ac7fea" xmlns:ns3="d77a50cf-629c-4ce6-a08a-47b4879d2c20" targetNamespace="http://schemas.microsoft.com/office/2006/metadata/properties" ma:root="true" ma:fieldsID="52fe23e2e7b617ad817fa84f50fe1534" ns2:_="" ns3:_="">
    <xsd:import namespace="31090cbc-2944-4416-9d11-5a8853ac7fea"/>
    <xsd:import namespace="d77a50cf-629c-4ce6-a08a-47b4879d2c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Feedback_x0020_Incorporated" minOccurs="0"/>
                <xsd:element ref="ns3:MediaServiceEventHashCode" minOccurs="0"/>
                <xsd:element ref="ns3:MediaServiceGenerationTim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90cbc-2944-4416-9d11-5a8853ac7f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a50cf-629c-4ce6-a08a-47b4879d2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Feedback_x0020_Incorporated" ma:index="16" nillable="true" ma:displayName="Feedback Incorporated" ma:format="DateOnly" ma:internalName="Feedback_x0020_Incorporated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090cbc-2944-4416-9d11-5a8853ac7fea">
      <UserInfo>
        <DisplayName>Hawthorne, Jeff</DisplayName>
        <AccountId>19</AccountId>
        <AccountType/>
      </UserInfo>
    </SharedWithUsers>
    <Feedback_x0020_Incorporated xmlns="d77a50cf-629c-4ce6-a08a-47b4879d2c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46DC3-16E5-4F1B-B3B1-1BD25563A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90cbc-2944-4416-9d11-5a8853ac7fea"/>
    <ds:schemaRef ds:uri="d77a50cf-629c-4ce6-a08a-47b4879d2c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2342B-8096-49A3-9081-B9FE434C801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77a50cf-629c-4ce6-a08a-47b4879d2c20"/>
    <ds:schemaRef ds:uri="31090cbc-2944-4416-9d11-5a8853ac7f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7433C6-3B04-419D-8E82-B12EA03EEE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10866</TotalTime>
  <Words>175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Book</vt:lpstr>
      <vt:lpstr>Franklin Gothic Demi</vt:lpstr>
      <vt:lpstr>Office Theme</vt:lpstr>
      <vt:lpstr>Housekeeping Ordinance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Storm</dc:creator>
  <cp:lastModifiedBy>Jones, Don</cp:lastModifiedBy>
  <cp:revision>139</cp:revision>
  <dcterms:created xsi:type="dcterms:W3CDTF">2021-01-17T06:46:19Z</dcterms:created>
  <dcterms:modified xsi:type="dcterms:W3CDTF">2022-09-20T16:57:57Z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0x010100129D7E95BDACA84C8D204DF8C11BE83D</vt:lpwstr>
  </property>
</Properties>
</file>