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8" r:id="rId3"/>
  </p:sldMasterIdLst>
  <p:notesMasterIdLst>
    <p:notesMasterId r:id="rId14"/>
  </p:notesMasterIdLst>
  <p:handoutMasterIdLst>
    <p:handoutMasterId r:id="rId15"/>
  </p:handoutMasterIdLst>
  <p:sldIdLst>
    <p:sldId id="268" r:id="rId4"/>
    <p:sldId id="394" r:id="rId5"/>
    <p:sldId id="315" r:id="rId6"/>
    <p:sldId id="582" r:id="rId7"/>
    <p:sldId id="316" r:id="rId8"/>
    <p:sldId id="318" r:id="rId9"/>
    <p:sldId id="389" r:id="rId10"/>
    <p:sldId id="393" r:id="rId11"/>
    <p:sldId id="583" r:id="rId12"/>
    <p:sldId id="58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hnan, Uma" initials="KU" lastIdx="1" clrIdx="0">
    <p:extLst>
      <p:ext uri="{19B8F6BF-5375-455C-9EA6-DF929625EA0E}">
        <p15:presenceInfo xmlns:p15="http://schemas.microsoft.com/office/powerpoint/2012/main" userId="S::Uma.Krishnan@portlandoregon.gov::d96313a8-aa4c-46fc-919a-27b087a61d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169"/>
    <a:srgbClr val="27829D"/>
    <a:srgbClr val="434F69"/>
    <a:srgbClr val="F39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969CB-4A9C-4E47-9495-208918D2793D}" v="12" dt="2022-07-25T23:30:26.5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3" autoAdjust="0"/>
    <p:restoredTop sz="79403" autoAdjust="0"/>
  </p:normalViewPr>
  <p:slideViewPr>
    <p:cSldViewPr>
      <p:cViewPr varScale="1">
        <p:scale>
          <a:sx n="90" d="100"/>
          <a:sy n="90" d="100"/>
        </p:scale>
        <p:origin x="1650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475C6-9819-4641-9D6D-0FFF332312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FA796-44F4-4B69-A8B4-671B3B23F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7840" cy="4669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4F87CD68-5CAE-4759-AB08-383C0F9BAB5D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214D2-E414-43CA-A592-F4D0BA846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431"/>
            <a:ext cx="3037840" cy="466971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468C8-2BCF-4694-8358-01DFE5C28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29431"/>
            <a:ext cx="3037840" cy="466971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A05B16C1-D689-4E91-92F0-26ECC7A95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91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7840" cy="466972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ABF45D0-F7D3-4E49-AF61-1B4E236FEB3B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1840" tIns="45920" rIns="91840" bIns="459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1"/>
            <a:ext cx="3037840" cy="466971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31"/>
            <a:ext cx="3037840" cy="466971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2FD5A0B1-78CF-4E09-B9E3-0AAC20387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68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2A19-B202-4FBD-9B37-D05A0970B9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0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2A19-B202-4FBD-9B37-D05A0970B9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7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2A19-B202-4FBD-9B37-D05A0970B9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3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2A19-B202-4FBD-9B37-D05A0970B9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0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1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5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State of Housing Emergency | 2/21/2019 | City Council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8B5F-B034-4904-BF26-42BA37198BB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3747-972D-4A63-9C69-F230C01A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87B3-8294-4E8C-BE0A-3723A2D4A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AB90-2123-4DF2-87EB-9223D5FC3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6C130-B71B-4B1A-8117-C19D59A3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D6835-6D89-4A96-B990-300FB9056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B3A33-B4DC-4EEA-B943-5A4ED277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3683-7C57-4FD6-B709-300119E023C6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F1F63-A9F1-4EBE-B4EC-E5E772B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C1EFD-81D8-4F8D-A9F3-993274EE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2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0D26-EFF2-4DB2-95CF-46B83AF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E648-4B81-4951-90A0-74CEB8EA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74C3-DAF6-49EF-935E-AA6524A2C21A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E7F18-BAD3-4866-834B-D09F34CF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A76F-AFB8-49A1-A84A-9E5393D4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6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92F37-2AE5-42B6-AE46-0754590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983-B8EA-498C-A25E-7494D5336A1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2B6F0-D812-4DD9-9814-60E15C87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5C2A5-4B4C-4FF2-9356-CC6E4CE1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0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1991-44DC-4EEE-9837-4CFCA5A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DC51-09FA-4CFB-8BB9-B13B9B5E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55D53-32B4-400C-8E28-C7A9DC85A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817DA-EE57-4100-B5A4-B643163C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6F34-E565-4BC1-B1A7-24F80FD8564E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9CA6F-3516-4619-9FC7-CCCBC2C1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F8C22-BF8C-42BA-8D5F-7CAEDADA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6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993E-0F88-49AD-AA2A-436C73EF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55644-5EF0-408A-87BE-A914DC77E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006E5-C1B3-4C11-B1DB-0D564714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8CCC3-BF0C-4AAA-BC62-AAC1717E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814D-2A8A-4846-894E-3DBFFCB9B9F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4F57-60D5-4ED0-884C-205DC498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74F9-FF5B-4F15-8B11-23B066AB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2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2169-D260-412A-A498-7CCC3DC6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5E2D9-BF20-44A8-9D40-153948EF8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591B-76AD-48D6-990F-35D7B444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7DD0-9F57-4D01-B451-09C50694AB52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8182-2385-4C63-8800-924CF443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78B2-678D-431A-B15C-2AE20017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390E9-4105-4E38-A14C-3E879A30D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5E828-B34E-4237-944F-0A7A2FB1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50F4-A814-43C1-9FA8-45A5B836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EDB3-3738-4E11-BD26-57A1268C0D60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549F-8E4A-421A-BB9E-CB8A0F47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3F0E-3D07-45BB-91F6-751C379A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5" dirty="0">
                <a:solidFill>
                  <a:srgbClr val="27829D"/>
                </a:solidFill>
              </a:rPr>
              <a:t>Consolidated Plan 21-25 City Council Hearing| 06/23/2021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38F9-4072-49B0-B17B-0BA9E1C6F15E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08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5" dirty="0">
                <a:solidFill>
                  <a:srgbClr val="27829D"/>
                </a:solidFill>
              </a:rPr>
              <a:t>Consolidated Plan 21-25 City Council Hearing| 06/23/2021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8F04-D13A-4421-92BC-3D3B6A745BE1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87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5" dirty="0">
                <a:solidFill>
                  <a:srgbClr val="27829D"/>
                </a:solidFill>
              </a:rPr>
              <a:t>Consolidated Plan 21-25 City Council Hearing| 06/23/2021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1F3F-BE1B-4466-871C-B9CB64A1FD28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31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State of Housing Emergency | 2/21/2019 | City Council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0EA0-CD5D-415F-A342-EF0C39387F22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5" dirty="0">
                <a:solidFill>
                  <a:srgbClr val="27829D"/>
                </a:solidFill>
              </a:rPr>
              <a:t>Consolidated Plan 21-25 City Council Hearing| 06/23/2021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6D1F-5C6C-464F-8390-EFBD0836729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93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5" dirty="0">
                <a:solidFill>
                  <a:srgbClr val="27829D"/>
                </a:solidFill>
              </a:rPr>
              <a:t>Consolidated Plan 21-25 City Council Hearing| 06/23/2021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89A6-0FC3-47E2-BEAD-55263AE7B1FB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83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State of Housing Emergency | 2/21/2019 | City Council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BD72-BDD0-40AC-96D4-840732313E42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State of Housing Emergency | 2/21/2019 | City Council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A93A-630B-4C4F-9423-B0AE934C2991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State of Housing Emergency | 2/21/2019 | City Council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A8C6-EBB7-4912-A221-967C8659BFA7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BFFB-E349-4449-9B26-493BB336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11EB5-C9E9-420B-8125-19921D549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BE0B4-BC65-4AD8-9DFC-A0BFC1F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3467-6AF2-45AD-960C-7D82C1DEA859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9C34-E03D-41EF-8D03-08FD6BD7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AAC0-036E-4269-A1FF-56B06C35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5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4649-471D-4EB7-A8A4-A11970F6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AD60-F83B-4E79-8311-E3E00179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200A-9148-4569-BCED-83F22060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949-60D8-45DA-AAE8-DC1A203CCDAA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9C45-C13A-4217-AAD1-AC095CB4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1A2F-A38D-42A7-B435-A7FF1CEC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0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796D-EE00-49EF-B332-864DF62E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86D7C-65FE-4AC8-AA2A-EF64AFCD6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9A899-567B-4684-8CE8-94341E0C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D5E4-57FB-4E78-AC94-3E6B46658132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D886-A9F3-4720-BB93-4775D2F5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4F69-1099-40D1-9333-75287CD0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EE67-3F38-4E85-BC9D-6811DE13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420F-40BE-4449-B1DB-AD62A934F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A67F-BF64-4234-9827-D6AAC11A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6ECCB-F5D7-461C-BB94-85BDD27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9D5B-5C4A-4CB4-ACF3-6D6BF4820CFA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A09F9-4B28-4048-AA03-4337F729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B7B-7A0F-4BFA-995C-9992E45B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State of Housing Emergency | 2/21/2019 | City Council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7536-FFDC-42C1-AEBB-EDDF5A96F7D5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C6C23-93A7-4876-94F4-8EF81B6E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CF54D-CD84-45A6-873F-79643872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89A0D-EAA5-4FD1-BB1D-97C844C8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5C20-4322-4D10-A63D-4CE433E0A4BD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E841-C878-480F-88D3-DB2C373EB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State of Housing Emergency | 2/21/2019 | City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CED8-0E48-42F3-8E21-3C45C70D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BEC7-E067-42E9-A4D0-6BC3FDCBE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5" dirty="0">
                <a:solidFill>
                  <a:srgbClr val="27829D"/>
                </a:solidFill>
              </a:rPr>
              <a:t>Consolidated Plan 21-25 City Council Hearing| 06/23/2021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CE3E-E3E9-4C98-AAD8-840E9C57B265}" type="datetime1">
              <a:rPr lang="en-US" smtClean="0"/>
              <a:t>8/1/2022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0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6" y="1590835"/>
            <a:ext cx="12192000" cy="4745503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5184" y="2675304"/>
            <a:ext cx="10949616" cy="110030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0"/>
              </a:spcBef>
            </a:pPr>
            <a:r>
              <a:rPr lang="en-US"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 Action Plan FY 2022-23</a:t>
            </a:r>
            <a:br>
              <a:rPr lang="en-US"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7C43A55-1E03-44C4-BEDD-AFB6711EB866}"/>
              </a:ext>
            </a:extLst>
          </p:cNvPr>
          <p:cNvSpPr/>
          <p:nvPr/>
        </p:nvSpPr>
        <p:spPr>
          <a:xfrm>
            <a:off x="0" y="6296025"/>
            <a:ext cx="12226118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0658E12-D4A1-4579-BADE-A798DB159191}"/>
              </a:ext>
            </a:extLst>
          </p:cNvPr>
          <p:cNvSpPr txBox="1"/>
          <p:nvPr/>
        </p:nvSpPr>
        <p:spPr>
          <a:xfrm>
            <a:off x="225219" y="5032648"/>
            <a:ext cx="6404181" cy="107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Molly Rogers, Interim Director, PHB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Dr. Uma Krishnan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Action Plan Lead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August 3, 2022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584534D2-9F1C-427F-A28E-2B5CC5CC8E53}"/>
              </a:ext>
            </a:extLst>
          </p:cNvPr>
          <p:cNvSpPr txBox="1">
            <a:spLocks/>
          </p:cNvSpPr>
          <p:nvPr/>
        </p:nvSpPr>
        <p:spPr>
          <a:xfrm>
            <a:off x="3352801" y="6449854"/>
            <a:ext cx="8686800" cy="40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rgbClr val="27829D"/>
                </a:solidFill>
              </a:rPr>
              <a:t>Action Plan City Council Hearing| 08/3/2022 | Portland Housing Bureau</a:t>
            </a:r>
            <a:endParaRPr lang="en-US" b="1" spc="-5" dirty="0">
              <a:solidFill>
                <a:srgbClr val="27829D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790A36-EF88-4636-A975-0D223011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23113"/>
            <a:ext cx="4724400" cy="773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B24D0-5D77-4DED-B6D0-90D6D0D93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3734"/>
            <a:ext cx="5619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5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243C-66B5-4E99-B59A-CA9DC5B232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68093"/>
            <a:ext cx="11811000" cy="111460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Requested Council Action &amp; Recommendation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D73B8-FAE3-4543-9F5B-998DD9425CA2}"/>
              </a:ext>
            </a:extLst>
          </p:cNvPr>
          <p:cNvSpPr/>
          <p:nvPr/>
        </p:nvSpPr>
        <p:spPr>
          <a:xfrm>
            <a:off x="685800" y="2209800"/>
            <a:ext cx="10625236" cy="311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the 2022-2023 annual Action Plan for the City of Portland</a:t>
            </a:r>
          </a:p>
          <a:p>
            <a:pPr marL="8001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779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recommends Council move to approve this Ordinance to adopt and authorize the submission of the FY 2022-2023 Portland Action Plan Application for the  CDBG, ESG, HOME, and HOPWA entitlement funds.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4DC25B6-29E5-48CF-94D7-1A01258C44CC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03D7700-116D-4EE4-BFCE-B3009A12C6B7}"/>
              </a:ext>
            </a:extLst>
          </p:cNvPr>
          <p:cNvSpPr/>
          <p:nvPr/>
        </p:nvSpPr>
        <p:spPr>
          <a:xfrm>
            <a:off x="3302000" y="6296139"/>
            <a:ext cx="8890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BA9F748-8FD1-4ADA-BB6C-1160DEAC1E7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 rot="10800000" flipV="1">
            <a:off x="3332628" y="6425016"/>
            <a:ext cx="69088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Action </a:t>
            </a:r>
            <a:r>
              <a:rPr lang="en-US" spc="-5" dirty="0">
                <a:solidFill>
                  <a:prstClr val="white"/>
                </a:solidFill>
              </a:rPr>
              <a:t>Plan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City Council Hearing| 08/3/2022 | Portland Housing Bureau</a:t>
            </a:r>
            <a:endParaRPr kumimoji="0" sz="1200" b="1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8441FB-AF2F-4EB0-AB09-7373A38A36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213075" y="6425015"/>
            <a:ext cx="509270" cy="184666"/>
          </a:xfrm>
        </p:spPr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6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B935-69BE-4A5F-AF1D-0D34CDB6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0" y="220866"/>
            <a:ext cx="10815319" cy="635000"/>
          </a:xfrm>
        </p:spPr>
        <p:txBody>
          <a:bodyPr/>
          <a:lstStyle/>
          <a:p>
            <a:r>
              <a:rPr lang="en-US" dirty="0"/>
              <a:t>Consolidated Plan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88B5B-8680-49EB-94D5-97A6747B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992332"/>
            <a:ext cx="4267200" cy="4798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0663F-F698-4F84-A490-710738E4A07F}"/>
              </a:ext>
            </a:extLst>
          </p:cNvPr>
          <p:cNvSpPr txBox="1"/>
          <p:nvPr/>
        </p:nvSpPr>
        <p:spPr>
          <a:xfrm>
            <a:off x="609600" y="1676400"/>
            <a:ext cx="5486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is the “Con Plan”? How is it connected to annual Action Plans?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 are the Portland Consortium Partners?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Which are the HUD Program Funds that the Portland Consortium receives?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ABB42-E1BC-4222-A40A-23C064451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" y="6272760"/>
            <a:ext cx="3304318" cy="560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97823D-BEE5-4A0D-AABC-CA3124B2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94" y="6272759"/>
            <a:ext cx="8872130" cy="5608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79C350-92FE-470B-A641-0E252016BB1F}"/>
              </a:ext>
            </a:extLst>
          </p:cNvPr>
          <p:cNvSpPr/>
          <p:nvPr/>
        </p:nvSpPr>
        <p:spPr>
          <a:xfrm>
            <a:off x="4191000" y="6409225"/>
            <a:ext cx="5312352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z="1200" b="1" spc="-10" dirty="0">
                <a:solidFill>
                  <a:prstClr val="white"/>
                </a:solidFill>
                <a:latin typeface="Arial"/>
                <a:cs typeface="Arial"/>
              </a:rPr>
              <a:t>Action Plan City Council Hearing| 08/3/2022| Portland Housing Bureau</a:t>
            </a:r>
            <a:endParaRPr lang="en-US" sz="1200" b="1" spc="-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CDC645D-A879-47CD-9E13-F00DA61C1286}"/>
              </a:ext>
            </a:extLst>
          </p:cNvPr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95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09601" y="1367933"/>
            <a:ext cx="8305800" cy="481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b="1" spc="-5" dirty="0">
                <a:latin typeface="Arial"/>
                <a:cs typeface="Arial"/>
              </a:rPr>
              <a:t>Through the Consolidated Plan (often called the “</a:t>
            </a:r>
            <a:r>
              <a:rPr lang="en-US" b="1" u="sng" spc="-5" dirty="0">
                <a:latin typeface="Arial"/>
                <a:cs typeface="Arial"/>
              </a:rPr>
              <a:t>Con Plan</a:t>
            </a:r>
            <a:r>
              <a:rPr lang="en-US" b="1" spc="-5" dirty="0">
                <a:latin typeface="Arial"/>
                <a:cs typeface="Arial"/>
              </a:rPr>
              <a:t>”) agencies receiving funds from the federal Dept. of Housing and Urban Development (</a:t>
            </a:r>
            <a:r>
              <a:rPr lang="en-US" b="1" u="sng" spc="-5" dirty="0">
                <a:latin typeface="Arial"/>
                <a:cs typeface="Arial"/>
              </a:rPr>
              <a:t>HUD</a:t>
            </a:r>
            <a:r>
              <a:rPr lang="en-US" b="1" spc="-5" dirty="0">
                <a:latin typeface="Arial"/>
                <a:cs typeface="Arial"/>
              </a:rPr>
              <a:t>) assess community needs and make strategic investment decisions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b="1" spc="-5" dirty="0">
                <a:latin typeface="Arial"/>
                <a:cs typeface="Arial"/>
              </a:rPr>
              <a:t>The Plan period can be 3 to 5 years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b="1" spc="-5" dirty="0">
                <a:latin typeface="Arial"/>
                <a:cs typeface="Arial"/>
              </a:rPr>
              <a:t>The Plan “consolidates” four formula block grant programs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b="1" spc="-5" dirty="0">
                <a:latin typeface="Arial"/>
                <a:cs typeface="Arial"/>
              </a:rPr>
              <a:t>HUD provides specific guidance on contents of the plan through sections and questions.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spc="-5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641985" marR="197485" lvl="1" indent="-171450">
              <a:lnSpc>
                <a:spcPct val="110200"/>
              </a:lnSpc>
              <a:spcBef>
                <a:spcPts val="380"/>
              </a:spcBef>
              <a:buChar char="•"/>
              <a:tabLst>
                <a:tab pos="185420" algn="l"/>
              </a:tabLst>
            </a:pPr>
            <a:endParaRPr lang="en-US" b="1" spc="-5" dirty="0">
              <a:solidFill>
                <a:srgbClr val="434F69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Action Plan City Council Hearing| 08/3/2022| Portland Housing Bureau</a:t>
            </a:r>
            <a:endParaRPr spc="-5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947E0F-FC28-414F-BF0C-73F0F7C81F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EC48E3B-9B99-484F-A5AA-4F15468DD2B3}"/>
              </a:ext>
            </a:extLst>
          </p:cNvPr>
          <p:cNvSpPr/>
          <p:nvPr/>
        </p:nvSpPr>
        <p:spPr>
          <a:xfrm>
            <a:off x="1107011" y="381000"/>
            <a:ext cx="8419671" cy="947261"/>
          </a:xfrm>
          <a:prstGeom prst="wedgeRectCallout">
            <a:avLst>
              <a:gd name="adj1" fmla="val 59928"/>
              <a:gd name="adj2" fmla="val 14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spc="-5" dirty="0"/>
          </a:p>
          <a:p>
            <a:r>
              <a:rPr lang="en-US" sz="4000" b="1" spc="-5" dirty="0">
                <a:latin typeface="Arial" panose="020B0604020202020204" pitchFamily="34" charset="0"/>
                <a:cs typeface="Arial" panose="020B0604020202020204" pitchFamily="34" charset="0"/>
              </a:rPr>
              <a:t>What is the Consolidated Plan?</a:t>
            </a:r>
            <a:br>
              <a:rPr lang="en-US" sz="4000" b="1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5637C-34DF-4D21-9775-A0B6869C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381000"/>
            <a:ext cx="17776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Action Plan City Council Hearing| 08/3/2022| Portland Housing Bureau</a:t>
            </a:r>
            <a:endParaRPr spc="-5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947E0F-FC28-414F-BF0C-73F0F7C81F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EC48E3B-9B99-484F-A5AA-4F15468DD2B3}"/>
              </a:ext>
            </a:extLst>
          </p:cNvPr>
          <p:cNvSpPr/>
          <p:nvPr/>
        </p:nvSpPr>
        <p:spPr>
          <a:xfrm>
            <a:off x="610029" y="294200"/>
            <a:ext cx="8419671" cy="947261"/>
          </a:xfrm>
          <a:prstGeom prst="wedgeRectCallout">
            <a:avLst>
              <a:gd name="adj1" fmla="val 63211"/>
              <a:gd name="adj2" fmla="val 84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spc="-5" dirty="0"/>
          </a:p>
          <a:p>
            <a:r>
              <a:rPr lang="en-US" sz="4000" b="1" spc="-5" dirty="0">
                <a:latin typeface="Arial" panose="020B0604020202020204" pitchFamily="34" charset="0"/>
                <a:cs typeface="Arial" panose="020B0604020202020204" pitchFamily="34" charset="0"/>
              </a:rPr>
              <a:t>What is an Annual Action Plan?</a:t>
            </a:r>
            <a:br>
              <a:rPr lang="en-US" sz="4000" b="1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5637C-34DF-4D21-9775-A0B6869C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050" y="168093"/>
            <a:ext cx="1621317" cy="1516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2D1978-D053-4DFA-8A64-A233ED0FB8A7}"/>
              </a:ext>
            </a:extLst>
          </p:cNvPr>
          <p:cNvSpPr txBox="1"/>
          <p:nvPr/>
        </p:nvSpPr>
        <p:spPr>
          <a:xfrm>
            <a:off x="450995" y="1671377"/>
            <a:ext cx="61017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Action Plan (“AP”) is a yearly document that needs to be submitted to HUD. Since the Con Plan cover a 5-year period, there will be 5 associated APs.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details: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the allocated resources will be spent on various projects. Each of the projects are associated with specified Con Plan Goals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comprise of various “Activities”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HUD upon review and approval of the AP release the grant agreement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883EF-C087-46E0-9A7A-98039A58F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706489"/>
            <a:ext cx="2057688" cy="16281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29BAEE-9A6A-4BAC-B910-AC678C3E95BB}"/>
              </a:ext>
            </a:extLst>
          </p:cNvPr>
          <p:cNvSpPr/>
          <p:nvPr/>
        </p:nvSpPr>
        <p:spPr>
          <a:xfrm>
            <a:off x="6761997" y="4133923"/>
            <a:ext cx="1012628" cy="1147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AP</a:t>
            </a:r>
          </a:p>
          <a:p>
            <a:pPr algn="ctr"/>
            <a:r>
              <a:rPr lang="en-US" sz="1000" b="1" dirty="0"/>
              <a:t>FY 21-22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1A9968A5-5503-4863-87F5-FE03B264721C}"/>
              </a:ext>
            </a:extLst>
          </p:cNvPr>
          <p:cNvSpPr/>
          <p:nvPr/>
        </p:nvSpPr>
        <p:spPr>
          <a:xfrm>
            <a:off x="5943312" y="2362200"/>
            <a:ext cx="2133888" cy="2442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A81282-227F-4E97-BCAE-30D1B0481C9B}"/>
              </a:ext>
            </a:extLst>
          </p:cNvPr>
          <p:cNvSpPr/>
          <p:nvPr/>
        </p:nvSpPr>
        <p:spPr>
          <a:xfrm>
            <a:off x="7942142" y="4136877"/>
            <a:ext cx="857658" cy="112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AP</a:t>
            </a:r>
          </a:p>
          <a:p>
            <a:pPr algn="ctr"/>
            <a:r>
              <a:rPr lang="en-US" sz="1000" b="1" dirty="0"/>
              <a:t>FY 22-23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D57E1D-892B-4DC9-B5DF-8D8A23D463B3}"/>
              </a:ext>
            </a:extLst>
          </p:cNvPr>
          <p:cNvSpPr/>
          <p:nvPr/>
        </p:nvSpPr>
        <p:spPr>
          <a:xfrm>
            <a:off x="8896424" y="4111898"/>
            <a:ext cx="857658" cy="114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AP</a:t>
            </a:r>
          </a:p>
          <a:p>
            <a:pPr algn="ctr"/>
            <a:r>
              <a:rPr lang="en-US" sz="1000" b="1" dirty="0"/>
              <a:t>FY 23-24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2C835F-DE91-4BD5-B33B-AC478DA4C6A7}"/>
              </a:ext>
            </a:extLst>
          </p:cNvPr>
          <p:cNvSpPr/>
          <p:nvPr/>
        </p:nvSpPr>
        <p:spPr>
          <a:xfrm>
            <a:off x="9921600" y="4111898"/>
            <a:ext cx="842958" cy="114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AP</a:t>
            </a:r>
          </a:p>
          <a:p>
            <a:pPr algn="ctr"/>
            <a:r>
              <a:rPr lang="en-US" sz="1000" b="1" dirty="0"/>
              <a:t>FY 24-25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A5C252-E3B1-4E69-89A2-3A13C8427966}"/>
              </a:ext>
            </a:extLst>
          </p:cNvPr>
          <p:cNvSpPr/>
          <p:nvPr/>
        </p:nvSpPr>
        <p:spPr>
          <a:xfrm>
            <a:off x="10933782" y="4090009"/>
            <a:ext cx="786762" cy="116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AP</a:t>
            </a:r>
          </a:p>
          <a:p>
            <a:pPr algn="ctr"/>
            <a:r>
              <a:rPr lang="en-US" sz="1000" b="1" dirty="0"/>
              <a:t>FY 25-26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A5AE7-EDF7-49A9-8D38-A192815EC440}"/>
              </a:ext>
            </a:extLst>
          </p:cNvPr>
          <p:cNvSpPr txBox="1"/>
          <p:nvPr/>
        </p:nvSpPr>
        <p:spPr>
          <a:xfrm>
            <a:off x="7003705" y="3581518"/>
            <a:ext cx="4459731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Con Plan Strategic Goals Implemented through Action Plan Projects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B2355B8-7822-4286-A180-B011F695C3CB}"/>
              </a:ext>
            </a:extLst>
          </p:cNvPr>
          <p:cNvSpPr/>
          <p:nvPr/>
        </p:nvSpPr>
        <p:spPr>
          <a:xfrm>
            <a:off x="9220200" y="3392483"/>
            <a:ext cx="76200" cy="111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061D49C-2737-457B-BD7C-AD712190BC33}"/>
              </a:ext>
            </a:extLst>
          </p:cNvPr>
          <p:cNvSpPr/>
          <p:nvPr/>
        </p:nvSpPr>
        <p:spPr>
          <a:xfrm>
            <a:off x="9220200" y="3917975"/>
            <a:ext cx="76200" cy="111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741172" y="2286000"/>
            <a:ext cx="5298427" cy="414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200" b="1" spc="-5" dirty="0">
                <a:latin typeface="Arial"/>
                <a:cs typeface="Arial"/>
              </a:rPr>
              <a:t>City of Portland (Consortium Lead)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200" b="1" spc="-5" dirty="0">
                <a:latin typeface="Arial"/>
                <a:cs typeface="Arial"/>
              </a:rPr>
              <a:t>City of Gresham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200" b="1" spc="-5" dirty="0">
                <a:latin typeface="Arial"/>
                <a:cs typeface="Arial"/>
              </a:rPr>
              <a:t>Multnomah County (representing the unincorporated portions and smaller cities (Maywood Park, Troutdale, Fairview, Wood Village, Corbett) within its boundaries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641985" marR="197485" lvl="1" indent="-171450">
              <a:lnSpc>
                <a:spcPct val="110200"/>
              </a:lnSpc>
              <a:spcBef>
                <a:spcPts val="380"/>
              </a:spcBef>
              <a:buChar char="•"/>
              <a:tabLst>
                <a:tab pos="185420" algn="l"/>
              </a:tabLst>
            </a:pPr>
            <a:endParaRPr lang="en-US" b="1" spc="-5" dirty="0">
              <a:solidFill>
                <a:srgbClr val="434F69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Action Plan City Council Hearing Hearing| 08/3/2022 | Portland Housing Bureau</a:t>
            </a:r>
            <a:endParaRPr spc="-5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947E0F-FC28-414F-BF0C-73F0F7C81F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EC48E3B-9B99-484F-A5AA-4F15468DD2B3}"/>
              </a:ext>
            </a:extLst>
          </p:cNvPr>
          <p:cNvSpPr/>
          <p:nvPr/>
        </p:nvSpPr>
        <p:spPr>
          <a:xfrm>
            <a:off x="1107011" y="381000"/>
            <a:ext cx="9256189" cy="798224"/>
          </a:xfrm>
          <a:prstGeom prst="wedgeRectCallout">
            <a:avLst>
              <a:gd name="adj1" fmla="val -17642"/>
              <a:gd name="adj2" fmla="val 201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5" dirty="0"/>
              <a:t>   Who are the Consortium Partners?</a:t>
            </a:r>
            <a:endParaRPr lang="en-US" sz="4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C8EED-F542-40DA-A17B-F444C0B0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8400"/>
            <a:ext cx="6030797" cy="347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02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88340" y="1367933"/>
            <a:ext cx="10544175" cy="2440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200" b="1" spc="-5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641985" marR="197485" lvl="1" indent="-171450">
              <a:lnSpc>
                <a:spcPct val="110200"/>
              </a:lnSpc>
              <a:spcBef>
                <a:spcPts val="380"/>
              </a:spcBef>
              <a:buChar char="•"/>
              <a:tabLst>
                <a:tab pos="185420" algn="l"/>
              </a:tabLst>
            </a:pPr>
            <a:endParaRPr lang="en-US" b="1" spc="-5" dirty="0">
              <a:solidFill>
                <a:srgbClr val="434F69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Action Plan City Council Hearing| 08/3/2022 | Portland Housing Bureau</a:t>
            </a:r>
            <a:endParaRPr spc="-5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947E0F-FC28-414F-BF0C-73F0F7C81F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EC48E3B-9B99-484F-A5AA-4F15468DD2B3}"/>
              </a:ext>
            </a:extLst>
          </p:cNvPr>
          <p:cNvSpPr/>
          <p:nvPr/>
        </p:nvSpPr>
        <p:spPr>
          <a:xfrm>
            <a:off x="186055" y="256246"/>
            <a:ext cx="11046460" cy="947261"/>
          </a:xfrm>
          <a:prstGeom prst="wedgeRectCallout">
            <a:avLst>
              <a:gd name="adj1" fmla="val 35678"/>
              <a:gd name="adj2" fmla="val 154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spc="-5" dirty="0"/>
          </a:p>
          <a:p>
            <a:r>
              <a:rPr lang="en-US" sz="4000" b="1" spc="-5" dirty="0"/>
              <a:t>What Federal Funds does the Consortium receive? Consortium 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8A831-CD89-4A38-A0F2-13EA5D6B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18" y="2304778"/>
            <a:ext cx="2672769" cy="2038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F67B23-1C59-4565-9FE0-BFA46885B973}"/>
              </a:ext>
            </a:extLst>
          </p:cNvPr>
          <p:cNvSpPr txBox="1"/>
          <p:nvPr/>
        </p:nvSpPr>
        <p:spPr>
          <a:xfrm>
            <a:off x="6039620" y="2507273"/>
            <a:ext cx="592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CDBG: Community Development Block Grant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AC934A-A248-4D14-9B08-283C31AA9F92}"/>
              </a:ext>
            </a:extLst>
          </p:cNvPr>
          <p:cNvSpPr txBox="1"/>
          <p:nvPr/>
        </p:nvSpPr>
        <p:spPr>
          <a:xfrm>
            <a:off x="6032126" y="2969160"/>
            <a:ext cx="555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HOME: HOME Investment Partnerships Program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275A1-D939-4F7B-903E-626713CCACDD}"/>
              </a:ext>
            </a:extLst>
          </p:cNvPr>
          <p:cNvSpPr txBox="1"/>
          <p:nvPr/>
        </p:nvSpPr>
        <p:spPr>
          <a:xfrm>
            <a:off x="6032126" y="3378108"/>
            <a:ext cx="52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ESG: Emergency Solutions Grants Program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DD09AF-544F-4598-937B-9D1BC13A1DDA}"/>
              </a:ext>
            </a:extLst>
          </p:cNvPr>
          <p:cNvSpPr txBox="1"/>
          <p:nvPr/>
        </p:nvSpPr>
        <p:spPr>
          <a:xfrm>
            <a:off x="6019800" y="386262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HOPWA: Housing Opportunities for Persons with AIDS Program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DA8DF86-D218-418A-B009-A0C19BE89FD5}"/>
              </a:ext>
            </a:extLst>
          </p:cNvPr>
          <p:cNvSpPr/>
          <p:nvPr/>
        </p:nvSpPr>
        <p:spPr>
          <a:xfrm>
            <a:off x="3970288" y="2681376"/>
            <a:ext cx="2065331" cy="102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DAB744C-2B90-4235-A046-F8E7E69F043B}"/>
              </a:ext>
            </a:extLst>
          </p:cNvPr>
          <p:cNvSpPr/>
          <p:nvPr/>
        </p:nvSpPr>
        <p:spPr>
          <a:xfrm>
            <a:off x="3984452" y="3963832"/>
            <a:ext cx="1952317" cy="119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DAD4001-3C58-4EA8-ABB5-25CDB738705C}"/>
              </a:ext>
            </a:extLst>
          </p:cNvPr>
          <p:cNvSpPr/>
          <p:nvPr/>
        </p:nvSpPr>
        <p:spPr>
          <a:xfrm>
            <a:off x="3966287" y="3102208"/>
            <a:ext cx="2065839" cy="123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0AFC3A0-FFF5-415F-B3FB-C9AF9E35DBD6}"/>
              </a:ext>
            </a:extLst>
          </p:cNvPr>
          <p:cNvSpPr/>
          <p:nvPr/>
        </p:nvSpPr>
        <p:spPr>
          <a:xfrm>
            <a:off x="3984452" y="3553142"/>
            <a:ext cx="1989639" cy="84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B4EF60-A6F3-4307-9B3F-8028640FB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" y="4343401"/>
            <a:ext cx="2143125" cy="1752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3EC542-ADBB-4157-9B78-2B2870EF0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116" y="4409038"/>
            <a:ext cx="2145978" cy="17497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4A6C19-43FE-4AA7-9F26-F02230814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01" y="4439366"/>
            <a:ext cx="2145978" cy="17497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F8E549-755E-419E-9D04-836F56CDA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99" y="4427836"/>
            <a:ext cx="214597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5020" y="246689"/>
            <a:ext cx="102439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>
                <a:latin typeface="Arial" panose="020B0604020202020204" pitchFamily="34" charset="0"/>
                <a:cs typeface="Arial" panose="020B0604020202020204" pitchFamily="34" charset="0"/>
              </a:rPr>
              <a:t>Consolidated Plan: Priority Needs and Goals</a:t>
            </a:r>
            <a:endParaRPr sz="36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BF24BFA-3787-4164-8A22-CD64C8D931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Portland Consortium Action Plan Hearing 2020</a:t>
            </a:r>
            <a:endParaRPr spc="-5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37F2D7B-45A0-4631-9AEF-F1B364D86F29}"/>
              </a:ext>
            </a:extLst>
          </p:cNvPr>
          <p:cNvSpPr txBox="1">
            <a:spLocks/>
          </p:cNvSpPr>
          <p:nvPr/>
        </p:nvSpPr>
        <p:spPr>
          <a:xfrm>
            <a:off x="4777273" y="6512767"/>
            <a:ext cx="60825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City Council Hearing| 08/3/2022 | Portland Housing Bureau</a:t>
            </a:r>
            <a:endParaRPr lang="en-US" sz="12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67F5CD3-08F4-4460-874B-FE7DA227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61117"/>
              </p:ext>
            </p:extLst>
          </p:nvPr>
        </p:nvGraphicFramePr>
        <p:xfrm>
          <a:off x="1905000" y="1300582"/>
          <a:ext cx="8305800" cy="465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407">
                  <a:extLst>
                    <a:ext uri="{9D8B030D-6E8A-4147-A177-3AD203B41FA5}">
                      <a16:colId xmlns:a16="http://schemas.microsoft.com/office/drawing/2014/main" val="1085326076"/>
                    </a:ext>
                  </a:extLst>
                </a:gridCol>
                <a:gridCol w="4315393">
                  <a:extLst>
                    <a:ext uri="{9D8B030D-6E8A-4147-A177-3AD203B41FA5}">
                      <a16:colId xmlns:a16="http://schemas.microsoft.com/office/drawing/2014/main" val="3049516608"/>
                    </a:ext>
                  </a:extLst>
                </a:gridCol>
              </a:tblGrid>
              <a:tr h="1084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99766"/>
                  </a:ext>
                </a:extLst>
              </a:tr>
              <a:tr h="108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spc="-10" dirty="0"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pc="-10" dirty="0">
                          <a:latin typeface="Arial"/>
                          <a:cs typeface="Arial"/>
                        </a:rPr>
                        <a:t>1. Affordable Housing Choice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and preserve affordable housing choice in ways that promote racial equity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78479"/>
                  </a:ext>
                </a:extLst>
              </a:tr>
              <a:tr h="1084554">
                <a:tc>
                  <a:txBody>
                    <a:bodyPr/>
                    <a:lstStyle/>
                    <a:p>
                      <a:endParaRPr lang="en-US" b="1" spc="-10" dirty="0">
                        <a:latin typeface="Arial"/>
                        <a:cs typeface="Arial"/>
                      </a:endParaRPr>
                    </a:p>
                    <a:p>
                      <a:r>
                        <a:rPr lang="en-US" b="1" spc="-10" dirty="0">
                          <a:latin typeface="Arial"/>
                          <a:cs typeface="Arial"/>
                        </a:rPr>
                        <a:t>2. Basic Services &amp; Homeless         Prevention/Interventions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and prevent homelessness in ways that can mitigate overrepresentation of BIPOC communities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82194"/>
                  </a:ext>
                </a:extLst>
              </a:tr>
              <a:tr h="108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spc="-10" dirty="0"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pc="-10" dirty="0">
                          <a:latin typeface="Arial"/>
                          <a:cs typeface="Arial"/>
                        </a:rPr>
                        <a:t>3. Community and Economic Development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livability through Infrastructure, employment, and anti-poverty strategies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9508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35DB302-962A-40DD-A296-789C32921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478622"/>
            <a:ext cx="2311400" cy="828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80E7B-7932-4F38-8EBB-870F4F6B5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412" y="1470847"/>
            <a:ext cx="2175588" cy="780976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5A8F8A3B-35E5-4641-908D-B8639A9D949D}"/>
              </a:ext>
            </a:extLst>
          </p:cNvPr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7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67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CBCE-AA1F-4AF2-9D56-C1BCFBE2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HUD Funding Received for FY 2022-23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F8F735-45FC-42E9-94B4-EFF868E0A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751809"/>
              </p:ext>
            </p:extLst>
          </p:nvPr>
        </p:nvGraphicFramePr>
        <p:xfrm>
          <a:off x="1295399" y="1295400"/>
          <a:ext cx="9564406" cy="340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90">
                  <a:extLst>
                    <a:ext uri="{9D8B030D-6E8A-4147-A177-3AD203B41FA5}">
                      <a16:colId xmlns:a16="http://schemas.microsoft.com/office/drawing/2014/main" val="3771892497"/>
                    </a:ext>
                  </a:extLst>
                </a:gridCol>
                <a:gridCol w="1940604">
                  <a:extLst>
                    <a:ext uri="{9D8B030D-6E8A-4147-A177-3AD203B41FA5}">
                      <a16:colId xmlns:a16="http://schemas.microsoft.com/office/drawing/2014/main" val="2815267628"/>
                    </a:ext>
                  </a:extLst>
                </a:gridCol>
                <a:gridCol w="1940604">
                  <a:extLst>
                    <a:ext uri="{9D8B030D-6E8A-4147-A177-3AD203B41FA5}">
                      <a16:colId xmlns:a16="http://schemas.microsoft.com/office/drawing/2014/main" val="897580268"/>
                    </a:ext>
                  </a:extLst>
                </a:gridCol>
                <a:gridCol w="1940604">
                  <a:extLst>
                    <a:ext uri="{9D8B030D-6E8A-4147-A177-3AD203B41FA5}">
                      <a16:colId xmlns:a16="http://schemas.microsoft.com/office/drawing/2014/main" val="421859783"/>
                    </a:ext>
                  </a:extLst>
                </a:gridCol>
                <a:gridCol w="1940604">
                  <a:extLst>
                    <a:ext uri="{9D8B030D-6E8A-4147-A177-3AD203B41FA5}">
                      <a16:colId xmlns:a16="http://schemas.microsoft.com/office/drawing/2014/main" val="1955753346"/>
                    </a:ext>
                  </a:extLst>
                </a:gridCol>
              </a:tblGrid>
              <a:tr h="85837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Consortium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CDBG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HOME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ESG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HOPWA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330380"/>
                  </a:ext>
                </a:extLst>
              </a:tr>
              <a:tr h="662714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Gresham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$1,020,99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87014"/>
                  </a:ext>
                </a:extLst>
              </a:tr>
              <a:tr h="858372">
                <a:tc>
                  <a:txBody>
                    <a:bodyPr/>
                    <a:lstStyle/>
                    <a:p>
                      <a:r>
                        <a:rPr lang="en-US" b="1" dirty="0"/>
                        <a:t>Multnomah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$298,610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09716"/>
                  </a:ext>
                </a:extLst>
              </a:tr>
              <a:tr h="858372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Portland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$8,284,513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$3,923,762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$729,011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$1,891,284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35100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D8974434-1ABE-4C36-BEC2-3B50897A2106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E2E5951-AA62-497E-8E7C-64D853F5F0A8}"/>
              </a:ext>
            </a:extLst>
          </p:cNvPr>
          <p:cNvSpPr/>
          <p:nvPr/>
        </p:nvSpPr>
        <p:spPr>
          <a:xfrm>
            <a:off x="3302000" y="6324017"/>
            <a:ext cx="8890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97751F5-33F0-4719-9821-6389E6070092}"/>
              </a:ext>
            </a:extLst>
          </p:cNvPr>
          <p:cNvSpPr txBox="1">
            <a:spLocks/>
          </p:cNvSpPr>
          <p:nvPr/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City Council Hearing| 08/3/2022| Portland Housing Bureau</a:t>
            </a:r>
            <a:endParaRPr lang="en-US" sz="12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C14B5-CF51-4B23-B9D3-FE6AFE44FBB2}"/>
              </a:ext>
            </a:extLst>
          </p:cNvPr>
          <p:cNvSpPr txBox="1"/>
          <p:nvPr/>
        </p:nvSpPr>
        <p:spPr>
          <a:xfrm>
            <a:off x="1143000" y="472194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City of Gresham and Multnomah County submit separate and individual  annual Action Plans for their CDBG Entitlement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25% of CDBG Allocation is passed on to Prosper Portland for Community Economic Development Activities &amp; the remaining is allocated to projects that further other Con Plan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HOME allocation is shared on a formula basis with Consortium partners Gresham and Multnomah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ESG &amp; HOPWA Allocations are passed on to the Joint Office of Homeless Services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9FC09FC-D110-41A2-ACC1-9DF0FB779BA8}"/>
              </a:ext>
            </a:extLst>
          </p:cNvPr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7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CBCE-AA1F-4AF2-9D56-C1BCFBE2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16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City of Portland Project List: FY 2022-23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8974434-1ABE-4C36-BEC2-3B50897A2106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E2E5951-AA62-497E-8E7C-64D853F5F0A8}"/>
              </a:ext>
            </a:extLst>
          </p:cNvPr>
          <p:cNvSpPr/>
          <p:nvPr/>
        </p:nvSpPr>
        <p:spPr>
          <a:xfrm>
            <a:off x="3302000" y="6296133"/>
            <a:ext cx="8890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97751F5-33F0-4719-9821-6389E6070092}"/>
              </a:ext>
            </a:extLst>
          </p:cNvPr>
          <p:cNvSpPr txBox="1">
            <a:spLocks/>
          </p:cNvSpPr>
          <p:nvPr/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City Council Hearing| 08/3/2022| Portland Housing Bureau</a:t>
            </a:r>
            <a:endParaRPr lang="en-US" sz="12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7F7EFB-03E4-4AC0-B171-818AEC635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27406"/>
              </p:ext>
            </p:extLst>
          </p:nvPr>
        </p:nvGraphicFramePr>
        <p:xfrm>
          <a:off x="990600" y="954292"/>
          <a:ext cx="9982199" cy="5321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293">
                  <a:extLst>
                    <a:ext uri="{9D8B030D-6E8A-4147-A177-3AD203B41FA5}">
                      <a16:colId xmlns:a16="http://schemas.microsoft.com/office/drawing/2014/main" val="3663148820"/>
                    </a:ext>
                  </a:extLst>
                </a:gridCol>
                <a:gridCol w="5455765">
                  <a:extLst>
                    <a:ext uri="{9D8B030D-6E8A-4147-A177-3AD203B41FA5}">
                      <a16:colId xmlns:a16="http://schemas.microsoft.com/office/drawing/2014/main" val="4009417508"/>
                    </a:ext>
                  </a:extLst>
                </a:gridCol>
                <a:gridCol w="707401">
                  <a:extLst>
                    <a:ext uri="{9D8B030D-6E8A-4147-A177-3AD203B41FA5}">
                      <a16:colId xmlns:a16="http://schemas.microsoft.com/office/drawing/2014/main" val="3196707304"/>
                    </a:ext>
                  </a:extLst>
                </a:gridCol>
                <a:gridCol w="795247">
                  <a:extLst>
                    <a:ext uri="{9D8B030D-6E8A-4147-A177-3AD203B41FA5}">
                      <a16:colId xmlns:a16="http://schemas.microsoft.com/office/drawing/2014/main" val="1996807611"/>
                    </a:ext>
                  </a:extLst>
                </a:gridCol>
                <a:gridCol w="1983493">
                  <a:extLst>
                    <a:ext uri="{9D8B030D-6E8A-4147-A177-3AD203B41FA5}">
                      <a16:colId xmlns:a16="http://schemas.microsoft.com/office/drawing/2014/main" val="792809277"/>
                    </a:ext>
                  </a:extLst>
                </a:gridCol>
              </a:tblGrid>
              <a:tr h="221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Project Title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Goal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Grant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Adopted FY22-23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239957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Program Administration - CDBG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1,173,190.00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014910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Program Delivery - CDBG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470,415.00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28739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Program Administration - HOME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450,007.00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815226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 ESG Subcontracts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729,011.00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67771"/>
                  </a:ext>
                </a:extLst>
              </a:tr>
              <a:tr h="264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Program Administration - HOPWA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HOPWA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 56,738.52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288872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Fair Housing Admin - CDBG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 45,385.00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030073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Section 108 Repayment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779,513.00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997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Economic Opportunity Initiative - Microenterprise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599,602.00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65829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Economic Opportunity Initiative - Adult Workforce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866,646.00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786308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Economic Opportunity Initiative - Youth Workforce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866,646.00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446290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Housing Development Center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 12,000.00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537840"/>
                  </a:ext>
                </a:extLst>
              </a:tr>
              <a:tr h="268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New Affordable Housing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2,517,353.00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12755"/>
                  </a:ext>
                </a:extLst>
              </a:tr>
              <a:tr h="268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New Affordable Housing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3,970,059.00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88421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HOME Consortium - Gresham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785,366.00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0530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FY21-22 HOME Consortium - Multnomah 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153,252.00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20322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Single Family Fin Assist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CDBG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1,044,000.00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89095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Single Family Home Repair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CDBG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1,159,421.00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938511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HOME CHDO Operating Contracts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HOME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  196,188.00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016681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FY21-22 HOPWA Subcontracts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HOPWA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1,834,545.48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116210"/>
                  </a:ext>
                </a:extLst>
              </a:tr>
            </a:tbl>
          </a:graphicData>
        </a:graphic>
      </p:graphicFrame>
      <p:sp>
        <p:nvSpPr>
          <p:cNvPr id="11" name="object 6">
            <a:extLst>
              <a:ext uri="{FF2B5EF4-FFF2-40B4-BE49-F238E27FC236}">
                <a16:creationId xmlns:a16="http://schemas.microsoft.com/office/drawing/2014/main" id="{7BE56DD5-E279-4816-9066-0CF49CC93C8D}"/>
              </a:ext>
            </a:extLst>
          </p:cNvPr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B9FB53BB-5A85-432E-B9A2-5A8185A2274B}" type="slidenum"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fld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98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3782</TotalTime>
  <Words>924</Words>
  <Application>Microsoft Office PowerPoint</Application>
  <PresentationFormat>Widescreen</PresentationFormat>
  <Paragraphs>251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City of Portland Action Plan FY 2022-23 </vt:lpstr>
      <vt:lpstr>Consolidated Plan Basics</vt:lpstr>
      <vt:lpstr>PowerPoint Presentation</vt:lpstr>
      <vt:lpstr>PowerPoint Presentation</vt:lpstr>
      <vt:lpstr>PowerPoint Presentation</vt:lpstr>
      <vt:lpstr>PowerPoint Presentation</vt:lpstr>
      <vt:lpstr>Consolidated Plan: Priority Needs and Goals</vt:lpstr>
      <vt:lpstr>HUD Funding Received for FY 2022-23</vt:lpstr>
      <vt:lpstr>City of Portland Project List: FY 2022-23</vt:lpstr>
      <vt:lpstr> Requested Council Action &amp; Recommendation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Krishnan, Uma</cp:lastModifiedBy>
  <cp:revision>222</cp:revision>
  <cp:lastPrinted>2019-05-03T19:09:43Z</cp:lastPrinted>
  <dcterms:created xsi:type="dcterms:W3CDTF">2017-10-04T08:00:34Z</dcterms:created>
  <dcterms:modified xsi:type="dcterms:W3CDTF">2022-08-01T18:13:21Z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