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69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fdjanov, Shuk" initials="AS" lastIdx="1" clrIdx="0">
    <p:extLst>
      <p:ext uri="{19B8F6BF-5375-455C-9EA6-DF929625EA0E}">
        <p15:presenceInfo xmlns:p15="http://schemas.microsoft.com/office/powerpoint/2012/main" userId="S::Shuk.Arifdjanov@portlandoregon.gov::5e9cbd4e-93b7-4613-a281-59330738f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9DF80-63CA-4DBB-9DC0-4FB38E82C729}" v="26" dt="2022-07-11T21:22:52.9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fdjanov, Shuk" userId="5e9cbd4e-93b7-4613-a281-59330738f613" providerId="ADAL" clId="{DE49DF80-63CA-4DBB-9DC0-4FB38E82C729}"/>
    <pc:docChg chg="undo custSel addSld delSld modSld sldOrd">
      <pc:chgData name="Arifdjanov, Shuk" userId="5e9cbd4e-93b7-4613-a281-59330738f613" providerId="ADAL" clId="{DE49DF80-63CA-4DBB-9DC0-4FB38E82C729}" dt="2022-07-13T18:16:26.744" v="225"/>
      <pc:docMkLst>
        <pc:docMk/>
      </pc:docMkLst>
      <pc:sldChg chg="addSp delSp modSp mod setBg setFolMasterObjs setClrOvrMap addCm delCm">
        <pc:chgData name="Arifdjanov, Shuk" userId="5e9cbd4e-93b7-4613-a281-59330738f613" providerId="ADAL" clId="{DE49DF80-63CA-4DBB-9DC0-4FB38E82C729}" dt="2022-07-11T20:57:48.813" v="79" actId="20577"/>
        <pc:sldMkLst>
          <pc:docMk/>
          <pc:sldMk cId="0" sldId="256"/>
        </pc:sldMkLst>
        <pc:spChg chg="mod ord">
          <ac:chgData name="Arifdjanov, Shuk" userId="5e9cbd4e-93b7-4613-a281-59330738f613" providerId="ADAL" clId="{DE49DF80-63CA-4DBB-9DC0-4FB38E82C729}" dt="2022-07-11T20:57:48.813" v="79" actId="20577"/>
          <ac:spMkLst>
            <pc:docMk/>
            <pc:sldMk cId="0" sldId="256"/>
            <ac:spMk id="2" creationId="{00000000-0000-0000-0000-000000000000}"/>
          </ac:spMkLst>
        </pc:spChg>
        <pc:spChg chg="add del">
          <ac:chgData name="Arifdjanov, Shuk" userId="5e9cbd4e-93b7-4613-a281-59330738f613" providerId="ADAL" clId="{DE49DF80-63CA-4DBB-9DC0-4FB38E82C729}" dt="2022-07-11T18:46:30.426" v="20"/>
          <ac:spMkLst>
            <pc:docMk/>
            <pc:sldMk cId="0" sldId="256"/>
            <ac:spMk id="4" creationId="{287E8AA2-D2FF-491C-A667-131A51016749}"/>
          </ac:spMkLst>
        </pc:spChg>
        <pc:spChg chg="add ord">
          <ac:chgData name="Arifdjanov, Shuk" userId="5e9cbd4e-93b7-4613-a281-59330738f613" providerId="ADAL" clId="{DE49DF80-63CA-4DBB-9DC0-4FB38E82C729}" dt="2022-07-11T18:51:30.972" v="40" actId="26606"/>
          <ac:spMkLst>
            <pc:docMk/>
            <pc:sldMk cId="0" sldId="256"/>
            <ac:spMk id="5" creationId="{9A69B719-BD56-44B3-B7C9-3C735793183B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34" creationId="{C20267F5-D4E6-477A-A590-81F2ABD1B862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35" creationId="{F6E384F5-137A-40B1-97F0-694CC6ECD59C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36" creationId="{9DBC4630-03DA-474F-BBCB-BA3AE6B317A4}"/>
          </ac:spMkLst>
        </pc:spChg>
        <pc:spChg chg="add del">
          <ac:chgData name="Arifdjanov, Shuk" userId="5e9cbd4e-93b7-4613-a281-59330738f613" providerId="ADAL" clId="{DE49DF80-63CA-4DBB-9DC0-4FB38E82C729}" dt="2022-07-11T18:50:42.482" v="31" actId="26606"/>
          <ac:spMkLst>
            <pc:docMk/>
            <pc:sldMk cId="0" sldId="256"/>
            <ac:spMk id="1037" creationId="{A5A17FC0-D416-4C8B-A9E6-5924D352B986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38" creationId="{DB6FE6A8-3E05-4C40-9190-B19BFD524416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40" creationId="{38315451-BA4E-4F56-BA8A-9CCCA5A0DC22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42" creationId="{5665E03E-3504-4366-BFC7-0CDEDC637069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49" creationId="{78418A25-6EAC-4140-BFE6-284E1925B5EE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51" creationId="{A9A95DA0-8F7C-4AB7-B890-22075705D2D3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53" creationId="{6B9D64DB-4D5C-4A91-B45F-F301E3174F9F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55" creationId="{E2193FF3-0731-4CB1-A0ED-1F3321A42090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57" creationId="{CB14CE1B-4BC5-4EF2-BE3D-05E4F580B3DB}"/>
          </ac:spMkLst>
        </pc:spChg>
        <pc:spChg chg="add del">
          <ac:chgData name="Arifdjanov, Shuk" userId="5e9cbd4e-93b7-4613-a281-59330738f613" providerId="ADAL" clId="{DE49DF80-63CA-4DBB-9DC0-4FB38E82C729}" dt="2022-07-11T18:51:17.822" v="33" actId="26606"/>
          <ac:spMkLst>
            <pc:docMk/>
            <pc:sldMk cId="0" sldId="256"/>
            <ac:spMk id="1059" creationId="{A1CCC4E2-0E38-41AA-A1C5-DBB03438714F}"/>
          </ac:spMkLst>
        </pc:spChg>
        <pc:spChg chg="add del">
          <ac:chgData name="Arifdjanov, Shuk" userId="5e9cbd4e-93b7-4613-a281-59330738f613" providerId="ADAL" clId="{DE49DF80-63CA-4DBB-9DC0-4FB38E82C729}" dt="2022-07-11T18:51:25.092" v="35" actId="26606"/>
          <ac:spMkLst>
            <pc:docMk/>
            <pc:sldMk cId="0" sldId="256"/>
            <ac:spMk id="1061" creationId="{33E72FA3-BD00-444A-AD9B-E6C3D069CDE3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63" creationId="{26882C51-76F9-4F99-997D-31FA6242A805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64" creationId="{61FFFC16-86E2-4B9A-BC6D-213DC2654765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65" creationId="{DD3524E0-C87C-4F38-9FC7-E969C15A7906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66" creationId="{F1ED1DF4-DDDE-4464-8ABC-ED1F633CCEC1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67" creationId="{E7E01BF7-4F45-4B6D-82BF-5A5DB30A627B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68" creationId="{F2FC5C7B-261A-4268-BA85-C29488A8BED3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69" creationId="{5CB4E315-91F2-4710-B866-B119037ED97C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70" creationId="{569BABC0-B0CC-4E7B-838A-F6E644779E18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71" creationId="{DCBE1B01-A27C-45C2-ADA4-AA13C3AC1F6A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72" creationId="{BE7E1DAA-43FB-4446-A354-9283DE6686C8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73" creationId="{F6FE5468-759E-4E83-828A-5587C7F58873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74" creationId="{99FE99BC-5F7D-47C3-AA1E-16D7DBDBD18F}"/>
          </ac:spMkLst>
        </pc:spChg>
        <pc:spChg chg="add del">
          <ac:chgData name="Arifdjanov, Shuk" userId="5e9cbd4e-93b7-4613-a281-59330738f613" providerId="ADAL" clId="{DE49DF80-63CA-4DBB-9DC0-4FB38E82C729}" dt="2022-07-11T18:51:27.974" v="37" actId="26606"/>
          <ac:spMkLst>
            <pc:docMk/>
            <pc:sldMk cId="0" sldId="256"/>
            <ac:spMk id="1075" creationId="{27400BAF-FCE6-4296-8A0E-9B595ADC09A4}"/>
          </ac:spMkLst>
        </pc:spChg>
        <pc:spChg chg="add del">
          <ac:chgData name="Arifdjanov, Shuk" userId="5e9cbd4e-93b7-4613-a281-59330738f613" providerId="ADAL" clId="{DE49DF80-63CA-4DBB-9DC0-4FB38E82C729}" dt="2022-07-11T18:51:30.956" v="39" actId="26606"/>
          <ac:spMkLst>
            <pc:docMk/>
            <pc:sldMk cId="0" sldId="256"/>
            <ac:spMk id="1077" creationId="{A5A17FC0-D416-4C8B-A9E6-5924D352B986}"/>
          </ac:spMkLst>
        </pc:spChg>
        <pc:picChg chg="mod ord">
          <ac:chgData name="Arifdjanov, Shuk" userId="5e9cbd4e-93b7-4613-a281-59330738f613" providerId="ADAL" clId="{DE49DF80-63CA-4DBB-9DC0-4FB38E82C729}" dt="2022-07-11T18:51:51.894" v="44" actId="1076"/>
          <ac:picMkLst>
            <pc:docMk/>
            <pc:sldMk cId="0" sldId="256"/>
            <ac:picMk id="3" creationId="{00000000-0000-0000-0000-000000000000}"/>
          </ac:picMkLst>
        </pc:picChg>
        <pc:picChg chg="add mod ord">
          <ac:chgData name="Arifdjanov, Shuk" userId="5e9cbd4e-93b7-4613-a281-59330738f613" providerId="ADAL" clId="{DE49DF80-63CA-4DBB-9DC0-4FB38E82C729}" dt="2022-07-11T18:51:47.325" v="43" actId="1076"/>
          <ac:picMkLst>
            <pc:docMk/>
            <pc:sldMk cId="0" sldId="256"/>
            <ac:picMk id="6" creationId="{2A24E986-7223-4B48-8083-717ADADF46F2}"/>
          </ac:picMkLst>
        </pc:picChg>
        <pc:picChg chg="add mod ord">
          <ac:chgData name="Arifdjanov, Shuk" userId="5e9cbd4e-93b7-4613-a281-59330738f613" providerId="ADAL" clId="{DE49DF80-63CA-4DBB-9DC0-4FB38E82C729}" dt="2022-07-11T18:51:30.972" v="40" actId="26606"/>
          <ac:picMkLst>
            <pc:docMk/>
            <pc:sldMk cId="0" sldId="256"/>
            <ac:picMk id="8" creationId="{2F1FBAC2-E4CC-4415-A85A-DD21549F8660}"/>
          </ac:picMkLst>
        </pc:picChg>
        <pc:picChg chg="add del mod">
          <ac:chgData name="Arifdjanov, Shuk" userId="5e9cbd4e-93b7-4613-a281-59330738f613" providerId="ADAL" clId="{DE49DF80-63CA-4DBB-9DC0-4FB38E82C729}" dt="2022-07-11T18:42:14.353" v="3" actId="478"/>
          <ac:picMkLst>
            <pc:docMk/>
            <pc:sldMk cId="0" sldId="256"/>
            <ac:picMk id="1026" creationId="{F0909387-87A9-4205-8E01-AF81ECBF64C3}"/>
          </ac:picMkLst>
        </pc:picChg>
        <pc:picChg chg="add mod ord">
          <ac:chgData name="Arifdjanov, Shuk" userId="5e9cbd4e-93b7-4613-a281-59330738f613" providerId="ADAL" clId="{DE49DF80-63CA-4DBB-9DC0-4FB38E82C729}" dt="2022-07-11T18:51:30.972" v="40" actId="26606"/>
          <ac:picMkLst>
            <pc:docMk/>
            <pc:sldMk cId="0" sldId="256"/>
            <ac:picMk id="1028" creationId="{0AF86DB1-2E83-432B-A148-7FAAAB2D5F22}"/>
          </ac:picMkLst>
        </pc:picChg>
        <pc:picChg chg="add mod ord">
          <ac:chgData name="Arifdjanov, Shuk" userId="5e9cbd4e-93b7-4613-a281-59330738f613" providerId="ADAL" clId="{DE49DF80-63CA-4DBB-9DC0-4FB38E82C729}" dt="2022-07-11T18:51:30.972" v="40" actId="26606"/>
          <ac:picMkLst>
            <pc:docMk/>
            <pc:sldMk cId="0" sldId="256"/>
            <ac:picMk id="1030" creationId="{2FD8BEE8-3A37-4AE7-9C43-09D753E180DD}"/>
          </ac:picMkLst>
        </pc:picChg>
        <pc:picChg chg="add mod ord">
          <ac:chgData name="Arifdjanov, Shuk" userId="5e9cbd4e-93b7-4613-a281-59330738f613" providerId="ADAL" clId="{DE49DF80-63CA-4DBB-9DC0-4FB38E82C729}" dt="2022-07-11T18:51:30.972" v="40" actId="26606"/>
          <ac:picMkLst>
            <pc:docMk/>
            <pc:sldMk cId="0" sldId="256"/>
            <ac:picMk id="1032" creationId="{66E53144-06CE-4016-AF3B-53BFBA769CA4}"/>
          </ac:picMkLst>
        </pc:picChg>
        <pc:cxnChg chg="add del">
          <ac:chgData name="Arifdjanov, Shuk" userId="5e9cbd4e-93b7-4613-a281-59330738f613" providerId="ADAL" clId="{DE49DF80-63CA-4DBB-9DC0-4FB38E82C729}" dt="2022-07-11T18:50:42.482" v="31" actId="26606"/>
          <ac:cxnSpMkLst>
            <pc:docMk/>
            <pc:sldMk cId="0" sldId="256"/>
            <ac:cxnSpMk id="1039" creationId="{982DC870-E8E5-4050-B10C-CC24FC67E50A}"/>
          </ac:cxnSpMkLst>
        </pc:cxnChg>
        <pc:cxnChg chg="add del">
          <ac:chgData name="Arifdjanov, Shuk" userId="5e9cbd4e-93b7-4613-a281-59330738f613" providerId="ADAL" clId="{DE49DF80-63CA-4DBB-9DC0-4FB38E82C729}" dt="2022-07-11T18:50:42.482" v="31" actId="26606"/>
          <ac:cxnSpMkLst>
            <pc:docMk/>
            <pc:sldMk cId="0" sldId="256"/>
            <ac:cxnSpMk id="1041" creationId="{FF76A74F-C283-4DED-BD4D-086753B7CB00}"/>
          </ac:cxnSpMkLst>
        </pc:cxnChg>
        <pc:cxnChg chg="add del">
          <ac:chgData name="Arifdjanov, Shuk" userId="5e9cbd4e-93b7-4613-a281-59330738f613" providerId="ADAL" clId="{DE49DF80-63CA-4DBB-9DC0-4FB38E82C729}" dt="2022-07-11T18:50:42.482" v="31" actId="26606"/>
          <ac:cxnSpMkLst>
            <pc:docMk/>
            <pc:sldMk cId="0" sldId="256"/>
            <ac:cxnSpMk id="1043" creationId="{3B2791FB-B2F7-4BBE-B8D8-74C37FF9E85C}"/>
          </ac:cxnSpMkLst>
        </pc:cxnChg>
        <pc:cxnChg chg="add del">
          <ac:chgData name="Arifdjanov, Shuk" userId="5e9cbd4e-93b7-4613-a281-59330738f613" providerId="ADAL" clId="{DE49DF80-63CA-4DBB-9DC0-4FB38E82C729}" dt="2022-07-11T18:50:42.482" v="31" actId="26606"/>
          <ac:cxnSpMkLst>
            <pc:docMk/>
            <pc:sldMk cId="0" sldId="256"/>
            <ac:cxnSpMk id="1045" creationId="{9891B5DE-6811-4844-BB18-472A3F360EE5}"/>
          </ac:cxnSpMkLst>
        </pc:cxnChg>
        <pc:cxnChg chg="add del">
          <ac:chgData name="Arifdjanov, Shuk" userId="5e9cbd4e-93b7-4613-a281-59330738f613" providerId="ADAL" clId="{DE49DF80-63CA-4DBB-9DC0-4FB38E82C729}" dt="2022-07-11T18:50:42.482" v="31" actId="26606"/>
          <ac:cxnSpMkLst>
            <pc:docMk/>
            <pc:sldMk cId="0" sldId="256"/>
            <ac:cxnSpMk id="1047" creationId="{77A9CA3A-7216-41E0-B3CD-058077FD396D}"/>
          </ac:cxnSpMkLst>
        </pc:cxnChg>
        <pc:cxnChg chg="add del">
          <ac:chgData name="Arifdjanov, Shuk" userId="5e9cbd4e-93b7-4613-a281-59330738f613" providerId="ADAL" clId="{DE49DF80-63CA-4DBB-9DC0-4FB38E82C729}" dt="2022-07-11T18:51:30.956" v="39" actId="26606"/>
          <ac:cxnSpMkLst>
            <pc:docMk/>
            <pc:sldMk cId="0" sldId="256"/>
            <ac:cxnSpMk id="1078" creationId="{982DC870-E8E5-4050-B10C-CC24FC67E50A}"/>
          </ac:cxnSpMkLst>
        </pc:cxnChg>
        <pc:cxnChg chg="add del">
          <ac:chgData name="Arifdjanov, Shuk" userId="5e9cbd4e-93b7-4613-a281-59330738f613" providerId="ADAL" clId="{DE49DF80-63CA-4DBB-9DC0-4FB38E82C729}" dt="2022-07-11T18:51:30.956" v="39" actId="26606"/>
          <ac:cxnSpMkLst>
            <pc:docMk/>
            <pc:sldMk cId="0" sldId="256"/>
            <ac:cxnSpMk id="1079" creationId="{FF76A74F-C283-4DED-BD4D-086753B7CB00}"/>
          </ac:cxnSpMkLst>
        </pc:cxnChg>
        <pc:cxnChg chg="add del">
          <ac:chgData name="Arifdjanov, Shuk" userId="5e9cbd4e-93b7-4613-a281-59330738f613" providerId="ADAL" clId="{DE49DF80-63CA-4DBB-9DC0-4FB38E82C729}" dt="2022-07-11T18:51:30.956" v="39" actId="26606"/>
          <ac:cxnSpMkLst>
            <pc:docMk/>
            <pc:sldMk cId="0" sldId="256"/>
            <ac:cxnSpMk id="1080" creationId="{3B2791FB-B2F7-4BBE-B8D8-74C37FF9E85C}"/>
          </ac:cxnSpMkLst>
        </pc:cxnChg>
        <pc:cxnChg chg="add del">
          <ac:chgData name="Arifdjanov, Shuk" userId="5e9cbd4e-93b7-4613-a281-59330738f613" providerId="ADAL" clId="{DE49DF80-63CA-4DBB-9DC0-4FB38E82C729}" dt="2022-07-11T18:51:30.956" v="39" actId="26606"/>
          <ac:cxnSpMkLst>
            <pc:docMk/>
            <pc:sldMk cId="0" sldId="256"/>
            <ac:cxnSpMk id="1081" creationId="{9891B5DE-6811-4844-BB18-472A3F360EE5}"/>
          </ac:cxnSpMkLst>
        </pc:cxnChg>
        <pc:cxnChg chg="add del">
          <ac:chgData name="Arifdjanov, Shuk" userId="5e9cbd4e-93b7-4613-a281-59330738f613" providerId="ADAL" clId="{DE49DF80-63CA-4DBB-9DC0-4FB38E82C729}" dt="2022-07-11T18:51:30.956" v="39" actId="26606"/>
          <ac:cxnSpMkLst>
            <pc:docMk/>
            <pc:sldMk cId="0" sldId="256"/>
            <ac:cxnSpMk id="1082" creationId="{77A9CA3A-7216-41E0-B3CD-058077FD396D}"/>
          </ac:cxnSpMkLst>
        </pc:cxnChg>
        <pc:cxnChg chg="add">
          <ac:chgData name="Arifdjanov, Shuk" userId="5e9cbd4e-93b7-4613-a281-59330738f613" providerId="ADAL" clId="{DE49DF80-63CA-4DBB-9DC0-4FB38E82C729}" dt="2022-07-11T18:51:30.972" v="40" actId="26606"/>
          <ac:cxnSpMkLst>
            <pc:docMk/>
            <pc:sldMk cId="0" sldId="256"/>
            <ac:cxnSpMk id="1084" creationId="{DC034BB4-8B50-4484-85C4-0CE4699284D7}"/>
          </ac:cxnSpMkLst>
        </pc:cxnChg>
        <pc:cxnChg chg="add">
          <ac:chgData name="Arifdjanov, Shuk" userId="5e9cbd4e-93b7-4613-a281-59330738f613" providerId="ADAL" clId="{DE49DF80-63CA-4DBB-9DC0-4FB38E82C729}" dt="2022-07-11T18:51:30.972" v="40" actId="26606"/>
          <ac:cxnSpMkLst>
            <pc:docMk/>
            <pc:sldMk cId="0" sldId="256"/>
            <ac:cxnSpMk id="1085" creationId="{81B200F7-B57A-4824-BB91-B6624450A5AC}"/>
          </ac:cxnSpMkLst>
        </pc:cxnChg>
        <pc:cxnChg chg="add">
          <ac:chgData name="Arifdjanov, Shuk" userId="5e9cbd4e-93b7-4613-a281-59330738f613" providerId="ADAL" clId="{DE49DF80-63CA-4DBB-9DC0-4FB38E82C729}" dt="2022-07-11T18:51:30.972" v="40" actId="26606"/>
          <ac:cxnSpMkLst>
            <pc:docMk/>
            <pc:sldMk cId="0" sldId="256"/>
            <ac:cxnSpMk id="1086" creationId="{FA92245C-961F-47D5-9691-272D28692D45}"/>
          </ac:cxnSpMkLst>
        </pc:cxnChg>
      </pc:sldChg>
      <pc:sldChg chg="addSp modSp mod">
        <pc:chgData name="Arifdjanov, Shuk" userId="5e9cbd4e-93b7-4613-a281-59330738f613" providerId="ADAL" clId="{DE49DF80-63CA-4DBB-9DC0-4FB38E82C729}" dt="2022-07-11T21:21:12.301" v="90" actId="113"/>
        <pc:sldMkLst>
          <pc:docMk/>
          <pc:sldMk cId="0" sldId="258"/>
        </pc:sldMkLst>
        <pc:spChg chg="mod">
          <ac:chgData name="Arifdjanov, Shuk" userId="5e9cbd4e-93b7-4613-a281-59330738f613" providerId="ADAL" clId="{DE49DF80-63CA-4DBB-9DC0-4FB38E82C729}" dt="2022-07-11T21:20:54.753" v="87" actId="1076"/>
          <ac:spMkLst>
            <pc:docMk/>
            <pc:sldMk cId="0" sldId="258"/>
            <ac:spMk id="10" creationId="{00000000-0000-0000-0000-000000000000}"/>
          </ac:spMkLst>
        </pc:spChg>
        <pc:spChg chg="add mod">
          <ac:chgData name="Arifdjanov, Shuk" userId="5e9cbd4e-93b7-4613-a281-59330738f613" providerId="ADAL" clId="{DE49DF80-63CA-4DBB-9DC0-4FB38E82C729}" dt="2022-07-11T21:21:12.301" v="90" actId="113"/>
          <ac:spMkLst>
            <pc:docMk/>
            <pc:sldMk cId="0" sldId="258"/>
            <ac:spMk id="13" creationId="{2AA6597E-8BAC-476E-9B1D-E0FC0EDCEB6E}"/>
          </ac:spMkLst>
        </pc:spChg>
      </pc:sldChg>
      <pc:sldChg chg="modSp mod">
        <pc:chgData name="Arifdjanov, Shuk" userId="5e9cbd4e-93b7-4613-a281-59330738f613" providerId="ADAL" clId="{DE49DF80-63CA-4DBB-9DC0-4FB38E82C729}" dt="2022-07-11T21:22:11.208" v="120" actId="113"/>
        <pc:sldMkLst>
          <pc:docMk/>
          <pc:sldMk cId="0" sldId="259"/>
        </pc:sldMkLst>
        <pc:spChg chg="mod">
          <ac:chgData name="Arifdjanov, Shuk" userId="5e9cbd4e-93b7-4613-a281-59330738f613" providerId="ADAL" clId="{DE49DF80-63CA-4DBB-9DC0-4FB38E82C729}" dt="2022-07-11T21:21:45.274" v="107" actId="113"/>
          <ac:spMkLst>
            <pc:docMk/>
            <pc:sldMk cId="0" sldId="259"/>
            <ac:spMk id="9" creationId="{00000000-0000-0000-0000-000000000000}"/>
          </ac:spMkLst>
        </pc:spChg>
        <pc:spChg chg="mod">
          <ac:chgData name="Arifdjanov, Shuk" userId="5e9cbd4e-93b7-4613-a281-59330738f613" providerId="ADAL" clId="{DE49DF80-63CA-4DBB-9DC0-4FB38E82C729}" dt="2022-07-11T21:22:11.208" v="120" actId="113"/>
          <ac:spMkLst>
            <pc:docMk/>
            <pc:sldMk cId="0" sldId="259"/>
            <ac:spMk id="10" creationId="{00000000-0000-0000-0000-000000000000}"/>
          </ac:spMkLst>
        </pc:spChg>
        <pc:grpChg chg="mod">
          <ac:chgData name="Arifdjanov, Shuk" userId="5e9cbd4e-93b7-4613-a281-59330738f613" providerId="ADAL" clId="{DE49DF80-63CA-4DBB-9DC0-4FB38E82C729}" dt="2022-07-11T21:21:53.265" v="108" actId="1076"/>
          <ac:grpSpMkLst>
            <pc:docMk/>
            <pc:sldMk cId="0" sldId="259"/>
            <ac:grpSpMk id="5" creationId="{00000000-0000-0000-0000-000000000000}"/>
          </ac:grpSpMkLst>
        </pc:grpChg>
      </pc:sldChg>
      <pc:sldChg chg="ord">
        <pc:chgData name="Arifdjanov, Shuk" userId="5e9cbd4e-93b7-4613-a281-59330738f613" providerId="ADAL" clId="{DE49DF80-63CA-4DBB-9DC0-4FB38E82C729}" dt="2022-07-11T21:16:55.595" v="83"/>
        <pc:sldMkLst>
          <pc:docMk/>
          <pc:sldMk cId="0" sldId="260"/>
        </pc:sldMkLst>
      </pc:sldChg>
      <pc:sldChg chg="modSp mod">
        <pc:chgData name="Arifdjanov, Shuk" userId="5e9cbd4e-93b7-4613-a281-59330738f613" providerId="ADAL" clId="{DE49DF80-63CA-4DBB-9DC0-4FB38E82C729}" dt="2022-07-11T21:43:27.736" v="220" actId="113"/>
        <pc:sldMkLst>
          <pc:docMk/>
          <pc:sldMk cId="0" sldId="262"/>
        </pc:sldMkLst>
        <pc:spChg chg="mod">
          <ac:chgData name="Arifdjanov, Shuk" userId="5e9cbd4e-93b7-4613-a281-59330738f613" providerId="ADAL" clId="{DE49DF80-63CA-4DBB-9DC0-4FB38E82C729}" dt="2022-07-11T21:43:27.736" v="220" actId="113"/>
          <ac:spMkLst>
            <pc:docMk/>
            <pc:sldMk cId="0" sldId="262"/>
            <ac:spMk id="12" creationId="{00000000-0000-0000-0000-000000000000}"/>
          </ac:spMkLst>
        </pc:spChg>
      </pc:sldChg>
      <pc:sldChg chg="del">
        <pc:chgData name="Arifdjanov, Shuk" userId="5e9cbd4e-93b7-4613-a281-59330738f613" providerId="ADAL" clId="{DE49DF80-63CA-4DBB-9DC0-4FB38E82C729}" dt="2022-07-11T21:08:54.599" v="80" actId="47"/>
        <pc:sldMkLst>
          <pc:docMk/>
          <pc:sldMk cId="0" sldId="266"/>
        </pc:sldMkLst>
      </pc:sldChg>
      <pc:sldChg chg="del">
        <pc:chgData name="Arifdjanov, Shuk" userId="5e9cbd4e-93b7-4613-a281-59330738f613" providerId="ADAL" clId="{DE49DF80-63CA-4DBB-9DC0-4FB38E82C729}" dt="2022-07-11T21:08:57.779" v="81" actId="47"/>
        <pc:sldMkLst>
          <pc:docMk/>
          <pc:sldMk cId="0" sldId="267"/>
        </pc:sldMkLst>
      </pc:sldChg>
      <pc:sldChg chg="modSp mod">
        <pc:chgData name="Arifdjanov, Shuk" userId="5e9cbd4e-93b7-4613-a281-59330738f613" providerId="ADAL" clId="{DE49DF80-63CA-4DBB-9DC0-4FB38E82C729}" dt="2022-07-11T18:53:43.892" v="53" actId="1076"/>
        <pc:sldMkLst>
          <pc:docMk/>
          <pc:sldMk cId="0" sldId="269"/>
        </pc:sldMkLst>
        <pc:spChg chg="mod">
          <ac:chgData name="Arifdjanov, Shuk" userId="5e9cbd4e-93b7-4613-a281-59330738f613" providerId="ADAL" clId="{DE49DF80-63CA-4DBB-9DC0-4FB38E82C729}" dt="2022-07-11T18:53:43.892" v="53" actId="1076"/>
          <ac:spMkLst>
            <pc:docMk/>
            <pc:sldMk cId="0" sldId="269"/>
            <ac:spMk id="2" creationId="{00000000-0000-0000-0000-000000000000}"/>
          </ac:spMkLst>
        </pc:spChg>
        <pc:spChg chg="mod">
          <ac:chgData name="Arifdjanov, Shuk" userId="5e9cbd4e-93b7-4613-a281-59330738f613" providerId="ADAL" clId="{DE49DF80-63CA-4DBB-9DC0-4FB38E82C729}" dt="2022-07-11T18:53:42.660" v="52" actId="20577"/>
          <ac:spMkLst>
            <pc:docMk/>
            <pc:sldMk cId="0" sldId="269"/>
            <ac:spMk id="10" creationId="{00000000-0000-0000-0000-000000000000}"/>
          </ac:spMkLst>
        </pc:spChg>
      </pc:sldChg>
      <pc:sldChg chg="new del">
        <pc:chgData name="Arifdjanov, Shuk" userId="5e9cbd4e-93b7-4613-a281-59330738f613" providerId="ADAL" clId="{DE49DF80-63CA-4DBB-9DC0-4FB38E82C729}" dt="2022-07-11T21:22:55.664" v="123" actId="47"/>
        <pc:sldMkLst>
          <pc:docMk/>
          <pc:sldMk cId="2182831168" sldId="270"/>
        </pc:sldMkLst>
      </pc:sldChg>
      <pc:sldChg chg="delSp modSp add mod">
        <pc:chgData name="Arifdjanov, Shuk" userId="5e9cbd4e-93b7-4613-a281-59330738f613" providerId="ADAL" clId="{DE49DF80-63CA-4DBB-9DC0-4FB38E82C729}" dt="2022-07-13T18:16:26.744" v="225"/>
        <pc:sldMkLst>
          <pc:docMk/>
          <pc:sldMk cId="4109363608" sldId="271"/>
        </pc:sldMkLst>
        <pc:spChg chg="del mod">
          <ac:chgData name="Arifdjanov, Shuk" userId="5e9cbd4e-93b7-4613-a281-59330738f613" providerId="ADAL" clId="{DE49DF80-63CA-4DBB-9DC0-4FB38E82C729}" dt="2022-07-13T18:16:26.744" v="225"/>
          <ac:spMkLst>
            <pc:docMk/>
            <pc:sldMk cId="4109363608" sldId="271"/>
            <ac:spMk id="9" creationId="{00000000-0000-0000-0000-000000000000}"/>
          </ac:spMkLst>
        </pc:spChg>
        <pc:spChg chg="mod">
          <ac:chgData name="Arifdjanov, Shuk" userId="5e9cbd4e-93b7-4613-a281-59330738f613" providerId="ADAL" clId="{DE49DF80-63CA-4DBB-9DC0-4FB38E82C729}" dt="2022-07-11T21:23:26.223" v="161" actId="20577"/>
          <ac:spMkLst>
            <pc:docMk/>
            <pc:sldMk cId="4109363608" sldId="271"/>
            <ac:spMk id="10" creationId="{00000000-0000-0000-0000-000000000000}"/>
          </ac:spMkLst>
        </pc:spChg>
        <pc:grpChg chg="mod">
          <ac:chgData name="Arifdjanov, Shuk" userId="5e9cbd4e-93b7-4613-a281-59330738f613" providerId="ADAL" clId="{DE49DF80-63CA-4DBB-9DC0-4FB38E82C729}" dt="2022-07-13T18:16:23.219" v="223" actId="1076"/>
          <ac:grpSpMkLst>
            <pc:docMk/>
            <pc:sldMk cId="4109363608" sldId="271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FFC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237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FFC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FFC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1048" y="1665414"/>
            <a:ext cx="7609903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FFC000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9376" y="1982854"/>
            <a:ext cx="10043160" cy="4409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237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boundphilanthropy.org/from-resettlement-to-belonging-2/" TargetMode="Externa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281" y="1324103"/>
            <a:ext cx="467899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531110" marR="5080" indent="-2513330" algn="l" rtl="0">
              <a:lnSpc>
                <a:spcPct val="90000"/>
              </a:lnSpc>
              <a:spcBef>
                <a:spcPct val="0"/>
              </a:spcBef>
            </a:pPr>
            <a:r>
              <a:rPr lang="en-US" sz="3400" kern="1200" spc="-4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Diversity</a:t>
            </a:r>
            <a:r>
              <a:rPr lang="en-US" sz="3400" kern="1200" spc="-25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Civic</a:t>
            </a:r>
            <a:r>
              <a:rPr lang="en-US" sz="3400" kern="1200" spc="-2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spc="-6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Leadership </a:t>
            </a:r>
            <a:r>
              <a:rPr lang="en-US" sz="3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5549" y="5165160"/>
            <a:ext cx="2438262" cy="851325"/>
          </a:xfrm>
          <a:prstGeom prst="rect">
            <a:avLst/>
          </a:prstGeom>
        </p:spPr>
      </p:pic>
      <p:pic>
        <p:nvPicPr>
          <p:cNvPr id="1030" name="Picture 6" descr="Latino Network">
            <a:extLst>
              <a:ext uri="{FF2B5EF4-FFF2-40B4-BE49-F238E27FC236}">
                <a16:creationId xmlns:a16="http://schemas.microsoft.com/office/drawing/2014/main" id="{2FD8BEE8-3A37-4AE7-9C43-09D753E1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2819546"/>
            <a:ext cx="2439106" cy="11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FBAC2-E4CC-4415-A85A-DD21549F8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321" y="2517903"/>
            <a:ext cx="1672474" cy="1742162"/>
          </a:xfrm>
          <a:prstGeom prst="rect">
            <a:avLst/>
          </a:prstGeom>
        </p:spPr>
      </p:pic>
      <p:pic>
        <p:nvPicPr>
          <p:cNvPr id="1032" name="Picture 8" descr="Unite Oregon">
            <a:extLst>
              <a:ext uri="{FF2B5EF4-FFF2-40B4-BE49-F238E27FC236}">
                <a16:creationId xmlns:a16="http://schemas.microsoft.com/office/drawing/2014/main" id="{66E53144-06CE-4016-AF3B-53BFBA76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438756"/>
            <a:ext cx="2439106" cy="5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4" name="Straight Connector 1036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F86DB1-2E83-432B-A148-7FAAAB2D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9859" y="656952"/>
            <a:ext cx="2368665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5" name="Straight Connector 1038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Connector 1040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A24E986-7223-4B48-8083-717ADADF4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762710"/>
            <a:ext cx="2369932" cy="835400"/>
          </a:xfrm>
          <a:prstGeom prst="rect">
            <a:avLst/>
          </a:prstGeom>
        </p:spPr>
      </p:pic>
      <p:sp>
        <p:nvSpPr>
          <p:cNvPr id="5" name="AutoShape 12" descr="Site Logo">
            <a:extLst>
              <a:ext uri="{FF2B5EF4-FFF2-40B4-BE49-F238E27FC236}">
                <a16:creationId xmlns:a16="http://schemas.microsoft.com/office/drawing/2014/main" id="{9A69B719-BD56-44B3-B7C9-3C73579318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851" y="4059389"/>
            <a:ext cx="615950" cy="616585"/>
          </a:xfrm>
          <a:custGeom>
            <a:avLst/>
            <a:gdLst/>
            <a:ahLst/>
            <a:cxnLst/>
            <a:rect l="l" t="t" r="r" b="b"/>
            <a:pathLst>
              <a:path w="615950" h="616585">
                <a:moveTo>
                  <a:pt x="615696" y="0"/>
                </a:moveTo>
                <a:lnTo>
                  <a:pt x="0" y="0"/>
                </a:lnTo>
                <a:lnTo>
                  <a:pt x="0" y="616000"/>
                </a:lnTo>
                <a:lnTo>
                  <a:pt x="615696" y="616000"/>
                </a:lnTo>
                <a:lnTo>
                  <a:pt x="615696" y="0"/>
                </a:lnTo>
                <a:close/>
              </a:path>
            </a:pathLst>
          </a:custGeom>
          <a:solidFill>
            <a:srgbClr val="932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851" y="1656588"/>
            <a:ext cx="615950" cy="616585"/>
          </a:xfrm>
          <a:custGeom>
            <a:avLst/>
            <a:gdLst/>
            <a:ahLst/>
            <a:cxnLst/>
            <a:rect l="l" t="t" r="r" b="b"/>
            <a:pathLst>
              <a:path w="615950" h="616585">
                <a:moveTo>
                  <a:pt x="615696" y="0"/>
                </a:moveTo>
                <a:lnTo>
                  <a:pt x="0" y="0"/>
                </a:lnTo>
                <a:lnTo>
                  <a:pt x="0" y="616000"/>
                </a:lnTo>
                <a:lnTo>
                  <a:pt x="615696" y="616000"/>
                </a:lnTo>
                <a:lnTo>
                  <a:pt x="615696" y="0"/>
                </a:lnTo>
                <a:close/>
              </a:path>
            </a:pathLst>
          </a:custGeom>
          <a:solidFill>
            <a:srgbClr val="932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252984"/>
            <a:ext cx="958583" cy="95859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38200" y="4155235"/>
            <a:ext cx="382270" cy="363855"/>
          </a:xfrm>
          <a:custGeom>
            <a:avLst/>
            <a:gdLst/>
            <a:ahLst/>
            <a:cxnLst/>
            <a:rect l="l" t="t" r="r" b="b"/>
            <a:pathLst>
              <a:path w="382269" h="363854">
                <a:moveTo>
                  <a:pt x="191071" y="0"/>
                </a:moveTo>
                <a:lnTo>
                  <a:pt x="184454" y="1625"/>
                </a:lnTo>
                <a:lnTo>
                  <a:pt x="179705" y="6502"/>
                </a:lnTo>
                <a:lnTo>
                  <a:pt x="127787" y="111683"/>
                </a:lnTo>
                <a:lnTo>
                  <a:pt x="6946" y="129235"/>
                </a:lnTo>
                <a:lnTo>
                  <a:pt x="2984" y="132575"/>
                </a:lnTo>
                <a:lnTo>
                  <a:pt x="0" y="141757"/>
                </a:lnTo>
                <a:lnTo>
                  <a:pt x="1244" y="146799"/>
                </a:lnTo>
                <a:lnTo>
                  <a:pt x="88684" y="232041"/>
                </a:lnTo>
                <a:lnTo>
                  <a:pt x="68046" y="352386"/>
                </a:lnTo>
                <a:lnTo>
                  <a:pt x="70002" y="357200"/>
                </a:lnTo>
                <a:lnTo>
                  <a:pt x="77825" y="362889"/>
                </a:lnTo>
                <a:lnTo>
                  <a:pt x="82994" y="363258"/>
                </a:lnTo>
                <a:lnTo>
                  <a:pt x="152719" y="326593"/>
                </a:lnTo>
                <a:lnTo>
                  <a:pt x="98196" y="326593"/>
                </a:lnTo>
                <a:lnTo>
                  <a:pt x="115502" y="225628"/>
                </a:lnTo>
                <a:lnTo>
                  <a:pt x="114147" y="221437"/>
                </a:lnTo>
                <a:lnTo>
                  <a:pt x="40805" y="149936"/>
                </a:lnTo>
                <a:lnTo>
                  <a:pt x="142176" y="135216"/>
                </a:lnTo>
                <a:lnTo>
                  <a:pt x="145745" y="132613"/>
                </a:lnTo>
                <a:lnTo>
                  <a:pt x="191071" y="40767"/>
                </a:lnTo>
                <a:lnTo>
                  <a:pt x="219346" y="40767"/>
                </a:lnTo>
                <a:lnTo>
                  <a:pt x="202438" y="6502"/>
                </a:lnTo>
                <a:lnTo>
                  <a:pt x="197688" y="1625"/>
                </a:lnTo>
                <a:lnTo>
                  <a:pt x="191071" y="0"/>
                </a:lnTo>
                <a:close/>
              </a:path>
              <a:path w="382269" h="363854">
                <a:moveTo>
                  <a:pt x="245575" y="306425"/>
                </a:moveTo>
                <a:lnTo>
                  <a:pt x="191071" y="306425"/>
                </a:lnTo>
                <a:lnTo>
                  <a:pt x="296735" y="361975"/>
                </a:lnTo>
                <a:lnTo>
                  <a:pt x="298767" y="362458"/>
                </a:lnTo>
                <a:lnTo>
                  <a:pt x="303403" y="362458"/>
                </a:lnTo>
                <a:lnTo>
                  <a:pt x="306031" y="361632"/>
                </a:lnTo>
                <a:lnTo>
                  <a:pt x="312140" y="357200"/>
                </a:lnTo>
                <a:lnTo>
                  <a:pt x="314096" y="352386"/>
                </a:lnTo>
                <a:lnTo>
                  <a:pt x="309673" y="326593"/>
                </a:lnTo>
                <a:lnTo>
                  <a:pt x="283946" y="326593"/>
                </a:lnTo>
                <a:lnTo>
                  <a:pt x="245575" y="306425"/>
                </a:lnTo>
                <a:close/>
              </a:path>
              <a:path w="382269" h="363854">
                <a:moveTo>
                  <a:pt x="193103" y="279412"/>
                </a:moveTo>
                <a:lnTo>
                  <a:pt x="189039" y="279412"/>
                </a:lnTo>
                <a:lnTo>
                  <a:pt x="186996" y="279908"/>
                </a:lnTo>
                <a:lnTo>
                  <a:pt x="98196" y="326593"/>
                </a:lnTo>
                <a:lnTo>
                  <a:pt x="152719" y="326593"/>
                </a:lnTo>
                <a:lnTo>
                  <a:pt x="191071" y="306425"/>
                </a:lnTo>
                <a:lnTo>
                  <a:pt x="245575" y="306425"/>
                </a:lnTo>
                <a:lnTo>
                  <a:pt x="195122" y="279908"/>
                </a:lnTo>
                <a:lnTo>
                  <a:pt x="193103" y="279412"/>
                </a:lnTo>
                <a:close/>
              </a:path>
              <a:path w="382269" h="363854">
                <a:moveTo>
                  <a:pt x="341337" y="124320"/>
                </a:moveTo>
                <a:lnTo>
                  <a:pt x="341337" y="149936"/>
                </a:lnTo>
                <a:lnTo>
                  <a:pt x="267995" y="221437"/>
                </a:lnTo>
                <a:lnTo>
                  <a:pt x="266638" y="225640"/>
                </a:lnTo>
                <a:lnTo>
                  <a:pt x="283946" y="326593"/>
                </a:lnTo>
                <a:lnTo>
                  <a:pt x="309673" y="326593"/>
                </a:lnTo>
                <a:lnTo>
                  <a:pt x="293458" y="232041"/>
                </a:lnTo>
                <a:lnTo>
                  <a:pt x="380898" y="146799"/>
                </a:lnTo>
                <a:lnTo>
                  <a:pt x="382143" y="141757"/>
                </a:lnTo>
                <a:lnTo>
                  <a:pt x="379158" y="132575"/>
                </a:lnTo>
                <a:lnTo>
                  <a:pt x="375196" y="129235"/>
                </a:lnTo>
                <a:lnTo>
                  <a:pt x="341337" y="124320"/>
                </a:lnTo>
                <a:close/>
              </a:path>
              <a:path w="382269" h="363854">
                <a:moveTo>
                  <a:pt x="219346" y="40767"/>
                </a:moveTo>
                <a:lnTo>
                  <a:pt x="191071" y="40767"/>
                </a:lnTo>
                <a:lnTo>
                  <a:pt x="236410" y="132613"/>
                </a:lnTo>
                <a:lnTo>
                  <a:pt x="239979" y="135216"/>
                </a:lnTo>
                <a:lnTo>
                  <a:pt x="341337" y="149936"/>
                </a:lnTo>
                <a:lnTo>
                  <a:pt x="341337" y="124320"/>
                </a:lnTo>
                <a:lnTo>
                  <a:pt x="254342" y="111683"/>
                </a:lnTo>
                <a:lnTo>
                  <a:pt x="219346" y="40767"/>
                </a:lnTo>
                <a:close/>
              </a:path>
            </a:pathLst>
          </a:custGeom>
          <a:solidFill>
            <a:srgbClr val="F5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783081"/>
            <a:ext cx="382270" cy="363855"/>
          </a:xfrm>
          <a:custGeom>
            <a:avLst/>
            <a:gdLst/>
            <a:ahLst/>
            <a:cxnLst/>
            <a:rect l="l" t="t" r="r" b="b"/>
            <a:pathLst>
              <a:path w="382269" h="363855">
                <a:moveTo>
                  <a:pt x="191071" y="0"/>
                </a:moveTo>
                <a:lnTo>
                  <a:pt x="184454" y="1625"/>
                </a:lnTo>
                <a:lnTo>
                  <a:pt x="179705" y="6489"/>
                </a:lnTo>
                <a:lnTo>
                  <a:pt x="127787" y="111671"/>
                </a:lnTo>
                <a:lnTo>
                  <a:pt x="6946" y="129222"/>
                </a:lnTo>
                <a:lnTo>
                  <a:pt x="2984" y="132575"/>
                </a:lnTo>
                <a:lnTo>
                  <a:pt x="0" y="141744"/>
                </a:lnTo>
                <a:lnTo>
                  <a:pt x="1244" y="146786"/>
                </a:lnTo>
                <a:lnTo>
                  <a:pt x="88684" y="232029"/>
                </a:lnTo>
                <a:lnTo>
                  <a:pt x="68046" y="352386"/>
                </a:lnTo>
                <a:lnTo>
                  <a:pt x="70002" y="357187"/>
                </a:lnTo>
                <a:lnTo>
                  <a:pt x="77825" y="362889"/>
                </a:lnTo>
                <a:lnTo>
                  <a:pt x="82994" y="363245"/>
                </a:lnTo>
                <a:lnTo>
                  <a:pt x="152695" y="326593"/>
                </a:lnTo>
                <a:lnTo>
                  <a:pt x="98196" y="326593"/>
                </a:lnTo>
                <a:lnTo>
                  <a:pt x="115506" y="225628"/>
                </a:lnTo>
                <a:lnTo>
                  <a:pt x="114147" y="221437"/>
                </a:lnTo>
                <a:lnTo>
                  <a:pt x="40805" y="149936"/>
                </a:lnTo>
                <a:lnTo>
                  <a:pt x="142176" y="135204"/>
                </a:lnTo>
                <a:lnTo>
                  <a:pt x="145745" y="132600"/>
                </a:lnTo>
                <a:lnTo>
                  <a:pt x="191071" y="40767"/>
                </a:lnTo>
                <a:lnTo>
                  <a:pt x="219353" y="40767"/>
                </a:lnTo>
                <a:lnTo>
                  <a:pt x="202438" y="6489"/>
                </a:lnTo>
                <a:lnTo>
                  <a:pt x="197688" y="1625"/>
                </a:lnTo>
                <a:lnTo>
                  <a:pt x="191071" y="0"/>
                </a:lnTo>
                <a:close/>
              </a:path>
              <a:path w="382269" h="363855">
                <a:moveTo>
                  <a:pt x="245561" y="306412"/>
                </a:moveTo>
                <a:lnTo>
                  <a:pt x="191071" y="306412"/>
                </a:lnTo>
                <a:lnTo>
                  <a:pt x="296735" y="361975"/>
                </a:lnTo>
                <a:lnTo>
                  <a:pt x="298767" y="362458"/>
                </a:lnTo>
                <a:lnTo>
                  <a:pt x="303403" y="362458"/>
                </a:lnTo>
                <a:lnTo>
                  <a:pt x="306031" y="361632"/>
                </a:lnTo>
                <a:lnTo>
                  <a:pt x="312140" y="357187"/>
                </a:lnTo>
                <a:lnTo>
                  <a:pt x="314096" y="352386"/>
                </a:lnTo>
                <a:lnTo>
                  <a:pt x="309673" y="326593"/>
                </a:lnTo>
                <a:lnTo>
                  <a:pt x="283946" y="326593"/>
                </a:lnTo>
                <a:lnTo>
                  <a:pt x="245561" y="306412"/>
                </a:lnTo>
                <a:close/>
              </a:path>
              <a:path w="382269" h="363855">
                <a:moveTo>
                  <a:pt x="193103" y="279412"/>
                </a:moveTo>
                <a:lnTo>
                  <a:pt x="189039" y="279412"/>
                </a:lnTo>
                <a:lnTo>
                  <a:pt x="187020" y="279895"/>
                </a:lnTo>
                <a:lnTo>
                  <a:pt x="98196" y="326593"/>
                </a:lnTo>
                <a:lnTo>
                  <a:pt x="152695" y="326593"/>
                </a:lnTo>
                <a:lnTo>
                  <a:pt x="191071" y="306412"/>
                </a:lnTo>
                <a:lnTo>
                  <a:pt x="245561" y="306412"/>
                </a:lnTo>
                <a:lnTo>
                  <a:pt x="195122" y="279895"/>
                </a:lnTo>
                <a:lnTo>
                  <a:pt x="193103" y="279412"/>
                </a:lnTo>
                <a:close/>
              </a:path>
              <a:path w="382269" h="363855">
                <a:moveTo>
                  <a:pt x="341337" y="124307"/>
                </a:moveTo>
                <a:lnTo>
                  <a:pt x="341337" y="149936"/>
                </a:lnTo>
                <a:lnTo>
                  <a:pt x="267995" y="221437"/>
                </a:lnTo>
                <a:lnTo>
                  <a:pt x="266636" y="225628"/>
                </a:lnTo>
                <a:lnTo>
                  <a:pt x="283946" y="326593"/>
                </a:lnTo>
                <a:lnTo>
                  <a:pt x="309673" y="326593"/>
                </a:lnTo>
                <a:lnTo>
                  <a:pt x="293458" y="232029"/>
                </a:lnTo>
                <a:lnTo>
                  <a:pt x="380898" y="146786"/>
                </a:lnTo>
                <a:lnTo>
                  <a:pt x="382143" y="141744"/>
                </a:lnTo>
                <a:lnTo>
                  <a:pt x="379158" y="132575"/>
                </a:lnTo>
                <a:lnTo>
                  <a:pt x="375196" y="129222"/>
                </a:lnTo>
                <a:lnTo>
                  <a:pt x="341337" y="124307"/>
                </a:lnTo>
                <a:close/>
              </a:path>
              <a:path w="382269" h="363855">
                <a:moveTo>
                  <a:pt x="219353" y="40767"/>
                </a:moveTo>
                <a:lnTo>
                  <a:pt x="191071" y="40767"/>
                </a:lnTo>
                <a:lnTo>
                  <a:pt x="236410" y="132600"/>
                </a:lnTo>
                <a:lnTo>
                  <a:pt x="239979" y="135204"/>
                </a:lnTo>
                <a:lnTo>
                  <a:pt x="341337" y="149936"/>
                </a:lnTo>
                <a:lnTo>
                  <a:pt x="341337" y="124307"/>
                </a:lnTo>
                <a:lnTo>
                  <a:pt x="254342" y="111671"/>
                </a:lnTo>
                <a:lnTo>
                  <a:pt x="219353" y="40767"/>
                </a:lnTo>
                <a:close/>
              </a:path>
            </a:pathLst>
          </a:custGeom>
          <a:solidFill>
            <a:srgbClr val="F5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687067" y="353568"/>
            <a:ext cx="9817735" cy="5744210"/>
            <a:chOff x="1687067" y="353568"/>
            <a:chExt cx="9817735" cy="57442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7284" y="1405127"/>
              <a:ext cx="3517391" cy="46923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7067" y="353568"/>
              <a:ext cx="8065007" cy="103022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19545" y="1685371"/>
            <a:ext cx="279273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0" spc="-190" dirty="0">
                <a:solidFill>
                  <a:srgbClr val="423733"/>
                </a:solidFill>
                <a:latin typeface="Tahoma"/>
                <a:cs typeface="Tahoma"/>
              </a:rPr>
              <a:t>2019-</a:t>
            </a:r>
            <a:r>
              <a:rPr sz="1800" b="0" spc="-60" dirty="0">
                <a:solidFill>
                  <a:srgbClr val="423733"/>
                </a:solidFill>
                <a:latin typeface="Tahoma"/>
                <a:cs typeface="Tahoma"/>
              </a:rPr>
              <a:t>2020:</a:t>
            </a:r>
            <a:r>
              <a:rPr sz="1800" b="0" spc="-20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0" spc="-65" dirty="0">
                <a:solidFill>
                  <a:srgbClr val="423733"/>
                </a:solidFill>
                <a:latin typeface="Tahoma"/>
                <a:cs typeface="Tahoma"/>
              </a:rPr>
              <a:t>#WeCountOregon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9222" y="1967674"/>
            <a:ext cx="5088255" cy="1802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1920">
              <a:lnSpc>
                <a:spcPct val="116599"/>
              </a:lnSpc>
              <a:spcBef>
                <a:spcPts val="95"/>
              </a:spcBef>
            </a:pP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Unite</a:t>
            </a:r>
            <a:r>
              <a:rPr sz="1250" spc="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85" dirty="0">
                <a:solidFill>
                  <a:srgbClr val="423733"/>
                </a:solidFill>
                <a:latin typeface="Tahoma"/>
                <a:cs typeface="Tahoma"/>
              </a:rPr>
              <a:t>Oregon</a:t>
            </a:r>
            <a:r>
              <a:rPr sz="1250" spc="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Tahoma"/>
                <a:cs typeface="Tahoma"/>
              </a:rPr>
              <a:t>was</a:t>
            </a:r>
            <a:r>
              <a:rPr sz="125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one</a:t>
            </a:r>
            <a:r>
              <a:rPr sz="125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of</a:t>
            </a:r>
            <a:r>
              <a:rPr sz="1250" spc="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-30" dirty="0">
                <a:solidFill>
                  <a:srgbClr val="423733"/>
                </a:solidFill>
                <a:latin typeface="Tahoma"/>
                <a:cs typeface="Tahoma"/>
              </a:rPr>
              <a:t>13</a:t>
            </a:r>
            <a:r>
              <a:rPr sz="1250" spc="-1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65" dirty="0">
                <a:solidFill>
                  <a:srgbClr val="423733"/>
                </a:solidFill>
                <a:latin typeface="Tahoma"/>
                <a:cs typeface="Tahoma"/>
              </a:rPr>
              <a:t>partner</a:t>
            </a:r>
            <a:r>
              <a:rPr sz="1250" spc="-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organizations</a:t>
            </a:r>
            <a:r>
              <a:rPr sz="1250" spc="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65" dirty="0">
                <a:solidFill>
                  <a:srgbClr val="423733"/>
                </a:solidFill>
                <a:latin typeface="Tahoma"/>
                <a:cs typeface="Tahoma"/>
              </a:rPr>
              <a:t>working together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as</a:t>
            </a:r>
            <a:r>
              <a:rPr sz="125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part</a:t>
            </a:r>
            <a:r>
              <a:rPr sz="125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of</a:t>
            </a:r>
            <a:r>
              <a:rPr sz="1250" spc="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0" dirty="0">
                <a:solidFill>
                  <a:srgbClr val="423733"/>
                </a:solidFill>
                <a:latin typeface="Tahoma"/>
                <a:cs typeface="Tahoma"/>
              </a:rPr>
              <a:t>#We</a:t>
            </a:r>
            <a:r>
              <a:rPr sz="1250" spc="-254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100" dirty="0">
                <a:solidFill>
                  <a:srgbClr val="423733"/>
                </a:solidFill>
                <a:latin typeface="Tahoma"/>
                <a:cs typeface="Tahoma"/>
              </a:rPr>
              <a:t>Count</a:t>
            </a:r>
            <a:r>
              <a:rPr sz="1250" spc="-26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105" dirty="0">
                <a:solidFill>
                  <a:srgbClr val="423733"/>
                </a:solidFill>
                <a:latin typeface="Tahoma"/>
                <a:cs typeface="Tahoma"/>
              </a:rPr>
              <a:t>Oregon</a:t>
            </a:r>
            <a:r>
              <a:rPr sz="1250" spc="10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in</a:t>
            </a:r>
            <a:r>
              <a:rPr sz="1250" spc="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coalition</a:t>
            </a:r>
            <a:r>
              <a:rPr sz="1250" spc="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r>
              <a:rPr sz="1250" spc="4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0" dirty="0">
                <a:solidFill>
                  <a:srgbClr val="423733"/>
                </a:solidFill>
                <a:latin typeface="Tahoma"/>
                <a:cs typeface="Tahoma"/>
              </a:rPr>
              <a:t>get</a:t>
            </a:r>
            <a:r>
              <a:rPr sz="125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out</a:t>
            </a:r>
            <a:r>
              <a:rPr sz="125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-25" dirty="0">
                <a:solidFill>
                  <a:srgbClr val="423733"/>
                </a:solidFill>
                <a:latin typeface="Tahoma"/>
                <a:cs typeface="Tahoma"/>
              </a:rPr>
              <a:t>the </a:t>
            </a:r>
            <a:r>
              <a:rPr sz="1250" spc="85" dirty="0">
                <a:solidFill>
                  <a:srgbClr val="423733"/>
                </a:solidFill>
                <a:latin typeface="Tahoma"/>
                <a:cs typeface="Tahoma"/>
              </a:rPr>
              <a:t>word</a:t>
            </a:r>
            <a:r>
              <a:rPr sz="1250" spc="4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65" dirty="0">
                <a:solidFill>
                  <a:srgbClr val="423733"/>
                </a:solidFill>
                <a:latin typeface="Tahoma"/>
                <a:cs typeface="Tahoma"/>
              </a:rPr>
              <a:t>about</a:t>
            </a:r>
            <a:r>
              <a:rPr sz="1250" spc="-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25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Tahoma"/>
                <a:cs typeface="Tahoma"/>
              </a:rPr>
              <a:t>importance</a:t>
            </a:r>
            <a:r>
              <a:rPr sz="125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of</a:t>
            </a:r>
            <a:r>
              <a:rPr sz="1250" spc="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25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114" dirty="0">
                <a:solidFill>
                  <a:srgbClr val="423733"/>
                </a:solidFill>
                <a:latin typeface="Tahoma"/>
                <a:cs typeface="Tahoma"/>
              </a:rPr>
              <a:t>2020</a:t>
            </a:r>
            <a:r>
              <a:rPr sz="1250" spc="7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100" dirty="0">
                <a:solidFill>
                  <a:srgbClr val="423733"/>
                </a:solidFill>
                <a:latin typeface="Tahoma"/>
                <a:cs typeface="Tahoma"/>
              </a:rPr>
              <a:t>Census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for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our</a:t>
            </a:r>
            <a:r>
              <a:rPr sz="125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“hard</a:t>
            </a:r>
            <a:r>
              <a:rPr sz="125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-25" dirty="0">
                <a:solidFill>
                  <a:srgbClr val="423733"/>
                </a:solidFill>
                <a:latin typeface="Tahoma"/>
                <a:cs typeface="Tahoma"/>
              </a:rPr>
              <a:t>to 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count” communities.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PILOT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65" dirty="0">
                <a:solidFill>
                  <a:srgbClr val="423733"/>
                </a:solidFill>
                <a:latin typeface="Tahoma"/>
                <a:cs typeface="Tahoma"/>
              </a:rPr>
              <a:t>participants</a:t>
            </a:r>
            <a:r>
              <a:rPr sz="1250" spc="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turned</a:t>
            </a:r>
            <a:r>
              <a:rPr sz="1250" spc="4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out</a:t>
            </a:r>
            <a:r>
              <a:rPr sz="125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27</a:t>
            </a:r>
            <a:r>
              <a:rPr sz="1250" spc="-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African </a:t>
            </a:r>
            <a:r>
              <a:rPr sz="1250" spc="75" dirty="0">
                <a:solidFill>
                  <a:srgbClr val="423733"/>
                </a:solidFill>
                <a:latin typeface="Tahoma"/>
                <a:cs typeface="Tahoma"/>
              </a:rPr>
              <a:t>community</a:t>
            </a:r>
            <a:r>
              <a:rPr sz="125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85" dirty="0">
                <a:solidFill>
                  <a:srgbClr val="423733"/>
                </a:solidFill>
                <a:latin typeface="Tahoma"/>
                <a:cs typeface="Tahoma"/>
              </a:rPr>
              <a:t>members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r>
              <a:rPr sz="1250" spc="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0" dirty="0">
                <a:solidFill>
                  <a:srgbClr val="423733"/>
                </a:solidFill>
                <a:latin typeface="Tahoma"/>
                <a:cs typeface="Tahoma"/>
              </a:rPr>
              <a:t>Black</a:t>
            </a:r>
            <a:r>
              <a:rPr sz="125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80" dirty="0">
                <a:solidFill>
                  <a:srgbClr val="423733"/>
                </a:solidFill>
                <a:latin typeface="Tahoma"/>
                <a:cs typeface="Tahoma"/>
              </a:rPr>
              <a:t>census</a:t>
            </a:r>
            <a:r>
              <a:rPr sz="1250" spc="10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event,</a:t>
            </a:r>
            <a:r>
              <a:rPr sz="125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25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Tahoma"/>
                <a:cs typeface="Tahoma"/>
              </a:rPr>
              <a:t>helped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-25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endParaRPr sz="1250">
              <a:latin typeface="Tahoma"/>
              <a:cs typeface="Tahoma"/>
            </a:endParaRPr>
          </a:p>
          <a:p>
            <a:pPr marL="12700" marR="5080">
              <a:lnSpc>
                <a:spcPct val="116799"/>
              </a:lnSpc>
            </a:pP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register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134</a:t>
            </a:r>
            <a:r>
              <a:rPr sz="1250" spc="-7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80" dirty="0">
                <a:solidFill>
                  <a:srgbClr val="423733"/>
                </a:solidFill>
                <a:latin typeface="Tahoma"/>
                <a:cs typeface="Tahoma"/>
              </a:rPr>
              <a:t>people</a:t>
            </a:r>
            <a:r>
              <a:rPr sz="1250" spc="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for</a:t>
            </a:r>
            <a:r>
              <a:rPr sz="1250" spc="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250" spc="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0" dirty="0">
                <a:solidFill>
                  <a:srgbClr val="423733"/>
                </a:solidFill>
                <a:latin typeface="Tahoma"/>
                <a:cs typeface="Tahoma"/>
              </a:rPr>
              <a:t>Muslim Summit</a:t>
            </a:r>
            <a:r>
              <a:rPr sz="1250" spc="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event.</a:t>
            </a:r>
            <a:r>
              <a:rPr sz="125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0" dirty="0">
                <a:solidFill>
                  <a:srgbClr val="423733"/>
                </a:solidFill>
                <a:latin typeface="Tahoma"/>
                <a:cs typeface="Tahoma"/>
              </a:rPr>
              <a:t>These</a:t>
            </a:r>
            <a:r>
              <a:rPr sz="1250" spc="45" dirty="0">
                <a:solidFill>
                  <a:srgbClr val="423733"/>
                </a:solidFill>
                <a:latin typeface="Tahoma"/>
                <a:cs typeface="Tahoma"/>
              </a:rPr>
              <a:t> activities 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led</a:t>
            </a:r>
            <a:r>
              <a:rPr sz="125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r>
              <a:rPr sz="125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a</a:t>
            </a:r>
            <a:r>
              <a:rPr sz="125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85" dirty="0">
                <a:solidFill>
                  <a:srgbClr val="423733"/>
                </a:solidFill>
                <a:latin typeface="Tahoma"/>
                <a:cs typeface="Tahoma"/>
              </a:rPr>
              <a:t>successful</a:t>
            </a:r>
            <a:r>
              <a:rPr sz="125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80" dirty="0">
                <a:solidFill>
                  <a:srgbClr val="423733"/>
                </a:solidFill>
                <a:latin typeface="Tahoma"/>
                <a:cs typeface="Tahoma"/>
              </a:rPr>
              <a:t>census </a:t>
            </a:r>
            <a:r>
              <a:rPr sz="1250" spc="70" dirty="0">
                <a:solidFill>
                  <a:srgbClr val="423733"/>
                </a:solidFill>
                <a:latin typeface="Tahoma"/>
                <a:cs typeface="Tahoma"/>
              </a:rPr>
              <a:t>count</a:t>
            </a:r>
            <a:r>
              <a:rPr sz="125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of</a:t>
            </a:r>
            <a:r>
              <a:rPr sz="125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our</a:t>
            </a:r>
            <a:r>
              <a:rPr sz="125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Tahoma"/>
                <a:cs typeface="Tahoma"/>
              </a:rPr>
              <a:t>communities</a:t>
            </a:r>
            <a:r>
              <a:rPr sz="125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that</a:t>
            </a:r>
            <a:r>
              <a:rPr sz="1250" spc="-4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423733"/>
                </a:solidFill>
                <a:latin typeface="Tahoma"/>
                <a:cs typeface="Tahoma"/>
              </a:rPr>
              <a:t>led</a:t>
            </a:r>
            <a:r>
              <a:rPr sz="125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-25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endParaRPr sz="1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50" dirty="0">
                <a:solidFill>
                  <a:srgbClr val="423733"/>
                </a:solidFill>
                <a:latin typeface="Tahoma"/>
                <a:cs typeface="Tahoma"/>
              </a:rPr>
              <a:t>an</a:t>
            </a:r>
            <a:r>
              <a:rPr sz="1250" spc="-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423733"/>
                </a:solidFill>
                <a:latin typeface="Tahoma"/>
                <a:cs typeface="Tahoma"/>
              </a:rPr>
              <a:t>additional</a:t>
            </a:r>
            <a:r>
              <a:rPr sz="1250" spc="-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80" dirty="0">
                <a:solidFill>
                  <a:srgbClr val="423733"/>
                </a:solidFill>
                <a:latin typeface="Tahoma"/>
                <a:cs typeface="Tahoma"/>
              </a:rPr>
              <a:t>Congressional</a:t>
            </a:r>
            <a:r>
              <a:rPr sz="1250" spc="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50" spc="-20" dirty="0">
                <a:solidFill>
                  <a:srgbClr val="423733"/>
                </a:solidFill>
                <a:latin typeface="Tahoma"/>
                <a:cs typeface="Tahoma"/>
              </a:rPr>
              <a:t>seat.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9545" y="4012065"/>
            <a:ext cx="4629150" cy="24453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00" b="1" spc="-100" dirty="0">
                <a:solidFill>
                  <a:srgbClr val="423733"/>
                </a:solidFill>
                <a:latin typeface="Tahoma"/>
                <a:cs typeface="Tahoma"/>
              </a:rPr>
              <a:t>2020-</a:t>
            </a:r>
            <a:r>
              <a:rPr sz="1800" b="1" spc="-135" dirty="0">
                <a:solidFill>
                  <a:srgbClr val="423733"/>
                </a:solidFill>
                <a:latin typeface="Tahoma"/>
                <a:cs typeface="Tahoma"/>
              </a:rPr>
              <a:t>2021:</a:t>
            </a:r>
            <a:r>
              <a:rPr sz="1800" b="1" spc="-2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423733"/>
                </a:solidFill>
                <a:latin typeface="Tahoma"/>
                <a:cs typeface="Tahoma"/>
              </a:rPr>
              <a:t>BPS</a:t>
            </a:r>
            <a:r>
              <a:rPr sz="1800" b="1" spc="-18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423733"/>
                </a:solidFill>
                <a:latin typeface="Tahoma"/>
                <a:cs typeface="Tahoma"/>
              </a:rPr>
              <a:t>Partnership</a:t>
            </a:r>
            <a:endParaRPr sz="1800">
              <a:latin typeface="Tahoma"/>
              <a:cs typeface="Tahoma"/>
            </a:endParaRPr>
          </a:p>
          <a:p>
            <a:pPr marL="12700" marR="683895">
              <a:lnSpc>
                <a:spcPts val="1850"/>
              </a:lnSpc>
              <a:spcBef>
                <a:spcPts val="30"/>
              </a:spcBef>
            </a:pP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3</a:t>
            </a:r>
            <a:r>
              <a:rPr sz="1300" spc="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cohort</a:t>
            </a:r>
            <a:r>
              <a:rPr sz="1300" spc="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100" dirty="0">
                <a:solidFill>
                  <a:srgbClr val="423733"/>
                </a:solidFill>
                <a:latin typeface="Tahoma"/>
                <a:cs typeface="Tahoma"/>
              </a:rPr>
              <a:t>members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then</a:t>
            </a:r>
            <a:r>
              <a:rPr sz="1300" spc="-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90" dirty="0">
                <a:solidFill>
                  <a:srgbClr val="423733"/>
                </a:solidFill>
                <a:latin typeface="Tahoma"/>
                <a:cs typeface="Tahoma"/>
              </a:rPr>
              <a:t>designed</a:t>
            </a:r>
            <a:r>
              <a:rPr sz="1300" spc="8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organized </a:t>
            </a:r>
            <a:r>
              <a:rPr sz="1300" spc="95" dirty="0">
                <a:solidFill>
                  <a:srgbClr val="423733"/>
                </a:solidFill>
                <a:latin typeface="Tahoma"/>
                <a:cs typeface="Tahoma"/>
              </a:rPr>
              <a:t>workshops</a:t>
            </a:r>
            <a:r>
              <a:rPr sz="1300" spc="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for</a:t>
            </a:r>
            <a:r>
              <a:rPr sz="130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East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Portland’s</a:t>
            </a:r>
            <a:r>
              <a:rPr sz="1300" spc="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Arab</a:t>
            </a:r>
            <a:r>
              <a:rPr sz="130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300" spc="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Kurdish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300" spc="70" dirty="0">
                <a:solidFill>
                  <a:srgbClr val="423733"/>
                </a:solidFill>
                <a:latin typeface="Tahoma"/>
                <a:cs typeface="Tahoma"/>
              </a:rPr>
              <a:t>communities,</a:t>
            </a:r>
            <a:r>
              <a:rPr sz="1300" spc="-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Ethiopian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Eritrean</a:t>
            </a:r>
            <a:r>
              <a:rPr sz="1300" spc="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423733"/>
                </a:solidFill>
                <a:latin typeface="Tahoma"/>
                <a:cs typeface="Tahoma"/>
              </a:rPr>
              <a:t>communities,</a:t>
            </a:r>
            <a:r>
              <a:rPr sz="1300" spc="-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endParaRPr sz="1300">
              <a:latin typeface="Tahoma"/>
              <a:cs typeface="Tahoma"/>
            </a:endParaRPr>
          </a:p>
          <a:p>
            <a:pPr marL="12700" marR="105410">
              <a:lnSpc>
                <a:spcPct val="118700"/>
              </a:lnSpc>
              <a:spcBef>
                <a:spcPts val="10"/>
              </a:spcBef>
            </a:pP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youth.</a:t>
            </a:r>
            <a:r>
              <a:rPr sz="1300" spc="-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These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95" dirty="0">
                <a:solidFill>
                  <a:srgbClr val="423733"/>
                </a:solidFill>
                <a:latin typeface="Tahoma"/>
                <a:cs typeface="Tahoma"/>
              </a:rPr>
              <a:t>workshops</a:t>
            </a:r>
            <a:r>
              <a:rPr sz="1300" spc="4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95" dirty="0">
                <a:solidFill>
                  <a:srgbClr val="423733"/>
                </a:solidFill>
                <a:latin typeface="Tahoma"/>
                <a:cs typeface="Tahoma"/>
              </a:rPr>
              <a:t>were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 attended</a:t>
            </a:r>
            <a:r>
              <a:rPr sz="1300" spc="70" dirty="0">
                <a:solidFill>
                  <a:srgbClr val="423733"/>
                </a:solidFill>
                <a:latin typeface="Tahoma"/>
                <a:cs typeface="Tahoma"/>
              </a:rPr>
              <a:t> by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33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Arab</a:t>
            </a:r>
            <a:r>
              <a:rPr sz="1300" spc="7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and 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Kurdish</a:t>
            </a:r>
            <a:r>
              <a:rPr sz="1300" spc="4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community</a:t>
            </a:r>
            <a:r>
              <a:rPr sz="1300" spc="114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423733"/>
                </a:solidFill>
                <a:latin typeface="Tahoma"/>
                <a:cs typeface="Tahoma"/>
              </a:rPr>
              <a:t>members,</a:t>
            </a:r>
            <a:r>
              <a:rPr sz="1300" spc="1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67</a:t>
            </a:r>
            <a:r>
              <a:rPr sz="1300" spc="-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youth,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64 </a:t>
            </a:r>
            <a:r>
              <a:rPr sz="1300" spc="-10" dirty="0">
                <a:solidFill>
                  <a:srgbClr val="423733"/>
                </a:solidFill>
                <a:latin typeface="Tahoma"/>
                <a:cs typeface="Tahoma"/>
              </a:rPr>
              <a:t>Eritrean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30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Ethiopian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community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423733"/>
                </a:solidFill>
                <a:latin typeface="Tahoma"/>
                <a:cs typeface="Tahoma"/>
              </a:rPr>
              <a:t>members.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These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0" dirty="0">
                <a:solidFill>
                  <a:srgbClr val="423733"/>
                </a:solidFill>
                <a:latin typeface="Tahoma"/>
                <a:cs typeface="Tahoma"/>
              </a:rPr>
              <a:t>workshops </a:t>
            </a:r>
            <a:r>
              <a:rPr sz="1300" spc="85" dirty="0">
                <a:solidFill>
                  <a:srgbClr val="423733"/>
                </a:solidFill>
                <a:latin typeface="Tahoma"/>
                <a:cs typeface="Tahoma"/>
              </a:rPr>
              <a:t>paved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a</a:t>
            </a:r>
            <a:r>
              <a:rPr sz="1300" spc="-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path</a:t>
            </a:r>
            <a:r>
              <a:rPr sz="1300" spc="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90" dirty="0">
                <a:solidFill>
                  <a:srgbClr val="423733"/>
                </a:solidFill>
                <a:latin typeface="Tahoma"/>
                <a:cs typeface="Tahoma"/>
              </a:rPr>
              <a:t>expand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discussion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towards</a:t>
            </a:r>
            <a:r>
              <a:rPr sz="1300" spc="9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423733"/>
                </a:solidFill>
                <a:latin typeface="Tahoma"/>
                <a:cs typeface="Tahoma"/>
              </a:rPr>
              <a:t>other</a:t>
            </a:r>
            <a:endParaRPr sz="1300">
              <a:latin typeface="Tahoma"/>
              <a:cs typeface="Tahoma"/>
            </a:endParaRPr>
          </a:p>
          <a:p>
            <a:pPr marL="12700" marR="5080" indent="-635">
              <a:lnSpc>
                <a:spcPct val="119200"/>
              </a:lnSpc>
            </a:pP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sustainability</a:t>
            </a:r>
            <a:r>
              <a:rPr sz="1300" spc="-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85" dirty="0">
                <a:solidFill>
                  <a:srgbClr val="423733"/>
                </a:solidFill>
                <a:latin typeface="Tahoma"/>
                <a:cs typeface="Tahoma"/>
              </a:rPr>
              <a:t>practices</a:t>
            </a:r>
            <a:r>
              <a:rPr sz="1300" spc="9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such</a:t>
            </a: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as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gardening</a:t>
            </a:r>
            <a:r>
              <a:rPr sz="1300" spc="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300" spc="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23733"/>
                </a:solidFill>
                <a:latin typeface="Tahoma"/>
                <a:cs typeface="Tahoma"/>
              </a:rPr>
              <a:t>traditional 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food</a:t>
            </a:r>
            <a:r>
              <a:rPr sz="130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growing.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9545" y="6121908"/>
            <a:ext cx="1589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80" dirty="0">
                <a:latin typeface="Arial Narrow"/>
                <a:cs typeface="Arial Narrow"/>
              </a:rPr>
              <a:t>PILOTRetreat</a:t>
            </a:r>
            <a:r>
              <a:rPr sz="1600" b="1" spc="-114" dirty="0">
                <a:latin typeface="Arial Narrow"/>
                <a:cs typeface="Arial Narrow"/>
              </a:rPr>
              <a:t> </a:t>
            </a:r>
            <a:r>
              <a:rPr sz="1600" b="1" spc="-40" dirty="0">
                <a:latin typeface="Arial Narrow"/>
                <a:cs typeface="Arial Narrow"/>
              </a:rPr>
              <a:t>in</a:t>
            </a:r>
            <a:r>
              <a:rPr sz="1600" b="1" spc="-9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2016.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34950"/>
                  </a:moveTo>
                  <a:lnTo>
                    <a:pt x="12156300" y="34950"/>
                  </a:lnTo>
                  <a:lnTo>
                    <a:pt x="12156300" y="6822300"/>
                  </a:lnTo>
                  <a:lnTo>
                    <a:pt x="12192000" y="6822300"/>
                  </a:lnTo>
                  <a:lnTo>
                    <a:pt x="12192000" y="34950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682244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822440"/>
                  </a:lnTo>
                  <a:lnTo>
                    <a:pt x="34950" y="6822440"/>
                  </a:lnTo>
                  <a:lnTo>
                    <a:pt x="34950" y="34290"/>
                  </a:lnTo>
                  <a:lnTo>
                    <a:pt x="12192000" y="342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32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780" y="1994916"/>
              <a:ext cx="2261615" cy="1993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0028" y="1994916"/>
              <a:ext cx="2260091" cy="1993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3403" y="1994916"/>
              <a:ext cx="2260091" cy="1993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6652" y="1994916"/>
              <a:ext cx="2260091" cy="1993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263" y="242316"/>
              <a:ext cx="958595" cy="95859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51917" y="670603"/>
            <a:ext cx="3016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229" dirty="0">
                <a:solidFill>
                  <a:srgbClr val="8E2B8B"/>
                </a:solidFill>
                <a:latin typeface="Tahoma"/>
                <a:cs typeface="Tahoma"/>
              </a:rPr>
              <a:t>Future</a:t>
            </a:r>
            <a:r>
              <a:rPr sz="4800" b="0" spc="-655" dirty="0">
                <a:solidFill>
                  <a:srgbClr val="8E2B8B"/>
                </a:solidFill>
                <a:latin typeface="Tahoma"/>
                <a:cs typeface="Tahoma"/>
              </a:rPr>
              <a:t> </a:t>
            </a:r>
            <a:r>
              <a:rPr sz="4800" b="0" spc="-235" dirty="0">
                <a:solidFill>
                  <a:srgbClr val="8E2B8B"/>
                </a:solidFill>
                <a:latin typeface="Tahoma"/>
                <a:cs typeface="Tahoma"/>
              </a:rPr>
              <a:t>Goals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401" y="4684379"/>
            <a:ext cx="878840" cy="70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5"/>
              </a:spcBef>
            </a:pPr>
            <a:r>
              <a:rPr sz="1300" spc="45" dirty="0">
                <a:solidFill>
                  <a:srgbClr val="423733"/>
                </a:solidFill>
                <a:latin typeface="Tahoma"/>
                <a:cs typeface="Tahoma"/>
              </a:rPr>
              <a:t>Streamline 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connect </a:t>
            </a:r>
            <a:r>
              <a:rPr sz="1300" spc="45" dirty="0">
                <a:solidFill>
                  <a:srgbClr val="423733"/>
                </a:solidFill>
                <a:latin typeface="Tahoma"/>
                <a:cs typeface="Tahoma"/>
              </a:rPr>
              <a:t>leadership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5112" y="4708739"/>
            <a:ext cx="13150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" algn="just">
              <a:lnSpc>
                <a:spcPct val="115399"/>
              </a:lnSpc>
              <a:spcBef>
                <a:spcPts val="100"/>
              </a:spcBef>
            </a:pP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our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300" spc="80" dirty="0">
                <a:solidFill>
                  <a:srgbClr val="423733"/>
                </a:solidFill>
                <a:latin typeface="Tahoma"/>
                <a:cs typeface="Tahoma"/>
              </a:rPr>
              <a:t>process</a:t>
            </a:r>
            <a:r>
              <a:rPr sz="1300" spc="95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300" spc="-25" dirty="0">
                <a:solidFill>
                  <a:srgbClr val="423733"/>
                </a:solidFill>
                <a:latin typeface="Tahoma"/>
                <a:cs typeface="Tahoma"/>
              </a:rPr>
              <a:t>to 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graduates</a:t>
            </a:r>
            <a:r>
              <a:rPr sz="1300" spc="475" dirty="0">
                <a:solidFill>
                  <a:srgbClr val="423733"/>
                </a:solidFill>
                <a:latin typeface="Tahoma"/>
                <a:cs typeface="Tahoma"/>
              </a:rPr>
              <a:t>   </a:t>
            </a:r>
            <a:r>
              <a:rPr sz="1300" spc="-25" dirty="0">
                <a:solidFill>
                  <a:srgbClr val="423733"/>
                </a:solidFill>
                <a:latin typeface="Tahoma"/>
                <a:cs typeface="Tahoma"/>
              </a:rPr>
              <a:t>to </a:t>
            </a:r>
            <a:r>
              <a:rPr sz="1300" spc="45" dirty="0">
                <a:solidFill>
                  <a:srgbClr val="423733"/>
                </a:solidFill>
                <a:latin typeface="Tahoma"/>
                <a:cs typeface="Tahoma"/>
              </a:rPr>
              <a:t>councils,</a:t>
            </a:r>
            <a:r>
              <a:rPr sz="1300" spc="185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300" spc="30" dirty="0">
                <a:solidFill>
                  <a:srgbClr val="423733"/>
                </a:solidFill>
                <a:latin typeface="Tahoma"/>
                <a:cs typeface="Tahoma"/>
              </a:rPr>
              <a:t>board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401" y="5425701"/>
            <a:ext cx="2284095" cy="42735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5"/>
              </a:spcBef>
              <a:tabLst>
                <a:tab pos="594360" algn="l"/>
                <a:tab pos="1983739" algn="l"/>
              </a:tabLst>
            </a:pPr>
            <a:r>
              <a:rPr sz="1300" spc="-25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300" spc="40" dirty="0">
                <a:solidFill>
                  <a:srgbClr val="423733"/>
                </a:solidFill>
                <a:latin typeface="Tahoma"/>
                <a:cs typeface="Tahoma"/>
              </a:rPr>
              <a:t>commissions,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950" spc="-37" baseline="2136" dirty="0">
                <a:solidFill>
                  <a:srgbClr val="423733"/>
                </a:solidFill>
                <a:latin typeface="Tahoma"/>
                <a:cs typeface="Tahoma"/>
              </a:rPr>
              <a:t>and </a:t>
            </a:r>
            <a:r>
              <a:rPr sz="1300" spc="60" dirty="0">
                <a:solidFill>
                  <a:srgbClr val="423733"/>
                </a:solidFill>
                <a:latin typeface="Tahoma"/>
                <a:cs typeface="Tahoma"/>
              </a:rPr>
              <a:t>provide</a:t>
            </a:r>
            <a:r>
              <a:rPr sz="1300" spc="254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training</a:t>
            </a:r>
            <a:r>
              <a:rPr sz="1300" spc="2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23733"/>
                </a:solidFill>
                <a:latin typeface="Tahoma"/>
                <a:cs typeface="Tahoma"/>
              </a:rPr>
              <a:t>(budgeting,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236" y="5827471"/>
            <a:ext cx="22733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1280160" algn="l"/>
                <a:tab pos="1818639" algn="l"/>
              </a:tabLst>
            </a:pP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policy,</a:t>
            </a:r>
            <a:r>
              <a:rPr sz="1300" spc="7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etc)</a:t>
            </a:r>
            <a:r>
              <a:rPr sz="1300" spc="1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so</a:t>
            </a:r>
            <a:r>
              <a:rPr sz="1300" spc="1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23733"/>
                </a:solidFill>
                <a:latin typeface="Tahoma"/>
                <a:cs typeface="Tahoma"/>
              </a:rPr>
              <a:t>they</a:t>
            </a:r>
            <a:r>
              <a:rPr sz="1300" spc="1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can</a:t>
            </a:r>
            <a:r>
              <a:rPr sz="1300" spc="17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23733"/>
                </a:solidFill>
                <a:latin typeface="Tahoma"/>
                <a:cs typeface="Tahoma"/>
              </a:rPr>
              <a:t>fully participate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300" spc="-25" dirty="0">
                <a:solidFill>
                  <a:srgbClr val="423733"/>
                </a:solidFill>
                <a:latin typeface="Tahoma"/>
                <a:cs typeface="Tahoma"/>
              </a:rPr>
              <a:t>in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300" spc="50" dirty="0">
                <a:solidFill>
                  <a:srgbClr val="423733"/>
                </a:solidFill>
                <a:latin typeface="Tahoma"/>
                <a:cs typeface="Tahoma"/>
              </a:rPr>
              <a:t>those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3401" y="6315815"/>
            <a:ext cx="2191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65" dirty="0">
                <a:solidFill>
                  <a:srgbClr val="423733"/>
                </a:solidFill>
                <a:latin typeface="Tahoma"/>
                <a:cs typeface="Tahoma"/>
              </a:rPr>
              <a:t>decision</a:t>
            </a:r>
            <a:r>
              <a:rPr sz="1300" spc="17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23733"/>
                </a:solidFill>
                <a:latin typeface="Tahoma"/>
                <a:cs typeface="Tahoma"/>
              </a:rPr>
              <a:t>making</a:t>
            </a:r>
            <a:r>
              <a:rPr sz="1300" spc="1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300" spc="85" dirty="0">
                <a:solidFill>
                  <a:srgbClr val="423733"/>
                </a:solidFill>
                <a:latin typeface="Tahoma"/>
                <a:cs typeface="Tahoma"/>
              </a:rPr>
              <a:t>processes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568" y="4339287"/>
            <a:ext cx="232219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Arial"/>
                <a:cs typeface="Arial"/>
              </a:rPr>
              <a:t>Streamlined</a:t>
            </a:r>
            <a:r>
              <a:rPr sz="1750" b="1" spc="430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Process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00027" y="5355332"/>
            <a:ext cx="1873250" cy="5880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55"/>
              </a:spcBef>
              <a:tabLst>
                <a:tab pos="495300" algn="l"/>
                <a:tab pos="1017905" algn="l"/>
                <a:tab pos="1351915" algn="l"/>
              </a:tabLst>
            </a:pPr>
            <a:r>
              <a:rPr sz="1150" spc="-25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40" dirty="0">
                <a:solidFill>
                  <a:srgbClr val="423733"/>
                </a:solidFill>
                <a:latin typeface="Tahoma"/>
                <a:cs typeface="Tahoma"/>
              </a:rPr>
              <a:t>Portland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-20" dirty="0">
                <a:solidFill>
                  <a:srgbClr val="423733"/>
                </a:solidFill>
                <a:latin typeface="Tahoma"/>
                <a:cs typeface="Tahoma"/>
              </a:rPr>
              <a:t>Parks </a:t>
            </a:r>
            <a:r>
              <a:rPr sz="1150" spc="55" dirty="0">
                <a:solidFill>
                  <a:srgbClr val="423733"/>
                </a:solidFill>
                <a:latin typeface="Tahoma"/>
                <a:cs typeface="Tahoma"/>
              </a:rPr>
              <a:t>Recreation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45" dirty="0">
                <a:solidFill>
                  <a:srgbClr val="423733"/>
                </a:solidFill>
                <a:latin typeface="Tahoma"/>
                <a:cs typeface="Tahoma"/>
              </a:rPr>
              <a:t>Department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969644" algn="l"/>
              </a:tabLst>
            </a:pPr>
            <a:r>
              <a:rPr sz="1150" spc="35" dirty="0">
                <a:solidFill>
                  <a:srgbClr val="423733"/>
                </a:solidFill>
                <a:latin typeface="Tahoma"/>
                <a:cs typeface="Tahoma"/>
              </a:rPr>
              <a:t>participants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can</a:t>
            </a:r>
            <a:r>
              <a:rPr sz="1150" spc="155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150" spc="70" dirty="0">
                <a:solidFill>
                  <a:srgbClr val="423733"/>
                </a:solidFill>
                <a:latin typeface="Tahoma"/>
                <a:cs typeface="Tahoma"/>
              </a:rPr>
              <a:t>access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18357" y="5130781"/>
            <a:ext cx="182308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46760" algn="l"/>
                <a:tab pos="995044" algn="l"/>
              </a:tabLst>
            </a:pPr>
            <a:r>
              <a:rPr sz="1150" spc="40" dirty="0">
                <a:solidFill>
                  <a:srgbClr val="423733"/>
                </a:solidFill>
                <a:latin typeface="Tahoma"/>
                <a:cs typeface="Tahoma"/>
              </a:rPr>
              <a:t>Portland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-25" dirty="0">
                <a:solidFill>
                  <a:srgbClr val="423733"/>
                </a:solidFill>
                <a:latin typeface="Tahoma"/>
                <a:cs typeface="Tahoma"/>
              </a:rPr>
              <a:t>in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45" dirty="0">
                <a:solidFill>
                  <a:srgbClr val="423733"/>
                </a:solidFill>
                <a:latin typeface="Tahoma"/>
                <a:cs typeface="Tahoma"/>
              </a:rPr>
              <a:t>partnership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18357" y="4902830"/>
            <a:ext cx="2270760" cy="83629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3970" algn="r">
              <a:lnSpc>
                <a:spcPct val="100000"/>
              </a:lnSpc>
              <a:spcBef>
                <a:spcPts val="310"/>
              </a:spcBef>
              <a:tabLst>
                <a:tab pos="974725" algn="l"/>
                <a:tab pos="1654810" algn="l"/>
                <a:tab pos="1942464" algn="l"/>
              </a:tabLst>
            </a:pPr>
            <a:r>
              <a:rPr sz="1150" spc="55" dirty="0">
                <a:solidFill>
                  <a:srgbClr val="423733"/>
                </a:solidFill>
                <a:latin typeface="Tahoma"/>
                <a:cs typeface="Tahoma"/>
              </a:rPr>
              <a:t>community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55" dirty="0">
                <a:solidFill>
                  <a:srgbClr val="423733"/>
                </a:solidFill>
                <a:latin typeface="Tahoma"/>
                <a:cs typeface="Tahoma"/>
              </a:rPr>
              <a:t>garden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-25" dirty="0">
                <a:solidFill>
                  <a:srgbClr val="423733"/>
                </a:solidFill>
                <a:latin typeface="Tahoma"/>
                <a:cs typeface="Tahoma"/>
              </a:rPr>
              <a:t>in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	</a:t>
            </a:r>
            <a:r>
              <a:rPr sz="1150" spc="-20" dirty="0">
                <a:solidFill>
                  <a:srgbClr val="423733"/>
                </a:solidFill>
                <a:latin typeface="Tahoma"/>
                <a:cs typeface="Tahoma"/>
              </a:rPr>
              <a:t>East</a:t>
            </a:r>
            <a:endParaRPr sz="1150">
              <a:latin typeface="Tahoma"/>
              <a:cs typeface="Tahoma"/>
            </a:endParaRPr>
          </a:p>
          <a:p>
            <a:pPr marR="8890" algn="r">
              <a:lnSpc>
                <a:spcPct val="100000"/>
              </a:lnSpc>
              <a:spcBef>
                <a:spcPts val="215"/>
              </a:spcBef>
            </a:pPr>
            <a:r>
              <a:rPr sz="1150" spc="-20" dirty="0">
                <a:solidFill>
                  <a:srgbClr val="423733"/>
                </a:solidFill>
                <a:latin typeface="Tahoma"/>
                <a:cs typeface="Tahoma"/>
              </a:rPr>
              <a:t>with</a:t>
            </a:r>
            <a:endParaRPr sz="1150">
              <a:latin typeface="Tahoma"/>
              <a:cs typeface="Tahoma"/>
            </a:endParaRPr>
          </a:p>
          <a:p>
            <a:pPr marL="2094230" marR="5080" indent="-102235" algn="r">
              <a:lnSpc>
                <a:spcPct val="103499"/>
              </a:lnSpc>
              <a:spcBef>
                <a:spcPts val="340"/>
              </a:spcBef>
            </a:pPr>
            <a:r>
              <a:rPr sz="1150" spc="25" dirty="0">
                <a:solidFill>
                  <a:srgbClr val="423733"/>
                </a:solidFill>
                <a:latin typeface="Tahoma"/>
                <a:cs typeface="Tahoma"/>
              </a:rPr>
              <a:t>and </a:t>
            </a:r>
            <a:r>
              <a:rPr sz="1150" spc="45" dirty="0">
                <a:solidFill>
                  <a:srgbClr val="423733"/>
                </a:solidFill>
                <a:latin typeface="Tahoma"/>
                <a:cs typeface="Tahoma"/>
              </a:rPr>
              <a:t>so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37017" y="5738798"/>
            <a:ext cx="35306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spc="55" dirty="0">
                <a:solidFill>
                  <a:srgbClr val="423733"/>
                </a:solidFill>
                <a:latin typeface="Tahoma"/>
                <a:cs typeface="Tahoma"/>
              </a:rPr>
              <a:t>food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0027" y="5918704"/>
            <a:ext cx="2287270" cy="63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95"/>
              </a:spcBef>
            </a:pP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150" spc="39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70" dirty="0">
                <a:solidFill>
                  <a:srgbClr val="423733"/>
                </a:solidFill>
                <a:latin typeface="Tahoma"/>
                <a:cs typeface="Tahoma"/>
              </a:rPr>
              <a:t>practice</a:t>
            </a:r>
            <a:r>
              <a:rPr sz="1150" spc="41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50" dirty="0">
                <a:solidFill>
                  <a:srgbClr val="423733"/>
                </a:solidFill>
                <a:latin typeface="Tahoma"/>
                <a:cs typeface="Tahoma"/>
              </a:rPr>
              <a:t>entrepreneurship </a:t>
            </a:r>
            <a:r>
              <a:rPr sz="1150" spc="55" dirty="0">
                <a:solidFill>
                  <a:srgbClr val="423733"/>
                </a:solidFill>
                <a:latin typeface="Tahoma"/>
                <a:cs typeface="Tahoma"/>
              </a:rPr>
              <a:t>by</a:t>
            </a:r>
            <a:r>
              <a:rPr sz="1150" spc="434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50" dirty="0">
                <a:solidFill>
                  <a:srgbClr val="423733"/>
                </a:solidFill>
                <a:latin typeface="Tahoma"/>
                <a:cs typeface="Tahoma"/>
              </a:rPr>
              <a:t>selling</a:t>
            </a:r>
            <a:r>
              <a:rPr sz="1150" spc="40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150" spc="40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45" dirty="0">
                <a:solidFill>
                  <a:srgbClr val="423733"/>
                </a:solidFill>
                <a:latin typeface="Tahoma"/>
                <a:cs typeface="Tahoma"/>
              </a:rPr>
              <a:t>traditional</a:t>
            </a:r>
            <a:r>
              <a:rPr sz="1150" spc="38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423733"/>
                </a:solidFill>
                <a:latin typeface="Tahoma"/>
                <a:cs typeface="Tahoma"/>
              </a:rPr>
              <a:t>food they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-10" dirty="0">
                <a:solidFill>
                  <a:srgbClr val="423733"/>
                </a:solidFill>
                <a:latin typeface="Tahoma"/>
                <a:cs typeface="Tahoma"/>
              </a:rPr>
              <a:t>grow.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0027" y="4339286"/>
            <a:ext cx="2264410" cy="605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Arial"/>
                <a:cs typeface="Arial"/>
              </a:rPr>
              <a:t>Community</a:t>
            </a:r>
            <a:r>
              <a:rPr sz="1750" b="1" spc="335" dirty="0">
                <a:latin typeface="Arial"/>
                <a:cs typeface="Arial"/>
              </a:rPr>
              <a:t> </a:t>
            </a:r>
            <a:r>
              <a:rPr sz="1750" b="1" spc="35" dirty="0">
                <a:latin typeface="Arial"/>
                <a:cs typeface="Arial"/>
              </a:rPr>
              <a:t>Garden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150" spc="85" dirty="0">
                <a:solidFill>
                  <a:srgbClr val="423733"/>
                </a:solidFill>
                <a:latin typeface="Tahoma"/>
                <a:cs typeface="Tahoma"/>
              </a:rPr>
              <a:t>We’ve</a:t>
            </a:r>
            <a:r>
              <a:rPr sz="1150" spc="1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85" dirty="0">
                <a:solidFill>
                  <a:srgbClr val="423733"/>
                </a:solidFill>
                <a:latin typeface="Tahoma"/>
                <a:cs typeface="Tahoma"/>
              </a:rPr>
              <a:t>secured</a:t>
            </a:r>
            <a:r>
              <a:rPr sz="1150" spc="1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423733"/>
                </a:solidFill>
                <a:latin typeface="Tahoma"/>
                <a:cs typeface="Tahoma"/>
              </a:rPr>
              <a:t>resources</a:t>
            </a:r>
            <a:r>
              <a:rPr sz="1150" spc="1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dirty="0">
                <a:solidFill>
                  <a:srgbClr val="423733"/>
                </a:solidFill>
                <a:latin typeface="Tahoma"/>
                <a:cs typeface="Tahoma"/>
              </a:rPr>
              <a:t>for</a:t>
            </a:r>
            <a:r>
              <a:rPr sz="1150" spc="10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150" spc="-50" dirty="0">
                <a:solidFill>
                  <a:srgbClr val="423733"/>
                </a:solidFill>
                <a:latin typeface="Tahoma"/>
                <a:cs typeface="Tahoma"/>
              </a:rPr>
              <a:t>a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6329" y="5388968"/>
            <a:ext cx="2272030" cy="12934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8255" algn="just">
              <a:lnSpc>
                <a:spcPct val="106200"/>
              </a:lnSpc>
              <a:spcBef>
                <a:spcPts val="45"/>
              </a:spcBef>
            </a:pPr>
            <a:r>
              <a:rPr sz="1200" spc="55" dirty="0">
                <a:solidFill>
                  <a:srgbClr val="423733"/>
                </a:solidFill>
                <a:latin typeface="Tahoma"/>
                <a:cs typeface="Tahoma"/>
              </a:rPr>
              <a:t>for</a:t>
            </a:r>
            <a:r>
              <a:rPr sz="1200" spc="204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423733"/>
                </a:solidFill>
                <a:latin typeface="Tahoma"/>
                <a:cs typeface="Tahoma"/>
              </a:rPr>
              <a:t>our</a:t>
            </a:r>
            <a:r>
              <a:rPr sz="1200" spc="2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423733"/>
                </a:solidFill>
                <a:latin typeface="Tahoma"/>
                <a:cs typeface="Tahoma"/>
              </a:rPr>
              <a:t>communities</a:t>
            </a:r>
            <a:r>
              <a:rPr sz="1200" spc="28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200" spc="2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423733"/>
                </a:solidFill>
                <a:latin typeface="Tahoma"/>
                <a:cs typeface="Tahoma"/>
              </a:rPr>
              <a:t>are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hearing</a:t>
            </a:r>
            <a:r>
              <a:rPr sz="1200" spc="32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75" dirty="0">
                <a:solidFill>
                  <a:srgbClr val="423733"/>
                </a:solidFill>
                <a:latin typeface="Tahoma"/>
                <a:cs typeface="Tahoma"/>
              </a:rPr>
              <a:t>directly</a:t>
            </a:r>
            <a:r>
              <a:rPr sz="1200" spc="34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from</a:t>
            </a:r>
            <a:r>
              <a:rPr sz="1200" spc="33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-25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18100"/>
              </a:lnSpc>
              <a:spcBef>
                <a:spcPts val="5"/>
              </a:spcBef>
            </a:pPr>
            <a:r>
              <a:rPr sz="1200" spc="80" dirty="0">
                <a:solidFill>
                  <a:srgbClr val="423733"/>
                </a:solidFill>
                <a:latin typeface="Tahoma"/>
                <a:cs typeface="Tahoma"/>
              </a:rPr>
              <a:t>community</a:t>
            </a:r>
            <a:r>
              <a:rPr sz="1200" spc="215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that</a:t>
            </a:r>
            <a:r>
              <a:rPr sz="1200" spc="19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55" dirty="0">
                <a:solidFill>
                  <a:srgbClr val="423733"/>
                </a:solidFill>
                <a:latin typeface="Tahoma"/>
                <a:cs typeface="Tahoma"/>
              </a:rPr>
              <a:t>they</a:t>
            </a:r>
            <a:r>
              <a:rPr sz="1200" spc="20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75" dirty="0">
                <a:solidFill>
                  <a:srgbClr val="423733"/>
                </a:solidFill>
                <a:latin typeface="Tahoma"/>
                <a:cs typeface="Tahoma"/>
              </a:rPr>
              <a:t>need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200" spc="1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423733"/>
                </a:solidFill>
                <a:latin typeface="Tahoma"/>
                <a:cs typeface="Tahoma"/>
              </a:rPr>
              <a:t>training</a:t>
            </a:r>
            <a:r>
              <a:rPr sz="1200" spc="1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200" spc="1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423733"/>
                </a:solidFill>
                <a:latin typeface="Tahoma"/>
                <a:cs typeface="Tahoma"/>
              </a:rPr>
              <a:t>resources</a:t>
            </a:r>
            <a:r>
              <a:rPr sz="1200" spc="1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423733"/>
                </a:solidFill>
                <a:latin typeface="Tahoma"/>
                <a:cs typeface="Tahoma"/>
              </a:rPr>
              <a:t>to </a:t>
            </a:r>
            <a:r>
              <a:rPr sz="1200" spc="75" dirty="0">
                <a:solidFill>
                  <a:srgbClr val="423733"/>
                </a:solidFill>
                <a:latin typeface="Tahoma"/>
                <a:cs typeface="Tahoma"/>
              </a:rPr>
              <a:t>explore</a:t>
            </a:r>
            <a:r>
              <a:rPr sz="1200" spc="455" dirty="0">
                <a:solidFill>
                  <a:srgbClr val="423733"/>
                </a:solidFill>
                <a:latin typeface="Tahoma"/>
                <a:cs typeface="Tahoma"/>
              </a:rPr>
              <a:t>  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200" spc="434" dirty="0">
                <a:solidFill>
                  <a:srgbClr val="423733"/>
                </a:solidFill>
                <a:latin typeface="Tahoma"/>
                <a:cs typeface="Tahoma"/>
              </a:rPr>
              <a:t>   </a:t>
            </a:r>
            <a:r>
              <a:rPr sz="1200" spc="70" dirty="0">
                <a:solidFill>
                  <a:srgbClr val="423733"/>
                </a:solidFill>
                <a:latin typeface="Tahoma"/>
                <a:cs typeface="Tahoma"/>
              </a:rPr>
              <a:t>implement</a:t>
            </a:r>
            <a:endParaRPr sz="12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425"/>
              </a:spcBef>
            </a:pPr>
            <a:r>
              <a:rPr sz="1200" spc="65" dirty="0">
                <a:solidFill>
                  <a:srgbClr val="423733"/>
                </a:solidFill>
                <a:latin typeface="Tahoma"/>
                <a:cs typeface="Tahoma"/>
              </a:rPr>
              <a:t>entrepreneurial</a:t>
            </a:r>
            <a:r>
              <a:rPr sz="1200" spc="1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35" dirty="0">
                <a:solidFill>
                  <a:srgbClr val="423733"/>
                </a:solidFill>
                <a:latin typeface="Tahoma"/>
                <a:cs typeface="Tahoma"/>
              </a:rPr>
              <a:t>activities.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06485" y="4339286"/>
            <a:ext cx="2315845" cy="1028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latin typeface="Arial"/>
                <a:cs typeface="Arial"/>
              </a:rPr>
              <a:t>Economic</a:t>
            </a:r>
            <a:r>
              <a:rPr sz="1750" b="1" spc="35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Prosperity</a:t>
            </a:r>
            <a:endParaRPr sz="1750">
              <a:latin typeface="Arial"/>
              <a:cs typeface="Arial"/>
            </a:endParaRPr>
          </a:p>
          <a:p>
            <a:pPr marL="12700" marR="37465" algn="just">
              <a:lnSpc>
                <a:spcPct val="117900"/>
              </a:lnSpc>
              <a:spcBef>
                <a:spcPts val="680"/>
              </a:spcBef>
            </a:pPr>
            <a:r>
              <a:rPr sz="1200" spc="90" dirty="0">
                <a:solidFill>
                  <a:srgbClr val="423733"/>
                </a:solidFill>
                <a:latin typeface="Tahoma"/>
                <a:cs typeface="Tahoma"/>
              </a:rPr>
              <a:t>We</a:t>
            </a:r>
            <a:r>
              <a:rPr sz="1200" spc="4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have</a:t>
            </a:r>
            <a:r>
              <a:rPr sz="1200" spc="3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423733"/>
                </a:solidFill>
                <a:latin typeface="Tahoma"/>
                <a:cs typeface="Tahoma"/>
              </a:rPr>
              <a:t>been</a:t>
            </a:r>
            <a:r>
              <a:rPr sz="1200" spc="3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423733"/>
                </a:solidFill>
                <a:latin typeface="Tahoma"/>
                <a:cs typeface="Tahoma"/>
              </a:rPr>
              <a:t>organizing</a:t>
            </a:r>
            <a:r>
              <a:rPr sz="1200" spc="3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23733"/>
                </a:solidFill>
                <a:latin typeface="Tahoma"/>
                <a:cs typeface="Tahoma"/>
              </a:rPr>
              <a:t>in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East</a:t>
            </a:r>
            <a:r>
              <a:rPr sz="1200" spc="22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423733"/>
                </a:solidFill>
                <a:latin typeface="Tahoma"/>
                <a:cs typeface="Tahoma"/>
              </a:rPr>
              <a:t>Portland</a:t>
            </a:r>
            <a:r>
              <a:rPr sz="1200" spc="25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r>
              <a:rPr sz="1200" spc="2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423733"/>
                </a:solidFill>
                <a:latin typeface="Tahoma"/>
                <a:cs typeface="Tahoma"/>
              </a:rPr>
              <a:t>build</a:t>
            </a:r>
            <a:r>
              <a:rPr sz="1200" spc="229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423733"/>
                </a:solidFill>
                <a:latin typeface="Tahoma"/>
                <a:cs typeface="Tahoma"/>
              </a:rPr>
              <a:t>wealth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and</a:t>
            </a:r>
            <a:r>
              <a:rPr sz="1200" spc="28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75" dirty="0">
                <a:solidFill>
                  <a:srgbClr val="423733"/>
                </a:solidFill>
                <a:latin typeface="Tahoma"/>
                <a:cs typeface="Tahoma"/>
              </a:rPr>
              <a:t>equitable</a:t>
            </a:r>
            <a:r>
              <a:rPr sz="1200" spc="28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70" dirty="0">
                <a:solidFill>
                  <a:srgbClr val="423733"/>
                </a:solidFill>
                <a:latin typeface="Tahoma"/>
                <a:cs typeface="Tahoma"/>
              </a:rPr>
              <a:t>investments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15979" y="4278271"/>
            <a:ext cx="2597150" cy="2202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5280" marR="458470" indent="358140">
              <a:lnSpc>
                <a:spcPct val="117500"/>
              </a:lnSpc>
              <a:spcBef>
                <a:spcPts val="90"/>
              </a:spcBef>
            </a:pPr>
            <a:r>
              <a:rPr sz="1600" b="1" spc="60" dirty="0">
                <a:latin typeface="Arial"/>
                <a:cs typeface="Arial"/>
              </a:rPr>
              <a:t>Service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to </a:t>
            </a:r>
            <a:r>
              <a:rPr sz="1600" b="1" dirty="0">
                <a:latin typeface="Arial"/>
                <a:cs typeface="Arial"/>
              </a:rPr>
              <a:t>Organizing</a:t>
            </a:r>
            <a:r>
              <a:rPr sz="1600" b="1" spc="35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18200"/>
              </a:lnSpc>
              <a:spcBef>
                <a:spcPts val="710"/>
              </a:spcBef>
            </a:pPr>
            <a:r>
              <a:rPr sz="1200" spc="80" dirty="0">
                <a:solidFill>
                  <a:srgbClr val="423733"/>
                </a:solidFill>
                <a:latin typeface="Tahoma"/>
                <a:cs typeface="Tahoma"/>
              </a:rPr>
              <a:t>Our</a:t>
            </a:r>
            <a:r>
              <a:rPr sz="1200" spc="210" dirty="0">
                <a:solidFill>
                  <a:srgbClr val="423733"/>
                </a:solidFill>
                <a:latin typeface="Tahoma"/>
                <a:cs typeface="Tahoma"/>
              </a:rPr>
              <a:t>   </a:t>
            </a:r>
            <a:r>
              <a:rPr sz="1200" spc="80" dirty="0">
                <a:solidFill>
                  <a:srgbClr val="423733"/>
                </a:solidFill>
                <a:latin typeface="Tahoma"/>
                <a:cs typeface="Tahoma"/>
              </a:rPr>
              <a:t>direct</a:t>
            </a:r>
            <a:r>
              <a:rPr sz="1200" spc="48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95" dirty="0">
                <a:solidFill>
                  <a:srgbClr val="423733"/>
                </a:solidFill>
                <a:latin typeface="Tahoma"/>
                <a:cs typeface="Tahoma"/>
              </a:rPr>
              <a:t>service</a:t>
            </a:r>
            <a:r>
              <a:rPr sz="1200" spc="49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65" dirty="0">
                <a:solidFill>
                  <a:srgbClr val="423733"/>
                </a:solidFill>
                <a:latin typeface="Tahoma"/>
                <a:cs typeface="Tahoma"/>
              </a:rPr>
              <a:t>program </a:t>
            </a:r>
            <a:r>
              <a:rPr sz="1200" spc="95" dirty="0">
                <a:solidFill>
                  <a:srgbClr val="423733"/>
                </a:solidFill>
                <a:latin typeface="Tahoma"/>
                <a:cs typeface="Tahoma"/>
              </a:rPr>
              <a:t>connects</a:t>
            </a:r>
            <a:r>
              <a:rPr sz="1200" spc="229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423733"/>
                </a:solidFill>
                <a:latin typeface="Tahoma"/>
                <a:cs typeface="Tahoma"/>
              </a:rPr>
              <a:t>people</a:t>
            </a:r>
            <a:r>
              <a:rPr sz="1200" spc="2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that</a:t>
            </a:r>
            <a:r>
              <a:rPr sz="1200" spc="18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423733"/>
                </a:solidFill>
                <a:latin typeface="Tahoma"/>
                <a:cs typeface="Tahoma"/>
              </a:rPr>
              <a:t>we</a:t>
            </a:r>
            <a:r>
              <a:rPr sz="1200" spc="29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423733"/>
                </a:solidFill>
                <a:latin typeface="Tahoma"/>
                <a:cs typeface="Tahoma"/>
              </a:rPr>
              <a:t>provide </a:t>
            </a:r>
            <a:r>
              <a:rPr sz="1200" spc="80" dirty="0">
                <a:solidFill>
                  <a:srgbClr val="423733"/>
                </a:solidFill>
                <a:latin typeface="Tahoma"/>
                <a:cs typeface="Tahoma"/>
              </a:rPr>
              <a:t>direct</a:t>
            </a:r>
            <a:r>
              <a:rPr sz="1200" spc="39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423733"/>
                </a:solidFill>
                <a:latin typeface="Tahoma"/>
                <a:cs typeface="Tahoma"/>
              </a:rPr>
              <a:t>service</a:t>
            </a:r>
            <a:r>
              <a:rPr sz="1200" spc="4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r>
              <a:rPr sz="1200" spc="39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423733"/>
                </a:solidFill>
                <a:latin typeface="Tahoma"/>
                <a:cs typeface="Tahoma"/>
              </a:rPr>
              <a:t>organizing</a:t>
            </a:r>
            <a:r>
              <a:rPr sz="1200" spc="39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423733"/>
                </a:solidFill>
                <a:latin typeface="Tahoma"/>
                <a:cs typeface="Tahoma"/>
              </a:rPr>
              <a:t>and </a:t>
            </a:r>
            <a:r>
              <a:rPr sz="1200" spc="65" dirty="0">
                <a:solidFill>
                  <a:srgbClr val="423733"/>
                </a:solidFill>
                <a:latin typeface="Tahoma"/>
                <a:cs typeface="Tahoma"/>
              </a:rPr>
              <a:t>other</a:t>
            </a:r>
            <a:r>
              <a:rPr sz="1200" spc="9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423733"/>
                </a:solidFill>
                <a:latin typeface="Tahoma"/>
                <a:cs typeface="Tahoma"/>
              </a:rPr>
              <a:t>opportunities</a:t>
            </a:r>
            <a:r>
              <a:rPr sz="1200" spc="10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423733"/>
                </a:solidFill>
                <a:latin typeface="Tahoma"/>
                <a:cs typeface="Tahoma"/>
              </a:rPr>
              <a:t>so</a:t>
            </a:r>
            <a:r>
              <a:rPr sz="1200" spc="13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200" spc="10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423733"/>
                </a:solidFill>
                <a:latin typeface="Tahoma"/>
                <a:cs typeface="Tahoma"/>
              </a:rPr>
              <a:t>people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that</a:t>
            </a:r>
            <a:r>
              <a:rPr sz="1200" spc="39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are</a:t>
            </a:r>
            <a:r>
              <a:rPr sz="1200" spc="434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423733"/>
                </a:solidFill>
                <a:latin typeface="Tahoma"/>
                <a:cs typeface="Tahoma"/>
              </a:rPr>
              <a:t>most</a:t>
            </a:r>
            <a:r>
              <a:rPr sz="1200" spc="4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423733"/>
                </a:solidFill>
                <a:latin typeface="Tahoma"/>
                <a:cs typeface="Tahoma"/>
              </a:rPr>
              <a:t>impacted</a:t>
            </a:r>
            <a:r>
              <a:rPr sz="1200" spc="46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are</a:t>
            </a:r>
            <a:r>
              <a:rPr sz="1200" spc="434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423733"/>
                </a:solidFill>
                <a:latin typeface="Tahoma"/>
                <a:cs typeface="Tahoma"/>
              </a:rPr>
              <a:t>the </a:t>
            </a:r>
            <a:r>
              <a:rPr sz="1200" spc="75" dirty="0">
                <a:solidFill>
                  <a:srgbClr val="423733"/>
                </a:solidFill>
                <a:latin typeface="Tahoma"/>
                <a:cs typeface="Tahoma"/>
              </a:rPr>
              <a:t>directly</a:t>
            </a:r>
            <a:r>
              <a:rPr sz="1200" spc="25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65" dirty="0">
                <a:solidFill>
                  <a:srgbClr val="423733"/>
                </a:solidFill>
                <a:latin typeface="Tahoma"/>
                <a:cs typeface="Tahoma"/>
              </a:rPr>
              <a:t>informing</a:t>
            </a:r>
            <a:r>
              <a:rPr sz="1200" spc="245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200" spc="250" dirty="0">
                <a:solidFill>
                  <a:srgbClr val="423733"/>
                </a:solidFill>
                <a:latin typeface="Tahoma"/>
                <a:cs typeface="Tahoma"/>
              </a:rPr>
              <a:t>  </a:t>
            </a:r>
            <a:r>
              <a:rPr sz="1200" spc="65" dirty="0">
                <a:solidFill>
                  <a:srgbClr val="423733"/>
                </a:solidFill>
                <a:latin typeface="Tahoma"/>
                <a:cs typeface="Tahoma"/>
              </a:rPr>
              <a:t>policies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that</a:t>
            </a:r>
            <a:r>
              <a:rPr sz="1200" spc="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423733"/>
                </a:solidFill>
                <a:latin typeface="Tahoma"/>
                <a:cs typeface="Tahoma"/>
              </a:rPr>
              <a:t>we</a:t>
            </a:r>
            <a:r>
              <a:rPr sz="1200" spc="13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are</a:t>
            </a:r>
            <a:r>
              <a:rPr sz="1200" spc="4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423733"/>
                </a:solidFill>
                <a:latin typeface="Tahoma"/>
                <a:cs typeface="Tahoma"/>
              </a:rPr>
              <a:t>trying</a:t>
            </a:r>
            <a:r>
              <a:rPr sz="1200" spc="7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423733"/>
                </a:solidFill>
                <a:latin typeface="Tahoma"/>
                <a:cs typeface="Tahoma"/>
              </a:rPr>
              <a:t>to</a:t>
            </a:r>
            <a:r>
              <a:rPr sz="1200" spc="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423733"/>
                </a:solidFill>
                <a:latin typeface="Tahoma"/>
                <a:cs typeface="Tahoma"/>
              </a:rPr>
              <a:t>change.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4" y="5379732"/>
            <a:ext cx="10619231" cy="1478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6211" y="1888235"/>
            <a:ext cx="10495788" cy="19903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8507" y="6239255"/>
            <a:ext cx="1184146" cy="4770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32857" y="738905"/>
            <a:ext cx="8193405" cy="4745990"/>
            <a:chOff x="2080260" y="934212"/>
            <a:chExt cx="8193405" cy="474599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0260" y="973835"/>
              <a:ext cx="8193023" cy="47061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5016" y="934212"/>
              <a:ext cx="6763511" cy="35905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19883" y="987551"/>
              <a:ext cx="8114030" cy="4627245"/>
            </a:xfrm>
            <a:custGeom>
              <a:avLst/>
              <a:gdLst/>
              <a:ahLst/>
              <a:cxnLst/>
              <a:rect l="l" t="t" r="r" b="b"/>
              <a:pathLst>
                <a:path w="8114030" h="4627245">
                  <a:moveTo>
                    <a:pt x="8113776" y="0"/>
                  </a:moveTo>
                  <a:lnTo>
                    <a:pt x="0" y="0"/>
                  </a:lnTo>
                  <a:lnTo>
                    <a:pt x="0" y="4626864"/>
                  </a:lnTo>
                  <a:lnTo>
                    <a:pt x="8113776" y="4626864"/>
                  </a:lnTo>
                  <a:lnTo>
                    <a:pt x="811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71843" y="2624541"/>
            <a:ext cx="1808480" cy="6896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2580">
              <a:lnSpc>
                <a:spcPct val="113900"/>
              </a:lnSpc>
              <a:spcBef>
                <a:spcPts val="95"/>
              </a:spcBef>
            </a:pPr>
            <a:r>
              <a:rPr lang="en-US" sz="1950" dirty="0">
                <a:solidFill>
                  <a:srgbClr val="FF00FF"/>
                </a:solidFill>
                <a:latin typeface="Calibri"/>
                <a:cs typeface="Calibri"/>
              </a:rPr>
              <a:t>Testimony</a:t>
            </a:r>
            <a:r>
              <a:rPr lang="en-US" sz="1950" b="1" dirty="0">
                <a:solidFill>
                  <a:srgbClr val="FF00FF"/>
                </a:solidFill>
                <a:latin typeface="Calibri"/>
                <a:cs typeface="Calibri"/>
              </a:rPr>
              <a:t>:</a:t>
            </a:r>
            <a:r>
              <a:rPr sz="1950" b="1" spc="-2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endParaRPr lang="en-US" sz="1950" b="1" spc="-25" dirty="0">
              <a:solidFill>
                <a:srgbClr val="FF00FF"/>
              </a:solidFill>
              <a:latin typeface="Calibri"/>
              <a:cs typeface="Calibri"/>
            </a:endParaRPr>
          </a:p>
          <a:p>
            <a:pPr marL="12700" marR="5080" indent="322580">
              <a:lnSpc>
                <a:spcPct val="113900"/>
              </a:lnSpc>
              <a:spcBef>
                <a:spcPts val="95"/>
              </a:spcBef>
            </a:pPr>
            <a:r>
              <a:rPr lang="en-US" sz="1950" b="1" spc="-25" dirty="0">
                <a:solidFill>
                  <a:srgbClr val="FF00FF"/>
                </a:solidFill>
                <a:latin typeface="Calibri"/>
                <a:cs typeface="Calibri"/>
              </a:rPr>
              <a:t>Maria Zavala</a:t>
            </a:r>
            <a:endParaRPr sz="195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46476" y="5736348"/>
            <a:ext cx="2959572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9" y="-36458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32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4277867"/>
            <a:ext cx="10820400" cy="114300"/>
          </a:xfrm>
          <a:custGeom>
            <a:avLst/>
            <a:gdLst/>
            <a:ahLst/>
            <a:cxnLst/>
            <a:rect l="l" t="t" r="r" b="b"/>
            <a:pathLst>
              <a:path w="10820400" h="114300">
                <a:moveTo>
                  <a:pt x="10820400" y="0"/>
                </a:moveTo>
                <a:lnTo>
                  <a:pt x="0" y="0"/>
                </a:lnTo>
                <a:lnTo>
                  <a:pt x="0" y="114299"/>
                </a:lnTo>
                <a:lnTo>
                  <a:pt x="10820400" y="114299"/>
                </a:lnTo>
                <a:lnTo>
                  <a:pt x="10820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61486" y="4791455"/>
            <a:ext cx="457200" cy="457200"/>
            <a:chOff x="2761486" y="4791455"/>
            <a:chExt cx="457200" cy="457200"/>
          </a:xfrm>
        </p:grpSpPr>
        <p:sp>
          <p:nvSpPr>
            <p:cNvPr id="5" name="object 5"/>
            <p:cNvSpPr/>
            <p:nvPr/>
          </p:nvSpPr>
          <p:spPr>
            <a:xfrm>
              <a:off x="2761486" y="479145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67830" y="8166"/>
                  </a:lnTo>
                  <a:lnTo>
                    <a:pt x="113220" y="31216"/>
                  </a:lnTo>
                  <a:lnTo>
                    <a:pt x="66954" y="66954"/>
                  </a:lnTo>
                  <a:lnTo>
                    <a:pt x="31216" y="113220"/>
                  </a:lnTo>
                  <a:lnTo>
                    <a:pt x="8166" y="167830"/>
                  </a:lnTo>
                  <a:lnTo>
                    <a:pt x="0" y="228600"/>
                  </a:lnTo>
                  <a:lnTo>
                    <a:pt x="2082" y="259626"/>
                  </a:lnTo>
                  <a:lnTo>
                    <a:pt x="17970" y="317576"/>
                  </a:lnTo>
                  <a:lnTo>
                    <a:pt x="47637" y="368287"/>
                  </a:lnTo>
                  <a:lnTo>
                    <a:pt x="88912" y="409562"/>
                  </a:lnTo>
                  <a:lnTo>
                    <a:pt x="139623" y="439242"/>
                  </a:lnTo>
                  <a:lnTo>
                    <a:pt x="197586" y="455117"/>
                  </a:lnTo>
                  <a:lnTo>
                    <a:pt x="228600" y="457200"/>
                  </a:lnTo>
                  <a:lnTo>
                    <a:pt x="259626" y="455117"/>
                  </a:lnTo>
                  <a:lnTo>
                    <a:pt x="317576" y="439242"/>
                  </a:lnTo>
                  <a:lnTo>
                    <a:pt x="368287" y="409562"/>
                  </a:lnTo>
                  <a:lnTo>
                    <a:pt x="409575" y="368287"/>
                  </a:lnTo>
                  <a:lnTo>
                    <a:pt x="439242" y="317576"/>
                  </a:lnTo>
                  <a:lnTo>
                    <a:pt x="455117" y="259626"/>
                  </a:lnTo>
                  <a:lnTo>
                    <a:pt x="457200" y="228600"/>
                  </a:lnTo>
                  <a:lnTo>
                    <a:pt x="455117" y="197586"/>
                  </a:lnTo>
                  <a:lnTo>
                    <a:pt x="439242" y="139623"/>
                  </a:lnTo>
                  <a:lnTo>
                    <a:pt x="409575" y="88912"/>
                  </a:lnTo>
                  <a:lnTo>
                    <a:pt x="368287" y="47637"/>
                  </a:lnTo>
                  <a:lnTo>
                    <a:pt x="317576" y="17970"/>
                  </a:lnTo>
                  <a:lnTo>
                    <a:pt x="259626" y="208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3117" y="4864606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156210" y="0"/>
                  </a:moveTo>
                  <a:lnTo>
                    <a:pt x="95402" y="11861"/>
                  </a:lnTo>
                  <a:lnTo>
                    <a:pt x="45758" y="44894"/>
                  </a:lnTo>
                  <a:lnTo>
                    <a:pt x="12268" y="94881"/>
                  </a:lnTo>
                  <a:lnTo>
                    <a:pt x="0" y="155028"/>
                  </a:lnTo>
                  <a:lnTo>
                    <a:pt x="3175" y="186372"/>
                  </a:lnTo>
                  <a:lnTo>
                    <a:pt x="26682" y="242277"/>
                  </a:lnTo>
                  <a:lnTo>
                    <a:pt x="68872" y="284632"/>
                  </a:lnTo>
                  <a:lnTo>
                    <a:pt x="124726" y="307505"/>
                  </a:lnTo>
                  <a:lnTo>
                    <a:pt x="156210" y="310896"/>
                  </a:lnTo>
                  <a:lnTo>
                    <a:pt x="187680" y="307505"/>
                  </a:lnTo>
                  <a:lnTo>
                    <a:pt x="217004" y="299034"/>
                  </a:lnTo>
                  <a:lnTo>
                    <a:pt x="243535" y="284632"/>
                  </a:lnTo>
                  <a:lnTo>
                    <a:pt x="123291" y="284632"/>
                  </a:lnTo>
                  <a:lnTo>
                    <a:pt x="107200" y="278701"/>
                  </a:lnTo>
                  <a:lnTo>
                    <a:pt x="92062" y="271932"/>
                  </a:lnTo>
                  <a:lnTo>
                    <a:pt x="78041" y="263461"/>
                  </a:lnTo>
                  <a:lnTo>
                    <a:pt x="65278" y="252437"/>
                  </a:lnTo>
                  <a:lnTo>
                    <a:pt x="75107" y="243967"/>
                  </a:lnTo>
                  <a:lnTo>
                    <a:pt x="85725" y="237197"/>
                  </a:lnTo>
                  <a:lnTo>
                    <a:pt x="112052" y="237197"/>
                  </a:lnTo>
                  <a:lnTo>
                    <a:pt x="111442" y="236347"/>
                  </a:lnTo>
                  <a:lnTo>
                    <a:pt x="50038" y="236347"/>
                  </a:lnTo>
                  <a:lnTo>
                    <a:pt x="39814" y="220256"/>
                  </a:lnTo>
                  <a:lnTo>
                    <a:pt x="31788" y="203314"/>
                  </a:lnTo>
                  <a:lnTo>
                    <a:pt x="26162" y="185521"/>
                  </a:lnTo>
                  <a:lnTo>
                    <a:pt x="23152" y="166878"/>
                  </a:lnTo>
                  <a:lnTo>
                    <a:pt x="311213" y="166878"/>
                  </a:lnTo>
                  <a:lnTo>
                    <a:pt x="312420" y="155028"/>
                  </a:lnTo>
                  <a:lnTo>
                    <a:pt x="311302" y="144018"/>
                  </a:lnTo>
                  <a:lnTo>
                    <a:pt x="23152" y="144018"/>
                  </a:lnTo>
                  <a:lnTo>
                    <a:pt x="26162" y="124523"/>
                  </a:lnTo>
                  <a:lnTo>
                    <a:pt x="31788" y="106743"/>
                  </a:lnTo>
                  <a:lnTo>
                    <a:pt x="39801" y="89801"/>
                  </a:lnTo>
                  <a:lnTo>
                    <a:pt x="50038" y="74549"/>
                  </a:lnTo>
                  <a:lnTo>
                    <a:pt x="111442" y="74549"/>
                  </a:lnTo>
                  <a:lnTo>
                    <a:pt x="112001" y="73698"/>
                  </a:lnTo>
                  <a:lnTo>
                    <a:pt x="85725" y="73698"/>
                  </a:lnTo>
                  <a:lnTo>
                    <a:pt x="80314" y="69469"/>
                  </a:lnTo>
                  <a:lnTo>
                    <a:pt x="75107" y="66078"/>
                  </a:lnTo>
                  <a:lnTo>
                    <a:pt x="107200" y="31343"/>
                  </a:lnTo>
                  <a:lnTo>
                    <a:pt x="123291" y="26263"/>
                  </a:lnTo>
                  <a:lnTo>
                    <a:pt x="243535" y="26263"/>
                  </a:lnTo>
                  <a:lnTo>
                    <a:pt x="217004" y="11861"/>
                  </a:lnTo>
                  <a:lnTo>
                    <a:pt x="187680" y="254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2B5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3147" y="4890872"/>
              <a:ext cx="261273" cy="117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155" y="5031487"/>
              <a:ext cx="261174" cy="11775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207264"/>
            <a:ext cx="958595" cy="9585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64391" y="1189144"/>
            <a:ext cx="43986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2850">
              <a:lnSpc>
                <a:spcPct val="100000"/>
              </a:lnSpc>
              <a:spcBef>
                <a:spcPts val="95"/>
              </a:spcBef>
              <a:tabLst>
                <a:tab pos="1442720" algn="l"/>
              </a:tabLst>
            </a:pPr>
            <a:r>
              <a:rPr sz="4000" spc="50" dirty="0">
                <a:latin typeface="Calibri"/>
                <a:cs typeface="Calibri"/>
              </a:rPr>
              <a:t>THANK</a:t>
            </a:r>
            <a:r>
              <a:rPr lang="en-US" sz="4000" spc="50" dirty="0">
                <a:latin typeface="Calibri"/>
                <a:cs typeface="Calibri"/>
              </a:rPr>
              <a:t>  </a:t>
            </a:r>
            <a:r>
              <a:rPr sz="4000" spc="50" dirty="0">
                <a:latin typeface="Calibri"/>
                <a:cs typeface="Calibri"/>
              </a:rPr>
              <a:t>YOU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0167" y="4806753"/>
            <a:ext cx="5850255" cy="6057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23414" marR="5080" indent="-1911350">
              <a:lnSpc>
                <a:spcPct val="100499"/>
              </a:lnSpc>
              <a:spcBef>
                <a:spcPts val="85"/>
              </a:spcBef>
            </a:pPr>
            <a:r>
              <a:rPr sz="1900" spc="135" dirty="0">
                <a:solidFill>
                  <a:srgbClr val="F9F9F9"/>
                </a:solidFill>
                <a:latin typeface="Tahoma"/>
                <a:cs typeface="Tahoma"/>
              </a:rPr>
              <a:t>Visit</a:t>
            </a:r>
            <a:r>
              <a:rPr sz="1900" spc="305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165" dirty="0">
                <a:solidFill>
                  <a:srgbClr val="F9F9F9"/>
                </a:solidFill>
                <a:latin typeface="Tahoma"/>
                <a:cs typeface="Tahoma"/>
              </a:rPr>
              <a:t>uniteoregon.</a:t>
            </a:r>
            <a:r>
              <a:rPr sz="1900" spc="-395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114" dirty="0">
                <a:solidFill>
                  <a:srgbClr val="F9F9F9"/>
                </a:solidFill>
                <a:latin typeface="Tahoma"/>
                <a:cs typeface="Tahoma"/>
              </a:rPr>
              <a:t>org</a:t>
            </a:r>
            <a:r>
              <a:rPr sz="1900" spc="345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9F9F9"/>
                </a:solidFill>
                <a:latin typeface="Tahoma"/>
                <a:cs typeface="Tahoma"/>
              </a:rPr>
              <a:t>to</a:t>
            </a:r>
            <a:r>
              <a:rPr sz="1900" spc="240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120" dirty="0">
                <a:solidFill>
                  <a:srgbClr val="F9F9F9"/>
                </a:solidFill>
                <a:latin typeface="Tahoma"/>
                <a:cs typeface="Tahoma"/>
              </a:rPr>
              <a:t>learn</a:t>
            </a:r>
            <a:r>
              <a:rPr sz="1900" spc="275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145" dirty="0">
                <a:solidFill>
                  <a:srgbClr val="F9F9F9"/>
                </a:solidFill>
                <a:latin typeface="Tahoma"/>
                <a:cs typeface="Tahoma"/>
              </a:rPr>
              <a:t>more</a:t>
            </a:r>
            <a:r>
              <a:rPr sz="1900" spc="345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140" dirty="0">
                <a:solidFill>
                  <a:srgbClr val="F9F9F9"/>
                </a:solidFill>
                <a:latin typeface="Tahoma"/>
                <a:cs typeface="Tahoma"/>
              </a:rPr>
              <a:t>about</a:t>
            </a:r>
            <a:r>
              <a:rPr sz="1900" spc="280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114" dirty="0">
                <a:solidFill>
                  <a:srgbClr val="F9F9F9"/>
                </a:solidFill>
                <a:latin typeface="Tahoma"/>
                <a:cs typeface="Tahoma"/>
              </a:rPr>
              <a:t>the </a:t>
            </a:r>
            <a:r>
              <a:rPr sz="1900" spc="130" dirty="0">
                <a:solidFill>
                  <a:srgbClr val="F9F9F9"/>
                </a:solidFill>
                <a:latin typeface="Tahoma"/>
                <a:cs typeface="Tahoma"/>
              </a:rPr>
              <a:t>PILOT</a:t>
            </a:r>
            <a:r>
              <a:rPr sz="1900" spc="275" dirty="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sz="1900" spc="114" dirty="0">
                <a:solidFill>
                  <a:srgbClr val="F9F9F9"/>
                </a:solidFill>
                <a:latin typeface="Tahoma"/>
                <a:cs typeface="Tahoma"/>
              </a:rPr>
              <a:t>program.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69907" y="5585472"/>
            <a:ext cx="2959582" cy="1094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158" y="1341715"/>
            <a:ext cx="355663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sz="6000" b="0" dirty="0">
                <a:latin typeface="Calibri Light"/>
                <a:cs typeface="Calibri Light"/>
              </a:rPr>
              <a:t>Partner</a:t>
            </a:r>
            <a:r>
              <a:rPr sz="6000" b="0" spc="-150" dirty="0">
                <a:latin typeface="Calibri Light"/>
                <a:cs typeface="Calibri Light"/>
              </a:rPr>
              <a:t> </a:t>
            </a:r>
            <a:r>
              <a:rPr sz="6000" b="0" spc="-45" dirty="0">
                <a:latin typeface="Calibri Light"/>
                <a:cs typeface="Calibri Light"/>
              </a:rPr>
              <a:t>Org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34360" y="1341715"/>
            <a:ext cx="306451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sz="6000" b="0" spc="-30" dirty="0">
                <a:latin typeface="Calibri Light"/>
                <a:cs typeface="Calibri Light"/>
              </a:rPr>
              <a:t>anizations</a:t>
            </a:r>
            <a:endParaRPr sz="6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6476" y="5736348"/>
            <a:ext cx="2959572" cy="1032558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17650" y="713324"/>
          <a:ext cx="9418320" cy="5013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9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Organization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2022/23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40">
                <a:tc>
                  <a:txBody>
                    <a:bodyPr/>
                    <a:lstStyle/>
                    <a:p>
                      <a:pPr marL="90805" marR="1206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Immigrant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Refugee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Organization (IRCO)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$147,334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Latino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Network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$147,334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Native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American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Youth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Alliance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(NAYA)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$147,334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Urban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League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Portland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$147,334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Unite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Oregon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$147,334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$736,670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40" y="4924044"/>
            <a:ext cx="10448531" cy="19308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1980" y="102107"/>
            <a:ext cx="10986770" cy="4814570"/>
            <a:chOff x="601980" y="102107"/>
            <a:chExt cx="10986770" cy="4814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" y="102107"/>
              <a:ext cx="10986515" cy="2029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6715" y="487680"/>
              <a:ext cx="2258567" cy="909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39" y="2112264"/>
              <a:ext cx="9265919" cy="2804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4527" y="2506980"/>
              <a:ext cx="3741419" cy="17266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02663" y="2125980"/>
              <a:ext cx="9187180" cy="2725420"/>
            </a:xfrm>
            <a:custGeom>
              <a:avLst/>
              <a:gdLst/>
              <a:ahLst/>
              <a:cxnLst/>
              <a:rect l="l" t="t" r="r" b="b"/>
              <a:pathLst>
                <a:path w="9187180" h="2725420">
                  <a:moveTo>
                    <a:pt x="9186672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9186672" y="2724912"/>
                  </a:lnTo>
                  <a:lnTo>
                    <a:pt x="918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003" rIns="0" bIns="0" rtlCol="0">
            <a:spAutoFit/>
          </a:bodyPr>
          <a:lstStyle/>
          <a:p>
            <a:pPr marL="2579370">
              <a:lnSpc>
                <a:spcPct val="100000"/>
              </a:lnSpc>
              <a:spcBef>
                <a:spcPts val="130"/>
              </a:spcBef>
            </a:pPr>
            <a:r>
              <a:rPr dirty="0"/>
              <a:t>Latino</a:t>
            </a:r>
            <a:r>
              <a:rPr spc="75" dirty="0"/>
              <a:t> </a:t>
            </a:r>
            <a:r>
              <a:rPr spc="-10" dirty="0"/>
              <a:t>Network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73442" y="3137915"/>
            <a:ext cx="324802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b="1" dirty="0">
                <a:solidFill>
                  <a:srgbClr val="FFC000"/>
                </a:solidFill>
                <a:latin typeface="Candara"/>
                <a:cs typeface="Candara"/>
              </a:rPr>
              <a:t>Academia</a:t>
            </a:r>
            <a:r>
              <a:rPr sz="2850" b="1" spc="60" dirty="0">
                <a:solidFill>
                  <a:srgbClr val="FFC000"/>
                </a:solidFill>
                <a:latin typeface="Candara"/>
                <a:cs typeface="Candara"/>
              </a:rPr>
              <a:t> </a:t>
            </a:r>
            <a:r>
              <a:rPr sz="2850" b="1" dirty="0">
                <a:solidFill>
                  <a:srgbClr val="FFC000"/>
                </a:solidFill>
                <a:latin typeface="Candara"/>
                <a:cs typeface="Candara"/>
              </a:rPr>
              <a:t>de</a:t>
            </a:r>
            <a:r>
              <a:rPr sz="2850" b="1" spc="85" dirty="0">
                <a:solidFill>
                  <a:srgbClr val="FFC000"/>
                </a:solidFill>
                <a:latin typeface="Candara"/>
                <a:cs typeface="Candara"/>
              </a:rPr>
              <a:t> </a:t>
            </a:r>
            <a:r>
              <a:rPr sz="2850" b="1" spc="-10" dirty="0">
                <a:solidFill>
                  <a:srgbClr val="FFC000"/>
                </a:solidFill>
                <a:latin typeface="Candara"/>
                <a:cs typeface="Candara"/>
              </a:rPr>
              <a:t>Líderes</a:t>
            </a:r>
            <a:endParaRPr sz="2850" dirty="0">
              <a:latin typeface="Candara"/>
              <a:cs typeface="Candar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6476" y="5736348"/>
            <a:ext cx="2959572" cy="10927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A6597E-8BAC-476E-9B1D-E0FC0EDCEB6E}"/>
              </a:ext>
            </a:extLst>
          </p:cNvPr>
          <p:cNvSpPr txBox="1"/>
          <p:nvPr/>
        </p:nvSpPr>
        <p:spPr>
          <a:xfrm>
            <a:off x="3045711" y="3917749"/>
            <a:ext cx="6098344" cy="92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2390" marR="2606040" algn="ctr">
              <a:lnSpc>
                <a:spcPct val="101000"/>
              </a:lnSpc>
              <a:spcBef>
                <a:spcPts val="95"/>
              </a:spcBef>
            </a:pPr>
            <a:r>
              <a:rPr lang="en-US" b="1" dirty="0">
                <a:solidFill>
                  <a:srgbClr val="FFC000"/>
                </a:solidFill>
                <a:latin typeface="Calibri"/>
                <a:cs typeface="Calibri"/>
              </a:rPr>
              <a:t>Ana</a:t>
            </a:r>
            <a:r>
              <a:rPr lang="en-US" b="1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b="1" spc="-20" dirty="0">
                <a:solidFill>
                  <a:srgbClr val="FFC000"/>
                </a:solidFill>
                <a:latin typeface="Calibri"/>
                <a:cs typeface="Calibri"/>
              </a:rPr>
              <a:t>Muñoz</a:t>
            </a:r>
            <a:endParaRPr lang="en-US" b="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n-US" b="1" spc="-10" dirty="0">
                <a:solidFill>
                  <a:srgbClr val="FFC000"/>
                </a:solidFill>
                <a:latin typeface="Calibri"/>
                <a:cs typeface="Calibri"/>
              </a:rPr>
              <a:t>Director,</a:t>
            </a:r>
            <a:r>
              <a:rPr lang="en-US" b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Calibri"/>
                <a:cs typeface="Calibri"/>
              </a:rPr>
              <a:t>Community</a:t>
            </a:r>
            <a:r>
              <a:rPr lang="en-US" b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Calibri"/>
                <a:cs typeface="Calibri"/>
              </a:rPr>
              <a:t>Engagement</a:t>
            </a:r>
            <a:r>
              <a:rPr lang="en-US" b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r>
              <a:rPr lang="en-US"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Calibri"/>
                <a:cs typeface="Calibri"/>
              </a:rPr>
              <a:t>Leadership</a:t>
            </a:r>
            <a:r>
              <a:rPr lang="en-US" b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b="1" spc="-10" dirty="0">
                <a:solidFill>
                  <a:srgbClr val="FFC000"/>
                </a:solidFill>
                <a:latin typeface="Calibri"/>
                <a:cs typeface="Calibri"/>
              </a:rPr>
              <a:t>Development</a:t>
            </a:r>
            <a:endParaRPr lang="en-US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6211" y="1888235"/>
            <a:ext cx="10495788" cy="19903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8507" y="6239255"/>
            <a:ext cx="1184146" cy="4770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87424" y="1121664"/>
            <a:ext cx="4511040" cy="3299460"/>
            <a:chOff x="1487424" y="1121664"/>
            <a:chExt cx="4511040" cy="32994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7528" y="1121664"/>
              <a:ext cx="4361687" cy="32994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7424" y="1243584"/>
              <a:ext cx="4511039" cy="29489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97152" y="1135379"/>
              <a:ext cx="4282440" cy="3220720"/>
            </a:xfrm>
            <a:custGeom>
              <a:avLst/>
              <a:gdLst/>
              <a:ahLst/>
              <a:cxnLst/>
              <a:rect l="l" t="t" r="r" b="b"/>
              <a:pathLst>
                <a:path w="4282440" h="3220720">
                  <a:moveTo>
                    <a:pt x="4282440" y="0"/>
                  </a:moveTo>
                  <a:lnTo>
                    <a:pt x="0" y="0"/>
                  </a:lnTo>
                  <a:lnTo>
                    <a:pt x="0" y="3220212"/>
                  </a:lnTo>
                  <a:lnTo>
                    <a:pt x="4282440" y="3220212"/>
                  </a:lnTo>
                  <a:lnTo>
                    <a:pt x="4282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33335" y="1241131"/>
            <a:ext cx="4186554" cy="172656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9"/>
              </a:spcBef>
            </a:pPr>
            <a:r>
              <a:rPr sz="1400" b="1" spc="-10" dirty="0">
                <a:solidFill>
                  <a:srgbClr val="E32828"/>
                </a:solidFill>
                <a:latin typeface="Calibri"/>
                <a:cs typeface="Calibri"/>
              </a:rPr>
              <a:t>Impact:</a:t>
            </a:r>
            <a:endParaRPr sz="1400">
              <a:latin typeface="Calibri"/>
              <a:cs typeface="Calibri"/>
            </a:endParaRPr>
          </a:p>
          <a:p>
            <a:pPr marL="321310" marR="67945" indent="-250190">
              <a:lnSpc>
                <a:spcPct val="100000"/>
              </a:lnSpc>
              <a:spcBef>
                <a:spcPts val="1115"/>
              </a:spcBef>
              <a:buSzPct val="142857"/>
              <a:buChar char="●"/>
              <a:tabLst>
                <a:tab pos="321945" algn="l"/>
              </a:tabLst>
            </a:pPr>
            <a:r>
              <a:rPr sz="1400" dirty="0">
                <a:latin typeface="Calibri"/>
                <a:cs typeface="Calibri"/>
              </a:rPr>
              <a:t>Academia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Lideres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around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than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year.</a:t>
            </a:r>
            <a:endParaRPr sz="1400">
              <a:latin typeface="Calibri"/>
              <a:cs typeface="Calibri"/>
            </a:endParaRPr>
          </a:p>
          <a:p>
            <a:pPr marL="321310" indent="-250825">
              <a:lnSpc>
                <a:spcPct val="100000"/>
              </a:lnSpc>
              <a:spcBef>
                <a:spcPts val="15"/>
              </a:spcBef>
              <a:buSzPct val="142857"/>
              <a:buChar char="●"/>
              <a:tabLst>
                <a:tab pos="321945" algn="l"/>
              </a:tabLst>
            </a:pPr>
            <a:r>
              <a:rPr sz="1400" dirty="0">
                <a:latin typeface="Calibri"/>
                <a:cs typeface="Calibri"/>
              </a:rPr>
              <a:t>Graduate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between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15-</a:t>
            </a:r>
            <a:r>
              <a:rPr sz="1400" dirty="0">
                <a:latin typeface="Calibri"/>
                <a:cs typeface="Calibri"/>
              </a:rPr>
              <a:t>20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leaders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year.</a:t>
            </a:r>
            <a:endParaRPr sz="1400">
              <a:latin typeface="Calibri"/>
              <a:cs typeface="Calibri"/>
            </a:endParaRPr>
          </a:p>
          <a:p>
            <a:pPr marL="321310" marR="5080" indent="-250190">
              <a:lnSpc>
                <a:spcPts val="1689"/>
              </a:lnSpc>
              <a:spcBef>
                <a:spcPts val="45"/>
              </a:spcBef>
              <a:buSzPct val="142857"/>
              <a:buChar char="●"/>
              <a:tabLst>
                <a:tab pos="321945" algn="l"/>
              </a:tabLst>
            </a:pPr>
            <a:r>
              <a:rPr sz="1400" dirty="0">
                <a:latin typeface="Calibri"/>
                <a:cs typeface="Calibri"/>
              </a:rPr>
              <a:t>Opportunity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cross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collaborate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other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culturally </a:t>
            </a:r>
            <a:r>
              <a:rPr sz="1400" dirty="0">
                <a:latin typeface="Calibri"/>
                <a:cs typeface="Calibri"/>
              </a:rPr>
              <a:t>specific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CBOs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Multnomah</a:t>
            </a:r>
            <a:r>
              <a:rPr sz="1400" spc="-10" dirty="0">
                <a:latin typeface="Calibri"/>
                <a:cs typeface="Calibri"/>
              </a:rPr>
              <a:t> County</a:t>
            </a:r>
            <a:endParaRPr sz="1400">
              <a:latin typeface="Calibri"/>
              <a:cs typeface="Calibri"/>
            </a:endParaRPr>
          </a:p>
          <a:p>
            <a:pPr marL="642620" lvl="1" indent="-250190">
              <a:lnSpc>
                <a:spcPts val="1635"/>
              </a:lnSpc>
              <a:buSzPct val="142857"/>
              <a:buChar char="○"/>
              <a:tabLst>
                <a:tab pos="643255" algn="l"/>
              </a:tabLst>
            </a:pPr>
            <a:r>
              <a:rPr sz="1400" spc="-10" dirty="0">
                <a:latin typeface="Calibri"/>
                <a:cs typeface="Calibri"/>
              </a:rPr>
              <a:t>Verde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6527" y="2926440"/>
            <a:ext cx="1759585" cy="469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9554" indent="-250190">
              <a:lnSpc>
                <a:spcPct val="100000"/>
              </a:lnSpc>
              <a:spcBef>
                <a:spcPts val="105"/>
              </a:spcBef>
              <a:buSzPct val="142857"/>
              <a:buChar char="○"/>
              <a:tabLst>
                <a:tab pos="250190" algn="l"/>
              </a:tabLst>
            </a:pPr>
            <a:r>
              <a:rPr sz="1400" dirty="0">
                <a:latin typeface="Calibri"/>
                <a:cs typeface="Calibri"/>
              </a:rPr>
              <a:t>El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Hispano</a:t>
            </a:r>
            <a:endParaRPr sz="1400">
              <a:latin typeface="Calibri"/>
              <a:cs typeface="Calibri"/>
            </a:endParaRPr>
          </a:p>
          <a:p>
            <a:pPr marL="249554" indent="-250190">
              <a:lnSpc>
                <a:spcPct val="100000"/>
              </a:lnSpc>
              <a:spcBef>
                <a:spcPts val="10"/>
              </a:spcBef>
              <a:buSzPct val="142857"/>
              <a:buChar char="○"/>
              <a:tabLst>
                <a:tab pos="250190" algn="l"/>
              </a:tabLst>
            </a:pPr>
            <a:r>
              <a:rPr sz="1400" dirty="0">
                <a:latin typeface="Calibri"/>
                <a:cs typeface="Calibri"/>
              </a:rPr>
              <a:t>Hacienda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CDC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6527" y="3354684"/>
            <a:ext cx="749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9554" indent="-250190">
              <a:lnSpc>
                <a:spcPct val="100000"/>
              </a:lnSpc>
              <a:spcBef>
                <a:spcPts val="105"/>
              </a:spcBef>
              <a:buSzPct val="142857"/>
              <a:buChar char="○"/>
              <a:tabLst>
                <a:tab pos="250190" algn="l"/>
              </a:tabLst>
            </a:pPr>
            <a:r>
              <a:rPr sz="1400" spc="-10" dirty="0">
                <a:latin typeface="Calibri"/>
                <a:cs typeface="Calibri"/>
              </a:rPr>
              <a:t>Others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4963" y="3569568"/>
            <a:ext cx="39179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9554" marR="5080" indent="-250190">
              <a:lnSpc>
                <a:spcPct val="100000"/>
              </a:lnSpc>
              <a:spcBef>
                <a:spcPts val="105"/>
              </a:spcBef>
              <a:buSzPct val="142857"/>
              <a:buChar char="●"/>
              <a:tabLst>
                <a:tab pos="250190" algn="l"/>
              </a:tabLst>
            </a:pPr>
            <a:r>
              <a:rPr sz="1400" dirty="0">
                <a:latin typeface="Calibri"/>
                <a:cs typeface="Calibri"/>
              </a:rPr>
              <a:t>Join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forces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support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efforts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healthy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thriving</a:t>
            </a:r>
            <a:r>
              <a:rPr sz="1400" spc="-10" dirty="0">
                <a:latin typeface="Calibri"/>
                <a:cs typeface="Calibri"/>
              </a:rPr>
              <a:t> communities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68923" y="1121664"/>
            <a:ext cx="4753610" cy="3299460"/>
            <a:chOff x="5868923" y="1121664"/>
            <a:chExt cx="4753610" cy="329946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9027" y="1121664"/>
              <a:ext cx="4683251" cy="32994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8923" y="1269492"/>
              <a:ext cx="4459223" cy="275996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978652" y="1135380"/>
            <a:ext cx="4604385" cy="3220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</a:pPr>
            <a:r>
              <a:rPr sz="1400" b="1" spc="-10" dirty="0">
                <a:solidFill>
                  <a:srgbClr val="E32828"/>
                </a:solidFill>
                <a:latin typeface="Calibri"/>
                <a:cs typeface="Calibri"/>
              </a:rPr>
              <a:t>Accomplishments</a:t>
            </a:r>
            <a:r>
              <a:rPr sz="850" b="1" spc="-10" dirty="0">
                <a:solidFill>
                  <a:srgbClr val="E32828"/>
                </a:solidFill>
                <a:latin typeface="Calibri"/>
                <a:cs typeface="Calibri"/>
              </a:rPr>
              <a:t>: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357505" indent="-215265">
              <a:lnSpc>
                <a:spcPct val="100000"/>
              </a:lnSpc>
              <a:buSzPct val="85714"/>
              <a:buChar char="●"/>
              <a:tabLst>
                <a:tab pos="358140" algn="l"/>
              </a:tabLst>
            </a:pPr>
            <a:r>
              <a:rPr sz="1400" dirty="0">
                <a:latin typeface="Calibri"/>
                <a:cs typeface="Calibri"/>
              </a:rPr>
              <a:t>6</a:t>
            </a:r>
            <a:r>
              <a:rPr sz="1400" spc="-10" dirty="0">
                <a:latin typeface="Calibri"/>
                <a:cs typeface="Calibri"/>
              </a:rPr>
              <a:t> sessions:</a:t>
            </a:r>
            <a:endParaRPr sz="1400">
              <a:latin typeface="Calibri"/>
              <a:cs typeface="Calibri"/>
            </a:endParaRPr>
          </a:p>
          <a:p>
            <a:pPr marL="678815" lvl="1" indent="-215265">
              <a:lnSpc>
                <a:spcPct val="100000"/>
              </a:lnSpc>
              <a:spcBef>
                <a:spcPts val="10"/>
              </a:spcBef>
              <a:buSzPct val="85714"/>
              <a:buChar char="○"/>
              <a:tabLst>
                <a:tab pos="678815" algn="l"/>
                <a:tab pos="679450" algn="l"/>
              </a:tabLst>
            </a:pPr>
            <a:r>
              <a:rPr sz="1400" dirty="0">
                <a:latin typeface="Calibri"/>
                <a:cs typeface="Calibri"/>
              </a:rPr>
              <a:t>Characteristics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Great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Leaders</a:t>
            </a:r>
            <a:endParaRPr sz="1400">
              <a:latin typeface="Calibri"/>
              <a:cs typeface="Calibri"/>
            </a:endParaRPr>
          </a:p>
          <a:p>
            <a:pPr marL="678815" lvl="1" indent="-215265">
              <a:lnSpc>
                <a:spcPct val="100000"/>
              </a:lnSpc>
              <a:buSzPct val="85714"/>
              <a:buChar char="○"/>
              <a:tabLst>
                <a:tab pos="678815" algn="l"/>
                <a:tab pos="679450" algn="l"/>
              </a:tabLst>
            </a:pPr>
            <a:r>
              <a:rPr sz="1400" dirty="0">
                <a:latin typeface="Calibri"/>
                <a:cs typeface="Calibri"/>
              </a:rPr>
              <a:t>Leadership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Styles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Communication </a:t>
            </a:r>
            <a:r>
              <a:rPr sz="1400" spc="-10" dirty="0">
                <a:latin typeface="Calibri"/>
                <a:cs typeface="Calibri"/>
              </a:rPr>
              <a:t>Strategies</a:t>
            </a:r>
            <a:endParaRPr sz="1400">
              <a:latin typeface="Calibri"/>
              <a:cs typeface="Calibri"/>
            </a:endParaRPr>
          </a:p>
          <a:p>
            <a:pPr marL="678815" lvl="1" indent="-215265">
              <a:lnSpc>
                <a:spcPct val="100000"/>
              </a:lnSpc>
              <a:spcBef>
                <a:spcPts val="15"/>
              </a:spcBef>
              <a:buSzPct val="85714"/>
              <a:buChar char="○"/>
              <a:tabLst>
                <a:tab pos="678815" algn="l"/>
                <a:tab pos="679450" algn="l"/>
              </a:tabLst>
            </a:pPr>
            <a:r>
              <a:rPr sz="1400" dirty="0">
                <a:latin typeface="Calibri"/>
                <a:cs typeface="Calibri"/>
              </a:rPr>
              <a:t>Government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Structure: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School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Board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678815" lvl="1" indent="-215265">
              <a:lnSpc>
                <a:spcPct val="100000"/>
              </a:lnSpc>
              <a:buSzPct val="85714"/>
              <a:buChar char="○"/>
              <a:tabLst>
                <a:tab pos="678815" algn="l"/>
                <a:tab pos="679450" algn="l"/>
              </a:tabLst>
            </a:pPr>
            <a:r>
              <a:rPr sz="1400" dirty="0">
                <a:latin typeface="Calibri"/>
                <a:cs typeface="Calibri"/>
              </a:rPr>
              <a:t>Civic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Engagement &amp;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KYR</a:t>
            </a:r>
            <a:endParaRPr sz="1400">
              <a:latin typeface="Calibri"/>
              <a:cs typeface="Calibri"/>
            </a:endParaRPr>
          </a:p>
          <a:p>
            <a:pPr marL="678815" lvl="1" indent="-215265">
              <a:lnSpc>
                <a:spcPct val="100000"/>
              </a:lnSpc>
              <a:spcBef>
                <a:spcPts val="10"/>
              </a:spcBef>
              <a:buSzPct val="85714"/>
              <a:buChar char="○"/>
              <a:tabLst>
                <a:tab pos="678815" algn="l"/>
                <a:tab pos="679450" algn="l"/>
              </a:tabLst>
            </a:pPr>
            <a:r>
              <a:rPr sz="1400" dirty="0">
                <a:latin typeface="Calibri"/>
                <a:cs typeface="Calibri"/>
              </a:rPr>
              <a:t>Popular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Education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Social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Transformation</a:t>
            </a:r>
            <a:endParaRPr sz="1400">
              <a:latin typeface="Calibri"/>
              <a:cs typeface="Calibri"/>
            </a:endParaRPr>
          </a:p>
          <a:p>
            <a:pPr marL="678815" lvl="1" indent="-215265">
              <a:lnSpc>
                <a:spcPct val="100000"/>
              </a:lnSpc>
              <a:buSzPct val="85714"/>
              <a:buChar char="○"/>
              <a:tabLst>
                <a:tab pos="678815" algn="l"/>
                <a:tab pos="679450" algn="l"/>
              </a:tabLst>
            </a:pPr>
            <a:r>
              <a:rPr sz="1400" dirty="0">
                <a:latin typeface="Calibri"/>
                <a:cs typeface="Calibri"/>
              </a:rPr>
              <a:t>Systems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Oppression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Marginalized Groups</a:t>
            </a:r>
            <a:endParaRPr sz="1400">
              <a:latin typeface="Calibri"/>
              <a:cs typeface="Calibri"/>
            </a:endParaRPr>
          </a:p>
          <a:p>
            <a:pPr marL="357505" indent="-215265">
              <a:lnSpc>
                <a:spcPct val="100000"/>
              </a:lnSpc>
              <a:spcBef>
                <a:spcPts val="10"/>
              </a:spcBef>
              <a:buSzPct val="85714"/>
              <a:buChar char="●"/>
              <a:tabLst>
                <a:tab pos="358140" algn="l"/>
              </a:tabLst>
            </a:pPr>
            <a:r>
              <a:rPr sz="1400" spc="-10" dirty="0">
                <a:latin typeface="Calibri"/>
                <a:cs typeface="Calibri"/>
              </a:rPr>
              <a:t>TriMet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survey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Transit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</a:t>
            </a:r>
            <a:r>
              <a:rPr sz="1400" spc="-10" dirty="0">
                <a:latin typeface="Calibri"/>
                <a:cs typeface="Calibri"/>
              </a:rPr>
              <a:t> Improvement</a:t>
            </a:r>
            <a:endParaRPr sz="1400">
              <a:latin typeface="Calibri"/>
              <a:cs typeface="Calibri"/>
            </a:endParaRPr>
          </a:p>
          <a:p>
            <a:pPr marL="357505" indent="-215265">
              <a:lnSpc>
                <a:spcPct val="100000"/>
              </a:lnSpc>
              <a:spcBef>
                <a:spcPts val="15"/>
              </a:spcBef>
              <a:buSzPct val="85714"/>
              <a:buChar char="●"/>
              <a:tabLst>
                <a:tab pos="358140" algn="l"/>
              </a:tabLst>
            </a:pPr>
            <a:r>
              <a:rPr sz="1400" dirty="0">
                <a:latin typeface="Calibri"/>
                <a:cs typeface="Calibri"/>
              </a:rPr>
              <a:t>ODE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survey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Graduation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requirements</a:t>
            </a:r>
            <a:endParaRPr sz="1400">
              <a:latin typeface="Calibri"/>
              <a:cs typeface="Calibri"/>
            </a:endParaRPr>
          </a:p>
          <a:p>
            <a:pPr marL="357505" indent="-215265">
              <a:lnSpc>
                <a:spcPct val="100000"/>
              </a:lnSpc>
              <a:buSzPct val="85714"/>
              <a:buChar char="●"/>
              <a:tabLst>
                <a:tab pos="358140" algn="l"/>
              </a:tabLst>
            </a:pPr>
            <a:r>
              <a:rPr sz="1400" dirty="0">
                <a:latin typeface="Calibri"/>
                <a:cs typeface="Calibri"/>
              </a:rPr>
              <a:t>May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Rally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88107" y="4565903"/>
            <a:ext cx="7320280" cy="1861185"/>
            <a:chOff x="2388107" y="4565903"/>
            <a:chExt cx="7320280" cy="186118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9736" y="4565903"/>
              <a:ext cx="7248143" cy="18608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8107" y="4713731"/>
              <a:ext cx="6675119" cy="168859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99360" y="4579620"/>
            <a:ext cx="7169150" cy="17818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</a:pPr>
            <a:r>
              <a:rPr sz="1400" b="1" spc="-10" dirty="0">
                <a:solidFill>
                  <a:srgbClr val="E32828"/>
                </a:solidFill>
                <a:latin typeface="Calibri"/>
                <a:cs typeface="Calibri"/>
              </a:rPr>
              <a:t>Results: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356870" indent="-222885">
              <a:lnSpc>
                <a:spcPct val="100000"/>
              </a:lnSpc>
              <a:buChar char="●"/>
              <a:tabLst>
                <a:tab pos="357505" algn="l"/>
              </a:tabLst>
            </a:pPr>
            <a:r>
              <a:rPr sz="1400" dirty="0">
                <a:latin typeface="Calibri"/>
                <a:cs typeface="Calibri"/>
              </a:rPr>
              <a:t>26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participants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graduated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June,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  <a:p>
            <a:pPr marL="356870" indent="-222885">
              <a:lnSpc>
                <a:spcPct val="100000"/>
              </a:lnSpc>
              <a:spcBef>
                <a:spcPts val="15"/>
              </a:spcBef>
              <a:buChar char="●"/>
              <a:tabLst>
                <a:tab pos="357505" algn="l"/>
              </a:tabLst>
            </a:pPr>
            <a:r>
              <a:rPr sz="1400" dirty="0">
                <a:latin typeface="Calibri"/>
                <a:cs typeface="Calibri"/>
              </a:rPr>
              <a:t>Some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participants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interested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returning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facilitators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future</a:t>
            </a:r>
            <a:r>
              <a:rPr sz="1400" spc="-10" dirty="0">
                <a:latin typeface="Calibri"/>
                <a:cs typeface="Calibri"/>
              </a:rPr>
              <a:t> cohorts</a:t>
            </a:r>
            <a:endParaRPr sz="1400">
              <a:latin typeface="Calibri"/>
              <a:cs typeface="Calibri"/>
            </a:endParaRPr>
          </a:p>
          <a:p>
            <a:pPr marL="356870" indent="-222885">
              <a:lnSpc>
                <a:spcPct val="100000"/>
              </a:lnSpc>
              <a:buChar char="●"/>
              <a:tabLst>
                <a:tab pos="357505" algn="l"/>
              </a:tabLst>
            </a:pPr>
            <a:r>
              <a:rPr sz="1400" dirty="0">
                <a:latin typeface="Calibri"/>
                <a:cs typeface="Calibri"/>
              </a:rPr>
              <a:t>ADL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Advising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Committee will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organized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(depending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funding)</a:t>
            </a:r>
            <a:endParaRPr sz="1400">
              <a:latin typeface="Calibri"/>
              <a:cs typeface="Calibri"/>
            </a:endParaRPr>
          </a:p>
          <a:p>
            <a:pPr marL="356870" marR="785495" indent="-222885">
              <a:lnSpc>
                <a:spcPct val="100000"/>
              </a:lnSpc>
              <a:spcBef>
                <a:spcPts val="10"/>
              </a:spcBef>
              <a:buChar char="●"/>
              <a:tabLst>
                <a:tab pos="357505" algn="l"/>
              </a:tabLst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database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participants has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calls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action,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civic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community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engagement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opportunities.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4" y="5379732"/>
            <a:ext cx="10619231" cy="14782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6211" y="1888235"/>
            <a:ext cx="10495788" cy="19903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8507" y="6239255"/>
            <a:ext cx="1184146" cy="4770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79572" y="510411"/>
            <a:ext cx="8193405" cy="4745990"/>
            <a:chOff x="2080260" y="934212"/>
            <a:chExt cx="8193405" cy="474599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0260" y="973835"/>
              <a:ext cx="8193023" cy="47061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5016" y="934212"/>
              <a:ext cx="6763511" cy="35905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19883" y="987551"/>
              <a:ext cx="8114030" cy="4627245"/>
            </a:xfrm>
            <a:custGeom>
              <a:avLst/>
              <a:gdLst/>
              <a:ahLst/>
              <a:cxnLst/>
              <a:rect l="l" t="t" r="r" b="b"/>
              <a:pathLst>
                <a:path w="8114030" h="4627245">
                  <a:moveTo>
                    <a:pt x="8113776" y="0"/>
                  </a:moveTo>
                  <a:lnTo>
                    <a:pt x="0" y="0"/>
                  </a:lnTo>
                  <a:lnTo>
                    <a:pt x="0" y="4626864"/>
                  </a:lnTo>
                  <a:lnTo>
                    <a:pt x="8113776" y="4626864"/>
                  </a:lnTo>
                  <a:lnTo>
                    <a:pt x="811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72374" y="995599"/>
            <a:ext cx="6409690" cy="9245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2390" marR="2606040" algn="ctr">
              <a:lnSpc>
                <a:spcPct val="101000"/>
              </a:lnSpc>
              <a:spcBef>
                <a:spcPts val="95"/>
              </a:spcBef>
            </a:pPr>
            <a:r>
              <a:rPr lang="en-US" sz="1950" dirty="0">
                <a:solidFill>
                  <a:srgbClr val="38761D"/>
                </a:solidFill>
                <a:latin typeface="Calibri"/>
                <a:cs typeface="Calibri"/>
              </a:rPr>
              <a:t>Testimony:</a:t>
            </a:r>
          </a:p>
          <a:p>
            <a:pPr marL="2612390" marR="2606040" algn="ctr">
              <a:lnSpc>
                <a:spcPct val="101000"/>
              </a:lnSpc>
              <a:spcBef>
                <a:spcPts val="95"/>
              </a:spcBef>
            </a:pPr>
            <a:r>
              <a:rPr sz="1950" b="1" dirty="0">
                <a:solidFill>
                  <a:srgbClr val="38761D"/>
                </a:solidFill>
                <a:latin typeface="Calibri"/>
                <a:cs typeface="Calibri"/>
              </a:rPr>
              <a:t>Paola</a:t>
            </a:r>
            <a:r>
              <a:rPr sz="1950" b="1" spc="-35" dirty="0">
                <a:solidFill>
                  <a:srgbClr val="38761D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38761D"/>
                </a:solidFill>
                <a:latin typeface="Calibri"/>
                <a:cs typeface="Calibri"/>
              </a:rPr>
              <a:t>Rodrigues</a:t>
            </a:r>
            <a:endParaRPr sz="195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1843" y="2624541"/>
            <a:ext cx="1808480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2580">
              <a:lnSpc>
                <a:spcPct val="113900"/>
              </a:lnSpc>
              <a:spcBef>
                <a:spcPts val="95"/>
              </a:spcBef>
            </a:pPr>
            <a:r>
              <a:rPr lang="en-US" sz="1950" dirty="0">
                <a:solidFill>
                  <a:srgbClr val="FF00FF"/>
                </a:solidFill>
                <a:latin typeface="Calibri"/>
                <a:cs typeface="Calibri"/>
              </a:rPr>
              <a:t>Testimony</a:t>
            </a:r>
            <a:r>
              <a:rPr lang="en-US" sz="1950" b="1" dirty="0">
                <a:solidFill>
                  <a:srgbClr val="FF00FF"/>
                </a:solidFill>
                <a:latin typeface="Calibri"/>
                <a:cs typeface="Calibri"/>
              </a:rPr>
              <a:t>:</a:t>
            </a:r>
            <a:r>
              <a:rPr sz="1950" b="1" spc="-2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FF"/>
                </a:solidFill>
                <a:latin typeface="Calibri"/>
                <a:cs typeface="Calibri"/>
              </a:rPr>
              <a:t>Francisco</a:t>
            </a:r>
            <a:r>
              <a:rPr sz="1950" b="1" spc="-4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FF00FF"/>
                </a:solidFill>
                <a:latin typeface="Calibri"/>
                <a:cs typeface="Calibri"/>
              </a:rPr>
              <a:t>Aguirre</a:t>
            </a:r>
            <a:endParaRPr sz="195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46476" y="5736348"/>
            <a:ext cx="2959572" cy="10927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136" y="0"/>
            <a:ext cx="10777727" cy="19857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046476" y="5736348"/>
            <a:ext cx="2959735" cy="1092835"/>
            <a:chOff x="9046476" y="5736348"/>
            <a:chExt cx="2959735" cy="10928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98507" y="6239256"/>
              <a:ext cx="1184146" cy="4770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6476" y="5736348"/>
              <a:ext cx="2959572" cy="10927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176439" y="4656264"/>
            <a:ext cx="446786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00" i="1" dirty="0">
                <a:latin typeface="Candara"/>
                <a:cs typeface="Candara"/>
              </a:rPr>
              <a:t>Thank</a:t>
            </a:r>
            <a:r>
              <a:rPr sz="7800" i="1" spc="10" dirty="0">
                <a:latin typeface="Candara"/>
                <a:cs typeface="Candara"/>
              </a:rPr>
              <a:t> </a:t>
            </a:r>
            <a:r>
              <a:rPr sz="7800" i="1" spc="-20" dirty="0">
                <a:latin typeface="Candara"/>
                <a:cs typeface="Candara"/>
              </a:rPr>
              <a:t>you!</a:t>
            </a:r>
            <a:endParaRPr sz="7800">
              <a:latin typeface="Candara"/>
              <a:cs typeface="Candar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9295" y="254508"/>
            <a:ext cx="6769607" cy="45201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556885" cy="6858000"/>
            </a:xfrm>
            <a:custGeom>
              <a:avLst/>
              <a:gdLst/>
              <a:ahLst/>
              <a:cxnLst/>
              <a:rect l="l" t="t" r="r" b="b"/>
              <a:pathLst>
                <a:path w="5556885" h="6858000">
                  <a:moveTo>
                    <a:pt x="555650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556504" y="6858000"/>
                  </a:lnTo>
                  <a:lnTo>
                    <a:pt x="5556504" y="0"/>
                  </a:lnTo>
                  <a:close/>
                </a:path>
              </a:pathLst>
            </a:custGeom>
            <a:solidFill>
              <a:srgbClr val="932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4979" y="0"/>
              <a:ext cx="6635495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993545"/>
              <a:ext cx="203200" cy="203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746759"/>
              <a:ext cx="203200" cy="203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6158" y="993545"/>
              <a:ext cx="203200" cy="203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158" y="746759"/>
              <a:ext cx="203200" cy="2032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6028" y="6008331"/>
              <a:ext cx="1409700" cy="165735"/>
            </a:xfrm>
            <a:custGeom>
              <a:avLst/>
              <a:gdLst/>
              <a:ahLst/>
              <a:cxnLst/>
              <a:rect l="l" t="t" r="r" b="b"/>
              <a:pathLst>
                <a:path w="1409700" h="165735">
                  <a:moveTo>
                    <a:pt x="1409255" y="0"/>
                  </a:moveTo>
                  <a:lnTo>
                    <a:pt x="0" y="0"/>
                  </a:lnTo>
                  <a:lnTo>
                    <a:pt x="0" y="165112"/>
                  </a:lnTo>
                  <a:lnTo>
                    <a:pt x="1409255" y="165112"/>
                  </a:lnTo>
                  <a:lnTo>
                    <a:pt x="1409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192" y="449580"/>
              <a:ext cx="1085087" cy="10866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476" y="1510284"/>
              <a:ext cx="3267455" cy="280111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72068" y="4199555"/>
            <a:ext cx="2533015" cy="16136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sz="1450" spc="55" dirty="0">
                <a:solidFill>
                  <a:srgbClr val="F5F0F0"/>
                </a:solidFill>
                <a:latin typeface="Calibri"/>
                <a:cs typeface="Calibri"/>
              </a:rPr>
              <a:t>Portland</a:t>
            </a:r>
            <a:r>
              <a:rPr sz="1450" spc="130" dirty="0">
                <a:solidFill>
                  <a:srgbClr val="F5F0F0"/>
                </a:solidFill>
                <a:latin typeface="Calibri"/>
                <a:cs typeface="Calibri"/>
              </a:rPr>
              <a:t> </a:t>
            </a:r>
            <a:r>
              <a:rPr sz="1450" spc="95" dirty="0">
                <a:solidFill>
                  <a:srgbClr val="F5F0F0"/>
                </a:solidFill>
                <a:latin typeface="Calibri"/>
                <a:cs typeface="Calibri"/>
              </a:rPr>
              <a:t>City</a:t>
            </a:r>
            <a:r>
              <a:rPr sz="1450" spc="210" dirty="0">
                <a:solidFill>
                  <a:srgbClr val="F5F0F0"/>
                </a:solidFill>
                <a:latin typeface="Calibri"/>
                <a:cs typeface="Calibri"/>
              </a:rPr>
              <a:t> </a:t>
            </a:r>
            <a:r>
              <a:rPr sz="1450" spc="75" dirty="0">
                <a:solidFill>
                  <a:srgbClr val="F5F0F0"/>
                </a:solidFill>
                <a:latin typeface="Calibri"/>
                <a:cs typeface="Calibri"/>
              </a:rPr>
              <a:t>Council</a:t>
            </a:r>
            <a:r>
              <a:rPr sz="1450" spc="245" dirty="0">
                <a:solidFill>
                  <a:srgbClr val="F5F0F0"/>
                </a:solidFill>
                <a:latin typeface="Calibri"/>
                <a:cs typeface="Calibri"/>
              </a:rPr>
              <a:t> </a:t>
            </a:r>
            <a:r>
              <a:rPr sz="1450" spc="35" dirty="0">
                <a:solidFill>
                  <a:srgbClr val="F5F0F0"/>
                </a:solidFill>
                <a:latin typeface="Calibri"/>
                <a:cs typeface="Calibri"/>
              </a:rPr>
              <a:t>Hearing </a:t>
            </a:r>
            <a:r>
              <a:rPr sz="1450" spc="85" dirty="0">
                <a:solidFill>
                  <a:srgbClr val="F5F0F0"/>
                </a:solidFill>
                <a:latin typeface="Calibri"/>
                <a:cs typeface="Calibri"/>
              </a:rPr>
              <a:t>July</a:t>
            </a:r>
            <a:r>
              <a:rPr sz="1450" spc="170" dirty="0">
                <a:solidFill>
                  <a:srgbClr val="F5F0F0"/>
                </a:solidFill>
                <a:latin typeface="Calibri"/>
                <a:cs typeface="Calibri"/>
              </a:rPr>
              <a:t> </a:t>
            </a:r>
            <a:r>
              <a:rPr sz="1450" spc="-65" dirty="0">
                <a:solidFill>
                  <a:srgbClr val="F5F0F0"/>
                </a:solidFill>
                <a:latin typeface="Calibri"/>
                <a:cs typeface="Calibri"/>
              </a:rPr>
              <a:t>13,</a:t>
            </a:r>
            <a:r>
              <a:rPr sz="1450" spc="-35" dirty="0">
                <a:solidFill>
                  <a:srgbClr val="F5F0F0"/>
                </a:solidFill>
                <a:latin typeface="Calibri"/>
                <a:cs typeface="Calibri"/>
              </a:rPr>
              <a:t> </a:t>
            </a:r>
            <a:r>
              <a:rPr sz="1450" spc="100" dirty="0">
                <a:solidFill>
                  <a:srgbClr val="F5F0F0"/>
                </a:solidFill>
                <a:latin typeface="Calibri"/>
                <a:cs typeface="Calibri"/>
              </a:rPr>
              <a:t>2022</a:t>
            </a:r>
            <a:endParaRPr lang="en-US" sz="1450" spc="100" dirty="0">
              <a:solidFill>
                <a:srgbClr val="F5F0F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8000"/>
              </a:lnSpc>
              <a:spcBef>
                <a:spcPts val="95"/>
              </a:spcBef>
            </a:pPr>
            <a:endParaRPr lang="en-US" sz="1450" b="1" spc="100" dirty="0">
              <a:solidFill>
                <a:srgbClr val="F5F0F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lang="en-US" sz="1450" b="1" spc="100" dirty="0">
                <a:solidFill>
                  <a:srgbClr val="F5F0F0"/>
                </a:solidFill>
                <a:latin typeface="Calibri"/>
                <a:cs typeface="Calibri"/>
              </a:rPr>
              <a:t>VANIA LUCIO</a:t>
            </a:r>
          </a:p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lang="en-US" sz="1450" b="1" spc="100" dirty="0">
                <a:solidFill>
                  <a:srgbClr val="F5F0F0"/>
                </a:solidFill>
                <a:latin typeface="Calibri"/>
                <a:cs typeface="Calibri"/>
              </a:rPr>
              <a:t>Multnomah </a:t>
            </a:r>
            <a:r>
              <a:rPr lang="en-US" sz="1450" b="1" spc="100" dirty="0" err="1">
                <a:solidFill>
                  <a:srgbClr val="F5F0F0"/>
                </a:solidFill>
                <a:latin typeface="Calibri"/>
                <a:cs typeface="Calibri"/>
              </a:rPr>
              <a:t>Co.Lead</a:t>
            </a:r>
            <a:r>
              <a:rPr lang="en-US" sz="1450" b="1" spc="100" dirty="0">
                <a:solidFill>
                  <a:srgbClr val="F5F0F0"/>
                </a:solidFill>
                <a:latin typeface="Calibri"/>
                <a:cs typeface="Calibri"/>
              </a:rPr>
              <a:t> Organizer.</a:t>
            </a:r>
            <a:endParaRPr sz="145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" y="1129283"/>
            <a:ext cx="10922635" cy="830580"/>
          </a:xfrm>
          <a:custGeom>
            <a:avLst/>
            <a:gdLst/>
            <a:ahLst/>
            <a:cxnLst/>
            <a:rect l="l" t="t" r="r" b="b"/>
            <a:pathLst>
              <a:path w="10922635" h="830580">
                <a:moveTo>
                  <a:pt x="10922508" y="0"/>
                </a:moveTo>
                <a:lnTo>
                  <a:pt x="0" y="0"/>
                </a:lnTo>
                <a:lnTo>
                  <a:pt x="0" y="830580"/>
                </a:lnTo>
                <a:lnTo>
                  <a:pt x="10922508" y="830580"/>
                </a:lnTo>
                <a:lnTo>
                  <a:pt x="10922508" y="0"/>
                </a:lnTo>
                <a:close/>
              </a:path>
            </a:pathLst>
          </a:custGeom>
          <a:solidFill>
            <a:srgbClr val="932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6228" y="2261616"/>
            <a:ext cx="5404103" cy="3860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153923"/>
            <a:ext cx="958583" cy="9601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5003" y="998220"/>
            <a:ext cx="4959095" cy="10302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2050" y="2278287"/>
            <a:ext cx="5187315" cy="114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b="1" spc="-50" dirty="0">
                <a:solidFill>
                  <a:srgbClr val="423733"/>
                </a:solidFill>
                <a:latin typeface="Lucida Sans"/>
                <a:cs typeface="Lucida Sans"/>
              </a:rPr>
              <a:t>In</a:t>
            </a:r>
            <a:r>
              <a:rPr sz="1600" b="1" spc="-14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40" dirty="0">
                <a:solidFill>
                  <a:srgbClr val="423733"/>
                </a:solidFill>
                <a:latin typeface="Lucida Sans"/>
                <a:cs typeface="Lucida Sans"/>
              </a:rPr>
              <a:t>order</a:t>
            </a:r>
            <a:r>
              <a:rPr sz="1600" b="1" spc="-114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10" dirty="0">
                <a:solidFill>
                  <a:srgbClr val="423733"/>
                </a:solidFill>
                <a:latin typeface="Lucida Sans"/>
                <a:cs typeface="Lucida Sans"/>
              </a:rPr>
              <a:t>to</a:t>
            </a:r>
            <a:r>
              <a:rPr sz="1600" b="1" spc="-12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90" dirty="0">
                <a:solidFill>
                  <a:srgbClr val="423733"/>
                </a:solidFill>
                <a:latin typeface="Lucida Sans"/>
                <a:cs typeface="Lucida Sans"/>
              </a:rPr>
              <a:t>build</a:t>
            </a:r>
            <a:r>
              <a:rPr sz="1600" b="1" spc="-11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10" dirty="0">
                <a:solidFill>
                  <a:srgbClr val="423733"/>
                </a:solidFill>
                <a:latin typeface="Lucida Sans"/>
                <a:cs typeface="Lucida Sans"/>
              </a:rPr>
              <a:t>power</a:t>
            </a:r>
            <a:r>
              <a:rPr sz="1600" b="1" spc="-6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75" dirty="0">
                <a:solidFill>
                  <a:srgbClr val="423733"/>
                </a:solidFill>
                <a:latin typeface="Lucida Sans"/>
                <a:cs typeface="Lucida Sans"/>
              </a:rPr>
              <a:t>in</a:t>
            </a:r>
            <a:r>
              <a:rPr sz="1600" b="1" spc="-14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60" dirty="0">
                <a:solidFill>
                  <a:srgbClr val="423733"/>
                </a:solidFill>
                <a:latin typeface="Lucida Sans"/>
                <a:cs typeface="Lucida Sans"/>
              </a:rPr>
              <a:t>this</a:t>
            </a:r>
            <a:r>
              <a:rPr sz="1600" b="1" spc="-12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50" dirty="0">
                <a:solidFill>
                  <a:srgbClr val="423733"/>
                </a:solidFill>
                <a:latin typeface="Lucida Sans"/>
                <a:cs typeface="Lucida Sans"/>
              </a:rPr>
              <a:t>environment</a:t>
            </a:r>
            <a:r>
              <a:rPr sz="1600" b="1" spc="-6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dirty="0">
                <a:solidFill>
                  <a:srgbClr val="423733"/>
                </a:solidFill>
                <a:latin typeface="Lucida Sans"/>
                <a:cs typeface="Lucida Sans"/>
              </a:rPr>
              <a:t>we</a:t>
            </a:r>
            <a:r>
              <a:rPr sz="1600" b="1" spc="-1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20" dirty="0">
                <a:solidFill>
                  <a:srgbClr val="423733"/>
                </a:solidFill>
                <a:latin typeface="Lucida Sans"/>
                <a:cs typeface="Lucida Sans"/>
              </a:rPr>
              <a:t>have </a:t>
            </a:r>
            <a:r>
              <a:rPr sz="1600" b="1" spc="-65" dirty="0">
                <a:solidFill>
                  <a:srgbClr val="423733"/>
                </a:solidFill>
                <a:latin typeface="Lucida Sans"/>
                <a:cs typeface="Lucida Sans"/>
              </a:rPr>
              <a:t>found</a:t>
            </a:r>
            <a:r>
              <a:rPr sz="1600" b="1" spc="-14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45" dirty="0">
                <a:solidFill>
                  <a:srgbClr val="423733"/>
                </a:solidFill>
                <a:latin typeface="Lucida Sans"/>
                <a:cs typeface="Lucida Sans"/>
              </a:rPr>
              <a:t>that</a:t>
            </a:r>
            <a:r>
              <a:rPr sz="1600" b="1" spc="-13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35" dirty="0">
                <a:solidFill>
                  <a:srgbClr val="423733"/>
                </a:solidFill>
                <a:latin typeface="Lucida Sans"/>
                <a:cs typeface="Lucida Sans"/>
              </a:rPr>
              <a:t>creating</a:t>
            </a:r>
            <a:r>
              <a:rPr sz="1600" b="1" spc="-4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60" dirty="0">
                <a:solidFill>
                  <a:srgbClr val="423733"/>
                </a:solidFill>
                <a:latin typeface="Lucida Sans"/>
                <a:cs typeface="Lucida Sans"/>
              </a:rPr>
              <a:t>and</a:t>
            </a:r>
            <a:r>
              <a:rPr sz="1600" b="1" spc="-114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50" dirty="0">
                <a:solidFill>
                  <a:srgbClr val="423733"/>
                </a:solidFill>
                <a:latin typeface="Lucida Sans"/>
                <a:cs typeface="Lucida Sans"/>
              </a:rPr>
              <a:t>growing</a:t>
            </a:r>
            <a:r>
              <a:rPr sz="1600" b="1" spc="-6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10" dirty="0">
                <a:solidFill>
                  <a:srgbClr val="423733"/>
                </a:solidFill>
                <a:latin typeface="Lucida Sans"/>
                <a:cs typeface="Lucida Sans"/>
              </a:rPr>
              <a:t>multiracial </a:t>
            </a:r>
            <a:r>
              <a:rPr sz="1600" b="1" spc="-75" dirty="0">
                <a:solidFill>
                  <a:srgbClr val="423733"/>
                </a:solidFill>
                <a:latin typeface="Lucida Sans"/>
                <a:cs typeface="Lucida Sans"/>
              </a:rPr>
              <a:t>organizing</a:t>
            </a:r>
            <a:r>
              <a:rPr sz="1600" b="1" spc="-9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10" dirty="0">
                <a:solidFill>
                  <a:srgbClr val="423733"/>
                </a:solidFill>
                <a:latin typeface="Lucida Sans"/>
                <a:cs typeface="Lucida Sans"/>
              </a:rPr>
              <a:t>spaces</a:t>
            </a:r>
            <a:r>
              <a:rPr sz="1600" b="1" spc="-5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60" dirty="0">
                <a:solidFill>
                  <a:srgbClr val="423733"/>
                </a:solidFill>
                <a:latin typeface="Lucida Sans"/>
                <a:cs typeface="Lucida Sans"/>
              </a:rPr>
              <a:t>like</a:t>
            </a:r>
            <a:r>
              <a:rPr sz="1600" b="1" spc="-7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dirty="0">
                <a:solidFill>
                  <a:srgbClr val="423733"/>
                </a:solidFill>
                <a:latin typeface="Lucida Sans"/>
                <a:cs typeface="Lucida Sans"/>
              </a:rPr>
              <a:t>PILOT</a:t>
            </a:r>
            <a:r>
              <a:rPr sz="1600" b="1" spc="-4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dirty="0">
                <a:solidFill>
                  <a:srgbClr val="423733"/>
                </a:solidFill>
                <a:latin typeface="Lucida Sans"/>
                <a:cs typeface="Lucida Sans"/>
              </a:rPr>
              <a:t>are</a:t>
            </a:r>
            <a:r>
              <a:rPr sz="1600" b="1" spc="-7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10" dirty="0">
                <a:solidFill>
                  <a:srgbClr val="423733"/>
                </a:solidFill>
                <a:latin typeface="Lucida Sans"/>
                <a:cs typeface="Lucida Sans"/>
              </a:rPr>
              <a:t>necessary</a:t>
            </a:r>
            <a:r>
              <a:rPr sz="1600" b="1" spc="-1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25" dirty="0">
                <a:solidFill>
                  <a:srgbClr val="423733"/>
                </a:solidFill>
                <a:latin typeface="Lucida Sans"/>
                <a:cs typeface="Lucida Sans"/>
              </a:rPr>
              <a:t>to </a:t>
            </a:r>
            <a:r>
              <a:rPr sz="1600" b="1" spc="-50" dirty="0">
                <a:solidFill>
                  <a:srgbClr val="423733"/>
                </a:solidFill>
                <a:latin typeface="Lucida Sans"/>
                <a:cs typeface="Lucida Sans"/>
              </a:rPr>
              <a:t>continue</a:t>
            </a:r>
            <a:r>
              <a:rPr sz="1600" b="1" spc="-8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50" dirty="0">
                <a:solidFill>
                  <a:srgbClr val="423733"/>
                </a:solidFill>
                <a:latin typeface="Lucida Sans"/>
                <a:cs typeface="Lucida Sans"/>
              </a:rPr>
              <a:t>our</a:t>
            </a:r>
            <a:r>
              <a:rPr sz="1600" b="1" spc="-14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65" dirty="0">
                <a:solidFill>
                  <a:srgbClr val="423733"/>
                </a:solidFill>
                <a:latin typeface="Lucida Sans"/>
                <a:cs typeface="Lucida Sans"/>
              </a:rPr>
              <a:t>fight</a:t>
            </a:r>
            <a:r>
              <a:rPr sz="1600" b="1" spc="-10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30" dirty="0">
                <a:solidFill>
                  <a:srgbClr val="423733"/>
                </a:solidFill>
                <a:latin typeface="Lucida Sans"/>
                <a:cs typeface="Lucida Sans"/>
              </a:rPr>
              <a:t>for</a:t>
            </a:r>
            <a:r>
              <a:rPr sz="1600" b="1" spc="-170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30" dirty="0">
                <a:solidFill>
                  <a:srgbClr val="423733"/>
                </a:solidFill>
                <a:latin typeface="Lucida Sans"/>
                <a:cs typeface="Lucida Sans"/>
              </a:rPr>
              <a:t>racial</a:t>
            </a:r>
            <a:r>
              <a:rPr sz="1600" b="1" spc="-55" dirty="0">
                <a:solidFill>
                  <a:srgbClr val="423733"/>
                </a:solidFill>
                <a:latin typeface="Lucida Sans"/>
                <a:cs typeface="Lucida Sans"/>
              </a:rPr>
              <a:t> </a:t>
            </a:r>
            <a:r>
              <a:rPr sz="1600" b="1" spc="-10" dirty="0">
                <a:solidFill>
                  <a:srgbClr val="423733"/>
                </a:solidFill>
                <a:latin typeface="Lucida Sans"/>
                <a:cs typeface="Lucida Sans"/>
              </a:rPr>
              <a:t>justice.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2962" y="3734793"/>
            <a:ext cx="3625215" cy="6927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250" spc="75" dirty="0">
                <a:solidFill>
                  <a:srgbClr val="423733"/>
                </a:solidFill>
                <a:latin typeface="Calibri"/>
                <a:cs typeface="Calibri"/>
              </a:rPr>
              <a:t>After</a:t>
            </a:r>
            <a:r>
              <a:rPr sz="1250" spc="12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423733"/>
                </a:solidFill>
                <a:latin typeface="Calibri"/>
                <a:cs typeface="Calibri"/>
              </a:rPr>
              <a:t>15</a:t>
            </a:r>
            <a:r>
              <a:rPr sz="1250" spc="1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Calibri"/>
                <a:cs typeface="Calibri"/>
              </a:rPr>
              <a:t>years,</a:t>
            </a:r>
            <a:r>
              <a:rPr sz="1250" spc="15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423733"/>
                </a:solidFill>
                <a:latin typeface="Calibri"/>
                <a:cs typeface="Calibri"/>
              </a:rPr>
              <a:t>we</a:t>
            </a:r>
            <a:r>
              <a:rPr sz="1250" spc="20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423733"/>
                </a:solidFill>
                <a:latin typeface="Calibri"/>
                <a:cs typeface="Calibri"/>
              </a:rPr>
              <a:t>have</a:t>
            </a:r>
            <a:r>
              <a:rPr sz="1250" spc="14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100" dirty="0">
                <a:solidFill>
                  <a:srgbClr val="423733"/>
                </a:solidFill>
                <a:latin typeface="Calibri"/>
                <a:cs typeface="Calibri"/>
              </a:rPr>
              <a:t>graduated</a:t>
            </a:r>
            <a:r>
              <a:rPr sz="1250" spc="12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423733"/>
                </a:solidFill>
                <a:latin typeface="Calibri"/>
                <a:cs typeface="Calibri"/>
              </a:rPr>
              <a:t>about</a:t>
            </a:r>
            <a:r>
              <a:rPr sz="1250" spc="12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114" dirty="0">
                <a:solidFill>
                  <a:srgbClr val="423733"/>
                </a:solidFill>
                <a:latin typeface="Calibri"/>
                <a:cs typeface="Calibri"/>
              </a:rPr>
              <a:t>300 </a:t>
            </a:r>
            <a:endParaRPr sz="1250">
              <a:latin typeface="Calibri"/>
              <a:cs typeface="Calibri"/>
            </a:endParaRPr>
          </a:p>
          <a:p>
            <a:pPr marL="12700" marR="5080">
              <a:lnSpc>
                <a:spcPct val="116799"/>
              </a:lnSpc>
            </a:pPr>
            <a:r>
              <a:rPr sz="1250" spc="100" dirty="0">
                <a:solidFill>
                  <a:srgbClr val="423733"/>
                </a:solidFill>
                <a:latin typeface="Calibri"/>
                <a:cs typeface="Calibri"/>
              </a:rPr>
              <a:t>leaders</a:t>
            </a:r>
            <a:r>
              <a:rPr sz="1250" spc="13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423733"/>
                </a:solidFill>
                <a:latin typeface="Calibri"/>
                <a:cs typeface="Calibri"/>
              </a:rPr>
              <a:t>in</a:t>
            </a:r>
            <a:r>
              <a:rPr sz="1250" spc="10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423733"/>
                </a:solidFill>
                <a:latin typeface="Calibri"/>
                <a:cs typeface="Calibri"/>
              </a:rPr>
              <a:t>cohorts</a:t>
            </a:r>
            <a:r>
              <a:rPr sz="1250" spc="16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Calibri"/>
                <a:cs typeface="Calibri"/>
              </a:rPr>
              <a:t>of</a:t>
            </a:r>
            <a:r>
              <a:rPr sz="1250" spc="14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Calibri"/>
                <a:cs typeface="Calibri"/>
              </a:rPr>
              <a:t>15-</a:t>
            </a:r>
            <a:r>
              <a:rPr sz="1250" spc="80" dirty="0">
                <a:solidFill>
                  <a:srgbClr val="423733"/>
                </a:solidFill>
                <a:latin typeface="Calibri"/>
                <a:cs typeface="Calibri"/>
              </a:rPr>
              <a:t>30/year,</a:t>
            </a:r>
            <a:r>
              <a:rPr sz="1250" spc="12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Calibri"/>
                <a:cs typeface="Calibri"/>
              </a:rPr>
              <a:t>from</a:t>
            </a:r>
            <a:r>
              <a:rPr sz="1250" spc="13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80" dirty="0">
                <a:solidFill>
                  <a:srgbClr val="423733"/>
                </a:solidFill>
                <a:latin typeface="Calibri"/>
                <a:cs typeface="Calibri"/>
              </a:rPr>
              <a:t>about</a:t>
            </a:r>
            <a:r>
              <a:rPr sz="1250" spc="13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423733"/>
                </a:solidFill>
                <a:latin typeface="Calibri"/>
                <a:cs typeface="Calibri"/>
              </a:rPr>
              <a:t>71 </a:t>
            </a:r>
            <a:r>
              <a:rPr sz="1250" spc="90" dirty="0">
                <a:solidFill>
                  <a:srgbClr val="423733"/>
                </a:solidFill>
                <a:latin typeface="Calibri"/>
                <a:cs typeface="Calibri"/>
              </a:rPr>
              <a:t>countries</a:t>
            </a:r>
            <a:r>
              <a:rPr sz="1250" spc="12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50" dirty="0">
                <a:solidFill>
                  <a:srgbClr val="423733"/>
                </a:solidFill>
                <a:latin typeface="Calibri"/>
                <a:cs typeface="Calibri"/>
              </a:rPr>
              <a:t>of</a:t>
            </a:r>
            <a:r>
              <a:rPr sz="1250" spc="13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55" dirty="0">
                <a:solidFill>
                  <a:srgbClr val="423733"/>
                </a:solidFill>
                <a:latin typeface="Calibri"/>
                <a:cs typeface="Calibri"/>
              </a:rPr>
              <a:t>origin/ethnicities.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2954" y="4501540"/>
            <a:ext cx="4316095" cy="7327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300" spc="114" dirty="0">
                <a:solidFill>
                  <a:srgbClr val="423733"/>
                </a:solidFill>
                <a:latin typeface="Calibri"/>
                <a:cs typeface="Calibri"/>
              </a:rPr>
              <a:t>Through</a:t>
            </a:r>
            <a:r>
              <a:rPr sz="1300" spc="14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75" dirty="0">
                <a:solidFill>
                  <a:srgbClr val="423733"/>
                </a:solidFill>
                <a:latin typeface="Calibri"/>
                <a:cs typeface="Calibri"/>
              </a:rPr>
              <a:t>our</a:t>
            </a:r>
            <a:r>
              <a:rPr sz="1300" spc="13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100" dirty="0">
                <a:solidFill>
                  <a:srgbClr val="423733"/>
                </a:solidFill>
                <a:latin typeface="Calibri"/>
                <a:cs typeface="Calibri"/>
              </a:rPr>
              <a:t>partnership</a:t>
            </a:r>
            <a:r>
              <a:rPr sz="1300" spc="12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75" dirty="0">
                <a:solidFill>
                  <a:srgbClr val="423733"/>
                </a:solidFill>
                <a:latin typeface="Calibri"/>
                <a:cs typeface="Calibri"/>
              </a:rPr>
              <a:t>with</a:t>
            </a:r>
            <a:r>
              <a:rPr sz="1300" spc="15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70" dirty="0">
                <a:solidFill>
                  <a:srgbClr val="423733"/>
                </a:solidFill>
                <a:latin typeface="Calibri"/>
                <a:cs typeface="Calibri"/>
              </a:rPr>
              <a:t>the</a:t>
            </a:r>
            <a:r>
              <a:rPr sz="1300" spc="15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423733"/>
                </a:solidFill>
                <a:latin typeface="Calibri"/>
                <a:cs typeface="Calibri"/>
              </a:rPr>
              <a:t>national</a:t>
            </a:r>
            <a:r>
              <a:rPr sz="1300" spc="14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105" dirty="0">
                <a:solidFill>
                  <a:srgbClr val="423733"/>
                </a:solidFill>
                <a:latin typeface="Calibri"/>
                <a:cs typeface="Calibri"/>
              </a:rPr>
              <a:t>refugee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18400"/>
              </a:lnSpc>
              <a:spcBef>
                <a:spcPts val="15"/>
              </a:spcBef>
            </a:pPr>
            <a:r>
              <a:rPr sz="1300" spc="140" dirty="0">
                <a:solidFill>
                  <a:srgbClr val="423733"/>
                </a:solidFill>
                <a:latin typeface="Calibri"/>
                <a:cs typeface="Calibri"/>
              </a:rPr>
              <a:t>advocacy</a:t>
            </a:r>
            <a:r>
              <a:rPr sz="1300" spc="24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75" dirty="0">
                <a:solidFill>
                  <a:srgbClr val="423733"/>
                </a:solidFill>
                <a:latin typeface="Calibri"/>
                <a:cs typeface="Calibri"/>
              </a:rPr>
              <a:t>coalition</a:t>
            </a:r>
            <a:r>
              <a:rPr sz="1300" spc="13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105" dirty="0">
                <a:solidFill>
                  <a:srgbClr val="423733"/>
                </a:solidFill>
                <a:latin typeface="Calibri"/>
                <a:cs typeface="Calibri"/>
              </a:rPr>
              <a:t>We</a:t>
            </a:r>
            <a:r>
              <a:rPr sz="1300" spc="29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90" dirty="0">
                <a:solidFill>
                  <a:srgbClr val="423733"/>
                </a:solidFill>
                <a:latin typeface="Calibri"/>
                <a:cs typeface="Calibri"/>
              </a:rPr>
              <a:t>Are</a:t>
            </a:r>
            <a:r>
              <a:rPr sz="1300" spc="20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3733"/>
                </a:solidFill>
                <a:latin typeface="Calibri"/>
                <a:cs typeface="Calibri"/>
              </a:rPr>
              <a:t>All</a:t>
            </a:r>
            <a:r>
              <a:rPr sz="1300" spc="13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100" dirty="0">
                <a:solidFill>
                  <a:srgbClr val="423733"/>
                </a:solidFill>
                <a:latin typeface="Calibri"/>
                <a:cs typeface="Calibri"/>
              </a:rPr>
              <a:t>America,</a:t>
            </a:r>
            <a:r>
              <a:rPr sz="1300" spc="17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80" dirty="0">
                <a:solidFill>
                  <a:srgbClr val="423733"/>
                </a:solidFill>
                <a:latin typeface="Calibri"/>
                <a:cs typeface="Calibri"/>
              </a:rPr>
              <a:t>we'</a:t>
            </a:r>
            <a:r>
              <a:rPr sz="1300" spc="-16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Calibri"/>
                <a:cs typeface="Calibri"/>
              </a:rPr>
              <a:t>ve</a:t>
            </a:r>
            <a:r>
              <a:rPr sz="1300" spc="21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95" dirty="0">
                <a:solidFill>
                  <a:srgbClr val="423733"/>
                </a:solidFill>
                <a:latin typeface="Calibri"/>
                <a:cs typeface="Calibri"/>
              </a:rPr>
              <a:t>helped </a:t>
            </a:r>
            <a:r>
              <a:rPr sz="1300" spc="100" dirty="0">
                <a:solidFill>
                  <a:srgbClr val="423733"/>
                </a:solidFill>
                <a:latin typeface="Calibri"/>
                <a:cs typeface="Calibri"/>
              </a:rPr>
              <a:t>implement</a:t>
            </a:r>
            <a:r>
              <a:rPr sz="1300" spc="17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70" dirty="0">
                <a:solidFill>
                  <a:srgbClr val="423733"/>
                </a:solidFill>
                <a:latin typeface="Calibri"/>
                <a:cs typeface="Calibri"/>
              </a:rPr>
              <a:t>the</a:t>
            </a:r>
            <a:r>
              <a:rPr sz="1300" spc="16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3733"/>
                </a:solidFill>
                <a:latin typeface="Calibri"/>
                <a:cs typeface="Calibri"/>
              </a:rPr>
              <a:t>P</a:t>
            </a:r>
            <a:r>
              <a:rPr sz="1300" spc="-12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3733"/>
                </a:solidFill>
                <a:latin typeface="Calibri"/>
                <a:cs typeface="Calibri"/>
              </a:rPr>
              <a:t>I</a:t>
            </a:r>
            <a:r>
              <a:rPr sz="1300" spc="-12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105" dirty="0">
                <a:solidFill>
                  <a:srgbClr val="423733"/>
                </a:solidFill>
                <a:latin typeface="Calibri"/>
                <a:cs typeface="Calibri"/>
              </a:rPr>
              <a:t>LOT</a:t>
            </a:r>
            <a:r>
              <a:rPr sz="1300" spc="24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105" dirty="0">
                <a:solidFill>
                  <a:srgbClr val="423733"/>
                </a:solidFill>
                <a:latin typeface="Calibri"/>
                <a:cs typeface="Calibri"/>
              </a:rPr>
              <a:t>model</a:t>
            </a:r>
            <a:r>
              <a:rPr sz="1300" spc="17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423733"/>
                </a:solidFill>
                <a:latin typeface="Calibri"/>
                <a:cs typeface="Calibri"/>
              </a:rPr>
              <a:t>in</a:t>
            </a:r>
            <a:r>
              <a:rPr sz="1300" spc="114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85" dirty="0">
                <a:solidFill>
                  <a:srgbClr val="423733"/>
                </a:solidFill>
                <a:latin typeface="Calibri"/>
                <a:cs typeface="Calibri"/>
              </a:rPr>
              <a:t>other</a:t>
            </a:r>
            <a:r>
              <a:rPr sz="1300" spc="16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423733"/>
                </a:solidFill>
                <a:latin typeface="Calibri"/>
                <a:cs typeface="Calibri"/>
              </a:rPr>
              <a:t>states.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2983" y="5325497"/>
            <a:ext cx="4390390" cy="11372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250" dirty="0">
                <a:solidFill>
                  <a:srgbClr val="423733"/>
                </a:solidFill>
                <a:latin typeface="Calibri"/>
                <a:cs typeface="Calibri"/>
              </a:rPr>
              <a:t>P</a:t>
            </a:r>
            <a:r>
              <a:rPr sz="1250" spc="-10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423733"/>
                </a:solidFill>
                <a:latin typeface="Calibri"/>
                <a:cs typeface="Calibri"/>
              </a:rPr>
              <a:t>I</a:t>
            </a:r>
            <a:r>
              <a:rPr sz="1250" spc="-10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423733"/>
                </a:solidFill>
                <a:latin typeface="Calibri"/>
                <a:cs typeface="Calibri"/>
              </a:rPr>
              <a:t>LOT</a:t>
            </a:r>
            <a:r>
              <a:rPr sz="1250" spc="21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70" dirty="0">
                <a:solidFill>
                  <a:srgbClr val="423733"/>
                </a:solidFill>
                <a:latin typeface="Calibri"/>
                <a:cs typeface="Calibri"/>
              </a:rPr>
              <a:t>wa</a:t>
            </a:r>
            <a:r>
              <a:rPr sz="1250" spc="-11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423733"/>
                </a:solidFill>
                <a:latin typeface="Calibri"/>
                <a:cs typeface="Calibri"/>
              </a:rPr>
              <a:t>s</a:t>
            </a:r>
            <a:r>
              <a:rPr sz="1250" spc="22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85" dirty="0">
                <a:solidFill>
                  <a:srgbClr val="423733"/>
                </a:solidFill>
                <a:latin typeface="Calibri"/>
                <a:cs typeface="Calibri"/>
              </a:rPr>
              <a:t>highlighted</a:t>
            </a:r>
            <a:r>
              <a:rPr sz="1250" spc="15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423733"/>
                </a:solidFill>
                <a:latin typeface="Calibri"/>
                <a:cs typeface="Calibri"/>
              </a:rPr>
              <a:t>in</a:t>
            </a:r>
            <a:r>
              <a:rPr sz="1250" spc="11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423733"/>
                </a:solidFill>
                <a:latin typeface="Calibri"/>
                <a:cs typeface="Calibri"/>
              </a:rPr>
              <a:t>Unbound</a:t>
            </a:r>
            <a:r>
              <a:rPr sz="1250" spc="14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Calibri"/>
                <a:cs typeface="Calibri"/>
              </a:rPr>
              <a:t>Philanthropy’s</a:t>
            </a:r>
            <a:r>
              <a:rPr sz="1250" spc="12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65" dirty="0">
                <a:solidFill>
                  <a:srgbClr val="423733"/>
                </a:solidFill>
                <a:latin typeface="Calibri"/>
                <a:cs typeface="Calibri"/>
              </a:rPr>
              <a:t>report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F</a:t>
            </a:r>
            <a:r>
              <a:rPr sz="1250" i="1" u="sng" spc="-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r</a:t>
            </a:r>
            <a:r>
              <a:rPr sz="1250" i="1" u="sng" spc="-9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o</a:t>
            </a:r>
            <a:r>
              <a:rPr sz="1250" i="1" u="sng" spc="-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m</a:t>
            </a:r>
            <a:r>
              <a:rPr sz="1250" i="1" u="sng" spc="229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R</a:t>
            </a:r>
            <a:r>
              <a:rPr sz="1250" i="1" u="sng" spc="-10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0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esett</a:t>
            </a:r>
            <a:r>
              <a:rPr sz="1250" i="1" u="sng" spc="-10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5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lement</a:t>
            </a:r>
            <a:r>
              <a:rPr sz="1250" i="1" u="sng" spc="22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t</a:t>
            </a:r>
            <a:r>
              <a:rPr sz="1250" i="1" u="sng" spc="-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o</a:t>
            </a:r>
            <a:r>
              <a:rPr sz="1250" i="1" u="sng" spc="23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3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Belong</a:t>
            </a:r>
            <a:r>
              <a:rPr sz="1250" i="1" spc="-130" dirty="0">
                <a:solidFill>
                  <a:srgbClr val="0562C1"/>
                </a:solid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14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ing:</a:t>
            </a:r>
            <a:r>
              <a:rPr sz="1250" i="1" u="sng" spc="19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O</a:t>
            </a:r>
            <a:r>
              <a:rPr sz="1250" i="1" u="sng" spc="-10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6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pportunit</a:t>
            </a:r>
            <a:r>
              <a:rPr sz="1250" i="1" u="sng" spc="-10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2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ies</a:t>
            </a:r>
            <a:r>
              <a:rPr sz="1250" i="1" u="sng" spc="22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8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for </a:t>
            </a:r>
            <a:endParaRPr sz="1250">
              <a:latin typeface="Arial Narrow"/>
              <a:cs typeface="Arial Narrow"/>
            </a:endParaRPr>
          </a:p>
          <a:p>
            <a:pPr marL="12700" marR="5080">
              <a:lnSpc>
                <a:spcPct val="116599"/>
              </a:lnSpc>
              <a:spcBef>
                <a:spcPts val="5"/>
              </a:spcBef>
            </a:pP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R</a:t>
            </a:r>
            <a:r>
              <a:rPr sz="1250" i="1" u="sng" spc="-8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ef</a:t>
            </a:r>
            <a:r>
              <a:rPr sz="1250" i="1" u="sng" spc="-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u</a:t>
            </a:r>
            <a:r>
              <a:rPr sz="1250" i="1" spc="-95" dirty="0">
                <a:solidFill>
                  <a:srgbClr val="0562C1"/>
                </a:solid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 Narrow"/>
                <a:cs typeface="Arial Narrow"/>
                <a:hlinkClick r:id="rId5"/>
              </a:rPr>
              <a:t>g</a:t>
            </a:r>
            <a:r>
              <a:rPr sz="1250" i="1" spc="-95" dirty="0">
                <a:solidFill>
                  <a:srgbClr val="0562C1"/>
                </a:solid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e</a:t>
            </a:r>
            <a:r>
              <a:rPr sz="1250" i="1" u="sng" spc="-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e</a:t>
            </a:r>
            <a:r>
              <a:rPr sz="1250" i="1" u="sng" spc="22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5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Leader</a:t>
            </a:r>
            <a:r>
              <a:rPr sz="1250" i="1" u="sng" spc="-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s</a:t>
            </a:r>
            <a:r>
              <a:rPr sz="1250" i="1" u="sng" spc="-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2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hip</a:t>
            </a:r>
            <a:r>
              <a:rPr sz="1250" i="1" u="sng" spc="19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1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an</a:t>
            </a:r>
            <a:r>
              <a:rPr sz="1250" i="1" u="sng" spc="-7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d</a:t>
            </a:r>
            <a:r>
              <a:rPr sz="1250" i="1" u="sng" spc="26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C</a:t>
            </a:r>
            <a:r>
              <a:rPr sz="1250" i="1" u="sng" spc="-10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9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iv</a:t>
            </a:r>
            <a:r>
              <a:rPr sz="1250" i="1" u="sng" spc="-10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9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ic</a:t>
            </a:r>
            <a:r>
              <a:rPr sz="1250" i="1" u="sng" spc="22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2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Part</a:t>
            </a:r>
            <a:r>
              <a:rPr sz="1250" i="1" u="sng" spc="-114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1250" i="1" u="sng" spc="145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Arial Narrow"/>
                <a:cs typeface="Arial Narrow"/>
                <a:hlinkClick r:id="rId5"/>
              </a:rPr>
              <a:t>icipation</a:t>
            </a:r>
            <a:r>
              <a:rPr sz="1250" u="sng" spc="254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250" u="sng" spc="70" dirty="0">
                <a:solidFill>
                  <a:srgbClr val="0562C1"/>
                </a:solidFill>
                <a:uFill>
                  <a:solidFill>
                    <a:srgbClr val="423733"/>
                  </a:solidFill>
                </a:uFill>
                <a:latin typeface="Calibri"/>
                <a:cs typeface="Calibri"/>
                <a:hlinkClick r:id="rId5"/>
              </a:rPr>
              <a:t>highli</a:t>
            </a:r>
            <a:r>
              <a:rPr sz="1250" spc="70" dirty="0">
                <a:solidFill>
                  <a:srgbClr val="423733"/>
                </a:solidFill>
                <a:latin typeface="Calibri"/>
                <a:cs typeface="Calibri"/>
              </a:rPr>
              <a:t>ghting </a:t>
            </a:r>
            <a:r>
              <a:rPr sz="1250" spc="110" dirty="0">
                <a:solidFill>
                  <a:srgbClr val="423733"/>
                </a:solidFill>
                <a:latin typeface="Calibri"/>
                <a:cs typeface="Calibri"/>
              </a:rPr>
              <a:t>refugee</a:t>
            </a:r>
            <a:r>
              <a:rPr sz="1250" spc="135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105" dirty="0">
                <a:solidFill>
                  <a:srgbClr val="423733"/>
                </a:solidFill>
                <a:latin typeface="Calibri"/>
                <a:cs typeface="Calibri"/>
              </a:rPr>
              <a:t>civic</a:t>
            </a:r>
            <a:r>
              <a:rPr sz="1250" spc="16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120" dirty="0">
                <a:solidFill>
                  <a:srgbClr val="423733"/>
                </a:solidFill>
                <a:latin typeface="Calibri"/>
                <a:cs typeface="Calibri"/>
              </a:rPr>
              <a:t>engagement</a:t>
            </a:r>
            <a:r>
              <a:rPr sz="1250" spc="16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75" dirty="0">
                <a:solidFill>
                  <a:srgbClr val="423733"/>
                </a:solidFill>
                <a:latin typeface="Calibri"/>
                <a:cs typeface="Calibri"/>
              </a:rPr>
              <a:t>and</a:t>
            </a:r>
            <a:r>
              <a:rPr sz="1250" spc="150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95" dirty="0">
                <a:solidFill>
                  <a:srgbClr val="423733"/>
                </a:solidFill>
                <a:latin typeface="Calibri"/>
                <a:cs typeface="Calibri"/>
              </a:rPr>
              <a:t>leadership</a:t>
            </a:r>
            <a:r>
              <a:rPr sz="1250" spc="114" dirty="0">
                <a:solidFill>
                  <a:srgbClr val="423733"/>
                </a:solidFill>
                <a:latin typeface="Calibri"/>
                <a:cs typeface="Calibri"/>
              </a:rPr>
              <a:t> </a:t>
            </a:r>
            <a:r>
              <a:rPr sz="1250" spc="90" dirty="0">
                <a:solidFill>
                  <a:srgbClr val="423733"/>
                </a:solidFill>
                <a:latin typeface="Calibri"/>
                <a:cs typeface="Calibri"/>
              </a:rPr>
              <a:t>development </a:t>
            </a:r>
            <a:r>
              <a:rPr sz="1250" spc="80" dirty="0">
                <a:solidFill>
                  <a:srgbClr val="423733"/>
                </a:solidFill>
                <a:latin typeface="Calibri"/>
                <a:cs typeface="Calibri"/>
              </a:rPr>
              <a:t>programs.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800" y="3816096"/>
            <a:ext cx="457200" cy="372110"/>
          </a:xfrm>
          <a:prstGeom prst="rect">
            <a:avLst/>
          </a:prstGeom>
          <a:solidFill>
            <a:srgbClr val="8E2B8B"/>
          </a:solidFill>
        </p:spPr>
        <p:txBody>
          <a:bodyPr vert="horz" wrap="square" lIns="0" tIns="508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00"/>
              </a:spcBef>
            </a:pPr>
            <a:r>
              <a:rPr sz="2050" b="1" spc="-25" dirty="0">
                <a:solidFill>
                  <a:srgbClr val="F5F0F0"/>
                </a:solidFill>
                <a:latin typeface="Century Gothic"/>
                <a:cs typeface="Century Gothic"/>
              </a:rPr>
              <a:t>01</a:t>
            </a:r>
            <a:endParaRPr sz="20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00" y="4579620"/>
            <a:ext cx="457200" cy="373380"/>
          </a:xfrm>
          <a:prstGeom prst="rect">
            <a:avLst/>
          </a:prstGeom>
          <a:solidFill>
            <a:srgbClr val="8E2B8B"/>
          </a:solidFill>
        </p:spPr>
        <p:txBody>
          <a:bodyPr vert="horz" wrap="square" lIns="0" tIns="5143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405"/>
              </a:spcBef>
            </a:pPr>
            <a:r>
              <a:rPr sz="2050" b="1" spc="114" dirty="0">
                <a:solidFill>
                  <a:srgbClr val="F5F0F0"/>
                </a:solidFill>
                <a:latin typeface="Century Gothic"/>
                <a:cs typeface="Century Gothic"/>
              </a:rPr>
              <a:t>02</a:t>
            </a:r>
            <a:endParaRPr sz="20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800" y="5416296"/>
            <a:ext cx="457200" cy="372110"/>
          </a:xfrm>
          <a:prstGeom prst="rect">
            <a:avLst/>
          </a:prstGeom>
          <a:solidFill>
            <a:srgbClr val="8E2B8B"/>
          </a:solidFill>
        </p:spPr>
        <p:txBody>
          <a:bodyPr vert="horz" wrap="square" lIns="0" tIns="4953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390"/>
              </a:spcBef>
            </a:pPr>
            <a:r>
              <a:rPr sz="2050" b="1" spc="150" dirty="0">
                <a:solidFill>
                  <a:srgbClr val="F5F0F0"/>
                </a:solidFill>
                <a:latin typeface="Century Gothic"/>
                <a:cs typeface="Century Gothic"/>
              </a:rPr>
              <a:t>03</a:t>
            </a:r>
            <a:endParaRPr sz="20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3478" y="6121968"/>
            <a:ext cx="3143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0" dirty="0">
                <a:latin typeface="Arial Narrow"/>
                <a:cs typeface="Arial Narrow"/>
              </a:rPr>
              <a:t>PILOTmembers</a:t>
            </a:r>
            <a:r>
              <a:rPr sz="1600" b="1" spc="-195" dirty="0">
                <a:latin typeface="Arial Narrow"/>
                <a:cs typeface="Arial Narrow"/>
              </a:rPr>
              <a:t> </a:t>
            </a:r>
            <a:r>
              <a:rPr sz="1600" b="1" spc="-20" dirty="0">
                <a:latin typeface="Arial Narrow"/>
                <a:cs typeface="Arial Narrow"/>
              </a:rPr>
              <a:t>at</a:t>
            </a:r>
            <a:r>
              <a:rPr sz="1600" b="1" spc="-50" dirty="0">
                <a:latin typeface="Arial Narrow"/>
                <a:cs typeface="Arial Narrow"/>
              </a:rPr>
              <a:t> </a:t>
            </a:r>
            <a:r>
              <a:rPr sz="1600" b="1" spc="-80" dirty="0">
                <a:latin typeface="Arial Narrow"/>
                <a:cs typeface="Arial Narrow"/>
              </a:rPr>
              <a:t>Portland</a:t>
            </a:r>
            <a:r>
              <a:rPr sz="1600" b="1" spc="-75" dirty="0">
                <a:latin typeface="Arial Narrow"/>
                <a:cs typeface="Arial Narrow"/>
              </a:rPr>
              <a:t> </a:t>
            </a:r>
            <a:r>
              <a:rPr sz="1600" b="1" spc="-95" dirty="0">
                <a:latin typeface="Arial Narrow"/>
                <a:cs typeface="Arial Narrow"/>
              </a:rPr>
              <a:t>City</a:t>
            </a:r>
            <a:r>
              <a:rPr sz="1600" b="1" spc="-150" dirty="0">
                <a:latin typeface="Arial Narrow"/>
                <a:cs typeface="Arial Narrow"/>
              </a:rPr>
              <a:t> </a:t>
            </a:r>
            <a:r>
              <a:rPr sz="1600" b="1" spc="-60" dirty="0">
                <a:latin typeface="Arial Narrow"/>
                <a:cs typeface="Arial Narrow"/>
              </a:rPr>
              <a:t>Hall</a:t>
            </a:r>
            <a:r>
              <a:rPr sz="1600" b="1" spc="-100" dirty="0">
                <a:latin typeface="Arial Narrow"/>
                <a:cs typeface="Arial Narrow"/>
              </a:rPr>
              <a:t> </a:t>
            </a:r>
            <a:r>
              <a:rPr sz="1600" b="1" spc="-40" dirty="0">
                <a:latin typeface="Arial Narrow"/>
                <a:cs typeface="Arial Narrow"/>
              </a:rPr>
              <a:t>in</a:t>
            </a:r>
            <a:r>
              <a:rPr sz="1600" b="1" spc="-100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2016.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851" y="3898391"/>
            <a:ext cx="615950" cy="617220"/>
            <a:chOff x="720851" y="3898391"/>
            <a:chExt cx="615950" cy="617220"/>
          </a:xfrm>
        </p:grpSpPr>
        <p:sp>
          <p:nvSpPr>
            <p:cNvPr id="3" name="object 3"/>
            <p:cNvSpPr/>
            <p:nvPr/>
          </p:nvSpPr>
          <p:spPr>
            <a:xfrm>
              <a:off x="720851" y="3898391"/>
              <a:ext cx="615950" cy="617220"/>
            </a:xfrm>
            <a:custGeom>
              <a:avLst/>
              <a:gdLst/>
              <a:ahLst/>
              <a:cxnLst/>
              <a:rect l="l" t="t" r="r" b="b"/>
              <a:pathLst>
                <a:path w="615950" h="617220">
                  <a:moveTo>
                    <a:pt x="615696" y="0"/>
                  </a:moveTo>
                  <a:lnTo>
                    <a:pt x="0" y="0"/>
                  </a:lnTo>
                  <a:lnTo>
                    <a:pt x="0" y="617219"/>
                  </a:lnTo>
                  <a:lnTo>
                    <a:pt x="615696" y="617219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932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187" y="4023359"/>
              <a:ext cx="382270" cy="362585"/>
            </a:xfrm>
            <a:custGeom>
              <a:avLst/>
              <a:gdLst/>
              <a:ahLst/>
              <a:cxnLst/>
              <a:rect l="l" t="t" r="r" b="b"/>
              <a:pathLst>
                <a:path w="382269" h="362585">
                  <a:moveTo>
                    <a:pt x="382143" y="141490"/>
                  </a:moveTo>
                  <a:lnTo>
                    <a:pt x="379158" y="132321"/>
                  </a:lnTo>
                  <a:lnTo>
                    <a:pt x="375196" y="128993"/>
                  </a:lnTo>
                  <a:lnTo>
                    <a:pt x="254355" y="111467"/>
                  </a:lnTo>
                  <a:lnTo>
                    <a:pt x="219354" y="40690"/>
                  </a:lnTo>
                  <a:lnTo>
                    <a:pt x="202438" y="6489"/>
                  </a:lnTo>
                  <a:lnTo>
                    <a:pt x="197688" y="1625"/>
                  </a:lnTo>
                  <a:lnTo>
                    <a:pt x="191071" y="0"/>
                  </a:lnTo>
                  <a:lnTo>
                    <a:pt x="184454" y="1625"/>
                  </a:lnTo>
                  <a:lnTo>
                    <a:pt x="179705" y="6489"/>
                  </a:lnTo>
                  <a:lnTo>
                    <a:pt x="127800" y="111467"/>
                  </a:lnTo>
                  <a:lnTo>
                    <a:pt x="6946" y="128993"/>
                  </a:lnTo>
                  <a:lnTo>
                    <a:pt x="2984" y="132334"/>
                  </a:lnTo>
                  <a:lnTo>
                    <a:pt x="0" y="141490"/>
                  </a:lnTo>
                  <a:lnTo>
                    <a:pt x="1244" y="146519"/>
                  </a:lnTo>
                  <a:lnTo>
                    <a:pt x="88696" y="231609"/>
                  </a:lnTo>
                  <a:lnTo>
                    <a:pt x="68046" y="351726"/>
                  </a:lnTo>
                  <a:lnTo>
                    <a:pt x="70002" y="356527"/>
                  </a:lnTo>
                  <a:lnTo>
                    <a:pt x="77825" y="362216"/>
                  </a:lnTo>
                  <a:lnTo>
                    <a:pt x="82994" y="362572"/>
                  </a:lnTo>
                  <a:lnTo>
                    <a:pt x="152704" y="325983"/>
                  </a:lnTo>
                  <a:lnTo>
                    <a:pt x="98196" y="325983"/>
                  </a:lnTo>
                  <a:lnTo>
                    <a:pt x="115506" y="225209"/>
                  </a:lnTo>
                  <a:lnTo>
                    <a:pt x="114147" y="221030"/>
                  </a:lnTo>
                  <a:lnTo>
                    <a:pt x="40805" y="149656"/>
                  </a:lnTo>
                  <a:lnTo>
                    <a:pt x="142176" y="134962"/>
                  </a:lnTo>
                  <a:lnTo>
                    <a:pt x="145745" y="132372"/>
                  </a:lnTo>
                  <a:lnTo>
                    <a:pt x="191071" y="40690"/>
                  </a:lnTo>
                  <a:lnTo>
                    <a:pt x="236410" y="132359"/>
                  </a:lnTo>
                  <a:lnTo>
                    <a:pt x="239979" y="134962"/>
                  </a:lnTo>
                  <a:lnTo>
                    <a:pt x="341337" y="149656"/>
                  </a:lnTo>
                  <a:lnTo>
                    <a:pt x="267995" y="221018"/>
                  </a:lnTo>
                  <a:lnTo>
                    <a:pt x="266636" y="225209"/>
                  </a:lnTo>
                  <a:lnTo>
                    <a:pt x="283946" y="325983"/>
                  </a:lnTo>
                  <a:lnTo>
                    <a:pt x="309676" y="325983"/>
                  </a:lnTo>
                  <a:lnTo>
                    <a:pt x="293458" y="231597"/>
                  </a:lnTo>
                  <a:lnTo>
                    <a:pt x="380911" y="146519"/>
                  </a:lnTo>
                  <a:lnTo>
                    <a:pt x="382143" y="141490"/>
                  </a:lnTo>
                  <a:close/>
                </a:path>
              </a:pathLst>
            </a:custGeom>
            <a:solidFill>
              <a:srgbClr val="F5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396" y="4302251"/>
              <a:ext cx="215893" cy="8288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720851" y="2838526"/>
            <a:ext cx="615950" cy="616585"/>
          </a:xfrm>
          <a:custGeom>
            <a:avLst/>
            <a:gdLst/>
            <a:ahLst/>
            <a:cxnLst/>
            <a:rect l="l" t="t" r="r" b="b"/>
            <a:pathLst>
              <a:path w="615950" h="616585">
                <a:moveTo>
                  <a:pt x="615696" y="0"/>
                </a:moveTo>
                <a:lnTo>
                  <a:pt x="0" y="0"/>
                </a:lnTo>
                <a:lnTo>
                  <a:pt x="0" y="616089"/>
                </a:lnTo>
                <a:lnTo>
                  <a:pt x="615696" y="616089"/>
                </a:lnTo>
                <a:lnTo>
                  <a:pt x="615696" y="0"/>
                </a:lnTo>
                <a:close/>
              </a:path>
            </a:pathLst>
          </a:custGeom>
          <a:solidFill>
            <a:srgbClr val="932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851" y="1656588"/>
            <a:ext cx="615950" cy="616585"/>
          </a:xfrm>
          <a:custGeom>
            <a:avLst/>
            <a:gdLst/>
            <a:ahLst/>
            <a:cxnLst/>
            <a:rect l="l" t="t" r="r" b="b"/>
            <a:pathLst>
              <a:path w="615950" h="616585">
                <a:moveTo>
                  <a:pt x="615696" y="0"/>
                </a:moveTo>
                <a:lnTo>
                  <a:pt x="0" y="0"/>
                </a:lnTo>
                <a:lnTo>
                  <a:pt x="0" y="616089"/>
                </a:lnTo>
                <a:lnTo>
                  <a:pt x="615696" y="616089"/>
                </a:lnTo>
                <a:lnTo>
                  <a:pt x="615696" y="0"/>
                </a:lnTo>
                <a:close/>
              </a:path>
            </a:pathLst>
          </a:custGeom>
          <a:solidFill>
            <a:srgbClr val="932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791" y="252984"/>
            <a:ext cx="958583" cy="95859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8200" y="2965190"/>
            <a:ext cx="382270" cy="363220"/>
          </a:xfrm>
          <a:custGeom>
            <a:avLst/>
            <a:gdLst/>
            <a:ahLst/>
            <a:cxnLst/>
            <a:rect l="l" t="t" r="r" b="b"/>
            <a:pathLst>
              <a:path w="382269" h="363220">
                <a:moveTo>
                  <a:pt x="191071" y="0"/>
                </a:moveTo>
                <a:lnTo>
                  <a:pt x="184454" y="1625"/>
                </a:lnTo>
                <a:lnTo>
                  <a:pt x="179705" y="6502"/>
                </a:lnTo>
                <a:lnTo>
                  <a:pt x="127787" y="111671"/>
                </a:lnTo>
                <a:lnTo>
                  <a:pt x="6946" y="129222"/>
                </a:lnTo>
                <a:lnTo>
                  <a:pt x="2984" y="132562"/>
                </a:lnTo>
                <a:lnTo>
                  <a:pt x="0" y="141744"/>
                </a:lnTo>
                <a:lnTo>
                  <a:pt x="1244" y="146786"/>
                </a:lnTo>
                <a:lnTo>
                  <a:pt x="88684" y="232016"/>
                </a:lnTo>
                <a:lnTo>
                  <a:pt x="68046" y="352361"/>
                </a:lnTo>
                <a:lnTo>
                  <a:pt x="70002" y="357174"/>
                </a:lnTo>
                <a:lnTo>
                  <a:pt x="77825" y="362864"/>
                </a:lnTo>
                <a:lnTo>
                  <a:pt x="82994" y="363220"/>
                </a:lnTo>
                <a:lnTo>
                  <a:pt x="152710" y="326567"/>
                </a:lnTo>
                <a:lnTo>
                  <a:pt x="98196" y="326567"/>
                </a:lnTo>
                <a:lnTo>
                  <a:pt x="115506" y="225628"/>
                </a:lnTo>
                <a:lnTo>
                  <a:pt x="114147" y="221424"/>
                </a:lnTo>
                <a:lnTo>
                  <a:pt x="40805" y="149923"/>
                </a:lnTo>
                <a:lnTo>
                  <a:pt x="142176" y="135204"/>
                </a:lnTo>
                <a:lnTo>
                  <a:pt x="145745" y="132600"/>
                </a:lnTo>
                <a:lnTo>
                  <a:pt x="191071" y="40767"/>
                </a:lnTo>
                <a:lnTo>
                  <a:pt x="219348" y="40767"/>
                </a:lnTo>
                <a:lnTo>
                  <a:pt x="202438" y="6502"/>
                </a:lnTo>
                <a:lnTo>
                  <a:pt x="197688" y="1625"/>
                </a:lnTo>
                <a:lnTo>
                  <a:pt x="191071" y="0"/>
                </a:lnTo>
                <a:close/>
              </a:path>
              <a:path w="382269" h="363220">
                <a:moveTo>
                  <a:pt x="245575" y="306400"/>
                </a:moveTo>
                <a:lnTo>
                  <a:pt x="191071" y="306400"/>
                </a:lnTo>
                <a:lnTo>
                  <a:pt x="296735" y="361950"/>
                </a:lnTo>
                <a:lnTo>
                  <a:pt x="298767" y="362432"/>
                </a:lnTo>
                <a:lnTo>
                  <a:pt x="303403" y="362432"/>
                </a:lnTo>
                <a:lnTo>
                  <a:pt x="306031" y="361619"/>
                </a:lnTo>
                <a:lnTo>
                  <a:pt x="312140" y="357174"/>
                </a:lnTo>
                <a:lnTo>
                  <a:pt x="314096" y="352361"/>
                </a:lnTo>
                <a:lnTo>
                  <a:pt x="309673" y="326567"/>
                </a:lnTo>
                <a:lnTo>
                  <a:pt x="283946" y="326567"/>
                </a:lnTo>
                <a:lnTo>
                  <a:pt x="245575" y="306400"/>
                </a:lnTo>
                <a:close/>
              </a:path>
              <a:path w="382269" h="363220">
                <a:moveTo>
                  <a:pt x="193103" y="279400"/>
                </a:moveTo>
                <a:lnTo>
                  <a:pt x="189039" y="279400"/>
                </a:lnTo>
                <a:lnTo>
                  <a:pt x="187020" y="279882"/>
                </a:lnTo>
                <a:lnTo>
                  <a:pt x="98196" y="326567"/>
                </a:lnTo>
                <a:lnTo>
                  <a:pt x="152710" y="326567"/>
                </a:lnTo>
                <a:lnTo>
                  <a:pt x="191071" y="306400"/>
                </a:lnTo>
                <a:lnTo>
                  <a:pt x="245575" y="306400"/>
                </a:lnTo>
                <a:lnTo>
                  <a:pt x="195122" y="279882"/>
                </a:lnTo>
                <a:lnTo>
                  <a:pt x="193103" y="279400"/>
                </a:lnTo>
                <a:close/>
              </a:path>
              <a:path w="382269" h="363220">
                <a:moveTo>
                  <a:pt x="341337" y="124320"/>
                </a:moveTo>
                <a:lnTo>
                  <a:pt x="341337" y="149923"/>
                </a:lnTo>
                <a:lnTo>
                  <a:pt x="267995" y="221424"/>
                </a:lnTo>
                <a:lnTo>
                  <a:pt x="266636" y="225628"/>
                </a:lnTo>
                <a:lnTo>
                  <a:pt x="283946" y="326567"/>
                </a:lnTo>
                <a:lnTo>
                  <a:pt x="309673" y="326567"/>
                </a:lnTo>
                <a:lnTo>
                  <a:pt x="293458" y="232016"/>
                </a:lnTo>
                <a:lnTo>
                  <a:pt x="380898" y="146786"/>
                </a:lnTo>
                <a:lnTo>
                  <a:pt x="382143" y="141744"/>
                </a:lnTo>
                <a:lnTo>
                  <a:pt x="379158" y="132562"/>
                </a:lnTo>
                <a:lnTo>
                  <a:pt x="375196" y="129222"/>
                </a:lnTo>
                <a:lnTo>
                  <a:pt x="341337" y="124320"/>
                </a:lnTo>
                <a:close/>
              </a:path>
              <a:path w="382269" h="363220">
                <a:moveTo>
                  <a:pt x="219348" y="40767"/>
                </a:moveTo>
                <a:lnTo>
                  <a:pt x="191071" y="40767"/>
                </a:lnTo>
                <a:lnTo>
                  <a:pt x="236410" y="132600"/>
                </a:lnTo>
                <a:lnTo>
                  <a:pt x="239979" y="135204"/>
                </a:lnTo>
                <a:lnTo>
                  <a:pt x="341337" y="149923"/>
                </a:lnTo>
                <a:lnTo>
                  <a:pt x="341337" y="124320"/>
                </a:lnTo>
                <a:lnTo>
                  <a:pt x="254342" y="111671"/>
                </a:lnTo>
                <a:lnTo>
                  <a:pt x="219348" y="40767"/>
                </a:lnTo>
                <a:close/>
              </a:path>
            </a:pathLst>
          </a:custGeom>
          <a:solidFill>
            <a:srgbClr val="F5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1783082"/>
            <a:ext cx="382270" cy="363220"/>
          </a:xfrm>
          <a:custGeom>
            <a:avLst/>
            <a:gdLst/>
            <a:ahLst/>
            <a:cxnLst/>
            <a:rect l="l" t="t" r="r" b="b"/>
            <a:pathLst>
              <a:path w="382269" h="363219">
                <a:moveTo>
                  <a:pt x="191071" y="0"/>
                </a:moveTo>
                <a:lnTo>
                  <a:pt x="184454" y="1625"/>
                </a:lnTo>
                <a:lnTo>
                  <a:pt x="179705" y="6502"/>
                </a:lnTo>
                <a:lnTo>
                  <a:pt x="127787" y="111658"/>
                </a:lnTo>
                <a:lnTo>
                  <a:pt x="6946" y="129209"/>
                </a:lnTo>
                <a:lnTo>
                  <a:pt x="2984" y="132562"/>
                </a:lnTo>
                <a:lnTo>
                  <a:pt x="0" y="141732"/>
                </a:lnTo>
                <a:lnTo>
                  <a:pt x="1244" y="146773"/>
                </a:lnTo>
                <a:lnTo>
                  <a:pt x="88684" y="232016"/>
                </a:lnTo>
                <a:lnTo>
                  <a:pt x="68046" y="352348"/>
                </a:lnTo>
                <a:lnTo>
                  <a:pt x="70002" y="357149"/>
                </a:lnTo>
                <a:lnTo>
                  <a:pt x="77825" y="362851"/>
                </a:lnTo>
                <a:lnTo>
                  <a:pt x="82994" y="363207"/>
                </a:lnTo>
                <a:lnTo>
                  <a:pt x="152702" y="326567"/>
                </a:lnTo>
                <a:lnTo>
                  <a:pt x="98196" y="326567"/>
                </a:lnTo>
                <a:lnTo>
                  <a:pt x="115506" y="225615"/>
                </a:lnTo>
                <a:lnTo>
                  <a:pt x="114147" y="221411"/>
                </a:lnTo>
                <a:lnTo>
                  <a:pt x="40805" y="149923"/>
                </a:lnTo>
                <a:lnTo>
                  <a:pt x="142176" y="135204"/>
                </a:lnTo>
                <a:lnTo>
                  <a:pt x="145745" y="132600"/>
                </a:lnTo>
                <a:lnTo>
                  <a:pt x="191071" y="40767"/>
                </a:lnTo>
                <a:lnTo>
                  <a:pt x="219350" y="40767"/>
                </a:lnTo>
                <a:lnTo>
                  <a:pt x="202438" y="6502"/>
                </a:lnTo>
                <a:lnTo>
                  <a:pt x="197688" y="1625"/>
                </a:lnTo>
                <a:lnTo>
                  <a:pt x="191071" y="0"/>
                </a:lnTo>
                <a:close/>
              </a:path>
              <a:path w="382269" h="363219">
                <a:moveTo>
                  <a:pt x="245585" y="306400"/>
                </a:moveTo>
                <a:lnTo>
                  <a:pt x="191071" y="306400"/>
                </a:lnTo>
                <a:lnTo>
                  <a:pt x="296735" y="361937"/>
                </a:lnTo>
                <a:lnTo>
                  <a:pt x="298767" y="362419"/>
                </a:lnTo>
                <a:lnTo>
                  <a:pt x="303403" y="362419"/>
                </a:lnTo>
                <a:lnTo>
                  <a:pt x="306031" y="361607"/>
                </a:lnTo>
                <a:lnTo>
                  <a:pt x="312140" y="357149"/>
                </a:lnTo>
                <a:lnTo>
                  <a:pt x="314096" y="352348"/>
                </a:lnTo>
                <a:lnTo>
                  <a:pt x="309674" y="326567"/>
                </a:lnTo>
                <a:lnTo>
                  <a:pt x="283946" y="326567"/>
                </a:lnTo>
                <a:lnTo>
                  <a:pt x="245585" y="306400"/>
                </a:lnTo>
                <a:close/>
              </a:path>
              <a:path w="382269" h="363219">
                <a:moveTo>
                  <a:pt x="193103" y="279387"/>
                </a:moveTo>
                <a:lnTo>
                  <a:pt x="189039" y="279387"/>
                </a:lnTo>
                <a:lnTo>
                  <a:pt x="187020" y="279869"/>
                </a:lnTo>
                <a:lnTo>
                  <a:pt x="98196" y="326567"/>
                </a:lnTo>
                <a:lnTo>
                  <a:pt x="152702" y="326567"/>
                </a:lnTo>
                <a:lnTo>
                  <a:pt x="191071" y="306400"/>
                </a:lnTo>
                <a:lnTo>
                  <a:pt x="245585" y="306400"/>
                </a:lnTo>
                <a:lnTo>
                  <a:pt x="195122" y="279869"/>
                </a:lnTo>
                <a:lnTo>
                  <a:pt x="193103" y="279387"/>
                </a:lnTo>
                <a:close/>
              </a:path>
              <a:path w="382269" h="363219">
                <a:moveTo>
                  <a:pt x="341337" y="124307"/>
                </a:moveTo>
                <a:lnTo>
                  <a:pt x="341337" y="149923"/>
                </a:lnTo>
                <a:lnTo>
                  <a:pt x="267995" y="221411"/>
                </a:lnTo>
                <a:lnTo>
                  <a:pt x="266636" y="225615"/>
                </a:lnTo>
                <a:lnTo>
                  <a:pt x="283946" y="326567"/>
                </a:lnTo>
                <a:lnTo>
                  <a:pt x="309674" y="326567"/>
                </a:lnTo>
                <a:lnTo>
                  <a:pt x="293458" y="232016"/>
                </a:lnTo>
                <a:lnTo>
                  <a:pt x="380898" y="146773"/>
                </a:lnTo>
                <a:lnTo>
                  <a:pt x="382143" y="141732"/>
                </a:lnTo>
                <a:lnTo>
                  <a:pt x="379158" y="132562"/>
                </a:lnTo>
                <a:lnTo>
                  <a:pt x="375196" y="129209"/>
                </a:lnTo>
                <a:lnTo>
                  <a:pt x="341337" y="124307"/>
                </a:lnTo>
                <a:close/>
              </a:path>
              <a:path w="382269" h="363219">
                <a:moveTo>
                  <a:pt x="219350" y="40767"/>
                </a:moveTo>
                <a:lnTo>
                  <a:pt x="191071" y="40767"/>
                </a:lnTo>
                <a:lnTo>
                  <a:pt x="236410" y="132600"/>
                </a:lnTo>
                <a:lnTo>
                  <a:pt x="239979" y="135204"/>
                </a:lnTo>
                <a:lnTo>
                  <a:pt x="341337" y="149923"/>
                </a:lnTo>
                <a:lnTo>
                  <a:pt x="341337" y="124307"/>
                </a:lnTo>
                <a:lnTo>
                  <a:pt x="254342" y="111658"/>
                </a:lnTo>
                <a:lnTo>
                  <a:pt x="219350" y="40767"/>
                </a:lnTo>
                <a:close/>
              </a:path>
            </a:pathLst>
          </a:custGeom>
          <a:solidFill>
            <a:srgbClr val="F5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687067" y="353568"/>
            <a:ext cx="9817735" cy="5744210"/>
            <a:chOff x="1687067" y="353568"/>
            <a:chExt cx="9817735" cy="57442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7283" y="1405128"/>
              <a:ext cx="3517379" cy="46923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7067" y="353568"/>
              <a:ext cx="6591300" cy="103022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19545" y="1675706"/>
            <a:ext cx="426402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0" spc="-180" dirty="0">
                <a:solidFill>
                  <a:srgbClr val="423733"/>
                </a:solidFill>
                <a:latin typeface="Tahoma"/>
                <a:cs typeface="Tahoma"/>
              </a:rPr>
              <a:t>2010-</a:t>
            </a:r>
            <a:r>
              <a:rPr sz="1800" b="0" spc="-110" dirty="0">
                <a:solidFill>
                  <a:srgbClr val="423733"/>
                </a:solidFill>
                <a:latin typeface="Tahoma"/>
                <a:cs typeface="Tahoma"/>
              </a:rPr>
              <a:t>2011:Created</a:t>
            </a:r>
            <a:r>
              <a:rPr sz="1800" b="0" spc="-2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0" spc="-55" dirty="0">
                <a:solidFill>
                  <a:srgbClr val="423733"/>
                </a:solidFill>
                <a:latin typeface="Tahoma"/>
                <a:cs typeface="Tahoma"/>
              </a:rPr>
              <a:t>the</a:t>
            </a:r>
            <a:r>
              <a:rPr sz="1800" b="0" spc="-19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0" spc="-85" dirty="0">
                <a:solidFill>
                  <a:srgbClr val="423733"/>
                </a:solidFill>
                <a:latin typeface="Tahoma"/>
                <a:cs typeface="Tahoma"/>
              </a:rPr>
              <a:t>Somali</a:t>
            </a:r>
            <a:r>
              <a:rPr sz="1800" b="0" spc="-15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0" spc="-100" dirty="0">
                <a:solidFill>
                  <a:srgbClr val="423733"/>
                </a:solidFill>
                <a:latin typeface="Tahoma"/>
                <a:cs typeface="Tahoma"/>
              </a:rPr>
              <a:t>Youth</a:t>
            </a:r>
            <a:r>
              <a:rPr sz="1800" b="0" spc="-225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0" spc="-10" dirty="0">
                <a:solidFill>
                  <a:srgbClr val="423733"/>
                </a:solidFill>
                <a:latin typeface="Tahoma"/>
                <a:cs typeface="Tahoma"/>
              </a:rPr>
              <a:t>of</a:t>
            </a:r>
            <a:r>
              <a:rPr sz="1800" b="0" spc="-110" dirty="0">
                <a:solidFill>
                  <a:srgbClr val="423733"/>
                </a:solidFill>
                <a:latin typeface="Tahoma"/>
                <a:cs typeface="Tahoma"/>
              </a:rPr>
              <a:t> </a:t>
            </a:r>
            <a:r>
              <a:rPr sz="1800" b="0" spc="-45" dirty="0">
                <a:solidFill>
                  <a:srgbClr val="423733"/>
                </a:solidFill>
                <a:latin typeface="Tahoma"/>
                <a:cs typeface="Tahoma"/>
              </a:rPr>
              <a:t>Oregon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18735">
              <a:lnSpc>
                <a:spcPct val="116799"/>
              </a:lnSpc>
              <a:spcBef>
                <a:spcPts val="95"/>
              </a:spcBef>
            </a:pPr>
            <a:r>
              <a:rPr dirty="0"/>
              <a:t>P</a:t>
            </a:r>
            <a:r>
              <a:rPr spc="-110" dirty="0"/>
              <a:t> </a:t>
            </a:r>
            <a:r>
              <a:rPr dirty="0"/>
              <a:t>I</a:t>
            </a:r>
            <a:r>
              <a:rPr spc="-110" dirty="0"/>
              <a:t> </a:t>
            </a:r>
            <a:r>
              <a:rPr spc="95" dirty="0"/>
              <a:t>LOT</a:t>
            </a:r>
            <a:r>
              <a:rPr spc="190" dirty="0"/>
              <a:t> </a:t>
            </a:r>
            <a:r>
              <a:rPr spc="95" dirty="0"/>
              <a:t>grad</a:t>
            </a:r>
            <a:r>
              <a:rPr spc="180" dirty="0"/>
              <a:t> </a:t>
            </a:r>
            <a:r>
              <a:rPr spc="95" dirty="0"/>
              <a:t>Kamar</a:t>
            </a:r>
            <a:r>
              <a:rPr spc="160" dirty="0"/>
              <a:t> </a:t>
            </a:r>
            <a:r>
              <a:rPr spc="95" dirty="0"/>
              <a:t>Haji-</a:t>
            </a:r>
            <a:r>
              <a:rPr spc="110" dirty="0"/>
              <a:t>Mohamed</a:t>
            </a:r>
            <a:r>
              <a:rPr spc="140" dirty="0"/>
              <a:t> </a:t>
            </a:r>
            <a:r>
              <a:rPr spc="100" dirty="0"/>
              <a:t>organized</a:t>
            </a:r>
            <a:r>
              <a:rPr spc="130" dirty="0"/>
              <a:t> </a:t>
            </a:r>
            <a:r>
              <a:rPr dirty="0"/>
              <a:t>5</a:t>
            </a:r>
            <a:r>
              <a:rPr spc="-85" dirty="0"/>
              <a:t> </a:t>
            </a:r>
            <a:r>
              <a:rPr dirty="0"/>
              <a:t>0</a:t>
            </a:r>
            <a:r>
              <a:rPr spc="229" dirty="0"/>
              <a:t> </a:t>
            </a:r>
            <a:r>
              <a:rPr spc="100" dirty="0"/>
              <a:t>Somali</a:t>
            </a:r>
            <a:r>
              <a:rPr spc="135" dirty="0"/>
              <a:t> </a:t>
            </a:r>
            <a:r>
              <a:rPr spc="75" dirty="0"/>
              <a:t>youth</a:t>
            </a:r>
            <a:r>
              <a:rPr spc="105" dirty="0"/>
              <a:t> </a:t>
            </a:r>
            <a:r>
              <a:rPr spc="30" dirty="0"/>
              <a:t>to </a:t>
            </a:r>
            <a:r>
              <a:rPr spc="95" dirty="0"/>
              <a:t>create</a:t>
            </a:r>
            <a:r>
              <a:rPr spc="130" dirty="0"/>
              <a:t> </a:t>
            </a:r>
            <a:r>
              <a:rPr spc="100" dirty="0"/>
              <a:t>Somali</a:t>
            </a:r>
            <a:r>
              <a:rPr spc="135" dirty="0"/>
              <a:t> </a:t>
            </a:r>
            <a:r>
              <a:rPr spc="60" dirty="0"/>
              <a:t>Youth</a:t>
            </a:r>
            <a:r>
              <a:rPr spc="130" dirty="0"/>
              <a:t> </a:t>
            </a:r>
            <a:r>
              <a:rPr spc="50" dirty="0"/>
              <a:t>of</a:t>
            </a:r>
            <a:r>
              <a:rPr spc="125" dirty="0"/>
              <a:t> </a:t>
            </a:r>
            <a:r>
              <a:rPr spc="100" dirty="0"/>
              <a:t>Oregon,</a:t>
            </a:r>
            <a:r>
              <a:rPr spc="135" dirty="0"/>
              <a:t> </a:t>
            </a:r>
            <a:r>
              <a:rPr dirty="0"/>
              <a:t>a</a:t>
            </a:r>
            <a:r>
              <a:rPr spc="150" dirty="0"/>
              <a:t> </a:t>
            </a:r>
            <a:r>
              <a:rPr spc="80" dirty="0"/>
              <a:t>sp</a:t>
            </a:r>
            <a:r>
              <a:rPr spc="-114" dirty="0"/>
              <a:t> </a:t>
            </a:r>
            <a:r>
              <a:rPr spc="105" dirty="0"/>
              <a:t>ace</a:t>
            </a:r>
            <a:r>
              <a:rPr spc="200" dirty="0"/>
              <a:t> </a:t>
            </a:r>
            <a:r>
              <a:rPr spc="50" dirty="0"/>
              <a:t>for</a:t>
            </a:r>
            <a:r>
              <a:rPr spc="130" dirty="0"/>
              <a:t> </a:t>
            </a:r>
            <a:r>
              <a:rPr spc="95" dirty="0"/>
              <a:t>dialogue</a:t>
            </a:r>
            <a:r>
              <a:rPr spc="105" dirty="0"/>
              <a:t> </a:t>
            </a:r>
            <a:r>
              <a:rPr spc="70" dirty="0"/>
              <a:t>about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pc="110" dirty="0"/>
              <a:t>challenges</a:t>
            </a:r>
            <a:r>
              <a:rPr spc="185" dirty="0"/>
              <a:t> </a:t>
            </a:r>
            <a:r>
              <a:rPr spc="75" dirty="0"/>
              <a:t>and</a:t>
            </a:r>
            <a:r>
              <a:rPr spc="190" dirty="0"/>
              <a:t> </a:t>
            </a:r>
            <a:r>
              <a:rPr spc="80" dirty="0"/>
              <a:t>barriers</a:t>
            </a:r>
            <a:r>
              <a:rPr spc="175" dirty="0"/>
              <a:t> </a:t>
            </a:r>
            <a:r>
              <a:rPr dirty="0"/>
              <a:t>that</a:t>
            </a:r>
            <a:r>
              <a:rPr spc="130" dirty="0"/>
              <a:t> </a:t>
            </a:r>
            <a:r>
              <a:rPr spc="100" dirty="0"/>
              <a:t>Somali</a:t>
            </a:r>
            <a:r>
              <a:rPr spc="150" dirty="0"/>
              <a:t> </a:t>
            </a:r>
            <a:r>
              <a:rPr spc="75" dirty="0"/>
              <a:t>youth</a:t>
            </a:r>
            <a:r>
              <a:rPr spc="145" dirty="0"/>
              <a:t> </a:t>
            </a:r>
            <a:r>
              <a:rPr spc="70" dirty="0"/>
              <a:t>are</a:t>
            </a:r>
            <a:r>
              <a:rPr spc="170" dirty="0"/>
              <a:t> </a:t>
            </a:r>
            <a:r>
              <a:rPr spc="60" dirty="0"/>
              <a:t>facing.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/>
          </a:p>
          <a:p>
            <a:pPr marL="12700">
              <a:lnSpc>
                <a:spcPct val="100000"/>
              </a:lnSpc>
            </a:pPr>
            <a:r>
              <a:rPr sz="1800" b="1" spc="-185" dirty="0">
                <a:latin typeface="Tahoma"/>
                <a:cs typeface="Tahoma"/>
              </a:rPr>
              <a:t>2015-</a:t>
            </a:r>
            <a:r>
              <a:rPr sz="1800" b="1" spc="-145" dirty="0">
                <a:latin typeface="Tahoma"/>
                <a:cs typeface="Tahoma"/>
              </a:rPr>
              <a:t>2016:</a:t>
            </a:r>
            <a:r>
              <a:rPr sz="1800" b="1" spc="-33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Helped</a:t>
            </a:r>
            <a:r>
              <a:rPr sz="1800" b="1" spc="-254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pass</a:t>
            </a:r>
            <a:r>
              <a:rPr sz="1800" b="1" spc="-17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HB</a:t>
            </a:r>
            <a:r>
              <a:rPr sz="1800" b="1" spc="-28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2002,</a:t>
            </a:r>
            <a:r>
              <a:rPr sz="1800" b="1" spc="-21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the</a:t>
            </a:r>
            <a:r>
              <a:rPr sz="1800" b="1" spc="-204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End</a:t>
            </a:r>
            <a:r>
              <a:rPr sz="1800" b="1" spc="-21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Profiling</a:t>
            </a:r>
            <a:r>
              <a:rPr sz="1800" b="1" spc="-21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Act</a:t>
            </a:r>
            <a:endParaRPr sz="1800">
              <a:latin typeface="Tahoma"/>
              <a:cs typeface="Tahoma"/>
            </a:endParaRPr>
          </a:p>
          <a:p>
            <a:pPr marL="12700" marR="5430520">
              <a:lnSpc>
                <a:spcPct val="118800"/>
              </a:lnSpc>
              <a:spcBef>
                <a:spcPts val="125"/>
              </a:spcBef>
            </a:pPr>
            <a:r>
              <a:rPr sz="1300" spc="110" dirty="0"/>
              <a:t>Our</a:t>
            </a:r>
            <a:r>
              <a:rPr sz="1300" spc="190" dirty="0"/>
              <a:t> </a:t>
            </a:r>
            <a:r>
              <a:rPr sz="1300" dirty="0"/>
              <a:t>P</a:t>
            </a:r>
            <a:r>
              <a:rPr sz="1300" spc="-125" dirty="0"/>
              <a:t> </a:t>
            </a:r>
            <a:r>
              <a:rPr sz="1300" dirty="0"/>
              <a:t>I</a:t>
            </a:r>
            <a:r>
              <a:rPr sz="1300" spc="-125" dirty="0"/>
              <a:t> </a:t>
            </a:r>
            <a:r>
              <a:rPr sz="1300" spc="105" dirty="0"/>
              <a:t>LOT</a:t>
            </a:r>
            <a:r>
              <a:rPr sz="1300" spc="240" dirty="0"/>
              <a:t> </a:t>
            </a:r>
            <a:r>
              <a:rPr sz="1300" spc="95" dirty="0"/>
              <a:t>cohort</a:t>
            </a:r>
            <a:r>
              <a:rPr sz="1300" spc="160" dirty="0"/>
              <a:t> </a:t>
            </a:r>
            <a:r>
              <a:rPr sz="1300" spc="110" dirty="0"/>
              <a:t>collected</a:t>
            </a:r>
            <a:r>
              <a:rPr sz="1300" spc="204" dirty="0"/>
              <a:t> </a:t>
            </a:r>
            <a:r>
              <a:rPr sz="1300" spc="80" dirty="0"/>
              <a:t>34</a:t>
            </a:r>
            <a:r>
              <a:rPr sz="1300" spc="185" dirty="0"/>
              <a:t> </a:t>
            </a:r>
            <a:r>
              <a:rPr sz="1300" spc="85" dirty="0"/>
              <a:t>petitions</a:t>
            </a:r>
            <a:r>
              <a:rPr sz="1300" spc="150" dirty="0"/>
              <a:t> </a:t>
            </a:r>
            <a:r>
              <a:rPr sz="1300" dirty="0"/>
              <a:t>to</a:t>
            </a:r>
            <a:r>
              <a:rPr sz="1300" spc="135" dirty="0"/>
              <a:t> </a:t>
            </a:r>
            <a:r>
              <a:rPr sz="1300" spc="70" dirty="0"/>
              <a:t>the</a:t>
            </a:r>
            <a:r>
              <a:rPr sz="1300" spc="160" dirty="0"/>
              <a:t> </a:t>
            </a:r>
            <a:r>
              <a:rPr sz="1300" spc="80" dirty="0"/>
              <a:t>Attorney </a:t>
            </a:r>
            <a:r>
              <a:rPr sz="1300" spc="114" dirty="0"/>
              <a:t>General</a:t>
            </a:r>
            <a:r>
              <a:rPr sz="1300" spc="140" dirty="0"/>
              <a:t> </a:t>
            </a:r>
            <a:r>
              <a:rPr sz="1300" spc="85" dirty="0"/>
              <a:t>from</a:t>
            </a:r>
            <a:r>
              <a:rPr sz="1300" spc="145" dirty="0"/>
              <a:t> </a:t>
            </a:r>
            <a:r>
              <a:rPr sz="1300" spc="105" dirty="0"/>
              <a:t>students</a:t>
            </a:r>
            <a:r>
              <a:rPr sz="1300" spc="190" dirty="0"/>
              <a:t> </a:t>
            </a:r>
            <a:r>
              <a:rPr sz="1300" spc="85" dirty="0"/>
              <a:t>and</a:t>
            </a:r>
            <a:r>
              <a:rPr sz="1300" spc="180" dirty="0"/>
              <a:t> </a:t>
            </a:r>
            <a:r>
              <a:rPr sz="1300" spc="105" dirty="0"/>
              <a:t>helped</a:t>
            </a:r>
            <a:r>
              <a:rPr sz="1300" spc="204" dirty="0"/>
              <a:t> </a:t>
            </a:r>
            <a:r>
              <a:rPr sz="1300" spc="105" dirty="0"/>
              <a:t>organize</a:t>
            </a:r>
            <a:r>
              <a:rPr sz="1300" spc="145" dirty="0"/>
              <a:t> </a:t>
            </a:r>
            <a:r>
              <a:rPr sz="1300" spc="85" dirty="0"/>
              <a:t>two</a:t>
            </a:r>
            <a:r>
              <a:rPr sz="1300" spc="175" dirty="0"/>
              <a:t> </a:t>
            </a:r>
            <a:r>
              <a:rPr sz="1300" spc="65" dirty="0"/>
              <a:t>listening </a:t>
            </a:r>
            <a:r>
              <a:rPr sz="1300" spc="130" dirty="0"/>
              <a:t>sessions</a:t>
            </a:r>
            <a:r>
              <a:rPr sz="1300" spc="185" dirty="0"/>
              <a:t> </a:t>
            </a:r>
            <a:r>
              <a:rPr sz="1300" spc="65" dirty="0"/>
              <a:t>on</a:t>
            </a:r>
            <a:r>
              <a:rPr sz="1300" spc="160" dirty="0"/>
              <a:t> </a:t>
            </a:r>
            <a:r>
              <a:rPr sz="1300" spc="75" dirty="0"/>
              <a:t>law</a:t>
            </a:r>
            <a:r>
              <a:rPr sz="1300" spc="165" dirty="0"/>
              <a:t> </a:t>
            </a:r>
            <a:r>
              <a:rPr sz="1300" spc="110" dirty="0"/>
              <a:t>enforcement</a:t>
            </a:r>
            <a:r>
              <a:rPr sz="1300" spc="215" dirty="0"/>
              <a:t> </a:t>
            </a:r>
            <a:r>
              <a:rPr sz="1300" spc="55" dirty="0"/>
              <a:t>profiling.</a:t>
            </a:r>
            <a:endParaRPr sz="1300"/>
          </a:p>
          <a:p>
            <a:pPr marL="12700" marR="4554220">
              <a:lnSpc>
                <a:spcPct val="119300"/>
              </a:lnSpc>
              <a:spcBef>
                <a:spcPts val="950"/>
              </a:spcBef>
            </a:pPr>
            <a:r>
              <a:rPr sz="1600" b="1" spc="-160" dirty="0">
                <a:latin typeface="Tahoma"/>
                <a:cs typeface="Tahoma"/>
              </a:rPr>
              <a:t>2018-</a:t>
            </a:r>
            <a:r>
              <a:rPr sz="1600" b="1" spc="-85" dirty="0">
                <a:latin typeface="Tahoma"/>
                <a:cs typeface="Tahoma"/>
              </a:rPr>
              <a:t>2019:</a:t>
            </a:r>
            <a:r>
              <a:rPr sz="1600" b="1" spc="65" dirty="0">
                <a:latin typeface="Tahoma"/>
                <a:cs typeface="Tahoma"/>
              </a:rPr>
              <a:t> </a:t>
            </a:r>
            <a:r>
              <a:rPr sz="1600" b="1" spc="-85" dirty="0">
                <a:latin typeface="Tahoma"/>
                <a:cs typeface="Tahoma"/>
              </a:rPr>
              <a:t>Campaigned</a:t>
            </a:r>
            <a:r>
              <a:rPr sz="1600" b="1" spc="-220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to</a:t>
            </a:r>
            <a:r>
              <a:rPr sz="1600" b="1" spc="-185" dirty="0">
                <a:latin typeface="Tahoma"/>
                <a:cs typeface="Tahoma"/>
              </a:rPr>
              <a:t> </a:t>
            </a:r>
            <a:r>
              <a:rPr sz="1600" b="1" spc="-60" dirty="0">
                <a:latin typeface="Tahoma"/>
                <a:cs typeface="Tahoma"/>
              </a:rPr>
              <a:t>end</a:t>
            </a:r>
            <a:r>
              <a:rPr sz="1600" b="1" spc="-190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the</a:t>
            </a:r>
            <a:r>
              <a:rPr sz="1600" b="1" spc="-185" dirty="0">
                <a:latin typeface="Tahoma"/>
                <a:cs typeface="Tahoma"/>
              </a:rPr>
              <a:t> </a:t>
            </a:r>
            <a:r>
              <a:rPr sz="1600" b="1" spc="-55" dirty="0">
                <a:latin typeface="Tahoma"/>
                <a:cs typeface="Tahoma"/>
              </a:rPr>
              <a:t>City's</a:t>
            </a:r>
            <a:r>
              <a:rPr sz="1600" b="1" spc="-215" dirty="0">
                <a:latin typeface="Tahoma"/>
                <a:cs typeface="Tahoma"/>
              </a:rPr>
              <a:t> </a:t>
            </a:r>
            <a:r>
              <a:rPr sz="1600" b="1" spc="-55" dirty="0">
                <a:latin typeface="Tahoma"/>
                <a:cs typeface="Tahoma"/>
              </a:rPr>
              <a:t>cooperation</a:t>
            </a:r>
            <a:r>
              <a:rPr sz="1600" b="1" spc="-22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with </a:t>
            </a:r>
            <a:r>
              <a:rPr sz="1600" b="1" spc="-45" dirty="0">
                <a:latin typeface="Tahoma"/>
                <a:cs typeface="Tahoma"/>
              </a:rPr>
              <a:t>the</a:t>
            </a:r>
            <a:r>
              <a:rPr sz="1600" b="1" spc="-175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FBI’s</a:t>
            </a:r>
            <a:r>
              <a:rPr sz="1600" b="1" spc="-190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Joint</a:t>
            </a:r>
            <a:r>
              <a:rPr sz="1600" b="1" spc="-125" dirty="0">
                <a:latin typeface="Tahoma"/>
                <a:cs typeface="Tahoma"/>
              </a:rPr>
              <a:t> </a:t>
            </a:r>
            <a:r>
              <a:rPr sz="1600" b="1" spc="-55" dirty="0">
                <a:latin typeface="Tahoma"/>
                <a:cs typeface="Tahoma"/>
              </a:rPr>
              <a:t>Terroism</a:t>
            </a:r>
            <a:r>
              <a:rPr sz="1600" b="1" spc="-120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Task</a:t>
            </a:r>
            <a:r>
              <a:rPr sz="1600" b="1" spc="-14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Force</a:t>
            </a:r>
            <a:endParaRPr sz="1600">
              <a:latin typeface="Tahoma"/>
              <a:cs typeface="Tahoma"/>
            </a:endParaRPr>
          </a:p>
          <a:p>
            <a:pPr marL="12700" marR="5619115">
              <a:lnSpc>
                <a:spcPct val="118800"/>
              </a:lnSpc>
              <a:spcBef>
                <a:spcPts val="260"/>
              </a:spcBef>
            </a:pPr>
            <a:r>
              <a:rPr sz="1300" dirty="0"/>
              <a:t>In</a:t>
            </a:r>
            <a:r>
              <a:rPr sz="1300" spc="95" dirty="0"/>
              <a:t> </a:t>
            </a:r>
            <a:r>
              <a:rPr sz="1300" spc="110" dirty="0"/>
              <a:t>January</a:t>
            </a:r>
            <a:r>
              <a:rPr sz="1300" spc="160" dirty="0"/>
              <a:t> </a:t>
            </a:r>
            <a:r>
              <a:rPr sz="1300" spc="55" dirty="0"/>
              <a:t>2019,</a:t>
            </a:r>
            <a:r>
              <a:rPr sz="1300" spc="140" dirty="0"/>
              <a:t> </a:t>
            </a:r>
            <a:r>
              <a:rPr sz="1300" spc="90" dirty="0"/>
              <a:t>one</a:t>
            </a:r>
            <a:r>
              <a:rPr sz="1300" spc="170" dirty="0"/>
              <a:t> </a:t>
            </a:r>
            <a:r>
              <a:rPr sz="1300" spc="60" dirty="0"/>
              <a:t>of</a:t>
            </a:r>
            <a:r>
              <a:rPr sz="1300" spc="155" dirty="0"/>
              <a:t> </a:t>
            </a:r>
            <a:r>
              <a:rPr sz="1300" spc="75" dirty="0"/>
              <a:t>our</a:t>
            </a:r>
            <a:r>
              <a:rPr sz="1300" spc="130" dirty="0"/>
              <a:t> </a:t>
            </a:r>
            <a:r>
              <a:rPr sz="1300" dirty="0"/>
              <a:t>P</a:t>
            </a:r>
            <a:r>
              <a:rPr sz="1300" spc="-130" dirty="0"/>
              <a:t> </a:t>
            </a:r>
            <a:r>
              <a:rPr sz="1300" dirty="0"/>
              <a:t>I</a:t>
            </a:r>
            <a:r>
              <a:rPr sz="1300" spc="-125" dirty="0"/>
              <a:t> </a:t>
            </a:r>
            <a:r>
              <a:rPr sz="1300" spc="105" dirty="0"/>
              <a:t>LOT</a:t>
            </a:r>
            <a:r>
              <a:rPr sz="1300" spc="245" dirty="0"/>
              <a:t> </a:t>
            </a:r>
            <a:r>
              <a:rPr sz="1300" spc="95" dirty="0"/>
              <a:t>participants</a:t>
            </a:r>
            <a:r>
              <a:rPr sz="1300" spc="195" dirty="0"/>
              <a:t> </a:t>
            </a:r>
            <a:r>
              <a:rPr sz="1300" spc="65" dirty="0"/>
              <a:t>testified </a:t>
            </a:r>
            <a:r>
              <a:rPr sz="1300" spc="100" dirty="0"/>
              <a:t>passionately</a:t>
            </a:r>
            <a:r>
              <a:rPr sz="1300" spc="220" dirty="0"/>
              <a:t> </a:t>
            </a:r>
            <a:r>
              <a:rPr sz="1300" dirty="0"/>
              <a:t>in</a:t>
            </a:r>
            <a:r>
              <a:rPr sz="1300" spc="120" dirty="0"/>
              <a:t> </a:t>
            </a:r>
            <a:r>
              <a:rPr sz="1300" spc="65" dirty="0"/>
              <a:t>front</a:t>
            </a:r>
            <a:r>
              <a:rPr sz="1300" spc="125" dirty="0"/>
              <a:t> </a:t>
            </a:r>
            <a:r>
              <a:rPr sz="1300" spc="60" dirty="0"/>
              <a:t>of</a:t>
            </a:r>
            <a:r>
              <a:rPr sz="1300" spc="165" dirty="0"/>
              <a:t> </a:t>
            </a:r>
            <a:r>
              <a:rPr sz="1300" spc="70" dirty="0"/>
              <a:t>the</a:t>
            </a:r>
            <a:r>
              <a:rPr sz="1300" spc="160" dirty="0"/>
              <a:t> </a:t>
            </a:r>
            <a:r>
              <a:rPr sz="1300" spc="85" dirty="0"/>
              <a:t>Portland</a:t>
            </a:r>
            <a:r>
              <a:rPr sz="1300" spc="180" dirty="0"/>
              <a:t> </a:t>
            </a:r>
            <a:r>
              <a:rPr sz="1300" spc="110" dirty="0"/>
              <a:t>City</a:t>
            </a:r>
            <a:r>
              <a:rPr sz="1300" spc="250" dirty="0"/>
              <a:t> </a:t>
            </a:r>
            <a:r>
              <a:rPr sz="1300" spc="105" dirty="0"/>
              <a:t>Commission, </a:t>
            </a:r>
            <a:r>
              <a:rPr sz="1300" spc="70" dirty="0"/>
              <a:t>telling</a:t>
            </a:r>
            <a:r>
              <a:rPr sz="1300" spc="130" dirty="0"/>
              <a:t> </a:t>
            </a:r>
            <a:r>
              <a:rPr sz="1300" spc="70" dirty="0"/>
              <a:t>the</a:t>
            </a:r>
            <a:r>
              <a:rPr sz="1300" spc="145" dirty="0"/>
              <a:t> </a:t>
            </a:r>
            <a:r>
              <a:rPr sz="1300" spc="100" dirty="0"/>
              <a:t>story</a:t>
            </a:r>
            <a:r>
              <a:rPr sz="1300" spc="150" dirty="0"/>
              <a:t> </a:t>
            </a:r>
            <a:r>
              <a:rPr sz="1300" spc="60" dirty="0"/>
              <a:t>of</a:t>
            </a:r>
            <a:r>
              <a:rPr sz="1300" spc="135" dirty="0"/>
              <a:t> </a:t>
            </a:r>
            <a:r>
              <a:rPr sz="1300" spc="110" dirty="0"/>
              <a:t>how</a:t>
            </a:r>
            <a:r>
              <a:rPr sz="1300" spc="175" dirty="0"/>
              <a:t> </a:t>
            </a:r>
            <a:r>
              <a:rPr sz="1300" spc="70" dirty="0"/>
              <a:t>the</a:t>
            </a:r>
            <a:r>
              <a:rPr sz="1300" spc="155" dirty="0"/>
              <a:t> </a:t>
            </a:r>
            <a:r>
              <a:rPr sz="1300" spc="70" dirty="0"/>
              <a:t>Joint</a:t>
            </a:r>
            <a:r>
              <a:rPr sz="1300" spc="150" dirty="0"/>
              <a:t> </a:t>
            </a:r>
            <a:r>
              <a:rPr sz="1300" spc="95" dirty="0"/>
              <a:t>Terrorism</a:t>
            </a:r>
            <a:r>
              <a:rPr sz="1300" spc="130" dirty="0"/>
              <a:t> </a:t>
            </a:r>
            <a:r>
              <a:rPr sz="1300" spc="85" dirty="0"/>
              <a:t>Task</a:t>
            </a:r>
            <a:r>
              <a:rPr sz="1300" spc="175" dirty="0"/>
              <a:t> </a:t>
            </a:r>
            <a:r>
              <a:rPr sz="1300" spc="95" dirty="0"/>
              <a:t>Force </a:t>
            </a:r>
            <a:r>
              <a:rPr sz="1300" spc="85" dirty="0"/>
              <a:t>had</a:t>
            </a:r>
            <a:r>
              <a:rPr sz="1300" spc="160" dirty="0"/>
              <a:t> </a:t>
            </a:r>
            <a:r>
              <a:rPr sz="1300" spc="114" dirty="0"/>
              <a:t>severely</a:t>
            </a:r>
            <a:r>
              <a:rPr sz="1300" spc="210" dirty="0"/>
              <a:t> </a:t>
            </a:r>
            <a:r>
              <a:rPr sz="1300" spc="120" dirty="0"/>
              <a:t>impacted</a:t>
            </a:r>
            <a:r>
              <a:rPr sz="1300" spc="160" dirty="0"/>
              <a:t> </a:t>
            </a:r>
            <a:r>
              <a:rPr sz="1300" spc="80" dirty="0"/>
              <a:t>her</a:t>
            </a:r>
            <a:r>
              <a:rPr sz="1300" spc="160" dirty="0"/>
              <a:t> </a:t>
            </a:r>
            <a:r>
              <a:rPr sz="1300" spc="50" dirty="0"/>
              <a:t>family,</a:t>
            </a:r>
            <a:r>
              <a:rPr sz="1300" spc="125" dirty="0"/>
              <a:t> </a:t>
            </a:r>
            <a:r>
              <a:rPr sz="1300" spc="100" dirty="0"/>
              <a:t>arresting</a:t>
            </a:r>
            <a:r>
              <a:rPr sz="1300" spc="150" dirty="0"/>
              <a:t> </a:t>
            </a:r>
            <a:r>
              <a:rPr sz="1300" spc="80" dirty="0"/>
              <a:t>her</a:t>
            </a:r>
            <a:r>
              <a:rPr sz="1300" spc="160" dirty="0"/>
              <a:t> </a:t>
            </a:r>
            <a:r>
              <a:rPr sz="1300" spc="75" dirty="0"/>
              <a:t>father </a:t>
            </a:r>
            <a:r>
              <a:rPr sz="1300" spc="85" dirty="0"/>
              <a:t>and</a:t>
            </a:r>
            <a:r>
              <a:rPr sz="1300" spc="165" dirty="0"/>
              <a:t> </a:t>
            </a:r>
            <a:r>
              <a:rPr sz="1300" spc="90" dirty="0"/>
              <a:t>temporarily</a:t>
            </a:r>
            <a:r>
              <a:rPr sz="1300" spc="170" dirty="0"/>
              <a:t> </a:t>
            </a:r>
            <a:r>
              <a:rPr sz="1300" spc="95" dirty="0"/>
              <a:t>detaining</a:t>
            </a:r>
            <a:r>
              <a:rPr sz="1300" spc="125" dirty="0"/>
              <a:t> </a:t>
            </a:r>
            <a:r>
              <a:rPr sz="1300" spc="80" dirty="0"/>
              <a:t>her</a:t>
            </a:r>
            <a:r>
              <a:rPr sz="1300" spc="165" dirty="0"/>
              <a:t> </a:t>
            </a:r>
            <a:r>
              <a:rPr sz="1300" spc="85" dirty="0"/>
              <a:t>and</a:t>
            </a:r>
            <a:r>
              <a:rPr sz="1300" spc="170" dirty="0"/>
              <a:t> </a:t>
            </a:r>
            <a:r>
              <a:rPr sz="1300" spc="80" dirty="0"/>
              <a:t>her</a:t>
            </a:r>
            <a:r>
              <a:rPr sz="1300" spc="175" dirty="0"/>
              <a:t> </a:t>
            </a:r>
            <a:r>
              <a:rPr sz="1300" spc="85" dirty="0"/>
              <a:t>siblings.</a:t>
            </a:r>
            <a:r>
              <a:rPr sz="1300" spc="140" dirty="0"/>
              <a:t> </a:t>
            </a:r>
            <a:r>
              <a:rPr sz="1300" spc="80" dirty="0"/>
              <a:t>City </a:t>
            </a:r>
            <a:endParaRPr sz="1300"/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300" spc="140" dirty="0"/>
              <a:t>Commissioners</a:t>
            </a:r>
            <a:r>
              <a:rPr sz="1300" spc="180" dirty="0"/>
              <a:t> </a:t>
            </a:r>
            <a:r>
              <a:rPr sz="1300" spc="55" dirty="0"/>
              <a:t>later</a:t>
            </a:r>
            <a:r>
              <a:rPr sz="1300" spc="160" dirty="0"/>
              <a:t> </a:t>
            </a:r>
            <a:r>
              <a:rPr sz="1300" spc="110" dirty="0"/>
              <a:t>voted</a:t>
            </a:r>
            <a:r>
              <a:rPr sz="1300" spc="165" dirty="0"/>
              <a:t> </a:t>
            </a:r>
            <a:r>
              <a:rPr sz="1300" dirty="0"/>
              <a:t>to</a:t>
            </a:r>
            <a:r>
              <a:rPr sz="1300" spc="135" dirty="0"/>
              <a:t> </a:t>
            </a:r>
            <a:r>
              <a:rPr sz="1300" spc="95" dirty="0"/>
              <a:t>withdraw</a:t>
            </a:r>
            <a:r>
              <a:rPr sz="1300" spc="204" dirty="0"/>
              <a:t> </a:t>
            </a:r>
            <a:r>
              <a:rPr sz="1300" spc="85" dirty="0"/>
              <a:t>from</a:t>
            </a:r>
            <a:r>
              <a:rPr sz="1300" spc="160" dirty="0"/>
              <a:t> </a:t>
            </a:r>
            <a:r>
              <a:rPr sz="1300" spc="70" dirty="0"/>
              <a:t>the</a:t>
            </a:r>
            <a:r>
              <a:rPr sz="1300" spc="155" dirty="0"/>
              <a:t> </a:t>
            </a:r>
            <a:r>
              <a:rPr sz="1300" spc="90" dirty="0"/>
              <a:t>JTT</a:t>
            </a:r>
            <a:r>
              <a:rPr sz="1300" spc="-170" dirty="0"/>
              <a:t> </a:t>
            </a:r>
            <a:r>
              <a:rPr sz="1300" spc="-25" dirty="0"/>
              <a:t>F.</a:t>
            </a:r>
            <a:endParaRPr sz="130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/>
          </a:p>
          <a:p>
            <a:pPr marL="5829935">
              <a:lnSpc>
                <a:spcPct val="100000"/>
              </a:lnSpc>
            </a:pPr>
            <a:r>
              <a:rPr sz="1600" b="1" spc="-90" dirty="0">
                <a:solidFill>
                  <a:srgbClr val="000000"/>
                </a:solidFill>
                <a:latin typeface="Arial Narrow"/>
                <a:cs typeface="Arial Narrow"/>
              </a:rPr>
              <a:t>PILOTgraduate</a:t>
            </a:r>
            <a:r>
              <a:rPr sz="1600" b="1" spc="-1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Arial Narrow"/>
                <a:cs typeface="Arial Narrow"/>
              </a:rPr>
              <a:t>at</a:t>
            </a:r>
            <a:r>
              <a:rPr sz="1600" b="1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40" dirty="0">
                <a:solidFill>
                  <a:srgbClr val="000000"/>
                </a:solidFill>
                <a:latin typeface="Arial Narrow"/>
                <a:cs typeface="Arial Narrow"/>
              </a:rPr>
              <a:t>the</a:t>
            </a:r>
            <a:r>
              <a:rPr sz="1600" b="1" spc="-7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60" dirty="0">
                <a:solidFill>
                  <a:srgbClr val="000000"/>
                </a:solidFill>
                <a:latin typeface="Arial Narrow"/>
                <a:cs typeface="Arial Narrow"/>
              </a:rPr>
              <a:t>2016</a:t>
            </a:r>
            <a:r>
              <a:rPr sz="1600" b="1" spc="-1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70" dirty="0">
                <a:solidFill>
                  <a:srgbClr val="000000"/>
                </a:solidFill>
                <a:latin typeface="Arial Narrow"/>
                <a:cs typeface="Arial Narrow"/>
              </a:rPr>
              <a:t>graduation</a:t>
            </a:r>
            <a:r>
              <a:rPr sz="1600" b="1" spc="-1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Arial Narrow"/>
                <a:cs typeface="Arial Narrow"/>
              </a:rPr>
              <a:t>at</a:t>
            </a:r>
            <a:r>
              <a:rPr sz="1600" b="1" spc="-3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80" dirty="0">
                <a:solidFill>
                  <a:srgbClr val="000000"/>
                </a:solidFill>
                <a:latin typeface="Arial Narrow"/>
                <a:cs typeface="Arial Narrow"/>
              </a:rPr>
              <a:t>Portland</a:t>
            </a:r>
            <a:r>
              <a:rPr sz="1600" b="1" spc="-8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95" dirty="0">
                <a:solidFill>
                  <a:srgbClr val="000000"/>
                </a:solidFill>
                <a:latin typeface="Arial Narrow"/>
                <a:cs typeface="Arial Narrow"/>
              </a:rPr>
              <a:t>City</a:t>
            </a:r>
            <a:r>
              <a:rPr sz="1600" b="1" spc="-13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Arial Narrow"/>
                <a:cs typeface="Arial Narrow"/>
              </a:rPr>
              <a:t>Hall.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898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Candara</vt:lpstr>
      <vt:lpstr>Century Gothic</vt:lpstr>
      <vt:lpstr>Lucida Sans</vt:lpstr>
      <vt:lpstr>Tahoma</vt:lpstr>
      <vt:lpstr>Times New Roman</vt:lpstr>
      <vt:lpstr>Office Theme</vt:lpstr>
      <vt:lpstr>Diversity Civic Leadership Program</vt:lpstr>
      <vt:lpstr>PowerPoint Presentation</vt:lpstr>
      <vt:lpstr>Latino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2010-2011:Created the Somali Youth of Oregon</vt:lpstr>
      <vt:lpstr>2019-2020: #WeCountOregon</vt:lpstr>
      <vt:lpstr>Future Goals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Civic Leadership Program</dc:title>
  <dc:creator>Arifdjanov, Shuk</dc:creator>
  <cp:lastModifiedBy>Arifdjanov, Shuk</cp:lastModifiedBy>
  <cp:revision>1</cp:revision>
  <dcterms:created xsi:type="dcterms:W3CDTF">2022-07-11T18:40:48Z</dcterms:created>
  <dcterms:modified xsi:type="dcterms:W3CDTF">2022-07-13T18:16:27Z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2022-07-09T00:00:00Z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2022-07-11T00:00:00Z</vt:filetime>
  </property>
  <property fmtid="{D5CDD505-2E9C-101B-9397-08002B2CF9AE}" pid="5" name="Producer">
    <vt:lpwstr>Adobe PDF Library 22.1.174</vt:lpwstr>
  </property>
</Properties>
</file>