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56" r:id="rId4"/>
    <p:sldId id="500" r:id="rId5"/>
    <p:sldId id="503" r:id="rId6"/>
    <p:sldId id="496" r:id="rId7"/>
    <p:sldId id="502" r:id="rId8"/>
    <p:sldId id="501" r:id="rId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jas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1C1C1C"/>
    <a:srgbClr val="7FAC00"/>
    <a:srgbClr val="99CC00"/>
    <a:srgbClr val="85B400"/>
    <a:srgbClr val="DDFF7D"/>
    <a:srgbClr val="608200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9006" autoAdjust="0"/>
  </p:normalViewPr>
  <p:slideViewPr>
    <p:cSldViewPr snapToGrid="0">
      <p:cViewPr varScale="1">
        <p:scale>
          <a:sx n="60" d="100"/>
          <a:sy n="60" d="100"/>
        </p:scale>
        <p:origin x="10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2004" y="-1254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C209D5BE-41DA-458B-A0ED-FA4DFB6C41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789D5CF7-03C2-4544-A505-CBEFA2F42F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1A1749A1-0D86-45DC-ADF0-A845E6F134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EDC37F5A-A068-402C-B997-1F49CBD9BD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84AE89-004A-45E9-95F1-975F7D9AE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E5FC96C-00E6-4D3E-B9F9-C6D4755179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04F0817C-97BA-4C71-A018-0E233EE248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45E5584-4237-4372-9F42-ECDA7728E4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B399ECDE-AA4A-405B-AD4E-65678F0039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B6176694-CDD1-4894-A533-034301A9B6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E057349C-3D52-41F9-96D4-BD32A5AF4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E7C20-059E-41BD-BB4C-AFFDE23BE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FE90513-5090-470B-9A3C-B3F6C3A8A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8DFDDA5-5463-4CB9-8D8E-B01F5ABC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488" indent="-90488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6E1930E-E28D-4AC4-8EF0-A48D1666E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68DC25-3496-42FE-AB0F-95DB3ACA92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BEB82D5-43A3-446E-A70D-33EA6337C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874A9EA-70A5-4B8F-8482-65F3E556B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E6075E3-5D8B-41BB-8D6B-F5667B1D4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DB815A-CF6F-4C53-83EA-59CB37B0515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6330914-EFE2-420B-832D-14029A345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0644284-D7AA-4276-9D10-C1E4CF74C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6E831A7-6A24-4707-AD89-4AE812AF1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6500C0-1441-44EC-B7D1-50C7D15C21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886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  <a:lvl2pPr marL="457188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2pPr>
            <a:lvl3pPr marL="914377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3pPr>
            <a:lvl4pPr marL="137156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4pPr>
            <a:lvl5pPr marL="1828755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81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8771"/>
            <a:ext cx="5257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324602" y="2288771"/>
            <a:ext cx="5257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5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>
            <a:extLst>
              <a:ext uri="{FF2B5EF4-FFF2-40B4-BE49-F238E27FC236}">
                <a16:creationId xmlns:a16="http://schemas.microsoft.com/office/drawing/2014/main" id="{7847B44A-372E-4921-AC6A-BEEB2984EE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80975"/>
            <a:ext cx="12192000" cy="6677025"/>
            <a:chOff x="0" y="180919"/>
            <a:chExt cx="12192000" cy="6677081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DEE899D-A1B3-4EC7-90B6-4EE9DE408A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400796"/>
              <a:ext cx="12192000" cy="457204"/>
            </a:xfrm>
            <a:prstGeom prst="rect">
              <a:avLst/>
            </a:prstGeom>
            <a:solidFill>
              <a:srgbClr val="7FAC00"/>
            </a:solidFill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noFill/>
              </a:endParaRPr>
            </a:p>
          </p:txBody>
        </p:sp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61D206C-B7DC-4310-8091-82F36AC692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438400" y="6492872"/>
              <a:ext cx="7315200" cy="254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051" b="1" dirty="0">
                  <a:solidFill>
                    <a:schemeClr val="bg1"/>
                  </a:solidFill>
                  <a:latin typeface="Calibi"/>
                </a:rPr>
                <a:t>PORTLANDPARKS.ORG    </a:t>
              </a:r>
              <a:r>
                <a:rPr lang="en-US" altLang="en-US" sz="1051" dirty="0">
                  <a:solidFill>
                    <a:schemeClr val="bg1"/>
                  </a:solidFill>
                  <a:latin typeface="Calibi"/>
                </a:rPr>
                <a:t>|   Commissioner Carmen Rubio   |   Director Adena Long</a:t>
              </a:r>
              <a:endParaRPr lang="en-US" altLang="en-US" sz="2800" dirty="0">
                <a:solidFill>
                  <a:schemeClr val="bg1"/>
                </a:solidFill>
                <a:latin typeface="Calibi"/>
              </a:endParaRPr>
            </a:p>
          </p:txBody>
        </p:sp>
        <p:pic>
          <p:nvPicPr>
            <p:cNvPr id="1029" name="Picture 2">
              <a:extLst>
                <a:ext uri="{FF2B5EF4-FFF2-40B4-BE49-F238E27FC236}">
                  <a16:creationId xmlns:a16="http://schemas.microsoft.com/office/drawing/2014/main" id="{42CD3BC2-31EE-43A0-8A44-34D2B6B291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" b="-1788"/>
            <a:stretch>
              <a:fillRect/>
            </a:stretch>
          </p:blipFill>
          <p:spPr bwMode="auto">
            <a:xfrm>
              <a:off x="9143834" y="228600"/>
              <a:ext cx="3048166" cy="26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C5FB25D-2BF3-408B-AF5F-36EF6F4CAA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62" y="180919"/>
              <a:ext cx="4128075" cy="82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FE37C2-DB27-4B42-A849-B619AA0A3C35}"/>
              </a:ext>
            </a:extLst>
          </p:cNvPr>
          <p:cNvSpPr txBox="1">
            <a:spLocks/>
          </p:cNvSpPr>
          <p:nvPr/>
        </p:nvSpPr>
        <p:spPr>
          <a:xfrm>
            <a:off x="1981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552A45-ACDB-4BBB-B813-95B4CF4C3347}"/>
              </a:ext>
            </a:extLst>
          </p:cNvPr>
          <p:cNvSpPr txBox="1">
            <a:spLocks/>
          </p:cNvSpPr>
          <p:nvPr/>
        </p:nvSpPr>
        <p:spPr>
          <a:xfrm>
            <a:off x="1981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BBF4D5-411E-4E90-9088-BF5ED88A8548}"/>
              </a:ext>
            </a:extLst>
          </p:cNvPr>
          <p:cNvSpPr txBox="1">
            <a:spLocks/>
          </p:cNvSpPr>
          <p:nvPr/>
        </p:nvSpPr>
        <p:spPr>
          <a:xfrm>
            <a:off x="1981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680A1D8-D29A-40D0-91BA-D9C8A82F3CAF}"/>
              </a:ext>
            </a:extLst>
          </p:cNvPr>
          <p:cNvSpPr txBox="1">
            <a:spLocks/>
          </p:cNvSpPr>
          <p:nvPr/>
        </p:nvSpPr>
        <p:spPr>
          <a:xfrm>
            <a:off x="1981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55191E-A7DD-4814-8807-4E746268C412}"/>
              </a:ext>
            </a:extLst>
          </p:cNvPr>
          <p:cNvSpPr txBox="1">
            <a:spLocks/>
          </p:cNvSpPr>
          <p:nvPr/>
        </p:nvSpPr>
        <p:spPr>
          <a:xfrm>
            <a:off x="1981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51C5CE8-9E3A-4B64-BC19-23E3301D7045}"/>
              </a:ext>
            </a:extLst>
          </p:cNvPr>
          <p:cNvSpPr txBox="1">
            <a:spLocks/>
          </p:cNvSpPr>
          <p:nvPr/>
        </p:nvSpPr>
        <p:spPr>
          <a:xfrm>
            <a:off x="1981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6D861-BE4F-4660-8EFF-7667FD9D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/>
              <a:t>Community Partnership Program and Teen Collaborative Initiative</a:t>
            </a:r>
          </a:p>
        </p:txBody>
      </p:sp>
      <p:pic>
        <p:nvPicPr>
          <p:cNvPr id="14" name="Picture 13" descr="A group of girls on a slide&#10;&#10;Description automatically generated with medium confidence">
            <a:extLst>
              <a:ext uri="{FF2B5EF4-FFF2-40B4-BE49-F238E27FC236}">
                <a16:creationId xmlns:a16="http://schemas.microsoft.com/office/drawing/2014/main" id="{980CDE55-37EC-4A8C-857F-CBB607C65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4" b="22523"/>
          <a:stretch/>
        </p:blipFill>
        <p:spPr>
          <a:xfrm>
            <a:off x="0" y="2396869"/>
            <a:ext cx="12208042" cy="4007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94083-A678-46AA-B9D8-1240F940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 and Selection Process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E78AD80-9D4C-442F-9C10-A292F85B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89175"/>
            <a:ext cx="6072555" cy="3886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Application window open for a month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PP&amp;R hosted three virtual information sessions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Received 47 eligible applications through the initial Statement of Interest form in Smartsheet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Reviewed and recommended by subject matter experts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994948-4F74-4691-A795-26AE826C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21" y="0"/>
            <a:ext cx="477877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986B-C248-479E-AB1C-00F39D85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Past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278B-47CC-4C11-9F36-DBD66730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10810672" cy="3886200"/>
          </a:xfrm>
        </p:spPr>
        <p:txBody>
          <a:bodyPr/>
          <a:lstStyle/>
          <a:p>
            <a:r>
              <a:rPr lang="en-US" dirty="0"/>
              <a:t>Teen Collaborative Initiative grants and investments started in 2015</a:t>
            </a:r>
          </a:p>
          <a:p>
            <a:r>
              <a:rPr lang="en-US" dirty="0"/>
              <a:t>Expansion through the Community Partnership Program</a:t>
            </a:r>
          </a:p>
          <a:p>
            <a:r>
              <a:rPr lang="en-US" dirty="0"/>
              <a:t>Shared goals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Increase the capacity of youth and teen service organizations to engage and center underserved youth and teens in a broad range of recreational and greening activities.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Strengthen PP&amp;R’s network of partnerships and increase the capacity of organizations that bring knowledge, expertise, resources, and a focused approach to serving culturally specific communities.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Expand PP&amp;R’s capacity to reach underserved youth and teens and center equity.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CB775DB-A281-46F4-857A-E1348B48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2022-2024 TCI Grantees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00F643E-D637-40E8-BCC4-0797CF53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" y="2824871"/>
            <a:ext cx="2055395" cy="8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OIC + RAHS">
            <a:extLst>
              <a:ext uri="{FF2B5EF4-FFF2-40B4-BE49-F238E27FC236}">
                <a16:creationId xmlns:a16="http://schemas.microsoft.com/office/drawing/2014/main" id="{3308CF1E-70F0-4C4F-B7F0-010377BF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4" y="5139769"/>
            <a:ext cx="3057237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elf Enhancement, Inc.">
            <a:extLst>
              <a:ext uri="{FF2B5EF4-FFF2-40B4-BE49-F238E27FC236}">
                <a16:creationId xmlns:a16="http://schemas.microsoft.com/office/drawing/2014/main" id="{B6281414-0E4E-4B4E-B064-1064486C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84" y="3708711"/>
            <a:ext cx="1089163" cy="24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The Blueprint foundation">
            <a:extLst>
              <a:ext uri="{FF2B5EF4-FFF2-40B4-BE49-F238E27FC236}">
                <a16:creationId xmlns:a16="http://schemas.microsoft.com/office/drawing/2014/main" id="{50E98690-482D-49DE-ADF1-75E777AE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80" y="5004323"/>
            <a:ext cx="2181952" cy="8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0058DD-C2FF-48C6-8BDF-3246F0042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4" y="2711063"/>
            <a:ext cx="2214650" cy="802013"/>
          </a:xfrm>
          <a:prstGeom prst="rect">
            <a:avLst/>
          </a:prstGeom>
        </p:spPr>
      </p:pic>
      <p:pic>
        <p:nvPicPr>
          <p:cNvPr id="9234" name="Picture 18" descr="Elevate Oregon">
            <a:extLst>
              <a:ext uri="{FF2B5EF4-FFF2-40B4-BE49-F238E27FC236}">
                <a16:creationId xmlns:a16="http://schemas.microsoft.com/office/drawing/2014/main" id="{1A65026B-D79F-400F-B88E-51ECEB54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39" y="2456085"/>
            <a:ext cx="2214650" cy="13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SVP Portland 20th Anniversary Series: Native American Youth and Family  Center - SVP Portland">
            <a:extLst>
              <a:ext uri="{FF2B5EF4-FFF2-40B4-BE49-F238E27FC236}">
                <a16:creationId xmlns:a16="http://schemas.microsoft.com/office/drawing/2014/main" id="{89317824-E814-4190-9668-7ADA33B9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11" y="5004323"/>
            <a:ext cx="1790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73281F-D4D3-4A04-99E6-84A1CADCB10F}"/>
              </a:ext>
            </a:extLst>
          </p:cNvPr>
          <p:cNvSpPr txBox="1"/>
          <p:nvPr/>
        </p:nvSpPr>
        <p:spPr>
          <a:xfrm>
            <a:off x="449177" y="2197892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 and Refugee Community Organization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1E9966-56E4-41C3-9BF8-B1802BFD19D9}"/>
              </a:ext>
            </a:extLst>
          </p:cNvPr>
          <p:cNvGrpSpPr/>
          <p:nvPr/>
        </p:nvGrpSpPr>
        <p:grpSpPr>
          <a:xfrm>
            <a:off x="3355225" y="2174854"/>
            <a:ext cx="2368332" cy="1358920"/>
            <a:chOff x="3333084" y="2075333"/>
            <a:chExt cx="2368332" cy="13589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E3FFCF-3887-41CC-8282-5CB470069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6766" y="2442046"/>
              <a:ext cx="2214650" cy="9922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7C500-9976-4422-A3C5-347269D6E1BA}"/>
                </a:ext>
              </a:extLst>
            </p:cNvPr>
            <p:cNvSpPr txBox="1"/>
            <p:nvPr/>
          </p:nvSpPr>
          <p:spPr>
            <a:xfrm>
              <a:off x="3333084" y="2075333"/>
              <a:ext cx="2314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Latino Network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64E2271-6D18-4BB0-B6CB-820F47B0232C}"/>
              </a:ext>
            </a:extLst>
          </p:cNvPr>
          <p:cNvSpPr txBox="1"/>
          <p:nvPr/>
        </p:nvSpPr>
        <p:spPr>
          <a:xfrm>
            <a:off x="6223376" y="2203013"/>
            <a:ext cx="231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 Oregon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C923E2-4282-4BBE-A72F-12D278A6C938}"/>
              </a:ext>
            </a:extLst>
          </p:cNvPr>
          <p:cNvSpPr txBox="1"/>
          <p:nvPr/>
        </p:nvSpPr>
        <p:spPr>
          <a:xfrm>
            <a:off x="8476931" y="2197230"/>
            <a:ext cx="386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Avenues for Youth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D93F7-EDC7-44F2-9C1C-ACD481F2A9AA}"/>
              </a:ext>
            </a:extLst>
          </p:cNvPr>
          <p:cNvSpPr txBox="1"/>
          <p:nvPr/>
        </p:nvSpPr>
        <p:spPr>
          <a:xfrm>
            <a:off x="181419" y="4195517"/>
            <a:ext cx="357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Portland Opportunities Industrialization Center, Inc. and Rosemary Anderson High School (POIC+RAHS)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C793F-7509-42B5-86FA-94FF91B6F0D7}"/>
              </a:ext>
            </a:extLst>
          </p:cNvPr>
          <p:cNvSpPr txBox="1"/>
          <p:nvPr/>
        </p:nvSpPr>
        <p:spPr>
          <a:xfrm>
            <a:off x="3731019" y="4436106"/>
            <a:ext cx="357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Blueprint Foundation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932A0-5C1B-4ABF-BA98-A32460BF37FB}"/>
              </a:ext>
            </a:extLst>
          </p:cNvPr>
          <p:cNvSpPr txBox="1"/>
          <p:nvPr/>
        </p:nvSpPr>
        <p:spPr>
          <a:xfrm>
            <a:off x="7207774" y="4316434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Native American Youth and Family Center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7B3ED6-11E5-47B6-9E19-E2FE89A2A9CF}"/>
              </a:ext>
            </a:extLst>
          </p:cNvPr>
          <p:cNvSpPr txBox="1"/>
          <p:nvPr/>
        </p:nvSpPr>
        <p:spPr>
          <a:xfrm>
            <a:off x="10712779" y="4252171"/>
            <a:ext cx="165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 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Enhancement,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35FF41-C692-42B6-A820-3434A444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89175"/>
            <a:ext cx="7007158" cy="3683608"/>
          </a:xfrm>
        </p:spPr>
        <p:txBody>
          <a:bodyPr numCol="2"/>
          <a:lstStyle/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All Ages Music Portland, D.B.A. Friends of Noise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Bollywood Dreams Entertainment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BRAVO Youth Orchestras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Friends of Baseball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Friends of Gateway Green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Girls on the Run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Home Forward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Kids N Tennis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Lents Springwater Habitat Restoration Project </a:t>
            </a:r>
            <a:r>
              <a:rPr lang="en-US" sz="1600" i="1" dirty="0"/>
              <a:t>in partnership with Ecology in Classrooms and Outdoors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People of Color Outdoors </a:t>
            </a:r>
            <a:r>
              <a:rPr lang="en-US" sz="1600" i="1" dirty="0"/>
              <a:t>in partnership with Columbia Slough Watershed Council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/>
              <a:t>ROSE Community Development </a:t>
            </a:r>
          </a:p>
          <a:p>
            <a:pPr marL="342891" indent="-342891">
              <a:spcBef>
                <a:spcPts val="300"/>
              </a:spcBef>
              <a:defRPr/>
            </a:pPr>
            <a:r>
              <a:rPr lang="en-US" sz="2000" dirty="0" err="1"/>
              <a:t>Vanport</a:t>
            </a:r>
            <a:r>
              <a:rPr lang="en-US" sz="2000" dirty="0"/>
              <a:t> Mosaic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984F3-7DAC-476B-90F6-51F1A01F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7172528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2022-2024 CPP Grantees</a:t>
            </a:r>
          </a:p>
        </p:txBody>
      </p:sp>
      <p:pic>
        <p:nvPicPr>
          <p:cNvPr id="4" name="Picture 3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F104E04D-3052-4054-9A42-F74A0727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/>
          <a:stretch/>
        </p:blipFill>
        <p:spPr>
          <a:xfrm>
            <a:off x="7971692" y="0"/>
            <a:ext cx="422030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1386B-018A-4AFA-B5E9-F9EA1749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Discussion and Questions</a:t>
            </a:r>
          </a:p>
        </p:txBody>
      </p:sp>
      <p:pic>
        <p:nvPicPr>
          <p:cNvPr id="4" name="Picture 3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B6744C4F-E5DA-4D80-842A-D290472B6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25626"/>
          <a:stretch/>
        </p:blipFill>
        <p:spPr>
          <a:xfrm>
            <a:off x="0" y="2485290"/>
            <a:ext cx="12192000" cy="39155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R_PPT_Template_version3.potx" id="{57225DD1-FF4C-4B07-857E-E6E187E3438B}" vid="{B7B452E6-2BF0-4FBE-BAAC-713047983F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5b683c5a0fdd98ebcbcd4c6e75c6686c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4f5193a2101db8e794a7ef72a05a11a3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4A5B63-C13B-4360-8D39-C399F1FD0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F8A2E-E43F-4AD0-BD11-F6E1C9E48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db972-0b35-4356-939b-7cf22708d79a"/>
    <ds:schemaRef ds:uri="060a82f8-d967-4b12-b40e-d9887345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312</Words>
  <Application>Microsoft Office PowerPoint</Application>
  <PresentationFormat>Widescreen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Calibi</vt:lpstr>
      <vt:lpstr>Calibri</vt:lpstr>
      <vt:lpstr>Default Design</vt:lpstr>
      <vt:lpstr>Community Partnership Program and Teen Collaborative Initiative</vt:lpstr>
      <vt:lpstr>Application and Selection Process</vt:lpstr>
      <vt:lpstr>Building on Past Success</vt:lpstr>
      <vt:lpstr>2022-2024 TCI Grantees</vt:lpstr>
      <vt:lpstr>2022-2024 CPP Grantees</vt:lpstr>
      <vt:lpstr>Discussion and Questions</vt:lpstr>
    </vt:vector>
  </TitlesOfParts>
  <Company>GreenWorks, P.C.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liesll</dc:creator>
  <cp:lastModifiedBy>Flynn, Claire</cp:lastModifiedBy>
  <cp:revision>518</cp:revision>
  <cp:lastPrinted>2013-02-20T04:28:25Z</cp:lastPrinted>
  <dcterms:created xsi:type="dcterms:W3CDTF">2013-02-20T04:27:19Z</dcterms:created>
  <dcterms:modified xsi:type="dcterms:W3CDTF">2022-06-29T00:34:39Z</dcterms:modified>
</cp:coreProperties>
</file>