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504" r:id="rId2"/>
    <p:sldId id="514" r:id="rId3"/>
    <p:sldId id="524" r:id="rId4"/>
    <p:sldId id="257" r:id="rId5"/>
    <p:sldId id="511" r:id="rId6"/>
    <p:sldId id="518" r:id="rId7"/>
    <p:sldId id="500" r:id="rId8"/>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jaso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16E"/>
    <a:srgbClr val="D317A2"/>
    <a:srgbClr val="7FAC00"/>
    <a:srgbClr val="FFC000"/>
    <a:srgbClr val="1C1C1C"/>
    <a:srgbClr val="99CC00"/>
    <a:srgbClr val="85B400"/>
    <a:srgbClr val="DDFF7D"/>
    <a:srgbClr val="6082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73223" autoAdjust="0"/>
  </p:normalViewPr>
  <p:slideViewPr>
    <p:cSldViewPr snapToGrid="0">
      <p:cViewPr varScale="1">
        <p:scale>
          <a:sx n="98" d="100"/>
          <a:sy n="98" d="100"/>
        </p:scale>
        <p:origin x="300"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774"/>
    </p:cViewPr>
  </p:sorterViewPr>
  <p:notesViewPr>
    <p:cSldViewPr snapToGrid="0">
      <p:cViewPr>
        <p:scale>
          <a:sx n="130" d="100"/>
          <a:sy n="130" d="100"/>
        </p:scale>
        <p:origin x="2004" y="-1254"/>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5EA14D6D-3241-4FB1-9DA6-AE83E59FF36E}"/>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239619" name="Rectangle 3">
            <a:extLst>
              <a:ext uri="{FF2B5EF4-FFF2-40B4-BE49-F238E27FC236}">
                <a16:creationId xmlns:a16="http://schemas.microsoft.com/office/drawing/2014/main" id="{8376D6DE-91B3-4008-961C-6A2A288135F4}"/>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39620" name="Rectangle 4">
            <a:extLst>
              <a:ext uri="{FF2B5EF4-FFF2-40B4-BE49-F238E27FC236}">
                <a16:creationId xmlns:a16="http://schemas.microsoft.com/office/drawing/2014/main" id="{6D5C509E-3634-429F-9FB5-A76ECDED7B75}"/>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239621" name="Rectangle 5">
            <a:extLst>
              <a:ext uri="{FF2B5EF4-FFF2-40B4-BE49-F238E27FC236}">
                <a16:creationId xmlns:a16="http://schemas.microsoft.com/office/drawing/2014/main" id="{2C37A97F-A730-4602-9BB1-92BAA41C3A5F}"/>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F8CD92-2AC5-42E5-ACC2-4C5AA649118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C32B4DD-7255-4D5A-A380-ED2AD78F38C5}"/>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63843" name="Rectangle 3">
            <a:extLst>
              <a:ext uri="{FF2B5EF4-FFF2-40B4-BE49-F238E27FC236}">
                <a16:creationId xmlns:a16="http://schemas.microsoft.com/office/drawing/2014/main" id="{CBD84DCA-8928-4EF8-8261-0BCFD93C5483}"/>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3076" name="Rectangle 4">
            <a:extLst>
              <a:ext uri="{FF2B5EF4-FFF2-40B4-BE49-F238E27FC236}">
                <a16:creationId xmlns:a16="http://schemas.microsoft.com/office/drawing/2014/main" id="{43ADF3CA-EAC9-4015-B58B-3C8A3C9BF527}"/>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a:extLst>
              <a:ext uri="{FF2B5EF4-FFF2-40B4-BE49-F238E27FC236}">
                <a16:creationId xmlns:a16="http://schemas.microsoft.com/office/drawing/2014/main" id="{FB72A157-F6E9-4DFC-B639-550A34A9771D}"/>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a:extLst>
              <a:ext uri="{FF2B5EF4-FFF2-40B4-BE49-F238E27FC236}">
                <a16:creationId xmlns:a16="http://schemas.microsoft.com/office/drawing/2014/main" id="{04B75E5C-4003-46A9-B64F-070765B43708}"/>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63847" name="Rectangle 7">
            <a:extLst>
              <a:ext uri="{FF2B5EF4-FFF2-40B4-BE49-F238E27FC236}">
                <a16:creationId xmlns:a16="http://schemas.microsoft.com/office/drawing/2014/main" id="{B0A18931-4BE1-414C-A149-9FDAC5A8FCC0}"/>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17B342-3AAC-4418-96C6-8DA1B99944F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4871569-05D6-42A4-9485-ECC7F9FD31A1}"/>
              </a:ext>
            </a:extLst>
          </p:cNvPr>
          <p:cNvSpPr>
            <a:spLocks noGrp="1" noRot="1" noChangeAspect="1" noChangeArrowheads="1" noTextEdit="1"/>
          </p:cNvSpPr>
          <p:nvPr>
            <p:ph type="sldImg"/>
          </p:nvPr>
        </p:nvSpPr>
        <p:spPr>
          <a:xfrm>
            <a:off x="406400" y="696913"/>
            <a:ext cx="6197600" cy="3486150"/>
          </a:xfrm>
          <a:ln/>
        </p:spPr>
      </p:sp>
      <p:sp>
        <p:nvSpPr>
          <p:cNvPr id="10243" name="Notes Placeholder 2">
            <a:extLst>
              <a:ext uri="{FF2B5EF4-FFF2-40B4-BE49-F238E27FC236}">
                <a16:creationId xmlns:a16="http://schemas.microsoft.com/office/drawing/2014/main" id="{A0B50B84-C968-4421-BE1F-F4F3B26FA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a:extLst>
              <a:ext uri="{FF2B5EF4-FFF2-40B4-BE49-F238E27FC236}">
                <a16:creationId xmlns:a16="http://schemas.microsoft.com/office/drawing/2014/main" id="{6F5F6BF4-6E35-4D99-98C0-A8F8B707B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DCF02B-F57B-48CC-A81A-1C7931266AB7}" type="slidenum">
              <a:rPr lang="en-US" altLang="en-US" smtClean="0"/>
              <a:pPr/>
              <a:t>1</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188DF61-F5F5-4EAE-9611-3FCFF6D736BB}"/>
              </a:ext>
            </a:extLst>
          </p:cNvPr>
          <p:cNvSpPr>
            <a:spLocks noGrp="1" noRot="1" noChangeAspect="1" noChangeArrowheads="1" noTextEdit="1"/>
          </p:cNvSpPr>
          <p:nvPr>
            <p:ph type="sldImg"/>
          </p:nvPr>
        </p:nvSpPr>
        <p:spPr>
          <a:xfrm>
            <a:off x="406400" y="696913"/>
            <a:ext cx="6197600" cy="3486150"/>
          </a:xfrm>
          <a:ln/>
        </p:spPr>
      </p:sp>
      <p:sp>
        <p:nvSpPr>
          <p:cNvPr id="14339" name="Notes Placeholder 2">
            <a:extLst>
              <a:ext uri="{FF2B5EF4-FFF2-40B4-BE49-F238E27FC236}">
                <a16:creationId xmlns:a16="http://schemas.microsoft.com/office/drawing/2014/main" id="{D114B341-095C-46A3-8E13-BFA1FA9B83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CHRIS:  will talk about how we did our best to keep workgroups in-place, wasn’t always possible (in-fact we have instances of violating all criteria except accommodating growth)</a:t>
            </a:r>
          </a:p>
          <a:p>
            <a:r>
              <a:rPr lang="en-US" altLang="en-US" dirty="0">
                <a:latin typeface="Arial" panose="020B0604020202020204" pitchFamily="34" charset="0"/>
              </a:rPr>
              <a:t>- Explain or discuss the tension between efficiency of geographic location near work locations and efficiency gains of collaboration and efficiency gains of common area spaces, 30% maintenance facilities common areas, restrooms, lactation rooms, etc???</a:t>
            </a:r>
          </a:p>
        </p:txBody>
      </p:sp>
      <p:sp>
        <p:nvSpPr>
          <p:cNvPr id="14340" name="Slide Number Placeholder 3">
            <a:extLst>
              <a:ext uri="{FF2B5EF4-FFF2-40B4-BE49-F238E27FC236}">
                <a16:creationId xmlns:a16="http://schemas.microsoft.com/office/drawing/2014/main" id="{AF00CB61-BED1-4A8D-9C6F-1849D8474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8E3B3F-36A0-47B4-9765-9AD916814038}" type="slidenum">
              <a:rPr lang="en-US" altLang="en-US" smtClean="0"/>
              <a:pPr/>
              <a:t>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86BA2C9-2F23-42F6-8F09-F9E2C405CBC5}"/>
              </a:ext>
            </a:extLst>
          </p:cNvPr>
          <p:cNvSpPr>
            <a:spLocks noGrp="1" noRot="1" noChangeAspect="1" noChangeArrowheads="1" noTextEdit="1"/>
          </p:cNvSpPr>
          <p:nvPr>
            <p:ph type="sldImg"/>
          </p:nvPr>
        </p:nvSpPr>
        <p:spPr>
          <a:xfrm>
            <a:off x="406400" y="696913"/>
            <a:ext cx="6197600" cy="3486150"/>
          </a:xfrm>
          <a:ln/>
        </p:spPr>
      </p:sp>
      <p:sp>
        <p:nvSpPr>
          <p:cNvPr id="16387" name="Notes Placeholder 2">
            <a:extLst>
              <a:ext uri="{FF2B5EF4-FFF2-40B4-BE49-F238E27FC236}">
                <a16:creationId xmlns:a16="http://schemas.microsoft.com/office/drawing/2014/main" id="{E305AAF7-56DC-42CE-B0B3-818558A5E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After an in-depth search the location marked with a star in this map was been identified as the preferred location for the facility. This site is at NE Mason and NE Airport 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This exact location has not been previously shared widely as we have been engaging in negotiations and doing due diligence about land use. </a:t>
            </a:r>
          </a:p>
          <a:p>
            <a:endParaRPr lang="en-US" altLang="en-US" dirty="0">
              <a:latin typeface="Arial" panose="020B0604020202020204" pitchFamily="34" charset="0"/>
            </a:endParaRPr>
          </a:p>
          <a:p>
            <a:r>
              <a:rPr lang="en-US" altLang="en-US" dirty="0">
                <a:latin typeface="Arial" panose="020B0604020202020204" pitchFamily="34" charset="0"/>
              </a:rPr>
              <a:t>CAMILA (or Chris)</a:t>
            </a:r>
          </a:p>
          <a:p>
            <a:r>
              <a:rPr lang="en-US" altLang="en-US" dirty="0">
                <a:latin typeface="Arial" panose="020B0604020202020204" pitchFamily="34" charset="0"/>
              </a:rPr>
              <a:t>Make a note that this hasn’t been shared as we have been in negotiations and doing due diligence about land use.</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C41CE66B-8935-45C1-8BFF-BB15E4AE5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D85050-5D54-4A29-B1A5-5C0C689FE929}" type="slidenum">
              <a:rPr lang="en-US" altLang="en-US" smtClean="0"/>
              <a:pPr/>
              <a:t>3</a:t>
            </a:fld>
            <a:endParaRPr lang="en-US" altLang="en-US" dirty="0"/>
          </a:p>
        </p:txBody>
      </p:sp>
    </p:spTree>
    <p:extLst>
      <p:ext uri="{BB962C8B-B14F-4D97-AF65-F5344CB8AC3E}">
        <p14:creationId xmlns:p14="http://schemas.microsoft.com/office/powerpoint/2010/main" val="66995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B176C3C-05A7-494B-9C22-D9E936CFA492}"/>
              </a:ext>
            </a:extLst>
          </p:cNvPr>
          <p:cNvSpPr>
            <a:spLocks noGrp="1" noRot="1" noChangeAspect="1" noChangeArrowheads="1" noTextEdit="1"/>
          </p:cNvSpPr>
          <p:nvPr>
            <p:ph type="sldImg"/>
          </p:nvPr>
        </p:nvSpPr>
        <p:spPr>
          <a:xfrm>
            <a:off x="406400" y="696913"/>
            <a:ext cx="6197600" cy="3486150"/>
          </a:xfrm>
          <a:ln/>
        </p:spPr>
      </p:sp>
      <p:sp>
        <p:nvSpPr>
          <p:cNvPr id="22531" name="Notes Placeholder 2">
            <a:extLst>
              <a:ext uri="{FF2B5EF4-FFF2-40B4-BE49-F238E27FC236}">
                <a16:creationId xmlns:a16="http://schemas.microsoft.com/office/drawing/2014/main" id="{6D02E1AD-7FB3-4D63-ADAB-85A7DED34E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CAMILA</a:t>
            </a:r>
          </a:p>
          <a:p>
            <a:endParaRPr lang="en-US" altLang="en-US" dirty="0">
              <a:latin typeface="Arial" panose="020B0604020202020204" pitchFamily="34" charset="0"/>
            </a:endParaRPr>
          </a:p>
          <a:p>
            <a:pPr marL="285750" indent="-285750">
              <a:buFont typeface="Courier New" panose="02070309020205020404" pitchFamily="49" charset="0"/>
              <a:buChar char="o"/>
            </a:pPr>
            <a:r>
              <a:rPr lang="en-US" altLang="en-US" dirty="0">
                <a:latin typeface="Arial" panose="020B0604020202020204" pitchFamily="34" charset="0"/>
              </a:rPr>
              <a:t>This site located directly adjacent to the Big Four Corners Natural Area. The site is made up of a multi-tenant office with an attached storage warehouse. It is nearby a bus stop, and we’ll be working to secure sufficient fleet and personal vehicle parking as well as bicycle parking spaces. Additionally, there is a large maintenance shop building with large overhead doors and fenced parking.</a:t>
            </a:r>
          </a:p>
          <a:p>
            <a:pPr marL="285750" indent="-285750">
              <a:buFont typeface="Courier New" panose="02070309020205020404" pitchFamily="49" charset="0"/>
              <a:buChar char="o"/>
            </a:pPr>
            <a:r>
              <a:rPr lang="en-US" altLang="en-US" dirty="0">
                <a:latin typeface="Arial" panose="020B0604020202020204" pitchFamily="34" charset="0"/>
              </a:rPr>
              <a:t>Now that we have found a site that meets the teams’ basic requirements; we along with the property team and will continue to work on additional due-diligence, approvals </a:t>
            </a:r>
          </a:p>
          <a:p>
            <a:pPr marL="285750" indent="-285750">
              <a:buFont typeface="Courier New" panose="02070309020205020404" pitchFamily="49" charset="0"/>
              <a:buChar char="o"/>
            </a:pPr>
            <a:r>
              <a:rPr lang="en-US" sz="1200" dirty="0"/>
              <a:t>Simultaneously we will be more deeply engaging and setting up meetings with building users to progress space planning </a:t>
            </a:r>
          </a:p>
          <a:p>
            <a:pPr marL="285750" indent="-285750">
              <a:buFont typeface="Courier New" panose="02070309020205020404" pitchFamily="49" charset="0"/>
              <a:buChar char="o"/>
            </a:pPr>
            <a:r>
              <a:rPr lang="en-US" sz="1200" dirty="0"/>
              <a:t>Once we get to this phase I will be the main point of contact for space planning and will be advocating for all of our groups’ needs as we prepare to work with the owner’s architect on permit drawings for construction and improvements. </a:t>
            </a:r>
          </a:p>
          <a:p>
            <a:pPr marL="285750" indent="-285750">
              <a:buFont typeface="Courier New" panose="02070309020205020404" pitchFamily="49" charset="0"/>
              <a:buChar char="o"/>
            </a:pPr>
            <a:r>
              <a:rPr lang="en-US" sz="1200" dirty="0"/>
              <a:t>During this phase I will also work with these teams to understand key areas where customization can be achieved and provide the most value to our teams. An example of a key customization that will be pursued is fencing all parking areas and adding a washer and dryer. </a:t>
            </a:r>
          </a:p>
          <a:p>
            <a:endParaRPr lang="en-US" altLang="en-US" dirty="0">
              <a:latin typeface="Arial" panose="020B0604020202020204" pitchFamily="34" charset="0"/>
            </a:endParaRPr>
          </a:p>
        </p:txBody>
      </p:sp>
      <p:sp>
        <p:nvSpPr>
          <p:cNvPr id="22532" name="Slide Number Placeholder 3">
            <a:extLst>
              <a:ext uri="{FF2B5EF4-FFF2-40B4-BE49-F238E27FC236}">
                <a16:creationId xmlns:a16="http://schemas.microsoft.com/office/drawing/2014/main" id="{C703F262-D99A-4852-A68C-1A6450336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6BF209-8FBD-4E1D-8597-BA540C94941E}" type="slidenum">
              <a:rPr lang="en-US" altLang="en-US" smtClean="0"/>
              <a:pPr/>
              <a:t>5</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CAMILA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As we move forward towards occupancy, I will also work with internal teams, vendors and possibly OMF on move-in logistics including phasing options as needed </a:t>
            </a:r>
          </a:p>
          <a:p>
            <a:endParaRPr lang="en-US" dirty="0"/>
          </a:p>
        </p:txBody>
      </p:sp>
      <p:sp>
        <p:nvSpPr>
          <p:cNvPr id="4" name="Slide Number Placeholder 3"/>
          <p:cNvSpPr>
            <a:spLocks noGrp="1"/>
          </p:cNvSpPr>
          <p:nvPr>
            <p:ph type="sldNum" sz="quarter" idx="5"/>
          </p:nvPr>
        </p:nvSpPr>
        <p:spPr/>
        <p:txBody>
          <a:bodyPr/>
          <a:lstStyle/>
          <a:p>
            <a:pPr>
              <a:defRPr/>
            </a:pPr>
            <a:fld id="{1517B342-3AAC-4418-96C6-8DA1B99944F3}" type="slidenum">
              <a:rPr lang="en-US" altLang="en-US" smtClean="0"/>
              <a:pPr>
                <a:defRPr/>
              </a:pPr>
              <a:t>6</a:t>
            </a:fld>
            <a:endParaRPr lang="en-US" altLang="en-US" dirty="0"/>
          </a:p>
        </p:txBody>
      </p:sp>
    </p:spTree>
    <p:extLst>
      <p:ext uri="{BB962C8B-B14F-4D97-AF65-F5344CB8AC3E}">
        <p14:creationId xmlns:p14="http://schemas.microsoft.com/office/powerpoint/2010/main" val="1611613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88EB0BF-4200-43B1-9121-26CACB0639E0}"/>
              </a:ext>
            </a:extLst>
          </p:cNvPr>
          <p:cNvSpPr>
            <a:spLocks noGrp="1" noRot="1" noChangeAspect="1" noChangeArrowheads="1" noTextEdit="1"/>
          </p:cNvSpPr>
          <p:nvPr>
            <p:ph type="sldImg"/>
          </p:nvPr>
        </p:nvSpPr>
        <p:spPr>
          <a:xfrm>
            <a:off x="406400" y="696913"/>
            <a:ext cx="6197600" cy="3486150"/>
          </a:xfrm>
          <a:ln/>
        </p:spPr>
      </p:sp>
      <p:sp>
        <p:nvSpPr>
          <p:cNvPr id="29699" name="Notes Placeholder 2">
            <a:extLst>
              <a:ext uri="{FF2B5EF4-FFF2-40B4-BE49-F238E27FC236}">
                <a16:creationId xmlns:a16="http://schemas.microsoft.com/office/drawing/2014/main" id="{A947B3C4-E5C4-4F17-BA09-78941D7CE0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5A3E8246-5F98-4FA9-8688-82CFA9C2E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A43483-2F19-46F1-9CCB-E10EFCAD962C}" type="slidenum">
              <a:rPr lang="en-US" altLang="en-US" smtClean="0"/>
              <a:pPr/>
              <a:t>7</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i"/>
              </a:defRPr>
            </a:lvl1pPr>
          </a:lstStyle>
          <a:p>
            <a:r>
              <a:rPr lang="en-US" dirty="0"/>
              <a:t>Click to edit Master title style</a:t>
            </a:r>
          </a:p>
        </p:txBody>
      </p:sp>
      <p:sp>
        <p:nvSpPr>
          <p:cNvPr id="5" name="Content Placeholder 2"/>
          <p:cNvSpPr>
            <a:spLocks noGrp="1"/>
          </p:cNvSpPr>
          <p:nvPr>
            <p:ph idx="1"/>
          </p:nvPr>
        </p:nvSpPr>
        <p:spPr>
          <a:xfrm>
            <a:off x="609600" y="2286000"/>
            <a:ext cx="10972800" cy="3886200"/>
          </a:xfrm>
          <a:prstGeom prst="rect">
            <a:avLst/>
          </a:prstGeom>
        </p:spPr>
        <p:txBody>
          <a:bodyPr/>
          <a:lstStyle>
            <a:lvl1pPr marL="0" marR="0" indent="0" algn="l" defTabSz="914354" rtl="0" eaLnBrk="0" fontAlgn="base" latinLnBrk="0" hangingPunct="0">
              <a:lnSpc>
                <a:spcPct val="100000"/>
              </a:lnSpc>
              <a:spcBef>
                <a:spcPct val="20000"/>
              </a:spcBef>
              <a:spcAft>
                <a:spcPct val="0"/>
              </a:spcAft>
              <a:buClrTx/>
              <a:buSzTx/>
              <a:buFontTx/>
              <a:buNone/>
              <a:tabLst/>
              <a:defRPr sz="2400" b="1">
                <a:solidFill>
                  <a:schemeClr val="tx1">
                    <a:lumMod val="65000"/>
                    <a:lumOff val="35000"/>
                  </a:schemeClr>
                </a:solidFill>
                <a:latin typeface="Calibi"/>
              </a:defRPr>
            </a:lvl1pPr>
            <a:lvl2pPr marL="457166" indent="0">
              <a:buNone/>
              <a:defRPr sz="2000">
                <a:solidFill>
                  <a:schemeClr val="tx1">
                    <a:lumMod val="65000"/>
                    <a:lumOff val="35000"/>
                  </a:schemeClr>
                </a:solidFill>
                <a:latin typeface="Calibi"/>
              </a:defRPr>
            </a:lvl2pPr>
            <a:lvl3pPr marL="914332" indent="0">
              <a:buNone/>
              <a:defRPr sz="1800">
                <a:solidFill>
                  <a:schemeClr val="tx1">
                    <a:lumMod val="65000"/>
                    <a:lumOff val="35000"/>
                  </a:schemeClr>
                </a:solidFill>
                <a:latin typeface="Calibi"/>
              </a:defRPr>
            </a:lvl3pPr>
            <a:lvl4pPr marL="1371498" indent="0">
              <a:buNone/>
              <a:defRPr sz="1600">
                <a:solidFill>
                  <a:schemeClr val="tx1">
                    <a:lumMod val="65000"/>
                    <a:lumOff val="35000"/>
                  </a:schemeClr>
                </a:solidFill>
                <a:latin typeface="Calibi"/>
              </a:defRPr>
            </a:lvl4pPr>
            <a:lvl5pPr marL="1828664" indent="0">
              <a:buNone/>
              <a:defRPr sz="1600">
                <a:solidFill>
                  <a:schemeClr val="tx1">
                    <a:lumMod val="65000"/>
                    <a:lumOff val="35000"/>
                  </a:schemeClr>
                </a:solidFill>
                <a:latin typeface="Calibi"/>
              </a:defRPr>
            </a:lvl5pPr>
          </a:lstStyle>
          <a:p>
            <a:pPr lvl="0"/>
            <a:r>
              <a:rPr lang="en-US"/>
              <a:t>Click to edit Master text styles</a:t>
            </a:r>
          </a:p>
        </p:txBody>
      </p:sp>
    </p:spTree>
    <p:extLst>
      <p:ext uri="{BB962C8B-B14F-4D97-AF65-F5344CB8AC3E}">
        <p14:creationId xmlns:p14="http://schemas.microsoft.com/office/powerpoint/2010/main" val="424973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i"/>
              </a:defRPr>
            </a:lvl1pPr>
          </a:lstStyle>
          <a:p>
            <a:r>
              <a:rPr lang="en-US" dirty="0"/>
              <a:t>Click to edit Master title style</a:t>
            </a:r>
          </a:p>
        </p:txBody>
      </p:sp>
      <p:sp>
        <p:nvSpPr>
          <p:cNvPr id="4" name="Content Placeholder 2"/>
          <p:cNvSpPr>
            <a:spLocks noGrp="1"/>
          </p:cNvSpPr>
          <p:nvPr>
            <p:ph idx="1"/>
          </p:nvPr>
        </p:nvSpPr>
        <p:spPr>
          <a:xfrm>
            <a:off x="609600" y="2286000"/>
            <a:ext cx="10972800" cy="3886200"/>
          </a:xfrm>
          <a:prstGeom prst="rect">
            <a:avLst/>
          </a:prstGeom>
        </p:spPr>
        <p:txBody>
          <a:bodyPr/>
          <a:lstStyle>
            <a:lvl1pPr>
              <a:defRPr sz="2400">
                <a:solidFill>
                  <a:schemeClr val="tx1">
                    <a:lumMod val="65000"/>
                    <a:lumOff val="35000"/>
                  </a:schemeClr>
                </a:solidFill>
                <a:latin typeface="Calibi"/>
              </a:defRPr>
            </a:lvl1pPr>
            <a:lvl2pPr>
              <a:defRPr sz="2000">
                <a:solidFill>
                  <a:schemeClr val="tx1">
                    <a:lumMod val="65000"/>
                    <a:lumOff val="35000"/>
                  </a:schemeClr>
                </a:solidFill>
                <a:latin typeface="Calibi"/>
              </a:defRPr>
            </a:lvl2pPr>
            <a:lvl3pPr>
              <a:defRPr sz="1800">
                <a:solidFill>
                  <a:schemeClr val="tx1">
                    <a:lumMod val="65000"/>
                    <a:lumOff val="35000"/>
                  </a:schemeClr>
                </a:solidFill>
                <a:latin typeface="Calibi"/>
              </a:defRPr>
            </a:lvl3pPr>
            <a:lvl4pPr>
              <a:defRPr sz="1600">
                <a:solidFill>
                  <a:schemeClr val="tx1">
                    <a:lumMod val="65000"/>
                    <a:lumOff val="35000"/>
                  </a:schemeClr>
                </a:solidFill>
                <a:latin typeface="Calibi"/>
              </a:defRPr>
            </a:lvl4pPr>
            <a:lvl5pPr>
              <a:defRPr sz="1600">
                <a:solidFill>
                  <a:schemeClr val="tx1">
                    <a:lumMod val="65000"/>
                    <a:lumOff val="35000"/>
                  </a:schemeClr>
                </a:solidFill>
                <a:latin typeface="Calibi"/>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803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8771"/>
            <a:ext cx="5257800" cy="3886200"/>
          </a:xfrm>
          <a:prstGeom prst="rect">
            <a:avLst/>
          </a:prstGeom>
        </p:spPr>
        <p:txBody>
          <a:bodyPr/>
          <a:lstStyle>
            <a:lvl1pPr>
              <a:defRPr sz="2400">
                <a:solidFill>
                  <a:schemeClr val="tx1">
                    <a:lumMod val="65000"/>
                    <a:lumOff val="35000"/>
                  </a:schemeClr>
                </a:solidFill>
                <a:latin typeface="Calibi"/>
              </a:defRPr>
            </a:lvl1pPr>
            <a:lvl2pPr>
              <a:defRPr sz="2000">
                <a:solidFill>
                  <a:schemeClr val="tx1">
                    <a:lumMod val="65000"/>
                    <a:lumOff val="35000"/>
                  </a:schemeClr>
                </a:solidFill>
                <a:latin typeface="Calibi"/>
              </a:defRPr>
            </a:lvl2pPr>
            <a:lvl3pPr>
              <a:defRPr sz="1800">
                <a:solidFill>
                  <a:schemeClr val="tx1">
                    <a:lumMod val="65000"/>
                    <a:lumOff val="35000"/>
                  </a:schemeClr>
                </a:solidFill>
                <a:latin typeface="Calibi"/>
              </a:defRPr>
            </a:lvl3pPr>
            <a:lvl4pPr>
              <a:defRPr sz="1600">
                <a:solidFill>
                  <a:schemeClr val="tx1">
                    <a:lumMod val="65000"/>
                    <a:lumOff val="35000"/>
                  </a:schemeClr>
                </a:solidFill>
                <a:latin typeface="Calibi"/>
              </a:defRPr>
            </a:lvl4pPr>
            <a:lvl5pPr>
              <a:defRPr sz="1600">
                <a:solidFill>
                  <a:schemeClr val="tx1">
                    <a:lumMod val="65000"/>
                    <a:lumOff val="35000"/>
                  </a:schemeClr>
                </a:solidFill>
                <a:latin typeface="Calibi"/>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i"/>
              </a:defRPr>
            </a:lvl1pPr>
          </a:lstStyle>
          <a:p>
            <a:r>
              <a:rPr lang="en-US" dirty="0"/>
              <a:t>Click to edit Master title style</a:t>
            </a:r>
          </a:p>
        </p:txBody>
      </p:sp>
      <p:sp>
        <p:nvSpPr>
          <p:cNvPr id="5" name="Content Placeholder 2"/>
          <p:cNvSpPr>
            <a:spLocks noGrp="1"/>
          </p:cNvSpPr>
          <p:nvPr>
            <p:ph idx="10"/>
          </p:nvPr>
        </p:nvSpPr>
        <p:spPr>
          <a:xfrm>
            <a:off x="6324603" y="2288771"/>
            <a:ext cx="5257800" cy="3886200"/>
          </a:xfrm>
          <a:prstGeom prst="rect">
            <a:avLst/>
          </a:prstGeom>
        </p:spPr>
        <p:txBody>
          <a:bodyPr/>
          <a:lstStyle>
            <a:lvl1pPr>
              <a:defRPr sz="2400">
                <a:solidFill>
                  <a:schemeClr val="tx1">
                    <a:lumMod val="65000"/>
                    <a:lumOff val="35000"/>
                  </a:schemeClr>
                </a:solidFill>
                <a:latin typeface="Calibi"/>
              </a:defRPr>
            </a:lvl1pPr>
            <a:lvl2pPr>
              <a:defRPr sz="2000">
                <a:solidFill>
                  <a:schemeClr val="tx1">
                    <a:lumMod val="65000"/>
                    <a:lumOff val="35000"/>
                  </a:schemeClr>
                </a:solidFill>
                <a:latin typeface="Calibi"/>
              </a:defRPr>
            </a:lvl2pPr>
            <a:lvl3pPr>
              <a:defRPr sz="1800">
                <a:solidFill>
                  <a:schemeClr val="tx1">
                    <a:lumMod val="65000"/>
                    <a:lumOff val="35000"/>
                  </a:schemeClr>
                </a:solidFill>
                <a:latin typeface="Calibi"/>
              </a:defRPr>
            </a:lvl3pPr>
            <a:lvl4pPr>
              <a:defRPr sz="1600">
                <a:solidFill>
                  <a:schemeClr val="tx1">
                    <a:lumMod val="65000"/>
                    <a:lumOff val="35000"/>
                  </a:schemeClr>
                </a:solidFill>
                <a:latin typeface="Calibi"/>
              </a:defRPr>
            </a:lvl4pPr>
            <a:lvl5pPr>
              <a:defRPr sz="1600">
                <a:solidFill>
                  <a:schemeClr val="tx1">
                    <a:lumMod val="65000"/>
                    <a:lumOff val="35000"/>
                  </a:schemeClr>
                </a:solidFill>
                <a:latin typeface="Calibi"/>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269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A5374-37B0-49E4-962C-D287E1B304D5}"/>
              </a:ext>
            </a:extLst>
          </p:cNvPr>
          <p:cNvSpPr>
            <a:spLocks noGrp="1"/>
          </p:cNvSpPr>
          <p:nvPr>
            <p:ph type="dt" sz="half" idx="10"/>
          </p:nvPr>
        </p:nvSpPr>
        <p:spPr>
          <a:xfrm>
            <a:off x="0" y="0"/>
            <a:ext cx="0" cy="0"/>
          </a:xfrm>
        </p:spPr>
        <p:txBody>
          <a:bodyPr/>
          <a:lstStyle>
            <a:lvl1pPr>
              <a:defRPr/>
            </a:lvl1pPr>
          </a:lstStyle>
          <a:p>
            <a:pPr>
              <a:defRPr/>
            </a:pPr>
            <a:fld id="{04A38780-66E3-41C4-9772-570CCFF8C890}" type="datetimeFigureOut">
              <a:rPr lang="en-US"/>
              <a:pPr>
                <a:defRPr/>
              </a:pPr>
              <a:t>3/16/2022</a:t>
            </a:fld>
            <a:endParaRPr lang="en-US" dirty="0"/>
          </a:p>
        </p:txBody>
      </p:sp>
      <p:sp>
        <p:nvSpPr>
          <p:cNvPr id="5" name="Footer Placeholder 4">
            <a:extLst>
              <a:ext uri="{FF2B5EF4-FFF2-40B4-BE49-F238E27FC236}">
                <a16:creationId xmlns:a16="http://schemas.microsoft.com/office/drawing/2014/main" id="{7BFB7FD7-56A2-40A5-873D-23BB57E81A87}"/>
              </a:ext>
            </a:extLst>
          </p:cNvPr>
          <p:cNvSpPr>
            <a:spLocks noGrp="1"/>
          </p:cNvSpPr>
          <p:nvPr>
            <p:ph type="ftr" sz="quarter" idx="11"/>
          </p:nvPr>
        </p:nvSpPr>
        <p:spPr>
          <a:xfrm>
            <a:off x="0" y="0"/>
            <a:ext cx="0" cy="0"/>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94A1718-029E-4814-9396-3DEC5FA9DC3B}"/>
              </a:ext>
            </a:extLst>
          </p:cNvPr>
          <p:cNvSpPr>
            <a:spLocks noGrp="1"/>
          </p:cNvSpPr>
          <p:nvPr>
            <p:ph type="sldNum" sz="quarter" idx="12"/>
          </p:nvPr>
        </p:nvSpPr>
        <p:spPr>
          <a:xfrm>
            <a:off x="0" y="0"/>
            <a:ext cx="0" cy="0"/>
          </a:xfrm>
        </p:spPr>
        <p:txBody>
          <a:bodyPr/>
          <a:lstStyle>
            <a:lvl1pPr>
              <a:defRPr/>
            </a:lvl1pPr>
          </a:lstStyle>
          <a:p>
            <a:pPr>
              <a:defRPr/>
            </a:pPr>
            <a:fld id="{39334878-1CFE-4EB1-A62B-41FA0380FB43}" type="slidenum">
              <a:rPr lang="en-US"/>
              <a:pPr>
                <a:defRPr/>
              </a:pPr>
              <a:t>‹#›</a:t>
            </a:fld>
            <a:endParaRPr lang="en-US" dirty="0"/>
          </a:p>
        </p:txBody>
      </p:sp>
    </p:spTree>
    <p:extLst>
      <p:ext uri="{BB962C8B-B14F-4D97-AF65-F5344CB8AC3E}">
        <p14:creationId xmlns:p14="http://schemas.microsoft.com/office/powerpoint/2010/main" val="1174398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9">
            <a:extLst>
              <a:ext uri="{FF2B5EF4-FFF2-40B4-BE49-F238E27FC236}">
                <a16:creationId xmlns:a16="http://schemas.microsoft.com/office/drawing/2014/main" id="{85E2017E-1D26-46CC-8297-68A3A9C2479D}"/>
              </a:ext>
            </a:extLst>
          </p:cNvPr>
          <p:cNvGrpSpPr>
            <a:grpSpLocks/>
          </p:cNvGrpSpPr>
          <p:nvPr userDrawn="1"/>
        </p:nvGrpSpPr>
        <p:grpSpPr bwMode="auto">
          <a:xfrm>
            <a:off x="0" y="180975"/>
            <a:ext cx="12192000" cy="6677025"/>
            <a:chOff x="0" y="180919"/>
            <a:chExt cx="12192000" cy="6677081"/>
          </a:xfrm>
        </p:grpSpPr>
        <p:sp>
          <p:nvSpPr>
            <p:cNvPr id="7" name="Rectangle 23">
              <a:extLst>
                <a:ext uri="{FF2B5EF4-FFF2-40B4-BE49-F238E27FC236}">
                  <a16:creationId xmlns:a16="http://schemas.microsoft.com/office/drawing/2014/main" id="{2170EE3F-5C8A-4186-9218-FCFF233161CF}"/>
                </a:ext>
              </a:extLst>
            </p:cNvPr>
            <p:cNvSpPr>
              <a:spLocks noChangeArrowheads="1"/>
            </p:cNvSpPr>
            <p:nvPr userDrawn="1"/>
          </p:nvSpPr>
          <p:spPr bwMode="auto">
            <a:xfrm>
              <a:off x="0" y="6400796"/>
              <a:ext cx="12192000" cy="457204"/>
            </a:xfrm>
            <a:prstGeom prst="rect">
              <a:avLst/>
            </a:prstGeom>
            <a:solidFill>
              <a:srgbClr val="7FAC00"/>
            </a:solidFill>
            <a:ln>
              <a:noFill/>
            </a:ln>
            <a:effectLst/>
          </p:spPr>
          <p:txBody>
            <a:bodyPr wrap="none" lIns="0" tIns="0" rIns="0" bIns="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noFill/>
              </a:endParaRPr>
            </a:p>
          </p:txBody>
        </p:sp>
        <p:sp>
          <p:nvSpPr>
            <p:cNvPr id="6" name="Text Box 14">
              <a:extLst>
                <a:ext uri="{FF2B5EF4-FFF2-40B4-BE49-F238E27FC236}">
                  <a16:creationId xmlns:a16="http://schemas.microsoft.com/office/drawing/2014/main" id="{F088CCAD-9F79-4359-AFA4-A7722AA84D5C}"/>
                </a:ext>
              </a:extLst>
            </p:cNvPr>
            <p:cNvSpPr txBox="1">
              <a:spLocks noChangeArrowheads="1"/>
            </p:cNvSpPr>
            <p:nvPr userDrawn="1"/>
          </p:nvSpPr>
          <p:spPr bwMode="auto">
            <a:xfrm>
              <a:off x="2438400" y="6492872"/>
              <a:ext cx="7315200" cy="254046"/>
            </a:xfrm>
            <a:prstGeom prst="rect">
              <a:avLst/>
            </a:prstGeom>
            <a:noFill/>
            <a:ln>
              <a:noFill/>
            </a:ln>
            <a:effec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spcBef>
                  <a:spcPct val="50000"/>
                </a:spcBef>
                <a:defRPr/>
              </a:pPr>
              <a:r>
                <a:rPr lang="en-US" altLang="en-US" sz="1051" b="1" dirty="0">
                  <a:solidFill>
                    <a:schemeClr val="bg1"/>
                  </a:solidFill>
                  <a:latin typeface="Calibi"/>
                </a:rPr>
                <a:t>PORTLANDPARKS.ORG    </a:t>
              </a:r>
              <a:r>
                <a:rPr lang="en-US" altLang="en-US" sz="1051" dirty="0">
                  <a:solidFill>
                    <a:schemeClr val="bg1"/>
                  </a:solidFill>
                  <a:latin typeface="Calibi"/>
                </a:rPr>
                <a:t>|   Commissioner Carmen Rubio   |   Director Adena Long</a:t>
              </a:r>
              <a:endParaRPr lang="en-US" altLang="en-US" sz="2800" dirty="0">
                <a:solidFill>
                  <a:schemeClr val="bg1"/>
                </a:solidFill>
                <a:latin typeface="Calibi"/>
              </a:endParaRPr>
            </a:p>
          </p:txBody>
        </p:sp>
        <p:pic>
          <p:nvPicPr>
            <p:cNvPr id="1029" name="Picture 2">
              <a:extLst>
                <a:ext uri="{FF2B5EF4-FFF2-40B4-BE49-F238E27FC236}">
                  <a16:creationId xmlns:a16="http://schemas.microsoft.com/office/drawing/2014/main" id="{BD15CFAF-93D4-4B4A-9E23-F67A77B8C40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t="1788" b="-1788"/>
            <a:stretch>
              <a:fillRect/>
            </a:stretch>
          </p:blipFill>
          <p:spPr bwMode="auto">
            <a:xfrm>
              <a:off x="9143834" y="228600"/>
              <a:ext cx="3048166" cy="26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4" descr="A picture containing drawing&#10;&#10;Description automatically generated">
              <a:extLst>
                <a:ext uri="{FF2B5EF4-FFF2-40B4-BE49-F238E27FC236}">
                  <a16:creationId xmlns:a16="http://schemas.microsoft.com/office/drawing/2014/main" id="{99697267-88A4-4448-A19F-1A002F27196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4362" y="180919"/>
              <a:ext cx="4128075" cy="82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67" algn="ctr" rtl="0" fontAlgn="base">
        <a:spcBef>
          <a:spcPct val="0"/>
        </a:spcBef>
        <a:spcAft>
          <a:spcPct val="0"/>
        </a:spcAft>
        <a:defRPr sz="4400">
          <a:solidFill>
            <a:schemeClr val="tx2"/>
          </a:solidFill>
          <a:latin typeface="Arial" charset="0"/>
        </a:defRPr>
      </a:lvl6pPr>
      <a:lvl7pPr marL="914332"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1297" indent="-341297" algn="l" rtl="0" eaLnBrk="0" fontAlgn="base" hangingPunct="0">
        <a:spcBef>
          <a:spcPct val="20000"/>
        </a:spcBef>
        <a:spcAft>
          <a:spcPct val="0"/>
        </a:spcAft>
        <a:buChar char="•"/>
        <a:defRPr sz="3200">
          <a:solidFill>
            <a:schemeClr val="tx1"/>
          </a:solidFill>
          <a:latin typeface="+mn-lt"/>
          <a:ea typeface="+mn-ea"/>
          <a:cs typeface="+mn-cs"/>
        </a:defRPr>
      </a:lvl1pPr>
      <a:lvl2pPr marL="741325" indent="-284149" algn="l" rtl="0" eaLnBrk="0" fontAlgn="base" hangingPunct="0">
        <a:spcBef>
          <a:spcPct val="20000"/>
        </a:spcBef>
        <a:spcAft>
          <a:spcPct val="0"/>
        </a:spcAft>
        <a:buChar char="–"/>
        <a:defRPr sz="2800">
          <a:solidFill>
            <a:schemeClr val="tx1"/>
          </a:solidFill>
          <a:latin typeface="+mn-lt"/>
        </a:defRPr>
      </a:lvl2pPr>
      <a:lvl3pPr marL="1141357" indent="-227002" algn="l" rtl="0" eaLnBrk="0" fontAlgn="base" hangingPunct="0">
        <a:spcBef>
          <a:spcPct val="20000"/>
        </a:spcBef>
        <a:spcAft>
          <a:spcPct val="0"/>
        </a:spcAft>
        <a:buChar char="•"/>
        <a:defRPr sz="2400">
          <a:solidFill>
            <a:schemeClr val="tx1"/>
          </a:solidFill>
          <a:latin typeface="+mn-lt"/>
        </a:defRPr>
      </a:lvl3pPr>
      <a:lvl4pPr marL="1598533" indent="-227002" algn="l" rtl="0" eaLnBrk="0" fontAlgn="base" hangingPunct="0">
        <a:spcBef>
          <a:spcPct val="20000"/>
        </a:spcBef>
        <a:spcAft>
          <a:spcPct val="0"/>
        </a:spcAft>
        <a:buChar char="–"/>
        <a:defRPr sz="2000">
          <a:solidFill>
            <a:schemeClr val="tx1"/>
          </a:solidFill>
          <a:latin typeface="+mn-lt"/>
        </a:defRPr>
      </a:lvl4pPr>
      <a:lvl5pPr marL="2055711" indent="-227002" algn="l" rtl="0" eaLnBrk="0" fontAlgn="base" hangingPunct="0">
        <a:spcBef>
          <a:spcPct val="20000"/>
        </a:spcBef>
        <a:spcAft>
          <a:spcPct val="0"/>
        </a:spcAft>
        <a:buChar char="»"/>
        <a:defRPr sz="2000">
          <a:solidFill>
            <a:schemeClr val="tx1"/>
          </a:solidFill>
          <a:latin typeface="+mn-lt"/>
        </a:defRPr>
      </a:lvl5pPr>
      <a:lvl6pPr marL="2514412" indent="-228584" algn="l" rtl="0" fontAlgn="base">
        <a:spcBef>
          <a:spcPct val="20000"/>
        </a:spcBef>
        <a:spcAft>
          <a:spcPct val="0"/>
        </a:spcAft>
        <a:buChar char="»"/>
        <a:defRPr sz="2000">
          <a:solidFill>
            <a:schemeClr val="tx1"/>
          </a:solidFill>
          <a:latin typeface="+mn-lt"/>
        </a:defRPr>
      </a:lvl6pPr>
      <a:lvl7pPr marL="2971578" indent="-228584" algn="l" rtl="0" fontAlgn="base">
        <a:spcBef>
          <a:spcPct val="20000"/>
        </a:spcBef>
        <a:spcAft>
          <a:spcPct val="0"/>
        </a:spcAft>
        <a:buChar char="»"/>
        <a:defRPr sz="2000">
          <a:solidFill>
            <a:schemeClr val="tx1"/>
          </a:solidFill>
          <a:latin typeface="+mn-lt"/>
        </a:defRPr>
      </a:lvl7pPr>
      <a:lvl8pPr marL="3428744" indent="-228584" algn="l" rtl="0" fontAlgn="base">
        <a:spcBef>
          <a:spcPct val="20000"/>
        </a:spcBef>
        <a:spcAft>
          <a:spcPct val="0"/>
        </a:spcAft>
        <a:buChar char="»"/>
        <a:defRPr sz="2000">
          <a:solidFill>
            <a:schemeClr val="tx1"/>
          </a:solidFill>
          <a:latin typeface="+mn-lt"/>
        </a:defRPr>
      </a:lvl8pPr>
      <a:lvl9pPr marL="3885910" indent="-22858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492CD-D709-4534-B96D-4789ABC23DB4}"/>
              </a:ext>
            </a:extLst>
          </p:cNvPr>
          <p:cNvPicPr>
            <a:picLocks noChangeAspect="1"/>
          </p:cNvPicPr>
          <p:nvPr/>
        </p:nvPicPr>
        <p:blipFill>
          <a:blip r:embed="rId3"/>
          <a:stretch>
            <a:fillRect/>
          </a:stretch>
        </p:blipFill>
        <p:spPr>
          <a:xfrm>
            <a:off x="0" y="886037"/>
            <a:ext cx="12192000" cy="2380827"/>
          </a:xfrm>
          <a:prstGeom prst="rect">
            <a:avLst/>
          </a:prstGeom>
        </p:spPr>
      </p:pic>
      <p:pic>
        <p:nvPicPr>
          <p:cNvPr id="13" name="Picture 12">
            <a:extLst>
              <a:ext uri="{FF2B5EF4-FFF2-40B4-BE49-F238E27FC236}">
                <a16:creationId xmlns:a16="http://schemas.microsoft.com/office/drawing/2014/main" id="{37E4B68E-B7E1-43FF-BF45-508941030755}"/>
              </a:ext>
            </a:extLst>
          </p:cNvPr>
          <p:cNvPicPr>
            <a:picLocks noChangeAspect="1"/>
          </p:cNvPicPr>
          <p:nvPr/>
        </p:nvPicPr>
        <p:blipFill>
          <a:blip r:embed="rId4"/>
          <a:stretch>
            <a:fillRect/>
          </a:stretch>
        </p:blipFill>
        <p:spPr>
          <a:xfrm>
            <a:off x="0" y="3961507"/>
            <a:ext cx="12192000" cy="24371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8CCCB4-8EAF-4FE5-BA11-942265DE2892}"/>
              </a:ext>
            </a:extLst>
          </p:cNvPr>
          <p:cNvSpPr>
            <a:spLocks noGrp="1"/>
          </p:cNvSpPr>
          <p:nvPr>
            <p:ph idx="1"/>
          </p:nvPr>
        </p:nvSpPr>
        <p:spPr>
          <a:xfrm>
            <a:off x="609600" y="2289176"/>
            <a:ext cx="10435389" cy="3844925"/>
          </a:xfrm>
        </p:spPr>
        <p:txBody>
          <a:bodyPr/>
          <a:lstStyle/>
          <a:p>
            <a:pPr>
              <a:defRPr/>
            </a:pPr>
            <a:r>
              <a:rPr lang="en-US" sz="3200" b="1" dirty="0"/>
              <a:t>Must Accommodate Levy Growth timeline</a:t>
            </a:r>
          </a:p>
          <a:p>
            <a:pPr>
              <a:defRPr/>
            </a:pPr>
            <a:r>
              <a:rPr lang="en-US" sz="3200" dirty="0"/>
              <a:t>Must be located in NE Portland</a:t>
            </a:r>
          </a:p>
          <a:p>
            <a:pPr>
              <a:defRPr/>
            </a:pPr>
            <a:r>
              <a:rPr lang="en-US" sz="3200" dirty="0"/>
              <a:t>Must accommodate 50 FTE, 60 Seasonal staff with vehicles and equipment </a:t>
            </a:r>
          </a:p>
          <a:p>
            <a:pPr>
              <a:defRPr/>
            </a:pPr>
            <a:r>
              <a:rPr lang="en-US" sz="3200" dirty="0"/>
              <a:t>Yard and operation space focus, office space is auxiliary.</a:t>
            </a:r>
          </a:p>
          <a:p>
            <a:pPr>
              <a:defRPr/>
            </a:pPr>
            <a:r>
              <a:rPr lang="en-US" sz="3200" dirty="0"/>
              <a:t>Must be mostly turnkey/ready to use</a:t>
            </a:r>
          </a:p>
          <a:p>
            <a:pPr>
              <a:defRPr/>
            </a:pPr>
            <a:r>
              <a:rPr lang="en-US" sz="3200" dirty="0"/>
              <a:t>Must be leased space </a:t>
            </a:r>
          </a:p>
          <a:p>
            <a:pPr marL="0" indent="0">
              <a:buNone/>
              <a:defRPr/>
            </a:pPr>
            <a:endParaRPr lang="en-US" sz="3200" dirty="0"/>
          </a:p>
        </p:txBody>
      </p:sp>
      <p:sp>
        <p:nvSpPr>
          <p:cNvPr id="3" name="Title 2">
            <a:extLst>
              <a:ext uri="{FF2B5EF4-FFF2-40B4-BE49-F238E27FC236}">
                <a16:creationId xmlns:a16="http://schemas.microsoft.com/office/drawing/2014/main" id="{732E96C6-591C-4B24-AEB9-C5B8BE8D3F0B}"/>
              </a:ext>
            </a:extLst>
          </p:cNvPr>
          <p:cNvSpPr>
            <a:spLocks noGrp="1"/>
          </p:cNvSpPr>
          <p:nvPr>
            <p:ph type="title"/>
          </p:nvPr>
        </p:nvSpPr>
        <p:spPr>
          <a:xfrm>
            <a:off x="609602" y="1371600"/>
            <a:ext cx="10635914" cy="685800"/>
          </a:xfrm>
        </p:spPr>
        <p:txBody>
          <a:bodyPr/>
          <a:lstStyle/>
          <a:p>
            <a:pPr>
              <a:defRPr/>
            </a:pPr>
            <a:r>
              <a:rPr lang="en-US" sz="3600" u="sng" dirty="0"/>
              <a:t>New Levy Funded Maintenance and Operation  Space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Map&#10;&#10;Description automatically generated">
            <a:extLst>
              <a:ext uri="{FF2B5EF4-FFF2-40B4-BE49-F238E27FC236}">
                <a16:creationId xmlns:a16="http://schemas.microsoft.com/office/drawing/2014/main" id="{C2051431-EA42-4DAC-9660-B05088CD870C}"/>
              </a:ext>
            </a:extLst>
          </p:cNvPr>
          <p:cNvPicPr>
            <a:picLocks noChangeAspect="1"/>
          </p:cNvPicPr>
          <p:nvPr/>
        </p:nvPicPr>
        <p:blipFill rotWithShape="1">
          <a:blip r:embed="rId3">
            <a:extLst>
              <a:ext uri="{28A0092B-C50C-407E-A947-70E740481C1C}">
                <a14:useLocalDpi xmlns:a14="http://schemas.microsoft.com/office/drawing/2010/main" val="0"/>
              </a:ext>
            </a:extLst>
          </a:blip>
          <a:srcRect l="5371" t="1550" b="2473"/>
          <a:stretch/>
        </p:blipFill>
        <p:spPr>
          <a:xfrm>
            <a:off x="2254675" y="852637"/>
            <a:ext cx="8144956" cy="5345407"/>
          </a:xfrm>
          <a:prstGeom prst="rect">
            <a:avLst/>
          </a:prstGeom>
        </p:spPr>
      </p:pic>
      <p:cxnSp>
        <p:nvCxnSpPr>
          <p:cNvPr id="84" name="Straight Connector 83">
            <a:extLst>
              <a:ext uri="{FF2B5EF4-FFF2-40B4-BE49-F238E27FC236}">
                <a16:creationId xmlns:a16="http://schemas.microsoft.com/office/drawing/2014/main" id="{B50575C5-9365-489D-AEE6-6CF2CE4B0C54}"/>
              </a:ext>
            </a:extLst>
          </p:cNvPr>
          <p:cNvCxnSpPr>
            <a:cxnSpLocks/>
          </p:cNvCxnSpPr>
          <p:nvPr/>
        </p:nvCxnSpPr>
        <p:spPr bwMode="auto">
          <a:xfrm flipH="1">
            <a:off x="918521" y="2395328"/>
            <a:ext cx="3295931" cy="273149"/>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85" name="TextBox 84">
            <a:extLst>
              <a:ext uri="{FF2B5EF4-FFF2-40B4-BE49-F238E27FC236}">
                <a16:creationId xmlns:a16="http://schemas.microsoft.com/office/drawing/2014/main" id="{9F95E6BC-3867-4ED8-B50B-B9168761860C}"/>
              </a:ext>
            </a:extLst>
          </p:cNvPr>
          <p:cNvSpPr txBox="1"/>
          <p:nvPr/>
        </p:nvSpPr>
        <p:spPr>
          <a:xfrm>
            <a:off x="154620" y="3405415"/>
            <a:ext cx="1637749"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WASHINGTON PARK / DOWNTOWN ZONE</a:t>
            </a:r>
          </a:p>
        </p:txBody>
      </p:sp>
      <p:sp>
        <p:nvSpPr>
          <p:cNvPr id="86" name="TextBox 85">
            <a:extLst>
              <a:ext uri="{FF2B5EF4-FFF2-40B4-BE49-F238E27FC236}">
                <a16:creationId xmlns:a16="http://schemas.microsoft.com/office/drawing/2014/main" id="{3A616462-EC8A-432E-8C72-01E9D58A7A87}"/>
              </a:ext>
            </a:extLst>
          </p:cNvPr>
          <p:cNvSpPr txBox="1"/>
          <p:nvPr/>
        </p:nvSpPr>
        <p:spPr>
          <a:xfrm>
            <a:off x="169334" y="2473889"/>
            <a:ext cx="865015"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ST. JOHNS</a:t>
            </a:r>
          </a:p>
        </p:txBody>
      </p:sp>
      <p:cxnSp>
        <p:nvCxnSpPr>
          <p:cNvPr id="87" name="Straight Connector 86">
            <a:extLst>
              <a:ext uri="{FF2B5EF4-FFF2-40B4-BE49-F238E27FC236}">
                <a16:creationId xmlns:a16="http://schemas.microsoft.com/office/drawing/2014/main" id="{6180E439-3262-4044-A0B0-18407235D70D}"/>
              </a:ext>
            </a:extLst>
          </p:cNvPr>
          <p:cNvCxnSpPr>
            <a:cxnSpLocks/>
          </p:cNvCxnSpPr>
          <p:nvPr/>
        </p:nvCxnSpPr>
        <p:spPr bwMode="auto">
          <a:xfrm flipH="1" flipV="1">
            <a:off x="2178941" y="1579360"/>
            <a:ext cx="2009779" cy="396617"/>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88" name="TextBox 87">
            <a:extLst>
              <a:ext uri="{FF2B5EF4-FFF2-40B4-BE49-F238E27FC236}">
                <a16:creationId xmlns:a16="http://schemas.microsoft.com/office/drawing/2014/main" id="{1A1A19CD-7118-474A-90C5-74EE0A34961D}"/>
              </a:ext>
            </a:extLst>
          </p:cNvPr>
          <p:cNvSpPr txBox="1"/>
          <p:nvPr/>
        </p:nvSpPr>
        <p:spPr>
          <a:xfrm>
            <a:off x="169334" y="5393007"/>
            <a:ext cx="142850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CARNEGIE ANNEX / </a:t>
            </a:r>
          </a:p>
          <a:p>
            <a:r>
              <a:rPr lang="en-US" sz="1200" b="1" u="sng" dirty="0">
                <a:solidFill>
                  <a:schemeClr val="tx1">
                    <a:lumMod val="65000"/>
                    <a:lumOff val="35000"/>
                  </a:schemeClr>
                </a:solidFill>
                <a:latin typeface="Calibri" panose="020F0502020204030204" pitchFamily="34" charset="0"/>
                <a:cs typeface="Calibri" panose="020F0502020204030204" pitchFamily="34" charset="0"/>
              </a:rPr>
              <a:t>LAIR HILL PARK</a:t>
            </a:r>
          </a:p>
        </p:txBody>
      </p:sp>
      <p:cxnSp>
        <p:nvCxnSpPr>
          <p:cNvPr id="89" name="Straight Connector 88">
            <a:extLst>
              <a:ext uri="{FF2B5EF4-FFF2-40B4-BE49-F238E27FC236}">
                <a16:creationId xmlns:a16="http://schemas.microsoft.com/office/drawing/2014/main" id="{CC971EA0-47C7-4DD4-99D8-BA4FC80855B2}"/>
              </a:ext>
            </a:extLst>
          </p:cNvPr>
          <p:cNvCxnSpPr>
            <a:cxnSpLocks/>
          </p:cNvCxnSpPr>
          <p:nvPr/>
        </p:nvCxnSpPr>
        <p:spPr bwMode="auto">
          <a:xfrm flipH="1">
            <a:off x="1563545" y="5173029"/>
            <a:ext cx="3153955" cy="873489"/>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90" name="TextBox 89">
            <a:extLst>
              <a:ext uri="{FF2B5EF4-FFF2-40B4-BE49-F238E27FC236}">
                <a16:creationId xmlns:a16="http://schemas.microsoft.com/office/drawing/2014/main" id="{BB6EECF6-C547-4436-BA01-F38F84C47FD7}"/>
              </a:ext>
            </a:extLst>
          </p:cNvPr>
          <p:cNvSpPr txBox="1"/>
          <p:nvPr/>
        </p:nvSpPr>
        <p:spPr>
          <a:xfrm>
            <a:off x="153404" y="5891643"/>
            <a:ext cx="1530237"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SOUTHWEST ZONE / </a:t>
            </a:r>
          </a:p>
          <a:p>
            <a:r>
              <a:rPr lang="en-US" sz="1200" b="1" u="sng" dirty="0">
                <a:solidFill>
                  <a:schemeClr val="tx1">
                    <a:lumMod val="65000"/>
                    <a:lumOff val="35000"/>
                  </a:schemeClr>
                </a:solidFill>
                <a:latin typeface="Calibri" panose="020F0502020204030204" pitchFamily="34" charset="0"/>
                <a:cs typeface="Calibri" panose="020F0502020204030204" pitchFamily="34" charset="0"/>
              </a:rPr>
              <a:t>GABRIEL PARK</a:t>
            </a:r>
          </a:p>
        </p:txBody>
      </p:sp>
      <p:cxnSp>
        <p:nvCxnSpPr>
          <p:cNvPr id="91" name="Straight Connector 90">
            <a:extLst>
              <a:ext uri="{FF2B5EF4-FFF2-40B4-BE49-F238E27FC236}">
                <a16:creationId xmlns:a16="http://schemas.microsoft.com/office/drawing/2014/main" id="{3CB9C301-F363-4E48-823A-EB64E2D05418}"/>
              </a:ext>
            </a:extLst>
          </p:cNvPr>
          <p:cNvCxnSpPr>
            <a:cxnSpLocks/>
            <a:endCxn id="92" idx="3"/>
          </p:cNvCxnSpPr>
          <p:nvPr/>
        </p:nvCxnSpPr>
        <p:spPr bwMode="auto">
          <a:xfrm flipH="1">
            <a:off x="1693894" y="4252753"/>
            <a:ext cx="3154647" cy="154603"/>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92" name="TextBox 91">
            <a:extLst>
              <a:ext uri="{FF2B5EF4-FFF2-40B4-BE49-F238E27FC236}">
                <a16:creationId xmlns:a16="http://schemas.microsoft.com/office/drawing/2014/main" id="{EC23A359-2166-4818-9A5C-66EA9E7F364D}"/>
              </a:ext>
            </a:extLst>
          </p:cNvPr>
          <p:cNvSpPr txBox="1"/>
          <p:nvPr/>
        </p:nvSpPr>
        <p:spPr>
          <a:xfrm>
            <a:off x="163655" y="4176523"/>
            <a:ext cx="1530239"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HOYT ARBORETUM / </a:t>
            </a:r>
          </a:p>
          <a:p>
            <a:r>
              <a:rPr lang="en-US" sz="1200" b="1" u="sng" dirty="0">
                <a:solidFill>
                  <a:schemeClr val="tx1">
                    <a:lumMod val="65000"/>
                    <a:lumOff val="35000"/>
                  </a:schemeClr>
                </a:solidFill>
                <a:latin typeface="Calibri" panose="020F0502020204030204" pitchFamily="34" charset="0"/>
                <a:cs typeface="Calibri" panose="020F0502020204030204" pitchFamily="34" charset="0"/>
              </a:rPr>
              <a:t>WASHINGTON PARK</a:t>
            </a:r>
          </a:p>
        </p:txBody>
      </p:sp>
      <p:cxnSp>
        <p:nvCxnSpPr>
          <p:cNvPr id="93" name="Straight Connector 92">
            <a:extLst>
              <a:ext uri="{FF2B5EF4-FFF2-40B4-BE49-F238E27FC236}">
                <a16:creationId xmlns:a16="http://schemas.microsoft.com/office/drawing/2014/main" id="{923E4CB0-317A-4A1E-B886-EEAF1663D251}"/>
              </a:ext>
            </a:extLst>
          </p:cNvPr>
          <p:cNvCxnSpPr>
            <a:cxnSpLocks/>
            <a:endCxn id="85" idx="3"/>
          </p:cNvCxnSpPr>
          <p:nvPr/>
        </p:nvCxnSpPr>
        <p:spPr bwMode="auto">
          <a:xfrm flipH="1" flipV="1">
            <a:off x="1792369" y="3636248"/>
            <a:ext cx="3324120" cy="470706"/>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94" name="TextBox 93">
            <a:extLst>
              <a:ext uri="{FF2B5EF4-FFF2-40B4-BE49-F238E27FC236}">
                <a16:creationId xmlns:a16="http://schemas.microsoft.com/office/drawing/2014/main" id="{9974BD01-1876-4396-9F53-7EFF6C6AAD99}"/>
              </a:ext>
            </a:extLst>
          </p:cNvPr>
          <p:cNvSpPr txBox="1"/>
          <p:nvPr/>
        </p:nvSpPr>
        <p:spPr>
          <a:xfrm>
            <a:off x="153404" y="1376129"/>
            <a:ext cx="2216819"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NORTH ZONE / CHIMNEY PARK</a:t>
            </a:r>
          </a:p>
        </p:txBody>
      </p:sp>
      <p:sp>
        <p:nvSpPr>
          <p:cNvPr id="95" name="TextBox 94">
            <a:extLst>
              <a:ext uri="{FF2B5EF4-FFF2-40B4-BE49-F238E27FC236}">
                <a16:creationId xmlns:a16="http://schemas.microsoft.com/office/drawing/2014/main" id="{6B70BA3C-B5A6-4B9C-8627-CE61108983D8}"/>
              </a:ext>
            </a:extLst>
          </p:cNvPr>
          <p:cNvSpPr txBox="1"/>
          <p:nvPr/>
        </p:nvSpPr>
        <p:spPr>
          <a:xfrm>
            <a:off x="169333" y="4853842"/>
            <a:ext cx="2017867"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THE PORTLAND BUILDING</a:t>
            </a:r>
          </a:p>
        </p:txBody>
      </p:sp>
      <p:cxnSp>
        <p:nvCxnSpPr>
          <p:cNvPr id="96" name="Straight Connector 95">
            <a:extLst>
              <a:ext uri="{FF2B5EF4-FFF2-40B4-BE49-F238E27FC236}">
                <a16:creationId xmlns:a16="http://schemas.microsoft.com/office/drawing/2014/main" id="{D884C98E-5D0D-4C55-8A13-A6FEA6F8B249}"/>
              </a:ext>
            </a:extLst>
          </p:cNvPr>
          <p:cNvCxnSpPr>
            <a:cxnSpLocks/>
            <a:endCxn id="88" idx="3"/>
          </p:cNvCxnSpPr>
          <p:nvPr/>
        </p:nvCxnSpPr>
        <p:spPr bwMode="auto">
          <a:xfrm flipH="1">
            <a:off x="1597842" y="4578599"/>
            <a:ext cx="3864606" cy="1045241"/>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97" name="TextBox 96">
            <a:extLst>
              <a:ext uri="{FF2B5EF4-FFF2-40B4-BE49-F238E27FC236}">
                <a16:creationId xmlns:a16="http://schemas.microsoft.com/office/drawing/2014/main" id="{EAA0326E-F6A2-4AAE-810B-445D026601E7}"/>
              </a:ext>
            </a:extLst>
          </p:cNvPr>
          <p:cNvSpPr txBox="1"/>
          <p:nvPr/>
        </p:nvSpPr>
        <p:spPr>
          <a:xfrm>
            <a:off x="5961693" y="6086838"/>
            <a:ext cx="1716635"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FLAVEL – CNE/SE ZONE</a:t>
            </a:r>
          </a:p>
        </p:txBody>
      </p:sp>
      <p:sp>
        <p:nvSpPr>
          <p:cNvPr id="98" name="TextBox 97">
            <a:extLst>
              <a:ext uri="{FF2B5EF4-FFF2-40B4-BE49-F238E27FC236}">
                <a16:creationId xmlns:a16="http://schemas.microsoft.com/office/drawing/2014/main" id="{E3FD8B38-63C1-42C9-B0B4-3A46A4F3DEC8}"/>
              </a:ext>
            </a:extLst>
          </p:cNvPr>
          <p:cNvSpPr txBox="1"/>
          <p:nvPr/>
        </p:nvSpPr>
        <p:spPr>
          <a:xfrm>
            <a:off x="8882209" y="6086741"/>
            <a:ext cx="1540491"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b="1" u="sng" dirty="0">
                <a:solidFill>
                  <a:schemeClr val="tx1">
                    <a:lumMod val="65000"/>
                    <a:lumOff val="35000"/>
                  </a:schemeClr>
                </a:solidFill>
                <a:latin typeface="Calibri" panose="020F0502020204030204" pitchFamily="34" charset="0"/>
                <a:cs typeface="Calibri" panose="020F0502020204030204" pitchFamily="34" charset="0"/>
              </a:rPr>
              <a:t>EAST SERVICE ZONE</a:t>
            </a:r>
          </a:p>
        </p:txBody>
      </p:sp>
      <p:cxnSp>
        <p:nvCxnSpPr>
          <p:cNvPr id="99" name="Straight Connector 98">
            <a:extLst>
              <a:ext uri="{FF2B5EF4-FFF2-40B4-BE49-F238E27FC236}">
                <a16:creationId xmlns:a16="http://schemas.microsoft.com/office/drawing/2014/main" id="{46E75C91-9CD5-4A93-84F0-3226DC449ADF}"/>
              </a:ext>
            </a:extLst>
          </p:cNvPr>
          <p:cNvCxnSpPr>
            <a:cxnSpLocks/>
            <a:endCxn id="98" idx="0"/>
          </p:cNvCxnSpPr>
          <p:nvPr/>
        </p:nvCxnSpPr>
        <p:spPr bwMode="auto">
          <a:xfrm>
            <a:off x="8204635" y="5163017"/>
            <a:ext cx="1447820" cy="923724"/>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100" name="TextBox 99">
            <a:extLst>
              <a:ext uri="{FF2B5EF4-FFF2-40B4-BE49-F238E27FC236}">
                <a16:creationId xmlns:a16="http://schemas.microsoft.com/office/drawing/2014/main" id="{0555195E-DB74-4C07-B45C-3F2C41D05A26}"/>
              </a:ext>
            </a:extLst>
          </p:cNvPr>
          <p:cNvSpPr txBox="1"/>
          <p:nvPr/>
        </p:nvSpPr>
        <p:spPr>
          <a:xfrm>
            <a:off x="7644835" y="6093206"/>
            <a:ext cx="1252584"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200" b="1" u="sng" dirty="0">
                <a:solidFill>
                  <a:schemeClr val="tx1">
                    <a:lumMod val="65000"/>
                    <a:lumOff val="35000"/>
                  </a:schemeClr>
                </a:solidFill>
                <a:latin typeface="Calibri" panose="020F0502020204030204" pitchFamily="34" charset="0"/>
                <a:cs typeface="Calibri" panose="020F0502020204030204" pitchFamily="34" charset="0"/>
              </a:rPr>
              <a:t>MT TABOR</a:t>
            </a:r>
          </a:p>
        </p:txBody>
      </p:sp>
      <p:cxnSp>
        <p:nvCxnSpPr>
          <p:cNvPr id="101" name="Straight Connector 100">
            <a:extLst>
              <a:ext uri="{FF2B5EF4-FFF2-40B4-BE49-F238E27FC236}">
                <a16:creationId xmlns:a16="http://schemas.microsoft.com/office/drawing/2014/main" id="{7E1E9B6B-BDB3-46D2-9131-750DBBE47CCA}"/>
              </a:ext>
            </a:extLst>
          </p:cNvPr>
          <p:cNvCxnSpPr>
            <a:cxnSpLocks/>
          </p:cNvCxnSpPr>
          <p:nvPr/>
        </p:nvCxnSpPr>
        <p:spPr bwMode="auto">
          <a:xfrm>
            <a:off x="6915492" y="4531781"/>
            <a:ext cx="1505408" cy="1564971"/>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102" name="TextBox 101">
            <a:extLst>
              <a:ext uri="{FF2B5EF4-FFF2-40B4-BE49-F238E27FC236}">
                <a16:creationId xmlns:a16="http://schemas.microsoft.com/office/drawing/2014/main" id="{668C1F81-9542-4072-879E-F054E00923EA}"/>
              </a:ext>
            </a:extLst>
          </p:cNvPr>
          <p:cNvSpPr txBox="1"/>
          <p:nvPr/>
        </p:nvSpPr>
        <p:spPr>
          <a:xfrm>
            <a:off x="149971" y="1692336"/>
            <a:ext cx="1494540"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URBAN FORESTRY</a:t>
            </a:r>
          </a:p>
        </p:txBody>
      </p:sp>
      <p:sp>
        <p:nvSpPr>
          <p:cNvPr id="103" name="Title 1">
            <a:extLst>
              <a:ext uri="{FF2B5EF4-FFF2-40B4-BE49-F238E27FC236}">
                <a16:creationId xmlns:a16="http://schemas.microsoft.com/office/drawing/2014/main" id="{2080B526-8A87-4339-98F9-D53EE6F2E706}"/>
              </a:ext>
            </a:extLst>
          </p:cNvPr>
          <p:cNvSpPr txBox="1">
            <a:spLocks/>
          </p:cNvSpPr>
          <p:nvPr/>
        </p:nvSpPr>
        <p:spPr>
          <a:xfrm>
            <a:off x="153405" y="692967"/>
            <a:ext cx="10969943" cy="685623"/>
          </a:xfrm>
          <a:prstGeom prst="rect">
            <a:avLst/>
          </a:prstGeom>
        </p:spPr>
        <p:txBody>
          <a:bodyPr/>
          <a:lstStyle>
            <a:lvl1pPr algn="l" rtl="0" eaLnBrk="0" fontAlgn="base" hangingPunct="0">
              <a:spcBef>
                <a:spcPct val="0"/>
              </a:spcBef>
              <a:spcAft>
                <a:spcPct val="0"/>
              </a:spcAft>
              <a:defRPr sz="3200" b="1">
                <a:solidFill>
                  <a:schemeClr val="tx1">
                    <a:lumMod val="65000"/>
                    <a:lumOff val="35000"/>
                  </a:schemeClr>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a:defRPr/>
            </a:pPr>
            <a:r>
              <a:rPr lang="en-US" sz="3199" kern="0" dirty="0"/>
              <a:t>Facility Location</a:t>
            </a:r>
          </a:p>
          <a:p>
            <a:pPr>
              <a:defRPr/>
            </a:pPr>
            <a:endParaRPr lang="en-US" sz="3199" kern="0" dirty="0"/>
          </a:p>
        </p:txBody>
      </p:sp>
      <p:cxnSp>
        <p:nvCxnSpPr>
          <p:cNvPr id="107" name="Straight Connector 106">
            <a:extLst>
              <a:ext uri="{FF2B5EF4-FFF2-40B4-BE49-F238E27FC236}">
                <a16:creationId xmlns:a16="http://schemas.microsoft.com/office/drawing/2014/main" id="{C99DFF21-1633-43C7-A89B-8A488C379167}"/>
              </a:ext>
            </a:extLst>
          </p:cNvPr>
          <p:cNvCxnSpPr>
            <a:cxnSpLocks/>
          </p:cNvCxnSpPr>
          <p:nvPr/>
        </p:nvCxnSpPr>
        <p:spPr bwMode="auto">
          <a:xfrm flipH="1" flipV="1">
            <a:off x="1401106" y="1797940"/>
            <a:ext cx="4051588" cy="369373"/>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108" name="Rectangle 107">
            <a:extLst>
              <a:ext uri="{FF2B5EF4-FFF2-40B4-BE49-F238E27FC236}">
                <a16:creationId xmlns:a16="http://schemas.microsoft.com/office/drawing/2014/main" id="{284C89D6-1167-4AC4-A60E-DF9EF7DF1181}"/>
              </a:ext>
            </a:extLst>
          </p:cNvPr>
          <p:cNvSpPr/>
          <p:nvPr/>
        </p:nvSpPr>
        <p:spPr bwMode="auto">
          <a:xfrm>
            <a:off x="8478145" y="855029"/>
            <a:ext cx="1880339" cy="1653795"/>
          </a:xfrm>
          <a:prstGeom prst="rect">
            <a:avLst/>
          </a:prstGeom>
          <a:solidFill>
            <a:srgbClr val="D4D4D4"/>
          </a:solidFill>
          <a:ln w="9525"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algn="ctr" eaLnBrk="1" hangingPunct="1"/>
            <a:endParaRPr lang="en-US" dirty="0">
              <a:solidFill>
                <a:schemeClr val="tx1">
                  <a:lumMod val="65000"/>
                  <a:lumOff val="35000"/>
                </a:schemeClr>
              </a:solidFill>
              <a:latin typeface="Arial" charset="0"/>
            </a:endParaRPr>
          </a:p>
        </p:txBody>
      </p:sp>
      <p:sp>
        <p:nvSpPr>
          <p:cNvPr id="109" name="TextBox 108">
            <a:extLst>
              <a:ext uri="{FF2B5EF4-FFF2-40B4-BE49-F238E27FC236}">
                <a16:creationId xmlns:a16="http://schemas.microsoft.com/office/drawing/2014/main" id="{3DA1AADC-AF61-400D-B8A8-D967873C63DB}"/>
              </a:ext>
            </a:extLst>
          </p:cNvPr>
          <p:cNvSpPr txBox="1"/>
          <p:nvPr/>
        </p:nvSpPr>
        <p:spPr>
          <a:xfrm>
            <a:off x="159744" y="2899069"/>
            <a:ext cx="1362395"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NORTHEAST ZONE </a:t>
            </a:r>
          </a:p>
        </p:txBody>
      </p:sp>
      <p:sp>
        <p:nvSpPr>
          <p:cNvPr id="110" name="TextBox 109">
            <a:extLst>
              <a:ext uri="{FF2B5EF4-FFF2-40B4-BE49-F238E27FC236}">
                <a16:creationId xmlns:a16="http://schemas.microsoft.com/office/drawing/2014/main" id="{1E68CAD1-CF79-43CC-9CC2-11E2E096EE44}"/>
              </a:ext>
            </a:extLst>
          </p:cNvPr>
          <p:cNvSpPr txBox="1"/>
          <p:nvPr/>
        </p:nvSpPr>
        <p:spPr>
          <a:xfrm>
            <a:off x="148469" y="1954155"/>
            <a:ext cx="1362395" cy="461665"/>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chemeClr val="tx1">
                    <a:lumMod val="65000"/>
                    <a:lumOff val="35000"/>
                  </a:schemeClr>
                </a:solidFill>
                <a:latin typeface="Calibri" panose="020F0502020204030204" pitchFamily="34" charset="0"/>
                <a:cs typeface="Calibri" panose="020F0502020204030204" pitchFamily="34" charset="0"/>
              </a:rPr>
              <a:t>ATHLETIC FIELDS </a:t>
            </a:r>
          </a:p>
          <a:p>
            <a:r>
              <a:rPr lang="en-US" sz="1200" b="1" u="sng" dirty="0">
                <a:solidFill>
                  <a:schemeClr val="tx1">
                    <a:lumMod val="65000"/>
                    <a:lumOff val="35000"/>
                  </a:schemeClr>
                </a:solidFill>
                <a:latin typeface="Calibri" panose="020F0502020204030204" pitchFamily="34" charset="0"/>
                <a:cs typeface="Calibri" panose="020F0502020204030204" pitchFamily="34" charset="0"/>
              </a:rPr>
              <a:t>MAINTENANCE</a:t>
            </a:r>
          </a:p>
        </p:txBody>
      </p:sp>
      <p:cxnSp>
        <p:nvCxnSpPr>
          <p:cNvPr id="111" name="Straight Connector 110">
            <a:extLst>
              <a:ext uri="{FF2B5EF4-FFF2-40B4-BE49-F238E27FC236}">
                <a16:creationId xmlns:a16="http://schemas.microsoft.com/office/drawing/2014/main" id="{8B693534-DD4B-4A2A-A410-7FADCA52DDAB}"/>
              </a:ext>
            </a:extLst>
          </p:cNvPr>
          <p:cNvCxnSpPr>
            <a:cxnSpLocks/>
            <a:endCxn id="109" idx="3"/>
          </p:cNvCxnSpPr>
          <p:nvPr/>
        </p:nvCxnSpPr>
        <p:spPr bwMode="auto">
          <a:xfrm flipH="1" flipV="1">
            <a:off x="1522139" y="3037569"/>
            <a:ext cx="4589576" cy="825297"/>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sp>
        <p:nvSpPr>
          <p:cNvPr id="112" name="TextBox 111">
            <a:extLst>
              <a:ext uri="{FF2B5EF4-FFF2-40B4-BE49-F238E27FC236}">
                <a16:creationId xmlns:a16="http://schemas.microsoft.com/office/drawing/2014/main" id="{BE014E89-8449-42F4-AB94-0434463DE052}"/>
              </a:ext>
            </a:extLst>
          </p:cNvPr>
          <p:cNvSpPr txBox="1"/>
          <p:nvPr/>
        </p:nvSpPr>
        <p:spPr>
          <a:xfrm>
            <a:off x="9094871" y="2862991"/>
            <a:ext cx="199516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u="sng" dirty="0">
                <a:solidFill>
                  <a:srgbClr val="E50199"/>
                </a:solidFill>
                <a:highlight>
                  <a:srgbClr val="FFFF00"/>
                </a:highlight>
                <a:latin typeface="Calibri" panose="020F0502020204030204" pitchFamily="34" charset="0"/>
                <a:cs typeface="Calibri" panose="020F0502020204030204" pitchFamily="34" charset="0"/>
              </a:rPr>
              <a:t>POTENTIAL EAST ZONE MAINTENANCE FACILITY</a:t>
            </a:r>
          </a:p>
        </p:txBody>
      </p:sp>
      <p:cxnSp>
        <p:nvCxnSpPr>
          <p:cNvPr id="113" name="Straight Connector 112">
            <a:extLst>
              <a:ext uri="{FF2B5EF4-FFF2-40B4-BE49-F238E27FC236}">
                <a16:creationId xmlns:a16="http://schemas.microsoft.com/office/drawing/2014/main" id="{6F9A5E13-535E-4551-8A24-1EFC7B85F27F}"/>
              </a:ext>
            </a:extLst>
          </p:cNvPr>
          <p:cNvCxnSpPr>
            <a:cxnSpLocks/>
          </p:cNvCxnSpPr>
          <p:nvPr/>
        </p:nvCxnSpPr>
        <p:spPr bwMode="auto">
          <a:xfrm flipH="1">
            <a:off x="7008382" y="5393009"/>
            <a:ext cx="387972" cy="772027"/>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3131BEB-08C0-4899-BCAC-D94CB490B476}"/>
              </a:ext>
            </a:extLst>
          </p:cNvPr>
          <p:cNvCxnSpPr>
            <a:cxnSpLocks/>
            <a:endCxn id="112" idx="1"/>
          </p:cNvCxnSpPr>
          <p:nvPr/>
        </p:nvCxnSpPr>
        <p:spPr bwMode="auto">
          <a:xfrm flipV="1">
            <a:off x="8733631" y="3093824"/>
            <a:ext cx="361240" cy="264895"/>
          </a:xfrm>
          <a:prstGeom prst="line">
            <a:avLst/>
          </a:prstGeom>
          <a:solidFill>
            <a:schemeClr val="accent1"/>
          </a:solidFill>
          <a:ln w="6350" cap="flat" cmpd="sng" algn="ctr">
            <a:solidFill>
              <a:srgbClr val="E50199"/>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8BAD6B5B-3B0A-4183-BA87-9092026C21CB}"/>
              </a:ext>
            </a:extLst>
          </p:cNvPr>
          <p:cNvCxnSpPr>
            <a:cxnSpLocks/>
          </p:cNvCxnSpPr>
          <p:nvPr/>
        </p:nvCxnSpPr>
        <p:spPr bwMode="auto">
          <a:xfrm flipH="1">
            <a:off x="1947143" y="4287871"/>
            <a:ext cx="3539847" cy="733631"/>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EAF66735-DCFE-437F-B4BA-9AA182BF3265}"/>
              </a:ext>
            </a:extLst>
          </p:cNvPr>
          <p:cNvCxnSpPr>
            <a:cxnSpLocks/>
          </p:cNvCxnSpPr>
          <p:nvPr/>
        </p:nvCxnSpPr>
        <p:spPr bwMode="auto">
          <a:xfrm flipH="1" flipV="1">
            <a:off x="1380717" y="2137506"/>
            <a:ext cx="4180464" cy="60404"/>
          </a:xfrm>
          <a:prstGeom prst="line">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cxnSp>
      <p:grpSp>
        <p:nvGrpSpPr>
          <p:cNvPr id="22" name="Group 21">
            <a:extLst>
              <a:ext uri="{FF2B5EF4-FFF2-40B4-BE49-F238E27FC236}">
                <a16:creationId xmlns:a16="http://schemas.microsoft.com/office/drawing/2014/main" id="{2255DABF-E75B-49B4-BB3F-10AA98547D0B}"/>
              </a:ext>
            </a:extLst>
          </p:cNvPr>
          <p:cNvGrpSpPr/>
          <p:nvPr/>
        </p:nvGrpSpPr>
        <p:grpSpPr>
          <a:xfrm>
            <a:off x="9105648" y="303824"/>
            <a:ext cx="3074921" cy="2342019"/>
            <a:chOff x="8702284" y="389224"/>
            <a:chExt cx="3074923" cy="2342018"/>
          </a:xfrm>
        </p:grpSpPr>
        <p:pic>
          <p:nvPicPr>
            <p:cNvPr id="16" name="Picture 15" descr="Diagram&#10;&#10;Description automatically generated with medium confidence">
              <a:extLst>
                <a:ext uri="{FF2B5EF4-FFF2-40B4-BE49-F238E27FC236}">
                  <a16:creationId xmlns:a16="http://schemas.microsoft.com/office/drawing/2014/main" id="{BB4EFE88-BA74-4098-9A53-21B4C358D3DF}"/>
                </a:ext>
              </a:extLst>
            </p:cNvPr>
            <p:cNvPicPr>
              <a:picLocks noChangeAspect="1"/>
            </p:cNvPicPr>
            <p:nvPr/>
          </p:nvPicPr>
          <p:blipFill rotWithShape="1">
            <a:blip r:embed="rId4">
              <a:extLst>
                <a:ext uri="{28A0092B-C50C-407E-A947-70E740481C1C}">
                  <a14:useLocalDpi xmlns:a14="http://schemas.microsoft.com/office/drawing/2010/main" val="0"/>
                </a:ext>
              </a:extLst>
            </a:blip>
            <a:srcRect b="1635"/>
            <a:stretch/>
          </p:blipFill>
          <p:spPr>
            <a:xfrm>
              <a:off x="8702284" y="389224"/>
              <a:ext cx="2678035" cy="2342018"/>
            </a:xfrm>
            <a:prstGeom prst="rect">
              <a:avLst/>
            </a:prstGeom>
          </p:spPr>
        </p:pic>
        <p:sp>
          <p:nvSpPr>
            <p:cNvPr id="21" name="Rectangle 20">
              <a:extLst>
                <a:ext uri="{FF2B5EF4-FFF2-40B4-BE49-F238E27FC236}">
                  <a16:creationId xmlns:a16="http://schemas.microsoft.com/office/drawing/2014/main" id="{400F7221-BEE0-4C43-BD4D-8E145C95796D}"/>
                </a:ext>
              </a:extLst>
            </p:cNvPr>
            <p:cNvSpPr/>
            <p:nvPr/>
          </p:nvSpPr>
          <p:spPr bwMode="auto">
            <a:xfrm>
              <a:off x="11347483" y="457153"/>
              <a:ext cx="429724" cy="220793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54" eaLnBrk="1" hangingPunct="1"/>
              <a:endParaRPr lang="en-US" dirty="0">
                <a:solidFill>
                  <a:schemeClr val="bg1"/>
                </a:solidFill>
                <a:latin typeface="Arial" charset="0"/>
              </a:endParaRPr>
            </a:p>
          </p:txBody>
        </p:sp>
      </p:grpSp>
      <p:sp>
        <p:nvSpPr>
          <p:cNvPr id="40" name="TextBox 39">
            <a:extLst>
              <a:ext uri="{FF2B5EF4-FFF2-40B4-BE49-F238E27FC236}">
                <a16:creationId xmlns:a16="http://schemas.microsoft.com/office/drawing/2014/main" id="{3A196C7E-FCB6-476B-BF53-129B2E8A215E}"/>
              </a:ext>
            </a:extLst>
          </p:cNvPr>
          <p:cNvSpPr txBox="1"/>
          <p:nvPr/>
        </p:nvSpPr>
        <p:spPr>
          <a:xfrm>
            <a:off x="9499908" y="64034"/>
            <a:ext cx="2250937" cy="276999"/>
          </a:xfrm>
          <a:prstGeom prst="rect">
            <a:avLst/>
          </a:prstGeom>
          <a:noFill/>
        </p:spPr>
        <p:txBody>
          <a:bodyPr wrap="none" rtlCol="0">
            <a:spAutoFit/>
          </a:bodyPr>
          <a:lstStyle/>
          <a:p>
            <a:r>
              <a:rPr lang="en-US" sz="1200" dirty="0"/>
              <a:t>Potential Future PP&amp;R Facility</a:t>
            </a:r>
          </a:p>
        </p:txBody>
      </p:sp>
      <p:sp>
        <p:nvSpPr>
          <p:cNvPr id="41" name="TextBox 40">
            <a:extLst>
              <a:ext uri="{FF2B5EF4-FFF2-40B4-BE49-F238E27FC236}">
                <a16:creationId xmlns:a16="http://schemas.microsoft.com/office/drawing/2014/main" id="{458BE70B-3F1C-4647-AE13-4EC2FDBC58CA}"/>
              </a:ext>
            </a:extLst>
          </p:cNvPr>
          <p:cNvSpPr txBox="1"/>
          <p:nvPr/>
        </p:nvSpPr>
        <p:spPr>
          <a:xfrm>
            <a:off x="9155415" y="3091"/>
            <a:ext cx="381232" cy="369332"/>
          </a:xfrm>
          <a:prstGeom prst="rect">
            <a:avLst/>
          </a:prstGeom>
          <a:noFill/>
        </p:spPr>
        <p:txBody>
          <a:bodyPr wrap="square">
            <a:spAutoFit/>
          </a:bodyPr>
          <a:lstStyle/>
          <a:p>
            <a:r>
              <a:rPr lang="en-US" b="0" i="0" dirty="0">
                <a:solidFill>
                  <a:srgbClr val="FE016E"/>
                </a:solidFill>
                <a:effectLst/>
                <a:latin typeface="Roboto" panose="02000000000000000000" pitchFamily="2" charset="0"/>
              </a:rPr>
              <a:t>★</a:t>
            </a:r>
            <a:endParaRPr lang="en-US" dirty="0">
              <a:solidFill>
                <a:srgbClr val="FE016E"/>
              </a:solidFill>
            </a:endParaRPr>
          </a:p>
        </p:txBody>
      </p:sp>
      <p:sp>
        <p:nvSpPr>
          <p:cNvPr id="43" name="TextBox 42">
            <a:extLst>
              <a:ext uri="{FF2B5EF4-FFF2-40B4-BE49-F238E27FC236}">
                <a16:creationId xmlns:a16="http://schemas.microsoft.com/office/drawing/2014/main" id="{8177AA46-A760-41D9-A294-895CF7A0B3D8}"/>
              </a:ext>
            </a:extLst>
          </p:cNvPr>
          <p:cNvSpPr txBox="1"/>
          <p:nvPr/>
        </p:nvSpPr>
        <p:spPr>
          <a:xfrm>
            <a:off x="8556056" y="3162017"/>
            <a:ext cx="381232" cy="369332"/>
          </a:xfrm>
          <a:prstGeom prst="rect">
            <a:avLst/>
          </a:prstGeom>
          <a:noFill/>
        </p:spPr>
        <p:txBody>
          <a:bodyPr wrap="square">
            <a:spAutoFit/>
          </a:bodyPr>
          <a:lstStyle/>
          <a:p>
            <a:r>
              <a:rPr lang="en-US" b="0" i="0" dirty="0">
                <a:solidFill>
                  <a:srgbClr val="FE016E"/>
                </a:solidFill>
                <a:effectLst/>
                <a:latin typeface="Roboto" panose="02000000000000000000" pitchFamily="2" charset="0"/>
              </a:rPr>
              <a:t>★</a:t>
            </a:r>
            <a:endParaRPr lang="en-US" dirty="0">
              <a:solidFill>
                <a:srgbClr val="FE016E"/>
              </a:solidFill>
            </a:endParaRPr>
          </a:p>
        </p:txBody>
      </p:sp>
      <p:pic>
        <p:nvPicPr>
          <p:cNvPr id="44" name="Picture 43" descr="Map&#10;&#10;Description automatically generated">
            <a:extLst>
              <a:ext uri="{FF2B5EF4-FFF2-40B4-BE49-F238E27FC236}">
                <a16:creationId xmlns:a16="http://schemas.microsoft.com/office/drawing/2014/main" id="{7CC8144E-4BBF-4B25-8BFF-C1DF856921EC}"/>
              </a:ext>
            </a:extLst>
          </p:cNvPr>
          <p:cNvPicPr>
            <a:picLocks noChangeAspect="1"/>
          </p:cNvPicPr>
          <p:nvPr/>
        </p:nvPicPr>
        <p:blipFill rotWithShape="1">
          <a:blip r:embed="rId5">
            <a:extLst>
              <a:ext uri="{28A0092B-C50C-407E-A947-70E740481C1C}">
                <a14:useLocalDpi xmlns:a14="http://schemas.microsoft.com/office/drawing/2010/main" val="0"/>
              </a:ext>
            </a:extLst>
          </a:blip>
          <a:srcRect l="66425" t="55887" r="31967" b="39526"/>
          <a:stretch/>
        </p:blipFill>
        <p:spPr>
          <a:xfrm>
            <a:off x="7499057" y="3868839"/>
            <a:ext cx="149979" cy="276999"/>
          </a:xfrm>
          <a:prstGeom prst="rect">
            <a:avLst/>
          </a:prstGeom>
        </p:spPr>
      </p:pic>
      <p:sp>
        <p:nvSpPr>
          <p:cNvPr id="2" name="Rectangle: Rounded Corners 1">
            <a:extLst>
              <a:ext uri="{FF2B5EF4-FFF2-40B4-BE49-F238E27FC236}">
                <a16:creationId xmlns:a16="http://schemas.microsoft.com/office/drawing/2014/main" id="{575341EE-FFC9-4B4F-8959-7394B380CA5C}"/>
              </a:ext>
            </a:extLst>
          </p:cNvPr>
          <p:cNvSpPr/>
          <p:nvPr/>
        </p:nvSpPr>
        <p:spPr bwMode="auto">
          <a:xfrm>
            <a:off x="7381044" y="3056824"/>
            <a:ext cx="1444437" cy="938040"/>
          </a:xfrm>
          <a:prstGeom prst="roundRect">
            <a:avLst/>
          </a:prstGeom>
          <a:noFill/>
          <a:ln w="38100" cap="flat" cmpd="sng" algn="ctr">
            <a:solidFill>
              <a:srgbClr val="E50199"/>
            </a:solidFill>
            <a:prstDash val="sysDash"/>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algn="ctr" eaLnBrk="1" hangingPunct="1"/>
            <a:endParaRPr lang="en-US" dirty="0">
              <a:ln w="57150">
                <a:solidFill>
                  <a:schemeClr val="tx1"/>
                </a:solidFill>
              </a:ln>
              <a:solidFill>
                <a:schemeClr val="tx1">
                  <a:lumMod val="65000"/>
                  <a:lumOff val="35000"/>
                </a:schemeClr>
              </a:solidFill>
              <a:latin typeface="Arial" charset="0"/>
            </a:endParaRPr>
          </a:p>
        </p:txBody>
      </p:sp>
      <p:sp>
        <p:nvSpPr>
          <p:cNvPr id="42" name="Title 1">
            <a:extLst>
              <a:ext uri="{FF2B5EF4-FFF2-40B4-BE49-F238E27FC236}">
                <a16:creationId xmlns:a16="http://schemas.microsoft.com/office/drawing/2014/main" id="{3AC40EF8-4F74-40CF-964C-693F89E63C69}"/>
              </a:ext>
            </a:extLst>
          </p:cNvPr>
          <p:cNvSpPr txBox="1">
            <a:spLocks/>
          </p:cNvSpPr>
          <p:nvPr/>
        </p:nvSpPr>
        <p:spPr>
          <a:xfrm>
            <a:off x="7824600" y="2979331"/>
            <a:ext cx="525357" cy="594471"/>
          </a:xfrm>
          <a:prstGeom prst="rect">
            <a:avLst/>
          </a:prstGeom>
        </p:spPr>
        <p:txBody>
          <a:bodyPr/>
          <a:lstStyle>
            <a:lvl1pPr algn="l" rtl="0" eaLnBrk="0" fontAlgn="base" hangingPunct="0">
              <a:spcBef>
                <a:spcPct val="0"/>
              </a:spcBef>
              <a:spcAft>
                <a:spcPct val="0"/>
              </a:spcAft>
              <a:defRPr sz="3200" b="1">
                <a:solidFill>
                  <a:schemeClr val="tx1">
                    <a:lumMod val="65000"/>
                    <a:lumOff val="35000"/>
                  </a:schemeClr>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a:defRPr/>
            </a:pPr>
            <a:r>
              <a:rPr lang="en-US" sz="6251" kern="0" dirty="0">
                <a:solidFill>
                  <a:schemeClr val="tx1">
                    <a:lumMod val="75000"/>
                    <a:lumOff val="25000"/>
                  </a:schemeClr>
                </a:solidFill>
              </a:rPr>
              <a:t>?</a:t>
            </a:r>
          </a:p>
        </p:txBody>
      </p:sp>
    </p:spTree>
    <p:extLst>
      <p:ext uri="{BB962C8B-B14F-4D97-AF65-F5344CB8AC3E}">
        <p14:creationId xmlns:p14="http://schemas.microsoft.com/office/powerpoint/2010/main" val="4165591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C8AF8-374D-450F-9169-141CB5174810}"/>
              </a:ext>
            </a:extLst>
          </p:cNvPr>
          <p:cNvSpPr>
            <a:spLocks noGrp="1"/>
          </p:cNvSpPr>
          <p:nvPr>
            <p:ph idx="1"/>
          </p:nvPr>
        </p:nvSpPr>
        <p:spPr/>
        <p:txBody>
          <a:bodyPr vert="horz" lIns="91440" tIns="45720" rIns="91440" bIns="45720" rtlCol="0" anchor="t">
            <a:normAutofit fontScale="25000" lnSpcReduction="20000"/>
          </a:bodyPr>
          <a:lstStyle/>
          <a:p>
            <a:pPr marL="0" indent="0">
              <a:buNone/>
              <a:defRPr/>
            </a:pPr>
            <a:endParaRPr lang="en-US" dirty="0"/>
          </a:p>
          <a:p>
            <a:pPr>
              <a:defRPr/>
            </a:pPr>
            <a:endParaRPr lang="en-US" dirty="0"/>
          </a:p>
          <a:p>
            <a:pPr>
              <a:defRPr/>
            </a:pPr>
            <a:endParaRPr lang="en-US" dirty="0"/>
          </a:p>
        </p:txBody>
      </p:sp>
      <p:pic>
        <p:nvPicPr>
          <p:cNvPr id="30724" name="Picture 3">
            <a:extLst>
              <a:ext uri="{FF2B5EF4-FFF2-40B4-BE49-F238E27FC236}">
                <a16:creationId xmlns:a16="http://schemas.microsoft.com/office/drawing/2014/main" id="{44A66FFC-77CE-4DC8-BB74-CFE5CFE02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023" y="954505"/>
            <a:ext cx="8207959" cy="526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B395DE6-D6E4-4B33-A9CD-31206D2F7A2B}"/>
              </a:ext>
            </a:extLst>
          </p:cNvPr>
          <p:cNvSpPr/>
          <p:nvPr/>
        </p:nvSpPr>
        <p:spPr bwMode="auto">
          <a:xfrm>
            <a:off x="-1" y="1263318"/>
            <a:ext cx="12192001" cy="788900"/>
          </a:xfrm>
          <a:prstGeom prst="rect">
            <a:avLst/>
          </a:prstGeom>
          <a:solidFill>
            <a:srgbClr val="7FAC00"/>
          </a:solidFill>
          <a:ln w="9525" cap="flat" cmpd="sng" algn="ctr">
            <a:solidFill>
              <a:srgbClr val="7FA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54" eaLnBrk="1" hangingPunct="1"/>
            <a:endParaRPr lang="en-US" dirty="0">
              <a:latin typeface="Arial" charset="0"/>
            </a:endParaRPr>
          </a:p>
        </p:txBody>
      </p:sp>
      <p:pic>
        <p:nvPicPr>
          <p:cNvPr id="62" name="Picture 61" descr="A picture containing grass, outdoor, mountain, nature&#10;&#10;Description automatically generated">
            <a:extLst>
              <a:ext uri="{FF2B5EF4-FFF2-40B4-BE49-F238E27FC236}">
                <a16:creationId xmlns:a16="http://schemas.microsoft.com/office/drawing/2014/main" id="{62E29192-18D7-47FD-A689-615F46A9EE80}"/>
              </a:ext>
            </a:extLst>
          </p:cNvPr>
          <p:cNvPicPr>
            <a:picLocks noChangeAspect="1"/>
          </p:cNvPicPr>
          <p:nvPr/>
        </p:nvPicPr>
        <p:blipFill rotWithShape="1">
          <a:blip r:embed="rId3">
            <a:extLst>
              <a:ext uri="{28A0092B-C50C-407E-A947-70E740481C1C}">
                <a14:useLocalDpi xmlns:a14="http://schemas.microsoft.com/office/drawing/2010/main" val="0"/>
              </a:ext>
            </a:extLst>
          </a:blip>
          <a:srcRect l="8563" t="32017" r="11628" b="17139"/>
          <a:stretch/>
        </p:blipFill>
        <p:spPr>
          <a:xfrm>
            <a:off x="-1" y="2055715"/>
            <a:ext cx="12192001" cy="4369149"/>
          </a:xfrm>
          <a:prstGeom prst="rect">
            <a:avLst/>
          </a:prstGeom>
        </p:spPr>
      </p:pic>
      <p:cxnSp>
        <p:nvCxnSpPr>
          <p:cNvPr id="21507" name="Straight Connector 10">
            <a:extLst>
              <a:ext uri="{FF2B5EF4-FFF2-40B4-BE49-F238E27FC236}">
                <a16:creationId xmlns:a16="http://schemas.microsoft.com/office/drawing/2014/main" id="{D1A7906F-D637-4852-A59B-D8FB2307786D}"/>
              </a:ext>
            </a:extLst>
          </p:cNvPr>
          <p:cNvCxnSpPr>
            <a:cxnSpLocks/>
          </p:cNvCxnSpPr>
          <p:nvPr/>
        </p:nvCxnSpPr>
        <p:spPr bwMode="auto">
          <a:xfrm flipH="1">
            <a:off x="1" y="4964361"/>
            <a:ext cx="4746907" cy="855529"/>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1508" name="Straight Connector 13">
            <a:extLst>
              <a:ext uri="{FF2B5EF4-FFF2-40B4-BE49-F238E27FC236}">
                <a16:creationId xmlns:a16="http://schemas.microsoft.com/office/drawing/2014/main" id="{40BBCD82-E96E-42B5-AC43-93D3B089CA39}"/>
              </a:ext>
            </a:extLst>
          </p:cNvPr>
          <p:cNvCxnSpPr>
            <a:cxnSpLocks/>
          </p:cNvCxnSpPr>
          <p:nvPr/>
        </p:nvCxnSpPr>
        <p:spPr bwMode="auto">
          <a:xfrm flipH="1">
            <a:off x="-1" y="3931074"/>
            <a:ext cx="770023" cy="484078"/>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1509" name="Straight Connector 15">
            <a:extLst>
              <a:ext uri="{FF2B5EF4-FFF2-40B4-BE49-F238E27FC236}">
                <a16:creationId xmlns:a16="http://schemas.microsoft.com/office/drawing/2014/main" id="{F29FB4D4-EC50-4A33-B2CA-3A179E4211DD}"/>
              </a:ext>
            </a:extLst>
          </p:cNvPr>
          <p:cNvCxnSpPr>
            <a:cxnSpLocks/>
          </p:cNvCxnSpPr>
          <p:nvPr/>
        </p:nvCxnSpPr>
        <p:spPr bwMode="auto">
          <a:xfrm flipH="1" flipV="1">
            <a:off x="770021" y="3931077"/>
            <a:ext cx="2430379" cy="195759"/>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1510" name="Straight Connector 18">
            <a:extLst>
              <a:ext uri="{FF2B5EF4-FFF2-40B4-BE49-F238E27FC236}">
                <a16:creationId xmlns:a16="http://schemas.microsoft.com/office/drawing/2014/main" id="{13A42737-D57B-4AD7-8D74-0E721B98B7DF}"/>
              </a:ext>
            </a:extLst>
          </p:cNvPr>
          <p:cNvCxnSpPr>
            <a:cxnSpLocks/>
          </p:cNvCxnSpPr>
          <p:nvPr/>
        </p:nvCxnSpPr>
        <p:spPr bwMode="auto">
          <a:xfrm>
            <a:off x="4860762" y="2817394"/>
            <a:ext cx="558785" cy="1146076"/>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1511" name="Straight Connector 21">
            <a:extLst>
              <a:ext uri="{FF2B5EF4-FFF2-40B4-BE49-F238E27FC236}">
                <a16:creationId xmlns:a16="http://schemas.microsoft.com/office/drawing/2014/main" id="{A6CB9D98-1409-4181-9978-F09EC9C6FEA1}"/>
              </a:ext>
            </a:extLst>
          </p:cNvPr>
          <p:cNvCxnSpPr>
            <a:cxnSpLocks/>
          </p:cNvCxnSpPr>
          <p:nvPr/>
        </p:nvCxnSpPr>
        <p:spPr bwMode="auto">
          <a:xfrm flipH="1" flipV="1">
            <a:off x="4860760" y="2838706"/>
            <a:ext cx="897013" cy="1"/>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1512" name="Straight Connector 23">
            <a:extLst>
              <a:ext uri="{FF2B5EF4-FFF2-40B4-BE49-F238E27FC236}">
                <a16:creationId xmlns:a16="http://schemas.microsoft.com/office/drawing/2014/main" id="{821EE9B0-3AD7-41A9-B4C5-EB2AAEE53BEB}"/>
              </a:ext>
            </a:extLst>
          </p:cNvPr>
          <p:cNvCxnSpPr>
            <a:cxnSpLocks/>
          </p:cNvCxnSpPr>
          <p:nvPr/>
        </p:nvCxnSpPr>
        <p:spPr bwMode="auto">
          <a:xfrm flipH="1" flipV="1">
            <a:off x="5720499" y="2838704"/>
            <a:ext cx="1618700" cy="553181"/>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13" name="Straight Connector 23">
            <a:extLst>
              <a:ext uri="{FF2B5EF4-FFF2-40B4-BE49-F238E27FC236}">
                <a16:creationId xmlns:a16="http://schemas.microsoft.com/office/drawing/2014/main" id="{C00437E8-A249-4ACA-AEE2-DD27C357D8D5}"/>
              </a:ext>
            </a:extLst>
          </p:cNvPr>
          <p:cNvCxnSpPr>
            <a:cxnSpLocks/>
          </p:cNvCxnSpPr>
          <p:nvPr/>
        </p:nvCxnSpPr>
        <p:spPr bwMode="auto">
          <a:xfrm flipH="1">
            <a:off x="9264319" y="4510970"/>
            <a:ext cx="1684420" cy="197623"/>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0F1A9FAA-BCC5-4766-8656-B0D763B3035F}"/>
              </a:ext>
            </a:extLst>
          </p:cNvPr>
          <p:cNvCxnSpPr>
            <a:cxnSpLocks/>
          </p:cNvCxnSpPr>
          <p:nvPr/>
        </p:nvCxnSpPr>
        <p:spPr bwMode="auto">
          <a:xfrm flipH="1">
            <a:off x="6096000" y="3394997"/>
            <a:ext cx="1255163" cy="462879"/>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244969F2-9719-4A0B-9BE5-D6E2A4439675}"/>
              </a:ext>
            </a:extLst>
          </p:cNvPr>
          <p:cNvCxnSpPr>
            <a:cxnSpLocks/>
          </p:cNvCxnSpPr>
          <p:nvPr/>
        </p:nvCxnSpPr>
        <p:spPr bwMode="auto">
          <a:xfrm flipH="1">
            <a:off x="5419545" y="3854263"/>
            <a:ext cx="715816" cy="109207"/>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30" name="Straight Connector 15">
            <a:extLst>
              <a:ext uri="{FF2B5EF4-FFF2-40B4-BE49-F238E27FC236}">
                <a16:creationId xmlns:a16="http://schemas.microsoft.com/office/drawing/2014/main" id="{0F731F47-B717-4A4B-ADA4-D084A4EEEDF0}"/>
              </a:ext>
            </a:extLst>
          </p:cNvPr>
          <p:cNvCxnSpPr>
            <a:cxnSpLocks/>
          </p:cNvCxnSpPr>
          <p:nvPr/>
        </p:nvCxnSpPr>
        <p:spPr bwMode="auto">
          <a:xfrm flipH="1">
            <a:off x="4715478" y="4728413"/>
            <a:ext cx="2033972" cy="235947"/>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33" name="Straight Connector 15">
            <a:extLst>
              <a:ext uri="{FF2B5EF4-FFF2-40B4-BE49-F238E27FC236}">
                <a16:creationId xmlns:a16="http://schemas.microsoft.com/office/drawing/2014/main" id="{F93A68D1-53A6-405E-A75A-5A7D20FDEFCF}"/>
              </a:ext>
            </a:extLst>
          </p:cNvPr>
          <p:cNvCxnSpPr>
            <a:cxnSpLocks/>
          </p:cNvCxnSpPr>
          <p:nvPr/>
        </p:nvCxnSpPr>
        <p:spPr bwMode="auto">
          <a:xfrm flipH="1">
            <a:off x="6749452" y="4728411"/>
            <a:ext cx="1203425" cy="0"/>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37" name="Straight Connector 15">
            <a:extLst>
              <a:ext uri="{FF2B5EF4-FFF2-40B4-BE49-F238E27FC236}">
                <a16:creationId xmlns:a16="http://schemas.microsoft.com/office/drawing/2014/main" id="{9D99653C-8493-43EB-B6C5-D7A9C743F6CC}"/>
              </a:ext>
            </a:extLst>
          </p:cNvPr>
          <p:cNvCxnSpPr>
            <a:cxnSpLocks/>
          </p:cNvCxnSpPr>
          <p:nvPr/>
        </p:nvCxnSpPr>
        <p:spPr bwMode="auto">
          <a:xfrm flipH="1">
            <a:off x="7952873" y="4708591"/>
            <a:ext cx="1311443" cy="22932"/>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40" name="Straight Connector 15">
            <a:extLst>
              <a:ext uri="{FF2B5EF4-FFF2-40B4-BE49-F238E27FC236}">
                <a16:creationId xmlns:a16="http://schemas.microsoft.com/office/drawing/2014/main" id="{BDD8813A-EBF8-40EC-A000-B7F6B0D5BBA4}"/>
              </a:ext>
            </a:extLst>
          </p:cNvPr>
          <p:cNvCxnSpPr>
            <a:cxnSpLocks/>
          </p:cNvCxnSpPr>
          <p:nvPr/>
        </p:nvCxnSpPr>
        <p:spPr bwMode="auto">
          <a:xfrm>
            <a:off x="9444791" y="3931077"/>
            <a:ext cx="1708487" cy="388263"/>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44" name="Straight Connector 15">
            <a:extLst>
              <a:ext uri="{FF2B5EF4-FFF2-40B4-BE49-F238E27FC236}">
                <a16:creationId xmlns:a16="http://schemas.microsoft.com/office/drawing/2014/main" id="{EAF810A0-D059-4CC5-A7D0-190DCA59C9C1}"/>
              </a:ext>
            </a:extLst>
          </p:cNvPr>
          <p:cNvCxnSpPr>
            <a:cxnSpLocks/>
          </p:cNvCxnSpPr>
          <p:nvPr/>
        </p:nvCxnSpPr>
        <p:spPr bwMode="auto">
          <a:xfrm flipH="1">
            <a:off x="6344102" y="3626433"/>
            <a:ext cx="992601" cy="337035"/>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91" name="Straight Connector 15">
            <a:extLst>
              <a:ext uri="{FF2B5EF4-FFF2-40B4-BE49-F238E27FC236}">
                <a16:creationId xmlns:a16="http://schemas.microsoft.com/office/drawing/2014/main" id="{6BEC3D5D-4EBE-49F5-912B-78AC8849FC69}"/>
              </a:ext>
            </a:extLst>
          </p:cNvPr>
          <p:cNvCxnSpPr>
            <a:cxnSpLocks/>
          </p:cNvCxnSpPr>
          <p:nvPr/>
        </p:nvCxnSpPr>
        <p:spPr bwMode="auto">
          <a:xfrm flipH="1" flipV="1">
            <a:off x="3200400" y="4130333"/>
            <a:ext cx="1778936" cy="33121"/>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94" name="Straight Connector 15">
            <a:extLst>
              <a:ext uri="{FF2B5EF4-FFF2-40B4-BE49-F238E27FC236}">
                <a16:creationId xmlns:a16="http://schemas.microsoft.com/office/drawing/2014/main" id="{E3916DF0-E4E3-410F-9AD7-6A649962CBA3}"/>
              </a:ext>
            </a:extLst>
          </p:cNvPr>
          <p:cNvCxnSpPr>
            <a:cxnSpLocks/>
          </p:cNvCxnSpPr>
          <p:nvPr/>
        </p:nvCxnSpPr>
        <p:spPr bwMode="auto">
          <a:xfrm flipH="1">
            <a:off x="4979338" y="4112023"/>
            <a:ext cx="778436" cy="51431"/>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97" name="Straight Connector 15">
            <a:extLst>
              <a:ext uri="{FF2B5EF4-FFF2-40B4-BE49-F238E27FC236}">
                <a16:creationId xmlns:a16="http://schemas.microsoft.com/office/drawing/2014/main" id="{137342A6-697F-47D9-A9B3-EBEF205393CD}"/>
              </a:ext>
            </a:extLst>
          </p:cNvPr>
          <p:cNvCxnSpPr>
            <a:cxnSpLocks/>
          </p:cNvCxnSpPr>
          <p:nvPr/>
        </p:nvCxnSpPr>
        <p:spPr bwMode="auto">
          <a:xfrm flipH="1">
            <a:off x="5757775" y="3963470"/>
            <a:ext cx="586327" cy="148553"/>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104" name="Straight Connector 15">
            <a:extLst>
              <a:ext uri="{FF2B5EF4-FFF2-40B4-BE49-F238E27FC236}">
                <a16:creationId xmlns:a16="http://schemas.microsoft.com/office/drawing/2014/main" id="{DCD89643-BE00-467B-95D6-F6A593D1A1D8}"/>
              </a:ext>
            </a:extLst>
          </p:cNvPr>
          <p:cNvCxnSpPr>
            <a:cxnSpLocks/>
          </p:cNvCxnSpPr>
          <p:nvPr/>
        </p:nvCxnSpPr>
        <p:spPr bwMode="auto">
          <a:xfrm flipH="1">
            <a:off x="7336702" y="3429002"/>
            <a:ext cx="445825" cy="197433"/>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108" name="Straight Connector 15">
            <a:extLst>
              <a:ext uri="{FF2B5EF4-FFF2-40B4-BE49-F238E27FC236}">
                <a16:creationId xmlns:a16="http://schemas.microsoft.com/office/drawing/2014/main" id="{C42A86FC-1CE7-4862-8CA3-1E994D413BE5}"/>
              </a:ext>
            </a:extLst>
          </p:cNvPr>
          <p:cNvCxnSpPr>
            <a:cxnSpLocks/>
          </p:cNvCxnSpPr>
          <p:nvPr/>
        </p:nvCxnSpPr>
        <p:spPr bwMode="auto">
          <a:xfrm flipH="1" flipV="1">
            <a:off x="7782525" y="3425889"/>
            <a:ext cx="399768" cy="101827"/>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cxnSp>
        <p:nvCxnSpPr>
          <p:cNvPr id="112" name="Straight Connector 15">
            <a:extLst>
              <a:ext uri="{FF2B5EF4-FFF2-40B4-BE49-F238E27FC236}">
                <a16:creationId xmlns:a16="http://schemas.microsoft.com/office/drawing/2014/main" id="{D67D3E55-C673-4440-93A1-252982E4AF05}"/>
              </a:ext>
            </a:extLst>
          </p:cNvPr>
          <p:cNvCxnSpPr>
            <a:cxnSpLocks/>
          </p:cNvCxnSpPr>
          <p:nvPr/>
        </p:nvCxnSpPr>
        <p:spPr bwMode="auto">
          <a:xfrm flipH="1">
            <a:off x="10948737" y="4319339"/>
            <a:ext cx="204539" cy="191631"/>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sp>
        <p:nvSpPr>
          <p:cNvPr id="77" name="TextBox 76">
            <a:extLst>
              <a:ext uri="{FF2B5EF4-FFF2-40B4-BE49-F238E27FC236}">
                <a16:creationId xmlns:a16="http://schemas.microsoft.com/office/drawing/2014/main" id="{9212EE32-663B-48E8-B0B5-B1525B055318}"/>
              </a:ext>
            </a:extLst>
          </p:cNvPr>
          <p:cNvSpPr txBox="1"/>
          <p:nvPr/>
        </p:nvSpPr>
        <p:spPr>
          <a:xfrm>
            <a:off x="10828111" y="3095295"/>
            <a:ext cx="1579572" cy="461665"/>
          </a:xfrm>
          <a:prstGeom prst="rect">
            <a:avLst/>
          </a:prstGeom>
          <a:noFill/>
        </p:spPr>
        <p:txBody>
          <a:bodyPr wrap="square" rtlCol="0">
            <a:spAutoFit/>
          </a:bodyPr>
          <a:lstStyle/>
          <a:p>
            <a:r>
              <a:rPr lang="en-US" sz="1200" b="1" dirty="0">
                <a:solidFill>
                  <a:schemeClr val="bg1"/>
                </a:solidFill>
              </a:rPr>
              <a:t>Big Four Corners</a:t>
            </a:r>
          </a:p>
          <a:p>
            <a:r>
              <a:rPr lang="en-US" sz="1200" b="1" dirty="0">
                <a:solidFill>
                  <a:schemeClr val="bg1"/>
                </a:solidFill>
              </a:rPr>
              <a:t>Natural Area</a:t>
            </a:r>
          </a:p>
        </p:txBody>
      </p:sp>
      <p:sp>
        <p:nvSpPr>
          <p:cNvPr id="116" name="TextBox 115">
            <a:extLst>
              <a:ext uri="{FF2B5EF4-FFF2-40B4-BE49-F238E27FC236}">
                <a16:creationId xmlns:a16="http://schemas.microsoft.com/office/drawing/2014/main" id="{6C256664-2ED9-4A36-854E-757391A6602F}"/>
              </a:ext>
            </a:extLst>
          </p:cNvPr>
          <p:cNvSpPr txBox="1"/>
          <p:nvPr/>
        </p:nvSpPr>
        <p:spPr>
          <a:xfrm>
            <a:off x="11153275" y="5642426"/>
            <a:ext cx="1435768" cy="646331"/>
          </a:xfrm>
          <a:prstGeom prst="rect">
            <a:avLst/>
          </a:prstGeom>
          <a:noFill/>
        </p:spPr>
        <p:txBody>
          <a:bodyPr wrap="square" rtlCol="0">
            <a:spAutoFit/>
          </a:bodyPr>
          <a:lstStyle/>
          <a:p>
            <a:r>
              <a:rPr lang="en-US" sz="1200" b="1" dirty="0">
                <a:solidFill>
                  <a:schemeClr val="bg1"/>
                </a:solidFill>
              </a:rPr>
              <a:t>Big Four Corners</a:t>
            </a:r>
          </a:p>
          <a:p>
            <a:r>
              <a:rPr lang="en-US" sz="1200" b="1" dirty="0">
                <a:solidFill>
                  <a:schemeClr val="bg1"/>
                </a:solidFill>
              </a:rPr>
              <a:t>Natural Area</a:t>
            </a:r>
          </a:p>
        </p:txBody>
      </p:sp>
      <p:sp>
        <p:nvSpPr>
          <p:cNvPr id="78" name="TextBox 77">
            <a:extLst>
              <a:ext uri="{FF2B5EF4-FFF2-40B4-BE49-F238E27FC236}">
                <a16:creationId xmlns:a16="http://schemas.microsoft.com/office/drawing/2014/main" id="{9833497B-3D78-4822-98D7-F83652D34D61}"/>
              </a:ext>
            </a:extLst>
          </p:cNvPr>
          <p:cNvSpPr txBox="1"/>
          <p:nvPr/>
        </p:nvSpPr>
        <p:spPr>
          <a:xfrm>
            <a:off x="9989126" y="1327210"/>
            <a:ext cx="2056973" cy="646331"/>
          </a:xfrm>
          <a:prstGeom prst="rect">
            <a:avLst/>
          </a:prstGeom>
          <a:noFill/>
        </p:spPr>
        <p:txBody>
          <a:bodyPr wrap="none" rtlCol="0">
            <a:spAutoFit/>
          </a:bodyPr>
          <a:lstStyle/>
          <a:p>
            <a:pPr algn="ctr"/>
            <a:r>
              <a:rPr lang="en-US" dirty="0">
                <a:solidFill>
                  <a:schemeClr val="bg1"/>
                </a:solidFill>
              </a:rPr>
              <a:t>Multi-tenant office</a:t>
            </a:r>
          </a:p>
          <a:p>
            <a:pPr algn="ctr"/>
            <a:r>
              <a:rPr lang="en-US" dirty="0">
                <a:solidFill>
                  <a:schemeClr val="bg1"/>
                </a:solidFill>
              </a:rPr>
              <a:t>LEED Gold - 2009</a:t>
            </a:r>
          </a:p>
        </p:txBody>
      </p:sp>
      <p:sp>
        <p:nvSpPr>
          <p:cNvPr id="118" name="TextBox 117">
            <a:extLst>
              <a:ext uri="{FF2B5EF4-FFF2-40B4-BE49-F238E27FC236}">
                <a16:creationId xmlns:a16="http://schemas.microsoft.com/office/drawing/2014/main" id="{EE72C8CC-9F4E-4DA7-9E13-43F98D8E9B09}"/>
              </a:ext>
            </a:extLst>
          </p:cNvPr>
          <p:cNvSpPr txBox="1"/>
          <p:nvPr/>
        </p:nvSpPr>
        <p:spPr>
          <a:xfrm>
            <a:off x="4350365" y="1331359"/>
            <a:ext cx="2753831" cy="646331"/>
          </a:xfrm>
          <a:prstGeom prst="rect">
            <a:avLst/>
          </a:prstGeom>
          <a:noFill/>
        </p:spPr>
        <p:txBody>
          <a:bodyPr wrap="none" rtlCol="0">
            <a:spAutoFit/>
          </a:bodyPr>
          <a:lstStyle/>
          <a:p>
            <a:pPr algn="ctr"/>
            <a:r>
              <a:rPr lang="en-US" dirty="0">
                <a:solidFill>
                  <a:schemeClr val="bg1"/>
                </a:solidFill>
              </a:rPr>
              <a:t>Over 1.2ac. Usable Yard </a:t>
            </a:r>
          </a:p>
          <a:p>
            <a:pPr algn="ctr"/>
            <a:r>
              <a:rPr lang="en-US" dirty="0">
                <a:solidFill>
                  <a:schemeClr val="bg1"/>
                </a:solidFill>
              </a:rPr>
              <a:t>For Fleet and Storage</a:t>
            </a:r>
          </a:p>
        </p:txBody>
      </p:sp>
      <p:sp>
        <p:nvSpPr>
          <p:cNvPr id="123" name="TextBox 122">
            <a:extLst>
              <a:ext uri="{FF2B5EF4-FFF2-40B4-BE49-F238E27FC236}">
                <a16:creationId xmlns:a16="http://schemas.microsoft.com/office/drawing/2014/main" id="{C02F108B-D30B-4C9D-9F75-5F1CBF0C344C}"/>
              </a:ext>
            </a:extLst>
          </p:cNvPr>
          <p:cNvSpPr txBox="1"/>
          <p:nvPr/>
        </p:nvSpPr>
        <p:spPr>
          <a:xfrm>
            <a:off x="138702" y="1307026"/>
            <a:ext cx="2249334" cy="646331"/>
          </a:xfrm>
          <a:prstGeom prst="rect">
            <a:avLst/>
          </a:prstGeom>
          <a:noFill/>
        </p:spPr>
        <p:txBody>
          <a:bodyPr wrap="none" rtlCol="0">
            <a:spAutoFit/>
          </a:bodyPr>
          <a:lstStyle/>
          <a:p>
            <a:pPr algn="ctr"/>
            <a:r>
              <a:rPr lang="en-US" dirty="0">
                <a:solidFill>
                  <a:schemeClr val="bg1"/>
                </a:solidFill>
              </a:rPr>
              <a:t>Maintenance Shop</a:t>
            </a:r>
          </a:p>
          <a:p>
            <a:pPr algn="ctr"/>
            <a:r>
              <a:rPr lang="en-US" dirty="0">
                <a:solidFill>
                  <a:schemeClr val="bg1"/>
                </a:solidFill>
              </a:rPr>
              <a:t>with existing fencing</a:t>
            </a:r>
          </a:p>
        </p:txBody>
      </p:sp>
      <p:sp>
        <p:nvSpPr>
          <p:cNvPr id="124" name="TextBox 123">
            <a:extLst>
              <a:ext uri="{FF2B5EF4-FFF2-40B4-BE49-F238E27FC236}">
                <a16:creationId xmlns:a16="http://schemas.microsoft.com/office/drawing/2014/main" id="{0F1E68A2-1B5E-44B1-9178-78DECAD380AE}"/>
              </a:ext>
            </a:extLst>
          </p:cNvPr>
          <p:cNvSpPr txBox="1"/>
          <p:nvPr/>
        </p:nvSpPr>
        <p:spPr>
          <a:xfrm>
            <a:off x="2294627" y="1310289"/>
            <a:ext cx="2103008" cy="646331"/>
          </a:xfrm>
          <a:prstGeom prst="rect">
            <a:avLst/>
          </a:prstGeom>
          <a:noFill/>
        </p:spPr>
        <p:txBody>
          <a:bodyPr wrap="square" rtlCol="0">
            <a:spAutoFit/>
          </a:bodyPr>
          <a:lstStyle/>
          <a:p>
            <a:pPr algn="ctr"/>
            <a:r>
              <a:rPr lang="en-US" dirty="0">
                <a:solidFill>
                  <a:schemeClr val="bg1"/>
                </a:solidFill>
              </a:rPr>
              <a:t>Personal </a:t>
            </a:r>
          </a:p>
          <a:p>
            <a:pPr algn="ctr"/>
            <a:r>
              <a:rPr lang="en-US" dirty="0">
                <a:solidFill>
                  <a:schemeClr val="bg1"/>
                </a:solidFill>
              </a:rPr>
              <a:t>Vehicle Parking</a:t>
            </a:r>
          </a:p>
        </p:txBody>
      </p:sp>
      <p:sp>
        <p:nvSpPr>
          <p:cNvPr id="125" name="TextBox 124">
            <a:extLst>
              <a:ext uri="{FF2B5EF4-FFF2-40B4-BE49-F238E27FC236}">
                <a16:creationId xmlns:a16="http://schemas.microsoft.com/office/drawing/2014/main" id="{1061C256-0370-4480-8249-E170834C6C97}"/>
              </a:ext>
            </a:extLst>
          </p:cNvPr>
          <p:cNvSpPr txBox="1"/>
          <p:nvPr/>
        </p:nvSpPr>
        <p:spPr>
          <a:xfrm>
            <a:off x="7249928" y="1307026"/>
            <a:ext cx="659155" cy="646331"/>
          </a:xfrm>
          <a:prstGeom prst="rect">
            <a:avLst/>
          </a:prstGeom>
          <a:noFill/>
        </p:spPr>
        <p:txBody>
          <a:bodyPr wrap="none" rtlCol="0">
            <a:spAutoFit/>
          </a:bodyPr>
          <a:lstStyle/>
          <a:p>
            <a:r>
              <a:rPr lang="en-US" dirty="0">
                <a:solidFill>
                  <a:schemeClr val="bg1"/>
                </a:solidFill>
              </a:rPr>
              <a:t>Bus </a:t>
            </a:r>
          </a:p>
          <a:p>
            <a:r>
              <a:rPr lang="en-US" dirty="0">
                <a:solidFill>
                  <a:schemeClr val="bg1"/>
                </a:solidFill>
              </a:rPr>
              <a:t>Stop</a:t>
            </a:r>
          </a:p>
        </p:txBody>
      </p:sp>
      <p:cxnSp>
        <p:nvCxnSpPr>
          <p:cNvPr id="85" name="Straight Connector 84">
            <a:extLst>
              <a:ext uri="{FF2B5EF4-FFF2-40B4-BE49-F238E27FC236}">
                <a16:creationId xmlns:a16="http://schemas.microsoft.com/office/drawing/2014/main" id="{0F41A7FA-CA47-48F8-B0B9-A859536D3C7B}"/>
              </a:ext>
            </a:extLst>
          </p:cNvPr>
          <p:cNvCxnSpPr/>
          <p:nvPr/>
        </p:nvCxnSpPr>
        <p:spPr bwMode="auto">
          <a:xfrm>
            <a:off x="2388035" y="1348755"/>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C6C0F88B-BA4D-458D-AC95-4F9D8170DE61}"/>
              </a:ext>
            </a:extLst>
          </p:cNvPr>
          <p:cNvCxnSpPr/>
          <p:nvPr/>
        </p:nvCxnSpPr>
        <p:spPr bwMode="auto">
          <a:xfrm>
            <a:off x="4278329" y="1348755"/>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2034566C-6C8C-4B89-9E25-12993CBC9A2B}"/>
              </a:ext>
            </a:extLst>
          </p:cNvPr>
          <p:cNvCxnSpPr/>
          <p:nvPr/>
        </p:nvCxnSpPr>
        <p:spPr bwMode="auto">
          <a:xfrm>
            <a:off x="7104196" y="1331356"/>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1F61A236-1788-4036-89D6-730664457649}"/>
              </a:ext>
            </a:extLst>
          </p:cNvPr>
          <p:cNvCxnSpPr/>
          <p:nvPr/>
        </p:nvCxnSpPr>
        <p:spPr bwMode="auto">
          <a:xfrm>
            <a:off x="8016597" y="1331356"/>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DEB528CD-92A2-42D7-9C47-895E4136E1D9}"/>
              </a:ext>
            </a:extLst>
          </p:cNvPr>
          <p:cNvCxnSpPr/>
          <p:nvPr/>
        </p:nvCxnSpPr>
        <p:spPr bwMode="auto">
          <a:xfrm>
            <a:off x="9745579" y="1321176"/>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33" name="TextBox 132">
            <a:extLst>
              <a:ext uri="{FF2B5EF4-FFF2-40B4-BE49-F238E27FC236}">
                <a16:creationId xmlns:a16="http://schemas.microsoft.com/office/drawing/2014/main" id="{AD999501-41C0-4E9D-8F8B-528473C4B25A}"/>
              </a:ext>
            </a:extLst>
          </p:cNvPr>
          <p:cNvSpPr txBox="1"/>
          <p:nvPr/>
        </p:nvSpPr>
        <p:spPr>
          <a:xfrm>
            <a:off x="8044603" y="1321179"/>
            <a:ext cx="1573892" cy="646331"/>
          </a:xfrm>
          <a:prstGeom prst="rect">
            <a:avLst/>
          </a:prstGeom>
          <a:noFill/>
        </p:spPr>
        <p:txBody>
          <a:bodyPr wrap="none" rtlCol="0">
            <a:spAutoFit/>
          </a:bodyPr>
          <a:lstStyle/>
          <a:p>
            <a:pPr algn="ctr"/>
            <a:r>
              <a:rPr lang="en-US" dirty="0">
                <a:solidFill>
                  <a:schemeClr val="bg1"/>
                </a:solidFill>
              </a:rPr>
              <a:t>Warehouse &amp;</a:t>
            </a:r>
          </a:p>
          <a:p>
            <a:pPr algn="ctr"/>
            <a:r>
              <a:rPr lang="en-US" dirty="0">
                <a:solidFill>
                  <a:schemeClr val="bg1"/>
                </a:solidFill>
              </a:rPr>
              <a:t>Storage</a:t>
            </a:r>
          </a:p>
        </p:txBody>
      </p:sp>
      <p:cxnSp>
        <p:nvCxnSpPr>
          <p:cNvPr id="87" name="Straight Connector 86">
            <a:extLst>
              <a:ext uri="{FF2B5EF4-FFF2-40B4-BE49-F238E27FC236}">
                <a16:creationId xmlns:a16="http://schemas.microsoft.com/office/drawing/2014/main" id="{C7775F2D-98E7-4A1E-AC49-E08AFB518CFA}"/>
              </a:ext>
            </a:extLst>
          </p:cNvPr>
          <p:cNvCxnSpPr>
            <a:cxnSpLocks/>
          </p:cNvCxnSpPr>
          <p:nvPr/>
        </p:nvCxnSpPr>
        <p:spPr bwMode="auto">
          <a:xfrm flipH="1" flipV="1">
            <a:off x="1173745" y="2052219"/>
            <a:ext cx="8927" cy="2188071"/>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39" name="Straight Connector 138">
            <a:extLst>
              <a:ext uri="{FF2B5EF4-FFF2-40B4-BE49-F238E27FC236}">
                <a16:creationId xmlns:a16="http://schemas.microsoft.com/office/drawing/2014/main" id="{7CCFFECF-648D-453A-91FB-F3F5C2A76FAE}"/>
              </a:ext>
            </a:extLst>
          </p:cNvPr>
          <p:cNvCxnSpPr>
            <a:cxnSpLocks/>
          </p:cNvCxnSpPr>
          <p:nvPr/>
        </p:nvCxnSpPr>
        <p:spPr bwMode="auto">
          <a:xfrm flipH="1" flipV="1">
            <a:off x="3267371" y="2052219"/>
            <a:ext cx="21855" cy="2188071"/>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42" name="Straight Connector 141">
            <a:extLst>
              <a:ext uri="{FF2B5EF4-FFF2-40B4-BE49-F238E27FC236}">
                <a16:creationId xmlns:a16="http://schemas.microsoft.com/office/drawing/2014/main" id="{43395542-9CFE-4C8F-9504-0D0C94A54BF3}"/>
              </a:ext>
            </a:extLst>
          </p:cNvPr>
          <p:cNvCxnSpPr>
            <a:cxnSpLocks/>
          </p:cNvCxnSpPr>
          <p:nvPr/>
        </p:nvCxnSpPr>
        <p:spPr bwMode="auto">
          <a:xfrm flipV="1">
            <a:off x="5292448" y="2052220"/>
            <a:ext cx="4851" cy="936873"/>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47" name="Straight Connector 146">
            <a:extLst>
              <a:ext uri="{FF2B5EF4-FFF2-40B4-BE49-F238E27FC236}">
                <a16:creationId xmlns:a16="http://schemas.microsoft.com/office/drawing/2014/main" id="{FAFCF404-8379-4002-8AB2-D98E7EA9FFC9}"/>
              </a:ext>
            </a:extLst>
          </p:cNvPr>
          <p:cNvCxnSpPr>
            <a:cxnSpLocks/>
          </p:cNvCxnSpPr>
          <p:nvPr/>
        </p:nvCxnSpPr>
        <p:spPr bwMode="auto">
          <a:xfrm flipV="1">
            <a:off x="7328551" y="2083285"/>
            <a:ext cx="8151" cy="1070767"/>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51" name="Straight Connector 150">
            <a:extLst>
              <a:ext uri="{FF2B5EF4-FFF2-40B4-BE49-F238E27FC236}">
                <a16:creationId xmlns:a16="http://schemas.microsoft.com/office/drawing/2014/main" id="{DFEB1F71-183F-4E63-B7DB-B722681108E4}"/>
              </a:ext>
            </a:extLst>
          </p:cNvPr>
          <p:cNvCxnSpPr>
            <a:cxnSpLocks/>
          </p:cNvCxnSpPr>
          <p:nvPr/>
        </p:nvCxnSpPr>
        <p:spPr bwMode="auto">
          <a:xfrm flipV="1">
            <a:off x="7206304" y="2052218"/>
            <a:ext cx="1407355" cy="1856649"/>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54" name="Straight Connector 153">
            <a:extLst>
              <a:ext uri="{FF2B5EF4-FFF2-40B4-BE49-F238E27FC236}">
                <a16:creationId xmlns:a16="http://schemas.microsoft.com/office/drawing/2014/main" id="{91EFF4AD-97EE-4198-AEFE-621E88243E5C}"/>
              </a:ext>
            </a:extLst>
          </p:cNvPr>
          <p:cNvCxnSpPr>
            <a:cxnSpLocks/>
          </p:cNvCxnSpPr>
          <p:nvPr/>
        </p:nvCxnSpPr>
        <p:spPr bwMode="auto">
          <a:xfrm flipV="1">
            <a:off x="8886503" y="2065071"/>
            <a:ext cx="1936188" cy="1674375"/>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sp>
        <p:nvSpPr>
          <p:cNvPr id="111" name="TextBox 110">
            <a:extLst>
              <a:ext uri="{FF2B5EF4-FFF2-40B4-BE49-F238E27FC236}">
                <a16:creationId xmlns:a16="http://schemas.microsoft.com/office/drawing/2014/main" id="{BB4CA445-F70C-469F-A485-DE7227151610}"/>
              </a:ext>
            </a:extLst>
          </p:cNvPr>
          <p:cNvSpPr txBox="1"/>
          <p:nvPr/>
        </p:nvSpPr>
        <p:spPr>
          <a:xfrm rot="1166361">
            <a:off x="6095591" y="2880698"/>
            <a:ext cx="1460780" cy="276999"/>
          </a:xfrm>
          <a:prstGeom prst="rect">
            <a:avLst/>
          </a:prstGeom>
          <a:noFill/>
        </p:spPr>
        <p:txBody>
          <a:bodyPr wrap="square" rtlCol="0">
            <a:spAutoFit/>
          </a:bodyPr>
          <a:lstStyle/>
          <a:p>
            <a:r>
              <a:rPr lang="en-US" sz="1200" dirty="0">
                <a:solidFill>
                  <a:schemeClr val="bg1"/>
                </a:solidFill>
              </a:rPr>
              <a:t>NE Airport Way</a:t>
            </a:r>
          </a:p>
        </p:txBody>
      </p:sp>
      <p:sp>
        <p:nvSpPr>
          <p:cNvPr id="160" name="TextBox 159">
            <a:extLst>
              <a:ext uri="{FF2B5EF4-FFF2-40B4-BE49-F238E27FC236}">
                <a16:creationId xmlns:a16="http://schemas.microsoft.com/office/drawing/2014/main" id="{C051F884-2F54-4F0E-AE85-D8440A0A91F0}"/>
              </a:ext>
            </a:extLst>
          </p:cNvPr>
          <p:cNvSpPr txBox="1"/>
          <p:nvPr/>
        </p:nvSpPr>
        <p:spPr>
          <a:xfrm rot="267746">
            <a:off x="1496055" y="3791553"/>
            <a:ext cx="1460780" cy="276999"/>
          </a:xfrm>
          <a:prstGeom prst="rect">
            <a:avLst/>
          </a:prstGeom>
          <a:noFill/>
        </p:spPr>
        <p:txBody>
          <a:bodyPr wrap="square" rtlCol="0">
            <a:spAutoFit/>
          </a:bodyPr>
          <a:lstStyle/>
          <a:p>
            <a:r>
              <a:rPr lang="en-US" sz="1200" dirty="0">
                <a:solidFill>
                  <a:schemeClr val="bg1"/>
                </a:solidFill>
              </a:rPr>
              <a:t>NE Mason St</a:t>
            </a:r>
          </a:p>
        </p:txBody>
      </p:sp>
      <p:sp>
        <p:nvSpPr>
          <p:cNvPr id="164" name="Title 1">
            <a:extLst>
              <a:ext uri="{FF2B5EF4-FFF2-40B4-BE49-F238E27FC236}">
                <a16:creationId xmlns:a16="http://schemas.microsoft.com/office/drawing/2014/main" id="{E5778288-867F-4903-A9BB-663302231BA2}"/>
              </a:ext>
            </a:extLst>
          </p:cNvPr>
          <p:cNvSpPr txBox="1">
            <a:spLocks/>
          </p:cNvSpPr>
          <p:nvPr/>
        </p:nvSpPr>
        <p:spPr>
          <a:xfrm>
            <a:off x="153405" y="692967"/>
            <a:ext cx="10969943" cy="685623"/>
          </a:xfrm>
          <a:prstGeom prst="rect">
            <a:avLst/>
          </a:prstGeom>
        </p:spPr>
        <p:txBody>
          <a:bodyPr/>
          <a:lstStyle>
            <a:lvl1pPr algn="l" rtl="0" eaLnBrk="0" fontAlgn="base" hangingPunct="0">
              <a:spcBef>
                <a:spcPct val="0"/>
              </a:spcBef>
              <a:spcAft>
                <a:spcPct val="0"/>
              </a:spcAft>
              <a:defRPr sz="3200" b="1">
                <a:solidFill>
                  <a:schemeClr val="tx1">
                    <a:lumMod val="65000"/>
                    <a:lumOff val="35000"/>
                  </a:schemeClr>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a:defRPr/>
            </a:pPr>
            <a:r>
              <a:rPr lang="en-US" sz="3199" kern="0" dirty="0"/>
              <a:t>Facility Details</a:t>
            </a:r>
          </a:p>
          <a:p>
            <a:pPr>
              <a:defRPr/>
            </a:pPr>
            <a:endParaRPr lang="en-US" sz="3199" kern="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way, scene, train, road&#10;&#10;Description automatically generated">
            <a:extLst>
              <a:ext uri="{FF2B5EF4-FFF2-40B4-BE49-F238E27FC236}">
                <a16:creationId xmlns:a16="http://schemas.microsoft.com/office/drawing/2014/main" id="{B73216C8-7531-435D-A60B-4C0ADF89E7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049"/>
          <a:stretch/>
        </p:blipFill>
        <p:spPr>
          <a:xfrm>
            <a:off x="4159219" y="1276270"/>
            <a:ext cx="8032783" cy="5132551"/>
          </a:xfrm>
        </p:spPr>
      </p:pic>
      <p:pic>
        <p:nvPicPr>
          <p:cNvPr id="8" name="Picture 7" descr="A picture containing sky, grass, outdoor, road&#10;&#10;Description automatically generated">
            <a:extLst>
              <a:ext uri="{FF2B5EF4-FFF2-40B4-BE49-F238E27FC236}">
                <a16:creationId xmlns:a16="http://schemas.microsoft.com/office/drawing/2014/main" id="{90A8B74A-B512-4047-829A-E41A98A780F7}"/>
              </a:ext>
            </a:extLst>
          </p:cNvPr>
          <p:cNvPicPr>
            <a:picLocks noChangeAspect="1"/>
          </p:cNvPicPr>
          <p:nvPr/>
        </p:nvPicPr>
        <p:blipFill rotWithShape="1">
          <a:blip r:embed="rId4">
            <a:extLst>
              <a:ext uri="{28A0092B-C50C-407E-A947-70E740481C1C}">
                <a14:useLocalDpi xmlns:a14="http://schemas.microsoft.com/office/drawing/2010/main" val="0"/>
              </a:ext>
            </a:extLst>
          </a:blip>
          <a:srcRect l="568" t="-1196" r="940" b="17221"/>
          <a:stretch/>
        </p:blipFill>
        <p:spPr>
          <a:xfrm>
            <a:off x="-1" y="1668159"/>
            <a:ext cx="4079567" cy="2319444"/>
          </a:xfrm>
          <a:prstGeom prst="rect">
            <a:avLst/>
          </a:prstGeom>
        </p:spPr>
      </p:pic>
      <p:pic>
        <p:nvPicPr>
          <p:cNvPr id="10" name="Picture 9" descr="A picture containing text, indoor, ceiling, cart&#10;&#10;Description automatically generated">
            <a:extLst>
              <a:ext uri="{FF2B5EF4-FFF2-40B4-BE49-F238E27FC236}">
                <a16:creationId xmlns:a16="http://schemas.microsoft.com/office/drawing/2014/main" id="{6FB67409-9481-4E56-8617-6FEEA1AEFC28}"/>
              </a:ext>
            </a:extLst>
          </p:cNvPr>
          <p:cNvPicPr>
            <a:picLocks noChangeAspect="1"/>
          </p:cNvPicPr>
          <p:nvPr/>
        </p:nvPicPr>
        <p:blipFill rotWithShape="1">
          <a:blip r:embed="rId5">
            <a:extLst>
              <a:ext uri="{28A0092B-C50C-407E-A947-70E740481C1C}">
                <a14:useLocalDpi xmlns:a14="http://schemas.microsoft.com/office/drawing/2010/main" val="0"/>
              </a:ext>
            </a:extLst>
          </a:blip>
          <a:srcRect t="11754" b="12426"/>
          <a:stretch/>
        </p:blipFill>
        <p:spPr>
          <a:xfrm>
            <a:off x="-1" y="4089374"/>
            <a:ext cx="4078882" cy="2319444"/>
          </a:xfrm>
          <a:prstGeom prst="rect">
            <a:avLst/>
          </a:prstGeom>
        </p:spPr>
      </p:pic>
      <p:sp>
        <p:nvSpPr>
          <p:cNvPr id="11" name="TextBox 10">
            <a:extLst>
              <a:ext uri="{FF2B5EF4-FFF2-40B4-BE49-F238E27FC236}">
                <a16:creationId xmlns:a16="http://schemas.microsoft.com/office/drawing/2014/main" id="{8BA30BF7-6ADD-42CA-98EC-D40FACE70E34}"/>
              </a:ext>
            </a:extLst>
          </p:cNvPr>
          <p:cNvSpPr txBox="1"/>
          <p:nvPr/>
        </p:nvSpPr>
        <p:spPr>
          <a:xfrm rot="19373696">
            <a:off x="9438357" y="5579903"/>
            <a:ext cx="1647571" cy="369332"/>
          </a:xfrm>
          <a:prstGeom prst="rect">
            <a:avLst/>
          </a:prstGeom>
          <a:noFill/>
        </p:spPr>
        <p:txBody>
          <a:bodyPr wrap="square" rtlCol="0">
            <a:spAutoFit/>
          </a:bodyPr>
          <a:lstStyle/>
          <a:p>
            <a:r>
              <a:rPr lang="en-US" dirty="0">
                <a:solidFill>
                  <a:schemeClr val="bg1"/>
                </a:solidFill>
              </a:rPr>
              <a:t>NE Mason St</a:t>
            </a:r>
          </a:p>
        </p:txBody>
      </p:sp>
      <p:sp>
        <p:nvSpPr>
          <p:cNvPr id="12" name="TextBox 11">
            <a:extLst>
              <a:ext uri="{FF2B5EF4-FFF2-40B4-BE49-F238E27FC236}">
                <a16:creationId xmlns:a16="http://schemas.microsoft.com/office/drawing/2014/main" id="{4D47EA34-2813-4868-BA79-F83EE8C4CE4F}"/>
              </a:ext>
            </a:extLst>
          </p:cNvPr>
          <p:cNvSpPr txBox="1"/>
          <p:nvPr/>
        </p:nvSpPr>
        <p:spPr>
          <a:xfrm rot="3227325">
            <a:off x="4763969" y="5491879"/>
            <a:ext cx="2128099" cy="369332"/>
          </a:xfrm>
          <a:prstGeom prst="rect">
            <a:avLst/>
          </a:prstGeom>
          <a:noFill/>
        </p:spPr>
        <p:txBody>
          <a:bodyPr wrap="square" rtlCol="0">
            <a:spAutoFit/>
          </a:bodyPr>
          <a:lstStyle/>
          <a:p>
            <a:r>
              <a:rPr lang="en-US" dirty="0">
                <a:solidFill>
                  <a:schemeClr val="bg1"/>
                </a:solidFill>
              </a:rPr>
              <a:t>NE Airport Way</a:t>
            </a:r>
          </a:p>
        </p:txBody>
      </p:sp>
      <p:sp>
        <p:nvSpPr>
          <p:cNvPr id="13" name="Rectangle 12">
            <a:extLst>
              <a:ext uri="{FF2B5EF4-FFF2-40B4-BE49-F238E27FC236}">
                <a16:creationId xmlns:a16="http://schemas.microsoft.com/office/drawing/2014/main" id="{DB64975F-9746-45D4-8A11-C5B425654B85}"/>
              </a:ext>
            </a:extLst>
          </p:cNvPr>
          <p:cNvSpPr/>
          <p:nvPr/>
        </p:nvSpPr>
        <p:spPr bwMode="auto">
          <a:xfrm>
            <a:off x="-1" y="1263318"/>
            <a:ext cx="12192001" cy="788900"/>
          </a:xfrm>
          <a:prstGeom prst="rect">
            <a:avLst/>
          </a:prstGeom>
          <a:solidFill>
            <a:srgbClr val="7FAC00"/>
          </a:solidFill>
          <a:ln w="9525" cap="flat" cmpd="sng" algn="ctr">
            <a:solidFill>
              <a:srgbClr val="7FA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54" eaLnBrk="1" hangingPunct="1"/>
            <a:endParaRPr lang="en-US" dirty="0">
              <a:latin typeface="Arial" charset="0"/>
            </a:endParaRPr>
          </a:p>
        </p:txBody>
      </p:sp>
      <p:sp>
        <p:nvSpPr>
          <p:cNvPr id="14" name="TextBox 13">
            <a:extLst>
              <a:ext uri="{FF2B5EF4-FFF2-40B4-BE49-F238E27FC236}">
                <a16:creationId xmlns:a16="http://schemas.microsoft.com/office/drawing/2014/main" id="{90A8D318-7306-4D1C-AD3C-89D261CC2F5F}"/>
              </a:ext>
            </a:extLst>
          </p:cNvPr>
          <p:cNvSpPr txBox="1"/>
          <p:nvPr/>
        </p:nvSpPr>
        <p:spPr>
          <a:xfrm>
            <a:off x="2837301" y="1348454"/>
            <a:ext cx="2877711" cy="646331"/>
          </a:xfrm>
          <a:prstGeom prst="rect">
            <a:avLst/>
          </a:prstGeom>
          <a:noFill/>
        </p:spPr>
        <p:txBody>
          <a:bodyPr wrap="none" rtlCol="0">
            <a:spAutoFit/>
          </a:bodyPr>
          <a:lstStyle/>
          <a:p>
            <a:pPr algn="ctr"/>
            <a:r>
              <a:rPr lang="en-US" dirty="0">
                <a:solidFill>
                  <a:schemeClr val="bg1"/>
                </a:solidFill>
              </a:rPr>
              <a:t>Multi-tenant office</a:t>
            </a:r>
          </a:p>
          <a:p>
            <a:pPr algn="ctr"/>
            <a:r>
              <a:rPr lang="en-US" dirty="0">
                <a:solidFill>
                  <a:schemeClr val="bg1"/>
                </a:solidFill>
              </a:rPr>
              <a:t>LEED Gold  - Built in 2009</a:t>
            </a:r>
          </a:p>
        </p:txBody>
      </p:sp>
      <p:sp>
        <p:nvSpPr>
          <p:cNvPr id="15" name="TextBox 14">
            <a:extLst>
              <a:ext uri="{FF2B5EF4-FFF2-40B4-BE49-F238E27FC236}">
                <a16:creationId xmlns:a16="http://schemas.microsoft.com/office/drawing/2014/main" id="{BA452B7A-38B3-4F45-8F9C-30B2F20B72A8}"/>
              </a:ext>
            </a:extLst>
          </p:cNvPr>
          <p:cNvSpPr txBox="1"/>
          <p:nvPr/>
        </p:nvSpPr>
        <p:spPr>
          <a:xfrm>
            <a:off x="9405170" y="1348454"/>
            <a:ext cx="2753831" cy="646331"/>
          </a:xfrm>
          <a:prstGeom prst="rect">
            <a:avLst/>
          </a:prstGeom>
          <a:noFill/>
        </p:spPr>
        <p:txBody>
          <a:bodyPr wrap="none" rtlCol="0">
            <a:spAutoFit/>
          </a:bodyPr>
          <a:lstStyle/>
          <a:p>
            <a:r>
              <a:rPr lang="en-US" dirty="0">
                <a:solidFill>
                  <a:schemeClr val="bg1"/>
                </a:solidFill>
              </a:rPr>
              <a:t>Over 1.2ac. Usable Yard </a:t>
            </a:r>
          </a:p>
          <a:p>
            <a:r>
              <a:rPr lang="en-US" dirty="0">
                <a:solidFill>
                  <a:schemeClr val="bg1"/>
                </a:solidFill>
              </a:rPr>
              <a:t>For Fleet and Storage</a:t>
            </a:r>
          </a:p>
        </p:txBody>
      </p:sp>
      <p:sp>
        <p:nvSpPr>
          <p:cNvPr id="16" name="TextBox 15">
            <a:extLst>
              <a:ext uri="{FF2B5EF4-FFF2-40B4-BE49-F238E27FC236}">
                <a16:creationId xmlns:a16="http://schemas.microsoft.com/office/drawing/2014/main" id="{E0B17EB1-0CD0-4770-9D9E-77F2B9BF8B8A}"/>
              </a:ext>
            </a:extLst>
          </p:cNvPr>
          <p:cNvSpPr txBox="1"/>
          <p:nvPr/>
        </p:nvSpPr>
        <p:spPr>
          <a:xfrm>
            <a:off x="6288800" y="1493571"/>
            <a:ext cx="2445926" cy="369332"/>
          </a:xfrm>
          <a:prstGeom prst="rect">
            <a:avLst/>
          </a:prstGeom>
          <a:noFill/>
        </p:spPr>
        <p:txBody>
          <a:bodyPr wrap="none" rtlCol="0">
            <a:spAutoFit/>
          </a:bodyPr>
          <a:lstStyle/>
          <a:p>
            <a:r>
              <a:rPr lang="en-US" dirty="0">
                <a:solidFill>
                  <a:schemeClr val="bg1"/>
                </a:solidFill>
              </a:rPr>
              <a:t>Warehouse &amp; Storage</a:t>
            </a:r>
          </a:p>
        </p:txBody>
      </p:sp>
      <p:sp>
        <p:nvSpPr>
          <p:cNvPr id="17" name="TextBox 16">
            <a:extLst>
              <a:ext uri="{FF2B5EF4-FFF2-40B4-BE49-F238E27FC236}">
                <a16:creationId xmlns:a16="http://schemas.microsoft.com/office/drawing/2014/main" id="{3A97913E-2506-4A36-92E4-5F15AB70CD53}"/>
              </a:ext>
            </a:extLst>
          </p:cNvPr>
          <p:cNvSpPr txBox="1"/>
          <p:nvPr/>
        </p:nvSpPr>
        <p:spPr>
          <a:xfrm>
            <a:off x="318708" y="1307025"/>
            <a:ext cx="2249334" cy="646331"/>
          </a:xfrm>
          <a:prstGeom prst="rect">
            <a:avLst/>
          </a:prstGeom>
          <a:noFill/>
        </p:spPr>
        <p:txBody>
          <a:bodyPr wrap="none" rtlCol="0">
            <a:spAutoFit/>
          </a:bodyPr>
          <a:lstStyle/>
          <a:p>
            <a:r>
              <a:rPr lang="en-US" dirty="0">
                <a:solidFill>
                  <a:schemeClr val="bg1"/>
                </a:solidFill>
              </a:rPr>
              <a:t>Maintenance Shop</a:t>
            </a:r>
          </a:p>
          <a:p>
            <a:r>
              <a:rPr lang="en-US" dirty="0">
                <a:solidFill>
                  <a:schemeClr val="bg1"/>
                </a:solidFill>
              </a:rPr>
              <a:t>with existing fencing</a:t>
            </a:r>
          </a:p>
        </p:txBody>
      </p:sp>
      <p:cxnSp>
        <p:nvCxnSpPr>
          <p:cNvPr id="18" name="Straight Connector 17">
            <a:extLst>
              <a:ext uri="{FF2B5EF4-FFF2-40B4-BE49-F238E27FC236}">
                <a16:creationId xmlns:a16="http://schemas.microsoft.com/office/drawing/2014/main" id="{6D0E4BFE-CA12-46B1-9363-2385297AD174}"/>
              </a:ext>
            </a:extLst>
          </p:cNvPr>
          <p:cNvCxnSpPr>
            <a:cxnSpLocks/>
          </p:cNvCxnSpPr>
          <p:nvPr/>
        </p:nvCxnSpPr>
        <p:spPr bwMode="auto">
          <a:xfrm flipH="1" flipV="1">
            <a:off x="5522495" y="1953355"/>
            <a:ext cx="684320" cy="1653748"/>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19" name="Straight Connector 18">
            <a:extLst>
              <a:ext uri="{FF2B5EF4-FFF2-40B4-BE49-F238E27FC236}">
                <a16:creationId xmlns:a16="http://schemas.microsoft.com/office/drawing/2014/main" id="{79F4DEEC-2B98-43B1-B36F-DFA16BA004A1}"/>
              </a:ext>
            </a:extLst>
          </p:cNvPr>
          <p:cNvCxnSpPr>
            <a:cxnSpLocks/>
          </p:cNvCxnSpPr>
          <p:nvPr/>
        </p:nvCxnSpPr>
        <p:spPr bwMode="auto">
          <a:xfrm flipV="1">
            <a:off x="3455224" y="2021973"/>
            <a:ext cx="0" cy="435089"/>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20" name="Straight Connector 19">
            <a:extLst>
              <a:ext uri="{FF2B5EF4-FFF2-40B4-BE49-F238E27FC236}">
                <a16:creationId xmlns:a16="http://schemas.microsoft.com/office/drawing/2014/main" id="{F042A8E8-BCCC-45AA-8B5D-0F33C2F21CD5}"/>
              </a:ext>
            </a:extLst>
          </p:cNvPr>
          <p:cNvCxnSpPr>
            <a:cxnSpLocks/>
          </p:cNvCxnSpPr>
          <p:nvPr/>
        </p:nvCxnSpPr>
        <p:spPr bwMode="auto">
          <a:xfrm flipV="1">
            <a:off x="1493053" y="1953356"/>
            <a:ext cx="0" cy="2919435"/>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21" name="Straight Connector 20">
            <a:extLst>
              <a:ext uri="{FF2B5EF4-FFF2-40B4-BE49-F238E27FC236}">
                <a16:creationId xmlns:a16="http://schemas.microsoft.com/office/drawing/2014/main" id="{4879BF27-F58E-4097-8122-654DD8AF9EA3}"/>
              </a:ext>
            </a:extLst>
          </p:cNvPr>
          <p:cNvCxnSpPr>
            <a:cxnSpLocks/>
          </p:cNvCxnSpPr>
          <p:nvPr/>
        </p:nvCxnSpPr>
        <p:spPr bwMode="auto">
          <a:xfrm flipH="1" flipV="1">
            <a:off x="7944423" y="1862905"/>
            <a:ext cx="1319895" cy="1744199"/>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22" name="Straight Connector 21">
            <a:extLst>
              <a:ext uri="{FF2B5EF4-FFF2-40B4-BE49-F238E27FC236}">
                <a16:creationId xmlns:a16="http://schemas.microsoft.com/office/drawing/2014/main" id="{7C6B9832-1014-4F56-A973-703631FD7695}"/>
              </a:ext>
            </a:extLst>
          </p:cNvPr>
          <p:cNvCxnSpPr>
            <a:cxnSpLocks/>
            <a:endCxn id="15" idx="2"/>
          </p:cNvCxnSpPr>
          <p:nvPr/>
        </p:nvCxnSpPr>
        <p:spPr bwMode="auto">
          <a:xfrm flipH="1" flipV="1">
            <a:off x="10782086" y="1994785"/>
            <a:ext cx="690312" cy="3909433"/>
          </a:xfrm>
          <a:prstGeom prst="line">
            <a:avLst/>
          </a:prstGeom>
          <a:solidFill>
            <a:schemeClr val="accent1"/>
          </a:solidFill>
          <a:ln w="19050" cap="rnd" cmpd="sng" algn="ctr">
            <a:solidFill>
              <a:schemeClr val="bg1">
                <a:lumMod val="95000"/>
              </a:schemeClr>
            </a:solidFill>
            <a:prstDash val="solid"/>
            <a:round/>
            <a:headEnd type="oval" w="med" len="med"/>
            <a:tailEnd type="none" w="med" len="med"/>
          </a:ln>
          <a:effectLst/>
        </p:spPr>
      </p:cxnSp>
      <p:cxnSp>
        <p:nvCxnSpPr>
          <p:cNvPr id="38" name="Straight Connector 37">
            <a:extLst>
              <a:ext uri="{FF2B5EF4-FFF2-40B4-BE49-F238E27FC236}">
                <a16:creationId xmlns:a16="http://schemas.microsoft.com/office/drawing/2014/main" id="{6402A11F-F8B3-4F8D-81D5-339ABC6F5C6C}"/>
              </a:ext>
            </a:extLst>
          </p:cNvPr>
          <p:cNvCxnSpPr/>
          <p:nvPr/>
        </p:nvCxnSpPr>
        <p:spPr bwMode="auto">
          <a:xfrm>
            <a:off x="2761013" y="1369224"/>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CE65FDAD-546D-4B1B-9E06-63A65B392BE9}"/>
              </a:ext>
            </a:extLst>
          </p:cNvPr>
          <p:cNvCxnSpPr/>
          <p:nvPr/>
        </p:nvCxnSpPr>
        <p:spPr bwMode="auto">
          <a:xfrm>
            <a:off x="5877192" y="1369224"/>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CEB6D5E1-8B4E-4272-9C44-289EC8FAF7D2}"/>
              </a:ext>
            </a:extLst>
          </p:cNvPr>
          <p:cNvCxnSpPr/>
          <p:nvPr/>
        </p:nvCxnSpPr>
        <p:spPr bwMode="auto">
          <a:xfrm>
            <a:off x="9029467" y="1335329"/>
            <a:ext cx="0" cy="618024"/>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836F2E27-65FF-4424-BB11-F82FD1692176}"/>
              </a:ext>
            </a:extLst>
          </p:cNvPr>
          <p:cNvSpPr txBox="1"/>
          <p:nvPr/>
        </p:nvSpPr>
        <p:spPr>
          <a:xfrm>
            <a:off x="6153170" y="2540099"/>
            <a:ext cx="1579572" cy="461665"/>
          </a:xfrm>
          <a:prstGeom prst="rect">
            <a:avLst/>
          </a:prstGeom>
          <a:noFill/>
        </p:spPr>
        <p:txBody>
          <a:bodyPr wrap="square" rtlCol="0">
            <a:spAutoFit/>
          </a:bodyPr>
          <a:lstStyle/>
          <a:p>
            <a:r>
              <a:rPr lang="en-US" sz="1200" b="1" dirty="0">
                <a:solidFill>
                  <a:schemeClr val="bg1"/>
                </a:solidFill>
              </a:rPr>
              <a:t>Big Four Corners</a:t>
            </a:r>
          </a:p>
          <a:p>
            <a:r>
              <a:rPr lang="en-US" sz="1200" b="1" dirty="0">
                <a:solidFill>
                  <a:schemeClr val="bg1"/>
                </a:solidFill>
              </a:rPr>
              <a:t>Natural Area</a:t>
            </a:r>
          </a:p>
        </p:txBody>
      </p:sp>
      <p:sp>
        <p:nvSpPr>
          <p:cNvPr id="43" name="Title 1">
            <a:extLst>
              <a:ext uri="{FF2B5EF4-FFF2-40B4-BE49-F238E27FC236}">
                <a16:creationId xmlns:a16="http://schemas.microsoft.com/office/drawing/2014/main" id="{B1B6139C-73D0-4F1A-8D20-39D5AA595622}"/>
              </a:ext>
            </a:extLst>
          </p:cNvPr>
          <p:cNvSpPr txBox="1">
            <a:spLocks/>
          </p:cNvSpPr>
          <p:nvPr/>
        </p:nvSpPr>
        <p:spPr>
          <a:xfrm>
            <a:off x="153405" y="692967"/>
            <a:ext cx="10969943" cy="685623"/>
          </a:xfrm>
          <a:prstGeom prst="rect">
            <a:avLst/>
          </a:prstGeom>
        </p:spPr>
        <p:txBody>
          <a:bodyPr/>
          <a:lstStyle>
            <a:lvl1pPr algn="l" rtl="0" eaLnBrk="0" fontAlgn="base" hangingPunct="0">
              <a:spcBef>
                <a:spcPct val="0"/>
              </a:spcBef>
              <a:spcAft>
                <a:spcPct val="0"/>
              </a:spcAft>
              <a:defRPr sz="3200" b="1">
                <a:solidFill>
                  <a:schemeClr val="tx1">
                    <a:lumMod val="65000"/>
                    <a:lumOff val="35000"/>
                  </a:schemeClr>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a:defRPr/>
            </a:pPr>
            <a:r>
              <a:rPr lang="en-US" sz="3199" kern="0" dirty="0"/>
              <a:t>Facility Details</a:t>
            </a:r>
          </a:p>
          <a:p>
            <a:pPr>
              <a:defRPr/>
            </a:pPr>
            <a:endParaRPr lang="en-US" sz="3199" kern="0" dirty="0"/>
          </a:p>
        </p:txBody>
      </p:sp>
    </p:spTree>
    <p:extLst>
      <p:ext uri="{BB962C8B-B14F-4D97-AF65-F5344CB8AC3E}">
        <p14:creationId xmlns:p14="http://schemas.microsoft.com/office/powerpoint/2010/main" val="3103972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3" descr="IMG_1526.jpg">
            <a:extLst>
              <a:ext uri="{FF2B5EF4-FFF2-40B4-BE49-F238E27FC236}">
                <a16:creationId xmlns:a16="http://schemas.microsoft.com/office/drawing/2014/main" id="{466E8373-604E-47F0-B62B-97EB6EDBA185}"/>
              </a:ext>
            </a:extLst>
          </p:cNvPr>
          <p:cNvPicPr>
            <a:picLocks noChangeAspect="1"/>
          </p:cNvPicPr>
          <p:nvPr/>
        </p:nvPicPr>
        <p:blipFill>
          <a:blip r:embed="rId3">
            <a:extLst>
              <a:ext uri="{28A0092B-C50C-407E-A947-70E740481C1C}">
                <a14:useLocalDpi xmlns:a14="http://schemas.microsoft.com/office/drawing/2010/main" val="0"/>
              </a:ext>
            </a:extLst>
          </a:blip>
          <a:srcRect r="6107"/>
          <a:stretch>
            <a:fillRect/>
          </a:stretch>
        </p:blipFill>
        <p:spPr bwMode="auto">
          <a:xfrm>
            <a:off x="3" y="3962400"/>
            <a:ext cx="30511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6" descr="Laurelhurst Park 05.JPG">
            <a:extLst>
              <a:ext uri="{FF2B5EF4-FFF2-40B4-BE49-F238E27FC236}">
                <a16:creationId xmlns:a16="http://schemas.microsoft.com/office/drawing/2014/main" id="{C27F840C-3FCB-49E7-AF1D-F024EA50655B}"/>
              </a:ext>
            </a:extLst>
          </p:cNvPr>
          <p:cNvPicPr preferRelativeResize="0">
            <a:picLocks/>
          </p:cNvPicPr>
          <p:nvPr/>
        </p:nvPicPr>
        <p:blipFill>
          <a:blip r:embed="rId4">
            <a:extLst>
              <a:ext uri="{28A0092B-C50C-407E-A947-70E740481C1C}">
                <a14:useLocalDpi xmlns:a14="http://schemas.microsoft.com/office/drawing/2010/main" val="0"/>
              </a:ext>
            </a:extLst>
          </a:blip>
          <a:srcRect l="4715" r="1389"/>
          <a:stretch>
            <a:fillRect/>
          </a:stretch>
        </p:blipFill>
        <p:spPr bwMode="auto">
          <a:xfrm>
            <a:off x="6094413" y="3962400"/>
            <a:ext cx="30495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3" descr="gardeners">
            <a:extLst>
              <a:ext uri="{FF2B5EF4-FFF2-40B4-BE49-F238E27FC236}">
                <a16:creationId xmlns:a16="http://schemas.microsoft.com/office/drawing/2014/main" id="{DE17EF09-9F3A-4AEC-BB38-CDAD757B2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40" r="7846"/>
          <a:stretch>
            <a:fillRect/>
          </a:stretch>
        </p:blipFill>
        <p:spPr bwMode="auto">
          <a:xfrm>
            <a:off x="3051175" y="39624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4" descr="jr">
            <a:extLst>
              <a:ext uri="{FF2B5EF4-FFF2-40B4-BE49-F238E27FC236}">
                <a16:creationId xmlns:a16="http://schemas.microsoft.com/office/drawing/2014/main" id="{95305BEC-812F-4553-968B-BE32BF890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57" r="3786"/>
          <a:stretch>
            <a:fillRect/>
          </a:stretch>
        </p:blipFill>
        <p:spPr bwMode="auto">
          <a:xfrm>
            <a:off x="9144000" y="39624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A2F8DF7C-3833-45FE-8A5B-595473D2FB56}"/>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12" name="Title 1">
            <a:extLst>
              <a:ext uri="{FF2B5EF4-FFF2-40B4-BE49-F238E27FC236}">
                <a16:creationId xmlns:a16="http://schemas.microsoft.com/office/drawing/2014/main" id="{9C51AA60-F03E-455E-A487-CEFDE479760F}"/>
              </a:ext>
            </a:extLst>
          </p:cNvPr>
          <p:cNvSpPr txBox="1">
            <a:spLocks/>
          </p:cNvSpPr>
          <p:nvPr/>
        </p:nvSpPr>
        <p:spPr>
          <a:xfrm>
            <a:off x="1981200" y="5710239"/>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4" name="Title 3">
            <a:extLst>
              <a:ext uri="{FF2B5EF4-FFF2-40B4-BE49-F238E27FC236}">
                <a16:creationId xmlns:a16="http://schemas.microsoft.com/office/drawing/2014/main" id="{947F0BA5-15D5-423B-AEC5-9455C49CB59A}"/>
              </a:ext>
            </a:extLst>
          </p:cNvPr>
          <p:cNvSpPr>
            <a:spLocks noGrp="1"/>
          </p:cNvSpPr>
          <p:nvPr>
            <p:ph type="title"/>
          </p:nvPr>
        </p:nvSpPr>
        <p:spPr/>
        <p:txBody>
          <a:bodyPr/>
          <a:lstStyle/>
          <a:p>
            <a:pPr>
              <a:defRPr/>
            </a:pPr>
            <a:r>
              <a:rPr lang="en-US" dirty="0"/>
              <a:t>Questions?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R_PPT_Template_version3.potx" id="{57225DD1-FF4C-4B07-857E-E6E187E3438B}" vid="{B7B452E6-2BF0-4FBE-BAAC-713047983F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7131</TotalTime>
  <Words>613</Words>
  <Application>Microsoft Office PowerPoint</Application>
  <PresentationFormat>Widescreen</PresentationFormat>
  <Paragraphs>86</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Calibi</vt:lpstr>
      <vt:lpstr>Calibri</vt:lpstr>
      <vt:lpstr>Courier New</vt:lpstr>
      <vt:lpstr>Roboto</vt:lpstr>
      <vt:lpstr>Default Design</vt:lpstr>
      <vt:lpstr>PowerPoint Presentation</vt:lpstr>
      <vt:lpstr>New Levy Funded Maintenance and Operation  Space</vt:lpstr>
      <vt:lpstr>PowerPoint Presentation</vt:lpstr>
      <vt:lpstr>PowerPoint Presentation</vt:lpstr>
      <vt:lpstr>PowerPoint Presentation</vt:lpstr>
      <vt:lpstr>PowerPoint Presentation</vt:lpstr>
      <vt:lpstr>Questions?</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Paul, Dylan</cp:lastModifiedBy>
  <cp:revision>566</cp:revision>
  <cp:lastPrinted>2013-02-20T04:28:25Z</cp:lastPrinted>
  <dcterms:created xsi:type="dcterms:W3CDTF">2013-02-20T04:27:19Z</dcterms:created>
  <dcterms:modified xsi:type="dcterms:W3CDTF">2022-03-16T19:12:36Z</dcterms:modified>
</cp:coreProperties>
</file>