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82" r:id="rId3"/>
    <p:sldId id="275" r:id="rId4"/>
    <p:sldId id="281" r:id="rId5"/>
    <p:sldId id="278" r:id="rId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87941" autoAdjust="0"/>
  </p:normalViewPr>
  <p:slideViewPr>
    <p:cSldViewPr>
      <p:cViewPr varScale="1">
        <p:scale>
          <a:sx n="100" d="100"/>
          <a:sy n="100" d="100"/>
        </p:scale>
        <p:origin x="20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1FC86E-4FE1-C549-9EAB-DD4369080A3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840AA15-2F21-C848-930A-7261CB00D23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3EEA77C6-20E8-9B4A-983C-EADD229EDC49}" type="datetimeFigureOut">
              <a:rPr lang="en-US"/>
              <a:pPr>
                <a:defRPr/>
              </a:pPr>
              <a:t>7/19/2021</a:t>
            </a:fld>
            <a:endParaRPr lang="en-US"/>
          </a:p>
        </p:txBody>
      </p:sp>
      <p:sp>
        <p:nvSpPr>
          <p:cNvPr id="4" name="Footer Placeholder 3">
            <a:extLst>
              <a:ext uri="{FF2B5EF4-FFF2-40B4-BE49-F238E27FC236}">
                <a16:creationId xmlns:a16="http://schemas.microsoft.com/office/drawing/2014/main" id="{2A730875-C25D-0845-A866-2A0F13E2FE5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9F89B895-A53D-AB41-8C26-CF3520FE049D}"/>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7C1A080-6461-454F-AA29-2037BB0B90C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1C4323-A307-D040-AE11-2590911E41D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E7656293-508F-C94E-9F87-8DCEC68B25F6}"/>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FD4560B5-1573-764E-B61E-4BE7A445EC93}" type="datetimeFigureOut">
              <a:rPr lang="en-US"/>
              <a:pPr>
                <a:defRPr/>
              </a:pPr>
              <a:t>7/19/2021</a:t>
            </a:fld>
            <a:endParaRPr lang="en-US"/>
          </a:p>
        </p:txBody>
      </p:sp>
      <p:sp>
        <p:nvSpPr>
          <p:cNvPr id="4" name="Slide Image Placeholder 3">
            <a:extLst>
              <a:ext uri="{FF2B5EF4-FFF2-40B4-BE49-F238E27FC236}">
                <a16:creationId xmlns:a16="http://schemas.microsoft.com/office/drawing/2014/main" id="{EEEFAF87-E298-3C45-85F3-3A0E787554D2}"/>
              </a:ext>
            </a:extLst>
          </p:cNvPr>
          <p:cNvSpPr>
            <a:spLocks noGrp="1" noRot="1" noChangeAspect="1"/>
          </p:cNvSpPr>
          <p:nvPr>
            <p:ph type="sldImg" idx="2"/>
          </p:nvPr>
        </p:nvSpPr>
        <p:spPr>
          <a:xfrm>
            <a:off x="1414463" y="1162050"/>
            <a:ext cx="4183062"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B0B4271-1FF9-0940-971E-342FF90CA283}"/>
              </a:ext>
            </a:extLst>
          </p:cNvPr>
          <p:cNvSpPr>
            <a:spLocks noGrp="1"/>
          </p:cNvSpPr>
          <p:nvPr>
            <p:ph type="body" sz="quarter" idx="3"/>
          </p:nvPr>
        </p:nvSpPr>
        <p:spPr>
          <a:xfrm>
            <a:off x="701675" y="4473575"/>
            <a:ext cx="5608638"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7B801F2-C703-A747-8C29-945AC4D503DB}"/>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AEDE298-1547-564D-A3FC-808333C6081E}"/>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05AC15E-4F66-5243-8CD5-C2176B4E77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3C1D3EF5-8ADE-DC4B-BA6E-E575B829DC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a16="http://schemas.microsoft.com/office/drawing/2014/main" id="{AC91055E-1DD4-1141-9C7F-FCFFE8B1AD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7" name="Slide Number Placeholder 3">
            <a:extLst>
              <a:ext uri="{FF2B5EF4-FFF2-40B4-BE49-F238E27FC236}">
                <a16:creationId xmlns:a16="http://schemas.microsoft.com/office/drawing/2014/main" id="{51780078-8F50-2F40-8FAF-DC3E7DD447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4DB3D4-8912-9C41-BD10-FEEF13C5CD9E}"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0CD49DB-7083-4CF1-AD6D-21BB9A67E7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2B24C8D-42B0-438D-ADAD-4279A0B3B6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04875" rtl="0" eaLnBrk="0" fontAlgn="base" latinLnBrk="0" hangingPunct="0">
              <a:lnSpc>
                <a:spcPct val="100000"/>
              </a:lnSpc>
              <a:spcBef>
                <a:spcPts val="400"/>
              </a:spcBef>
              <a:spcAft>
                <a:spcPct val="0"/>
              </a:spcAft>
              <a:buClrTx/>
              <a:buSzTx/>
              <a:buFontTx/>
              <a:buNone/>
              <a:tabLst/>
              <a:defRPr/>
            </a:pPr>
            <a:r>
              <a:rPr lang="en-US" sz="1200" kern="1200" dirty="0">
                <a:solidFill>
                  <a:schemeClr val="tx1"/>
                </a:solidFill>
                <a:effectLst/>
                <a:latin typeface="+mn-lt"/>
                <a:ea typeface="+mn-ea"/>
                <a:cs typeface="+mn-cs"/>
              </a:rPr>
              <a:t>The air pressure relief vaults continually release air during force main operation to protect against unwanted sewage and stormwater surges and control odors. A problem inside the vaults could cause a sewage overflow to the Willamette River. And has on a couple occasions leading to fines from DEQ.</a:t>
            </a:r>
          </a:p>
          <a:p>
            <a:pPr marL="0" marR="0" lvl="0" indent="0" algn="l" defTabSz="904875" rtl="0" eaLnBrk="0" fontAlgn="base" latinLnBrk="0" hangingPunct="0">
              <a:lnSpc>
                <a:spcPct val="100000"/>
              </a:lnSpc>
              <a:spcBef>
                <a:spcPts val="4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04875" rtl="0" eaLnBrk="0" fontAlgn="base" latinLnBrk="0" hangingPunct="0">
              <a:lnSpc>
                <a:spcPct val="100000"/>
              </a:lnSpc>
              <a:spcBef>
                <a:spcPts val="400"/>
              </a:spcBef>
              <a:spcAft>
                <a:spcPct val="0"/>
              </a:spcAft>
              <a:buClrTx/>
              <a:buSzTx/>
              <a:buFontTx/>
              <a:buNone/>
              <a:tabLst/>
              <a:defRPr/>
            </a:pPr>
            <a:r>
              <a:rPr lang="en-US" sz="1200" kern="1200" dirty="0">
                <a:solidFill>
                  <a:schemeClr val="tx1"/>
                </a:solidFill>
                <a:effectLst/>
                <a:latin typeface="+mn-lt"/>
                <a:ea typeface="+mn-ea"/>
                <a:cs typeface="+mn-cs"/>
              </a:rPr>
              <a:t>This project provides early leak detection and alarm notification to enable City maintenance crews to quickly respond to stop the leaks and clear jammed valves along the Portsmouth Force Main between N. Going Street and the end of N. Basin Avenue. </a:t>
            </a:r>
          </a:p>
          <a:p>
            <a:pPr defTabSz="904875">
              <a:spcBef>
                <a:spcPts val="400"/>
              </a:spcBef>
            </a:pPr>
            <a:endParaRPr lang="en-US" altLang="en-US" sz="1400" dirty="0"/>
          </a:p>
        </p:txBody>
      </p:sp>
      <p:sp>
        <p:nvSpPr>
          <p:cNvPr id="8196" name="Slide Number Placeholder 3">
            <a:extLst>
              <a:ext uri="{FF2B5EF4-FFF2-40B4-BE49-F238E27FC236}">
                <a16:creationId xmlns:a16="http://schemas.microsoft.com/office/drawing/2014/main" id="{C546E3B4-5783-4136-BEEB-111452AC34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2FF627-5B9A-4680-A86F-A3DACF94DA9A}" type="slidenum">
              <a:rPr lang="en-US" altLang="en-US" smtClean="0"/>
              <a:pPr/>
              <a:t>2</a:t>
            </a:fld>
            <a:endParaRPr lang="en-US" altLang="en-US"/>
          </a:p>
        </p:txBody>
      </p:sp>
    </p:spTree>
    <p:extLst>
      <p:ext uri="{BB962C8B-B14F-4D97-AF65-F5344CB8AC3E}">
        <p14:creationId xmlns:p14="http://schemas.microsoft.com/office/powerpoint/2010/main" val="18399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24CE80-8399-47A5-9BB1-A8404596FA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91DFAF4-031E-4C60-86DB-F4FAB5BDD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sz="1000" b="1" kern="1200" dirty="0">
                <a:solidFill>
                  <a:srgbClr val="FF0000"/>
                </a:solidFill>
                <a:effectLst/>
                <a:latin typeface="+mn-lt"/>
                <a:ea typeface="+mn-ea"/>
                <a:cs typeface="+mn-cs"/>
              </a:rPr>
              <a:t>5 of the 6 sites are able to be constructed in the ROW or existing easements. One site where we don’t have room in the ROW is at 6335 N Basin Ave-W.W. Grainger Inc. The existing vault is in the ROW and there isn’t room to install the additional concrete pad and panel in the ROW so we need a permanent easement.</a:t>
            </a:r>
          </a:p>
          <a:p>
            <a:pPr lvl="1"/>
            <a:endParaRPr lang="en-US" sz="1000" b="1" kern="1200" dirty="0">
              <a:solidFill>
                <a:srgbClr val="FF0000"/>
              </a:solidFill>
              <a:effectLst/>
              <a:latin typeface="+mn-lt"/>
              <a:ea typeface="+mn-ea"/>
              <a:cs typeface="+mn-cs"/>
            </a:endParaRPr>
          </a:p>
          <a:p>
            <a:pPr lvl="1"/>
            <a:r>
              <a:rPr lang="en-US" sz="1000" b="1" kern="1200" dirty="0">
                <a:solidFill>
                  <a:srgbClr val="FF0000"/>
                </a:solidFill>
                <a:effectLst/>
                <a:latin typeface="+mn-lt"/>
                <a:ea typeface="+mn-ea"/>
                <a:cs typeface="+mn-cs"/>
              </a:rPr>
              <a:t>Kevin </a:t>
            </a:r>
            <a:r>
              <a:rPr lang="en-US" sz="1000" b="1" kern="1200" dirty="0" err="1">
                <a:solidFill>
                  <a:srgbClr val="FF0000"/>
                </a:solidFill>
                <a:effectLst/>
                <a:latin typeface="+mn-lt"/>
                <a:ea typeface="+mn-ea"/>
                <a:cs typeface="+mn-cs"/>
              </a:rPr>
              <a:t>Balak</a:t>
            </a:r>
            <a:r>
              <a:rPr lang="en-US" sz="1000" b="1" kern="1200" dirty="0">
                <a:solidFill>
                  <a:srgbClr val="FF0000"/>
                </a:solidFill>
                <a:effectLst/>
                <a:latin typeface="+mn-lt"/>
                <a:ea typeface="+mn-ea"/>
                <a:cs typeface="+mn-cs"/>
              </a:rPr>
              <a:t>-PBOT ROW Agent met with Grainger site manager on 7/8 to go over the easement and proposed work and the meeting went well. They know the ordinance is on the City Council agenda for 7/21 and are invited to join if they are interested. </a:t>
            </a:r>
          </a:p>
        </p:txBody>
      </p:sp>
      <p:sp>
        <p:nvSpPr>
          <p:cNvPr id="10244" name="Slide Number Placeholder 3">
            <a:extLst>
              <a:ext uri="{FF2B5EF4-FFF2-40B4-BE49-F238E27FC236}">
                <a16:creationId xmlns:a16="http://schemas.microsoft.com/office/drawing/2014/main" id="{C15D6497-8594-4254-A294-CCCFAE0891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4E0422-63B3-42C9-ADD1-42237A50D3D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24CE80-8399-47A5-9BB1-A8404596FA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91DFAF4-031E-4C60-86DB-F4FAB5BDD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sz="1000" b="1" kern="1200" dirty="0">
                <a:solidFill>
                  <a:srgbClr val="FF0000"/>
                </a:solidFill>
                <a:effectLst/>
                <a:latin typeface="+mn-lt"/>
                <a:ea typeface="+mn-ea"/>
                <a:cs typeface="+mn-cs"/>
              </a:rPr>
              <a:t>Concrete pad and panel will be installed in landscaped area adjacent to existing vault. We will be installing screening plants as required by Bureau of Development Services. </a:t>
            </a:r>
          </a:p>
        </p:txBody>
      </p:sp>
      <p:sp>
        <p:nvSpPr>
          <p:cNvPr id="10244" name="Slide Number Placeholder 3">
            <a:extLst>
              <a:ext uri="{FF2B5EF4-FFF2-40B4-BE49-F238E27FC236}">
                <a16:creationId xmlns:a16="http://schemas.microsoft.com/office/drawing/2014/main" id="{C15D6497-8594-4254-A294-CCCFAE0891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4E0422-63B3-42C9-ADD1-42237A50D3D0}" type="slidenum">
              <a:rPr lang="en-US" altLang="en-US" smtClean="0"/>
              <a:pPr/>
              <a:t>4</a:t>
            </a:fld>
            <a:endParaRPr lang="en-US" altLang="en-US"/>
          </a:p>
        </p:txBody>
      </p:sp>
    </p:spTree>
    <p:extLst>
      <p:ext uri="{BB962C8B-B14F-4D97-AF65-F5344CB8AC3E}">
        <p14:creationId xmlns:p14="http://schemas.microsoft.com/office/powerpoint/2010/main" val="208914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8875F88-EFDB-47CF-8CD7-71CE299A70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0ABF094-48E0-47CB-8FE8-3F543514D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Slide Number Placeholder 3">
            <a:extLst>
              <a:ext uri="{FF2B5EF4-FFF2-40B4-BE49-F238E27FC236}">
                <a16:creationId xmlns:a16="http://schemas.microsoft.com/office/drawing/2014/main" id="{7D107197-3479-4F52-8F2E-76365E14C5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C0B9A6-5EFE-4D0C-BDE3-B2051DF09CB8}" type="slidenum">
              <a:rPr lang="en-US" altLang="en-US" smtClean="0"/>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cture 7" descr="BES-Green PPT COVER">
            <a:extLst>
              <a:ext uri="{FF2B5EF4-FFF2-40B4-BE49-F238E27FC236}">
                <a16:creationId xmlns:a16="http://schemas.microsoft.com/office/drawing/2014/main" id="{5738BF31-7153-594E-9559-497611D0F4DB}"/>
              </a:ext>
            </a:extLst>
          </p:cNvPr>
          <p:cNvSpPr>
            <a:spLocks noChangeAspect="1" noChangeArrowheads="1"/>
          </p:cNvSpPr>
          <p:nvPr userDrawn="1"/>
        </p:nvSpPr>
        <p:spPr bwMode="auto">
          <a:xfrm>
            <a:off x="0" y="0"/>
            <a:ext cx="9232900" cy="69215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3080" name="Rectangle 8"/>
          <p:cNvSpPr>
            <a:spLocks noGrp="1" noChangeArrowheads="1"/>
          </p:cNvSpPr>
          <p:nvPr>
            <p:ph type="ctrTitle"/>
          </p:nvPr>
        </p:nvSpPr>
        <p:spPr>
          <a:xfrm>
            <a:off x="3962400" y="3429000"/>
            <a:ext cx="5029200" cy="1600200"/>
          </a:xfrm>
        </p:spPr>
        <p:txBody>
          <a:bodyPr/>
          <a:lstStyle>
            <a:lvl1pPr algn="r">
              <a:defRPr/>
            </a:lvl1pPr>
          </a:lstStyle>
          <a:p>
            <a:pPr lvl="0"/>
            <a:r>
              <a:rPr lang="en-US" altLang="en-US" noProof="0"/>
              <a:t>Click to edit Master title style</a:t>
            </a:r>
            <a:endParaRPr lang="en-US" altLang="en-US" noProof="0" dirty="0"/>
          </a:p>
        </p:txBody>
      </p:sp>
      <p:sp>
        <p:nvSpPr>
          <p:cNvPr id="3081" name="Rectangle 9"/>
          <p:cNvSpPr>
            <a:spLocks noGrp="1" noChangeArrowheads="1"/>
          </p:cNvSpPr>
          <p:nvPr>
            <p:ph type="subTitle" idx="1"/>
          </p:nvPr>
        </p:nvSpPr>
        <p:spPr>
          <a:xfrm>
            <a:off x="4038600" y="5105400"/>
            <a:ext cx="4953000" cy="1524000"/>
          </a:xfrm>
        </p:spPr>
        <p:txBody>
          <a:bodyPr/>
          <a:lstStyle>
            <a:lvl1pPr marL="0" indent="0" algn="r">
              <a:buFontTx/>
              <a:buNone/>
              <a:defRPr sz="2000"/>
            </a:lvl1pPr>
          </a:lstStyle>
          <a:p>
            <a:pPr lvl="0"/>
            <a:r>
              <a:rPr lang="en-US" altLang="en-US" noProof="0"/>
              <a:t>Click to edit Master subtitle style</a:t>
            </a:r>
          </a:p>
        </p:txBody>
      </p:sp>
    </p:spTree>
    <p:extLst>
      <p:ext uri="{BB962C8B-B14F-4D97-AF65-F5344CB8AC3E}">
        <p14:creationId xmlns:p14="http://schemas.microsoft.com/office/powerpoint/2010/main" val="354978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4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04800"/>
            <a:ext cx="2057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019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52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64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7459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77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21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6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2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447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846762" cy="530225"/>
          </a:xfrm>
        </p:spPr>
        <p:txBody>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962400" y="1143000"/>
            <a:ext cx="4572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4800" y="1143000"/>
            <a:ext cx="3523672" cy="3811588"/>
          </a:xfrm>
        </p:spPr>
        <p:txBody>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422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a:extLst>
              <a:ext uri="{FF2B5EF4-FFF2-40B4-BE49-F238E27FC236}">
                <a16:creationId xmlns:a16="http://schemas.microsoft.com/office/drawing/2014/main" id="{C3E210D2-814B-4543-992C-08AAA6AB8613}"/>
              </a:ext>
            </a:extLst>
          </p:cNvPr>
          <p:cNvSpPr>
            <a:spLocks noChangeArrowheads="1"/>
          </p:cNvSpPr>
          <p:nvPr userDrawn="1"/>
        </p:nvSpPr>
        <p:spPr bwMode="auto">
          <a:xfrm>
            <a:off x="0" y="6248400"/>
            <a:ext cx="9144000" cy="609600"/>
          </a:xfrm>
          <a:prstGeom prst="rect">
            <a:avLst/>
          </a:prstGeom>
          <a:gradFill rotWithShape="1">
            <a:gsLst>
              <a:gs pos="0">
                <a:schemeClr val="bg1"/>
              </a:gs>
              <a:gs pos="100000">
                <a:srgbClr val="006325">
                  <a:alpha val="48000"/>
                </a:srgbClr>
              </a:gs>
            </a:gsLst>
            <a:lin ang="540000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sp>
        <p:nvSpPr>
          <p:cNvPr id="1027" name="Rectangle 9">
            <a:extLst>
              <a:ext uri="{FF2B5EF4-FFF2-40B4-BE49-F238E27FC236}">
                <a16:creationId xmlns:a16="http://schemas.microsoft.com/office/drawing/2014/main" id="{B4F3A74F-ABDE-D54D-B0C7-90D4880761E0}"/>
              </a:ext>
            </a:extLst>
          </p:cNvPr>
          <p:cNvSpPr>
            <a:spLocks noChangeArrowheads="1"/>
          </p:cNvSpPr>
          <p:nvPr userDrawn="1"/>
        </p:nvSpPr>
        <p:spPr bwMode="auto">
          <a:xfrm>
            <a:off x="0" y="0"/>
            <a:ext cx="9144000" cy="457200"/>
          </a:xfrm>
          <a:prstGeom prst="rect">
            <a:avLst/>
          </a:prstGeom>
          <a:gradFill rotWithShape="1">
            <a:gsLst>
              <a:gs pos="0">
                <a:srgbClr val="006325">
                  <a:alpha val="48000"/>
                </a:srgbClr>
              </a:gs>
              <a:gs pos="100000">
                <a:srgbClr val="FFFFFF"/>
              </a:gs>
            </a:gsLst>
            <a:lin ang="540000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sp>
        <p:nvSpPr>
          <p:cNvPr id="1028" name="Text Box 11">
            <a:extLst>
              <a:ext uri="{FF2B5EF4-FFF2-40B4-BE49-F238E27FC236}">
                <a16:creationId xmlns:a16="http://schemas.microsoft.com/office/drawing/2014/main" id="{CD526BC9-5630-424C-AF13-76C3EDBE36D3}"/>
              </a:ext>
            </a:extLst>
          </p:cNvPr>
          <p:cNvSpPr txBox="1">
            <a:spLocks noChangeArrowheads="1"/>
          </p:cNvSpPr>
          <p:nvPr userDrawn="1"/>
        </p:nvSpPr>
        <p:spPr bwMode="auto">
          <a:xfrm>
            <a:off x="914400" y="6477000"/>
            <a:ext cx="7239000" cy="246221"/>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000" b="1" dirty="0">
                <a:solidFill>
                  <a:srgbClr val="006325"/>
                </a:solidFill>
                <a:latin typeface="Calibri" panose="020F0502020204030204" pitchFamily="34" charset="0"/>
              </a:rPr>
              <a:t>Environmental Services    l    E10735 Portsmouth Force Main Valve Vault Monitoring l   Acquiring Permanent Property Right</a:t>
            </a:r>
          </a:p>
        </p:txBody>
      </p:sp>
      <p:sp>
        <p:nvSpPr>
          <p:cNvPr id="1029" name="Text Box 12">
            <a:extLst>
              <a:ext uri="{FF2B5EF4-FFF2-40B4-BE49-F238E27FC236}">
                <a16:creationId xmlns:a16="http://schemas.microsoft.com/office/drawing/2014/main" id="{B065A66F-B5E2-174A-91A9-67B71899B898}"/>
              </a:ext>
            </a:extLst>
          </p:cNvPr>
          <p:cNvSpPr txBox="1">
            <a:spLocks noChangeArrowheads="1"/>
          </p:cNvSpPr>
          <p:nvPr userDrawn="1"/>
        </p:nvSpPr>
        <p:spPr bwMode="auto">
          <a:xfrm>
            <a:off x="8077200" y="6477000"/>
            <a:ext cx="990600" cy="244475"/>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fld id="{6BD502DD-0013-BB4A-837F-9F84A8DFB86C}" type="slidenum">
              <a:rPr lang="en-US" altLang="en-US" sz="1000" b="1" smtClean="0">
                <a:solidFill>
                  <a:srgbClr val="006325"/>
                </a:solidFill>
                <a:latin typeface="Calibri" panose="020F0502020204030204" pitchFamily="34" charset="0"/>
              </a:rPr>
              <a:pPr algn="r" eaLnBrk="1" hangingPunct="1">
                <a:spcBef>
                  <a:spcPct val="50000"/>
                </a:spcBef>
                <a:defRPr/>
              </a:pPr>
              <a:t>‹#›</a:t>
            </a:fld>
            <a:endParaRPr lang="en-US" altLang="en-US" sz="1000" b="1" dirty="0">
              <a:solidFill>
                <a:srgbClr val="006325"/>
              </a:solidFill>
              <a:latin typeface="Calibri" panose="020F0502020204030204" pitchFamily="34" charset="0"/>
            </a:endParaRPr>
          </a:p>
        </p:txBody>
      </p:sp>
      <p:pic>
        <p:nvPicPr>
          <p:cNvPr id="1030" name="Picture 13" descr="Heron">
            <a:extLst>
              <a:ext uri="{FF2B5EF4-FFF2-40B4-BE49-F238E27FC236}">
                <a16:creationId xmlns:a16="http://schemas.microsoft.com/office/drawing/2014/main" id="{CDA50E4B-9F7A-A14F-AE2B-2E2FE5CBB9B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943600"/>
            <a:ext cx="703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4">
            <a:extLst>
              <a:ext uri="{FF2B5EF4-FFF2-40B4-BE49-F238E27FC236}">
                <a16:creationId xmlns:a16="http://schemas.microsoft.com/office/drawing/2014/main" id="{F9D095C7-F434-9B49-9B08-72D58DE30D63}"/>
              </a:ext>
            </a:extLst>
          </p:cNvPr>
          <p:cNvSpPr>
            <a:spLocks noChangeShapeType="1"/>
          </p:cNvSpPr>
          <p:nvPr userDrawn="1"/>
        </p:nvSpPr>
        <p:spPr bwMode="auto">
          <a:xfrm>
            <a:off x="304800" y="1066800"/>
            <a:ext cx="8229600" cy="0"/>
          </a:xfrm>
          <a:prstGeom prst="line">
            <a:avLst/>
          </a:prstGeom>
          <a:noFill/>
          <a:ln w="25400">
            <a:solidFill>
              <a:srgbClr val="0063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19">
            <a:extLst>
              <a:ext uri="{FF2B5EF4-FFF2-40B4-BE49-F238E27FC236}">
                <a16:creationId xmlns:a16="http://schemas.microsoft.com/office/drawing/2014/main" id="{08B230D0-37AC-C346-8607-E5CC70DE8CCF}"/>
              </a:ext>
            </a:extLst>
          </p:cNvPr>
          <p:cNvSpPr>
            <a:spLocks noGrp="1" noChangeArrowheads="1"/>
          </p:cNvSpPr>
          <p:nvPr>
            <p:ph type="title"/>
          </p:nvPr>
        </p:nvSpPr>
        <p:spPr bwMode="auto">
          <a:xfrm>
            <a:off x="2286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3" name="Rectangle 20">
            <a:extLst>
              <a:ext uri="{FF2B5EF4-FFF2-40B4-BE49-F238E27FC236}">
                <a16:creationId xmlns:a16="http://schemas.microsoft.com/office/drawing/2014/main" id="{D70DE3CB-995B-3A4E-9A8A-C7194A311273}"/>
              </a:ext>
            </a:extLst>
          </p:cNvPr>
          <p:cNvSpPr>
            <a:spLocks noGrp="1" noChangeArrowheads="1"/>
          </p:cNvSpPr>
          <p:nvPr>
            <p:ph type="body" idx="1"/>
          </p:nvPr>
        </p:nvSpPr>
        <p:spPr bwMode="auto">
          <a:xfrm>
            <a:off x="228600" y="14938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95"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eaLnBrk="1" fontAlgn="base" hangingPunct="1">
        <a:spcBef>
          <a:spcPct val="0"/>
        </a:spcBef>
        <a:spcAft>
          <a:spcPct val="0"/>
        </a:spcAft>
        <a:defRPr sz="3600" b="1" kern="1200">
          <a:solidFill>
            <a:srgbClr val="006325"/>
          </a:solidFill>
          <a:latin typeface="+mj-lt"/>
          <a:ea typeface="+mj-ea"/>
          <a:cs typeface="+mj-cs"/>
        </a:defRPr>
      </a:lvl1pPr>
      <a:lvl2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2pPr>
      <a:lvl3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3pPr>
      <a:lvl4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4pPr>
      <a:lvl5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5pPr>
      <a:lvl6pPr marL="4572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6pPr>
      <a:lvl7pPr marL="9144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7pPr>
      <a:lvl8pPr marL="13716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8pPr>
      <a:lvl9pPr marL="18288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1" name="Picture 9">
            <a:extLst>
              <a:ext uri="{FF2B5EF4-FFF2-40B4-BE49-F238E27FC236}">
                <a16:creationId xmlns:a16="http://schemas.microsoft.com/office/drawing/2014/main" id="{B5487866-6972-0442-9DCC-976BE9ABD0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6" y="0"/>
            <a:ext cx="913765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a:extLst>
              <a:ext uri="{FF2B5EF4-FFF2-40B4-BE49-F238E27FC236}">
                <a16:creationId xmlns:a16="http://schemas.microsoft.com/office/drawing/2014/main" id="{80E6E66A-6EED-F740-83A0-14F665595D3E}"/>
              </a:ext>
            </a:extLst>
          </p:cNvPr>
          <p:cNvSpPr>
            <a:spLocks noGrp="1" noChangeArrowheads="1"/>
          </p:cNvSpPr>
          <p:nvPr>
            <p:ph type="ctrTitle"/>
          </p:nvPr>
        </p:nvSpPr>
        <p:spPr>
          <a:xfrm>
            <a:off x="76200" y="1524000"/>
            <a:ext cx="8610600" cy="1470025"/>
          </a:xfrm>
        </p:spPr>
        <p:txBody>
          <a:bodyPr/>
          <a:lstStyle/>
          <a:p>
            <a:r>
              <a:rPr lang="en-US" altLang="en-US" sz="2400" dirty="0">
                <a:solidFill>
                  <a:schemeClr val="tx1"/>
                </a:solidFill>
              </a:rPr>
              <a:t>E10735</a:t>
            </a:r>
            <a:r>
              <a:rPr lang="en-US" dirty="0"/>
              <a:t> </a:t>
            </a:r>
            <a:r>
              <a:rPr lang="en-US" sz="2400" dirty="0">
                <a:solidFill>
                  <a:schemeClr val="tx1"/>
                </a:solidFill>
              </a:rPr>
              <a:t>Portsmouth Force Main Valve Vault Monitoring Project</a:t>
            </a:r>
            <a:r>
              <a:rPr lang="en-US" altLang="en-US" sz="2400" dirty="0">
                <a:solidFill>
                  <a:schemeClr val="tx1"/>
                </a:solidFill>
              </a:rPr>
              <a:t>   </a:t>
            </a:r>
            <a:br>
              <a:rPr lang="en-US" altLang="en-US" sz="2400" dirty="0">
                <a:solidFill>
                  <a:schemeClr val="tx1"/>
                </a:solidFill>
              </a:rPr>
            </a:br>
            <a:r>
              <a:rPr lang="en-US" altLang="en-US" sz="2400" dirty="0">
                <a:solidFill>
                  <a:schemeClr val="tx1"/>
                </a:solidFill>
              </a:rPr>
              <a:t>Acquiring Permanent Property Right</a:t>
            </a:r>
            <a:br>
              <a:rPr lang="en-US" altLang="en-US" sz="2400" dirty="0">
                <a:solidFill>
                  <a:schemeClr val="tx1"/>
                </a:solidFill>
              </a:rPr>
            </a:br>
            <a:r>
              <a:rPr lang="en-US" altLang="en-US" sz="2400" dirty="0">
                <a:solidFill>
                  <a:schemeClr val="tx1"/>
                </a:solidFill>
              </a:rPr>
              <a:t>Council Item #582</a:t>
            </a:r>
            <a:br>
              <a:rPr lang="en-US" altLang="en-US" sz="2400" dirty="0">
                <a:solidFill>
                  <a:schemeClr val="tx1"/>
                </a:solidFill>
              </a:rPr>
            </a:br>
            <a:r>
              <a:rPr lang="en-US" altLang="en-US" sz="2000" b="0" dirty="0">
                <a:solidFill>
                  <a:schemeClr val="tx1"/>
                </a:solidFill>
              </a:rPr>
              <a:t>Portland City Council    |    July 21</a:t>
            </a:r>
            <a:r>
              <a:rPr lang="en-US" altLang="en-US" sz="2000" b="0" baseline="30000" dirty="0">
                <a:solidFill>
                  <a:schemeClr val="tx1"/>
                </a:solidFill>
              </a:rPr>
              <a:t>st</a:t>
            </a:r>
            <a:r>
              <a:rPr lang="en-US" altLang="en-US" sz="2000" b="0" dirty="0">
                <a:solidFill>
                  <a:schemeClr val="tx1"/>
                </a:solidFill>
              </a:rPr>
              <a:t>, 2021</a:t>
            </a:r>
            <a:endParaRPr lang="en-US" altLang="en-US" sz="2400" dirty="0">
              <a:solidFill>
                <a:schemeClr val="tx1"/>
              </a:solidFill>
            </a:endParaRPr>
          </a:p>
        </p:txBody>
      </p:sp>
      <p:sp>
        <p:nvSpPr>
          <p:cNvPr id="5124" name="TextBox 4">
            <a:extLst>
              <a:ext uri="{FF2B5EF4-FFF2-40B4-BE49-F238E27FC236}">
                <a16:creationId xmlns:a16="http://schemas.microsoft.com/office/drawing/2014/main" id="{C1E800EB-196D-B64F-9A48-08A9C481B2A5}"/>
              </a:ext>
            </a:extLst>
          </p:cNvPr>
          <p:cNvSpPr txBox="1">
            <a:spLocks noChangeArrowheads="1"/>
          </p:cNvSpPr>
          <p:nvPr/>
        </p:nvSpPr>
        <p:spPr bwMode="auto">
          <a:xfrm>
            <a:off x="228600" y="6096000"/>
            <a:ext cx="2514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100" dirty="0">
                <a:solidFill>
                  <a:schemeClr val="bg1"/>
                </a:solidFill>
                <a:latin typeface="Calibri" panose="020F0502020204030204" pitchFamily="34" charset="0"/>
                <a:cs typeface="Calibri" panose="020F0502020204030204" pitchFamily="34" charset="0"/>
              </a:rPr>
              <a:t>MINGUS MAPPS, COMMISSIONER</a:t>
            </a:r>
          </a:p>
          <a:p>
            <a:pPr algn="ctr"/>
            <a:r>
              <a:rPr lang="en-US" altLang="en-US" sz="1100" dirty="0">
                <a:solidFill>
                  <a:schemeClr val="bg1"/>
                </a:solidFill>
                <a:latin typeface="Calibri" panose="020F0502020204030204" pitchFamily="34" charset="0"/>
                <a:cs typeface="Calibri" panose="020F0502020204030204" pitchFamily="34" charset="0"/>
              </a:rPr>
              <a:t>MICHAEL JORDAN, DIRECTOR</a:t>
            </a:r>
          </a:p>
        </p:txBody>
      </p:sp>
      <p:sp>
        <p:nvSpPr>
          <p:cNvPr id="7" name="Rectangle 3">
            <a:extLst>
              <a:ext uri="{FF2B5EF4-FFF2-40B4-BE49-F238E27FC236}">
                <a16:creationId xmlns:a16="http://schemas.microsoft.com/office/drawing/2014/main" id="{039E931D-4C5E-496D-9F90-179AE6F64CB3}"/>
              </a:ext>
            </a:extLst>
          </p:cNvPr>
          <p:cNvSpPr>
            <a:spLocks noGrp="1" noChangeArrowheads="1"/>
          </p:cNvSpPr>
          <p:nvPr>
            <p:ph type="subTitle" idx="1"/>
          </p:nvPr>
        </p:nvSpPr>
        <p:spPr>
          <a:xfrm>
            <a:off x="3124200" y="3429000"/>
            <a:ext cx="2819400" cy="2590800"/>
          </a:xfrm>
        </p:spPr>
        <p:txBody>
          <a:bodyPr/>
          <a:lstStyle/>
          <a:p>
            <a:pPr eaLnBrk="1" hangingPunct="1"/>
            <a:r>
              <a:rPr lang="en-US" altLang="en-US" sz="1600" b="1" dirty="0"/>
              <a:t>Joe Dvorak, P.E.</a:t>
            </a:r>
          </a:p>
          <a:p>
            <a:pPr eaLnBrk="1" hangingPunct="1"/>
            <a:r>
              <a:rPr lang="en-US" altLang="en-US" sz="1600" b="1" dirty="0"/>
              <a:t>Engineering Manager</a:t>
            </a:r>
          </a:p>
          <a:p>
            <a:pPr eaLnBrk="1" hangingPunct="1"/>
            <a:endParaRPr lang="en-US" altLang="en-US" sz="800" b="1" dirty="0"/>
          </a:p>
          <a:p>
            <a:r>
              <a:rPr lang="en-US" altLang="en-US" sz="1600" b="1" dirty="0"/>
              <a:t>Lisa Moscinski</a:t>
            </a:r>
          </a:p>
          <a:p>
            <a:pPr eaLnBrk="1" hangingPunct="1"/>
            <a:r>
              <a:rPr lang="en-US" altLang="en-US" sz="1600" b="1" dirty="0"/>
              <a:t>Project Manager</a:t>
            </a:r>
          </a:p>
          <a:p>
            <a:pPr eaLnBrk="1" hangingPunct="1"/>
            <a:endParaRPr lang="en-US" altLang="en-US" sz="800" b="1" dirty="0"/>
          </a:p>
          <a:p>
            <a:pPr eaLnBrk="1" hangingPunct="1"/>
            <a:r>
              <a:rPr lang="en-US" altLang="en-US" sz="1600" b="1" dirty="0"/>
              <a:t>Kevin Balak</a:t>
            </a:r>
          </a:p>
          <a:p>
            <a:pPr eaLnBrk="1" hangingPunct="1"/>
            <a:r>
              <a:rPr lang="en-US" altLang="en-US" sz="1600" b="1" dirty="0"/>
              <a:t>PBOT Right of Way Agent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39A80691-AC3D-407B-88B3-4A1DA173C88C}"/>
              </a:ext>
            </a:extLst>
          </p:cNvPr>
          <p:cNvSpPr>
            <a:spLocks noGrp="1" noChangeArrowheads="1"/>
          </p:cNvSpPr>
          <p:nvPr>
            <p:ph type="title"/>
          </p:nvPr>
        </p:nvSpPr>
        <p:spPr>
          <a:xfrm>
            <a:off x="228600" y="457200"/>
            <a:ext cx="8305800" cy="530225"/>
          </a:xfrm>
        </p:spPr>
        <p:txBody>
          <a:bodyPr/>
          <a:lstStyle/>
          <a:p>
            <a:pPr eaLnBrk="1" hangingPunct="1"/>
            <a:r>
              <a:rPr lang="en-US" altLang="en-US" dirty="0"/>
              <a:t>Project Overview</a:t>
            </a:r>
          </a:p>
        </p:txBody>
      </p:sp>
      <p:sp>
        <p:nvSpPr>
          <p:cNvPr id="11268" name="Text Placeholder 2">
            <a:extLst>
              <a:ext uri="{FF2B5EF4-FFF2-40B4-BE49-F238E27FC236}">
                <a16:creationId xmlns:a16="http://schemas.microsoft.com/office/drawing/2014/main" id="{C9AADE4C-6D83-4C22-87FA-951D0668F02C}"/>
              </a:ext>
            </a:extLst>
          </p:cNvPr>
          <p:cNvSpPr>
            <a:spLocks noGrp="1"/>
          </p:cNvSpPr>
          <p:nvPr>
            <p:ph type="body" sz="half" idx="2"/>
          </p:nvPr>
        </p:nvSpPr>
        <p:spPr>
          <a:xfrm>
            <a:off x="381000" y="1310739"/>
            <a:ext cx="2895600" cy="5077361"/>
          </a:xfrm>
        </p:spPr>
        <p:txBody>
          <a:bodyPr/>
          <a:lstStyle/>
          <a:p>
            <a:pPr marL="0" indent="0">
              <a:buNone/>
              <a:defRPr/>
            </a:pPr>
            <a:r>
              <a:rPr lang="en-US" altLang="en-US" sz="2000" b="1" dirty="0"/>
              <a:t>Project objective</a:t>
            </a:r>
          </a:p>
          <a:p>
            <a:pPr lvl="0"/>
            <a:r>
              <a:rPr lang="en-US" sz="1800" dirty="0"/>
              <a:t>Install leak detection monitoring to reduce the likelihood of Combined Sewer Overflow events </a:t>
            </a:r>
          </a:p>
          <a:p>
            <a:pPr lvl="0"/>
            <a:r>
              <a:rPr lang="en-US" sz="1800" dirty="0"/>
              <a:t>Monitors will alert maintenance staff of potential issues so they can take correction action.</a:t>
            </a:r>
          </a:p>
          <a:p>
            <a:pPr marL="0" lvl="0" indent="0">
              <a:buNone/>
            </a:pPr>
            <a:endParaRPr lang="en-US" sz="1800" dirty="0"/>
          </a:p>
          <a:p>
            <a:pPr marL="0" indent="0">
              <a:spcBef>
                <a:spcPts val="0"/>
              </a:spcBef>
              <a:spcAft>
                <a:spcPts val="600"/>
              </a:spcAft>
              <a:buNone/>
              <a:defRPr/>
            </a:pPr>
            <a:r>
              <a:rPr lang="en-US" altLang="en-US" sz="2000" b="1" dirty="0"/>
              <a:t>Project scope</a:t>
            </a:r>
          </a:p>
          <a:p>
            <a:pPr>
              <a:spcBef>
                <a:spcPts val="0"/>
              </a:spcBef>
              <a:spcAft>
                <a:spcPts val="600"/>
              </a:spcAft>
              <a:buFontTx/>
              <a:buChar char="•"/>
              <a:defRPr/>
            </a:pPr>
            <a:r>
              <a:rPr lang="en-US" sz="1800" dirty="0"/>
              <a:t>Install monitors at six locations along pressurized pipeline.</a:t>
            </a:r>
          </a:p>
        </p:txBody>
      </p:sp>
      <p:pic>
        <p:nvPicPr>
          <p:cNvPr id="4" name="Picture 3" descr="Map&#10;&#10;Description automatically generated">
            <a:extLst>
              <a:ext uri="{FF2B5EF4-FFF2-40B4-BE49-F238E27FC236}">
                <a16:creationId xmlns:a16="http://schemas.microsoft.com/office/drawing/2014/main" id="{C30DDA58-3404-459A-BD29-DFA77578A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594690"/>
            <a:ext cx="5735244" cy="4405126"/>
          </a:xfrm>
          <a:prstGeom prst="rect">
            <a:avLst/>
          </a:prstGeom>
          <a:ln>
            <a:solidFill>
              <a:schemeClr val="tx1"/>
            </a:solidFill>
          </a:ln>
        </p:spPr>
      </p:pic>
    </p:spTree>
    <p:extLst>
      <p:ext uri="{BB962C8B-B14F-4D97-AF65-F5344CB8AC3E}">
        <p14:creationId xmlns:p14="http://schemas.microsoft.com/office/powerpoint/2010/main" val="4808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6432CDD-6A6E-477F-9803-317EAD52B9F9}"/>
              </a:ext>
            </a:extLst>
          </p:cNvPr>
          <p:cNvSpPr>
            <a:spLocks noGrp="1" noChangeArrowheads="1"/>
          </p:cNvSpPr>
          <p:nvPr>
            <p:ph type="title"/>
          </p:nvPr>
        </p:nvSpPr>
        <p:spPr>
          <a:xfrm>
            <a:off x="228600" y="425897"/>
            <a:ext cx="5846763" cy="530225"/>
          </a:xfrm>
        </p:spPr>
        <p:txBody>
          <a:bodyPr/>
          <a:lstStyle/>
          <a:p>
            <a:r>
              <a:rPr lang="en-US" altLang="en-US" dirty="0"/>
              <a:t>Construction in Private Property</a:t>
            </a:r>
          </a:p>
        </p:txBody>
      </p:sp>
      <p:sp>
        <p:nvSpPr>
          <p:cNvPr id="14" name="Content Placeholder 2">
            <a:extLst>
              <a:ext uri="{FF2B5EF4-FFF2-40B4-BE49-F238E27FC236}">
                <a16:creationId xmlns:a16="http://schemas.microsoft.com/office/drawing/2014/main" id="{975F9B20-7CDC-4BBA-A2D0-65EAFB3271C0}"/>
              </a:ext>
            </a:extLst>
          </p:cNvPr>
          <p:cNvSpPr txBox="1">
            <a:spLocks/>
          </p:cNvSpPr>
          <p:nvPr/>
        </p:nvSpPr>
        <p:spPr bwMode="auto">
          <a:xfrm>
            <a:off x="334188" y="1265274"/>
            <a:ext cx="3856810" cy="490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spcAft>
                <a:spcPts val="600"/>
              </a:spcAft>
              <a:defRPr/>
            </a:pPr>
            <a:r>
              <a:rPr lang="en-US" altLang="en-US" sz="2000" b="1" dirty="0"/>
              <a:t>New alarm panel in private property</a:t>
            </a:r>
          </a:p>
          <a:p>
            <a:pPr marL="342900" indent="-342900">
              <a:spcBef>
                <a:spcPts val="0"/>
              </a:spcBef>
              <a:spcAft>
                <a:spcPts val="600"/>
              </a:spcAft>
              <a:buFont typeface="Arial" panose="020B0604020202020204" pitchFamily="34" charset="0"/>
              <a:buChar char="•"/>
              <a:defRPr/>
            </a:pPr>
            <a:r>
              <a:rPr lang="en-US" altLang="en-US" sz="2000" dirty="0"/>
              <a:t>New sewer easement at 6335 N. Basin Ave.</a:t>
            </a:r>
          </a:p>
          <a:p>
            <a:r>
              <a:rPr lang="en-US" sz="2000" b="1" dirty="0"/>
              <a:t>Construction Method</a:t>
            </a:r>
          </a:p>
          <a:p>
            <a:pPr marL="342900" indent="-342900">
              <a:buFont typeface="Arial" panose="020B0604020202020204" pitchFamily="34" charset="0"/>
              <a:buChar char="•"/>
            </a:pPr>
            <a:r>
              <a:rPr lang="en-US" sz="2000" dirty="0"/>
              <a:t>Construction of concrete pad and panel installation.</a:t>
            </a:r>
          </a:p>
          <a:p>
            <a:r>
              <a:rPr lang="en-US" sz="2000" b="1" dirty="0"/>
              <a:t>Public Outreach </a:t>
            </a:r>
          </a:p>
          <a:p>
            <a:pPr marL="342900" indent="-342900">
              <a:buFont typeface="Arial" panose="020B0604020202020204" pitchFamily="34" charset="0"/>
              <a:buChar char="•"/>
            </a:pPr>
            <a:r>
              <a:rPr lang="en-US" sz="2000" dirty="0"/>
              <a:t>Direct communication with property owner.</a:t>
            </a:r>
          </a:p>
          <a:p>
            <a:pPr marL="342900" indent="-342900">
              <a:buFont typeface="Arial" panose="020B0604020202020204" pitchFamily="34" charset="0"/>
              <a:buChar char="•"/>
            </a:pPr>
            <a:r>
              <a:rPr lang="en-US" sz="2000" dirty="0"/>
              <a:t>Continued outreach during construction.</a:t>
            </a:r>
          </a:p>
          <a:p>
            <a:pPr marL="225425" lvl="1"/>
            <a:endParaRPr lang="en-US" sz="2000" dirty="0"/>
          </a:p>
        </p:txBody>
      </p:sp>
      <p:pic>
        <p:nvPicPr>
          <p:cNvPr id="10" name="Picture 2" descr="Snapshot">
            <a:extLst>
              <a:ext uri="{FF2B5EF4-FFF2-40B4-BE49-F238E27FC236}">
                <a16:creationId xmlns:a16="http://schemas.microsoft.com/office/drawing/2014/main" id="{FD610C12-6773-4089-AAB8-AD0B52311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279" y="2590800"/>
            <a:ext cx="4971441" cy="33070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B03AB068-08E9-443A-ACE0-88F7C8365BDC}"/>
              </a:ext>
            </a:extLst>
          </p:cNvPr>
          <p:cNvSpPr/>
          <p:nvPr/>
        </p:nvSpPr>
        <p:spPr>
          <a:xfrm>
            <a:off x="6217919" y="3070889"/>
            <a:ext cx="228600" cy="228600"/>
          </a:xfrm>
          <a:prstGeom prst="ellipse">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4DCBBA-6E54-4A1E-922A-656F1604FA66}"/>
              </a:ext>
            </a:extLst>
          </p:cNvPr>
          <p:cNvSpPr txBox="1"/>
          <p:nvPr/>
        </p:nvSpPr>
        <p:spPr>
          <a:xfrm>
            <a:off x="5142123" y="1823024"/>
            <a:ext cx="2971800" cy="400110"/>
          </a:xfrm>
          <a:prstGeom prst="rect">
            <a:avLst/>
          </a:prstGeom>
          <a:noFill/>
        </p:spPr>
        <p:txBody>
          <a:bodyPr wrap="square" rtlCol="0">
            <a:spAutoFit/>
          </a:bodyPr>
          <a:lstStyle/>
          <a:p>
            <a:r>
              <a:rPr lang="en-US" sz="2000" dirty="0">
                <a:latin typeface="+mn-lt"/>
              </a:rPr>
              <a:t>Approx. easement area</a:t>
            </a:r>
          </a:p>
        </p:txBody>
      </p:sp>
      <p:cxnSp>
        <p:nvCxnSpPr>
          <p:cNvPr id="15" name="Straight Arrow Connector 14">
            <a:extLst>
              <a:ext uri="{FF2B5EF4-FFF2-40B4-BE49-F238E27FC236}">
                <a16:creationId xmlns:a16="http://schemas.microsoft.com/office/drawing/2014/main" id="{22851F21-D5D1-40EA-8A08-57813BA34A83}"/>
              </a:ext>
            </a:extLst>
          </p:cNvPr>
          <p:cNvCxnSpPr>
            <a:cxnSpLocks/>
          </p:cNvCxnSpPr>
          <p:nvPr/>
        </p:nvCxnSpPr>
        <p:spPr>
          <a:xfrm>
            <a:off x="6332219" y="2255578"/>
            <a:ext cx="0" cy="81531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6432CDD-6A6E-477F-9803-317EAD52B9F9}"/>
              </a:ext>
            </a:extLst>
          </p:cNvPr>
          <p:cNvSpPr>
            <a:spLocks noGrp="1" noChangeArrowheads="1"/>
          </p:cNvSpPr>
          <p:nvPr>
            <p:ph type="title"/>
          </p:nvPr>
        </p:nvSpPr>
        <p:spPr>
          <a:xfrm>
            <a:off x="228600" y="425897"/>
            <a:ext cx="5846763" cy="530225"/>
          </a:xfrm>
        </p:spPr>
        <p:txBody>
          <a:bodyPr/>
          <a:lstStyle/>
          <a:p>
            <a:r>
              <a:rPr lang="en-US" altLang="en-US" dirty="0"/>
              <a:t>Sewer Easement </a:t>
            </a:r>
          </a:p>
        </p:txBody>
      </p:sp>
      <p:sp>
        <p:nvSpPr>
          <p:cNvPr id="7" name="Content Placeholder 2">
            <a:extLst>
              <a:ext uri="{FF2B5EF4-FFF2-40B4-BE49-F238E27FC236}">
                <a16:creationId xmlns:a16="http://schemas.microsoft.com/office/drawing/2014/main" id="{F6127D3E-7486-49BB-9969-D04686341C40}"/>
              </a:ext>
            </a:extLst>
          </p:cNvPr>
          <p:cNvSpPr txBox="1">
            <a:spLocks/>
          </p:cNvSpPr>
          <p:nvPr/>
        </p:nvSpPr>
        <p:spPr bwMode="auto">
          <a:xfrm>
            <a:off x="274572" y="3790294"/>
            <a:ext cx="3810000" cy="212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b="1" dirty="0"/>
              <a:t>Schedule</a:t>
            </a:r>
          </a:p>
          <a:p>
            <a:pPr marL="342900" indent="-342900">
              <a:buFont typeface="Arial" panose="020B0604020202020204" pitchFamily="34" charset="0"/>
              <a:buChar char="•"/>
            </a:pPr>
            <a:r>
              <a:rPr lang="en-US" sz="2000" dirty="0"/>
              <a:t>Anticipated Construction NTP: Spring 2022.</a:t>
            </a:r>
          </a:p>
          <a:p>
            <a:pPr marL="342900" indent="-342900">
              <a:buFont typeface="Arial" panose="020B0604020202020204" pitchFamily="34" charset="0"/>
              <a:buChar char="•"/>
            </a:pPr>
            <a:r>
              <a:rPr lang="en-US" sz="2000" dirty="0"/>
              <a:t>Acquire possession of this property interest by December 1</a:t>
            </a:r>
            <a:r>
              <a:rPr lang="en-US" sz="2000" baseline="30000" dirty="0"/>
              <a:t>st</a:t>
            </a:r>
            <a:r>
              <a:rPr lang="en-US" sz="2000" dirty="0"/>
              <a:t>, 2021.</a:t>
            </a:r>
          </a:p>
          <a:p>
            <a:pPr marL="463550" lvl="1" indent="-225425">
              <a:buFont typeface="Arial" panose="020B0604020202020204" pitchFamily="34" charset="0"/>
              <a:buChar char="•"/>
            </a:pPr>
            <a:endParaRPr lang="en-US" sz="1600" dirty="0"/>
          </a:p>
        </p:txBody>
      </p:sp>
      <p:sp>
        <p:nvSpPr>
          <p:cNvPr id="18" name="Content Placeholder 2">
            <a:extLst>
              <a:ext uri="{FF2B5EF4-FFF2-40B4-BE49-F238E27FC236}">
                <a16:creationId xmlns:a16="http://schemas.microsoft.com/office/drawing/2014/main" id="{01224B41-3AAD-4CEC-BCF6-5D103CC08524}"/>
              </a:ext>
            </a:extLst>
          </p:cNvPr>
          <p:cNvSpPr txBox="1">
            <a:spLocks/>
          </p:cNvSpPr>
          <p:nvPr/>
        </p:nvSpPr>
        <p:spPr bwMode="auto">
          <a:xfrm>
            <a:off x="274572" y="1123996"/>
            <a:ext cx="3916428" cy="266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None/>
              <a:defRPr sz="3200" kern="1200">
                <a:solidFill>
                  <a:schemeClr val="tx1"/>
                </a:solidFill>
                <a:latin typeface="+mn-lt"/>
                <a:ea typeface="+mn-ea"/>
                <a:cs typeface="+mn-cs"/>
              </a:defRPr>
            </a:lvl1pPr>
            <a:lvl2pPr marL="457200" indent="0" algn="l" rtl="0" eaLnBrk="0" fontAlgn="base" hangingPunct="0">
              <a:spcBef>
                <a:spcPct val="20000"/>
              </a:spcBef>
              <a:spcAft>
                <a:spcPct val="0"/>
              </a:spcAft>
              <a:buNone/>
              <a:defRPr sz="2800" kern="1200">
                <a:solidFill>
                  <a:schemeClr val="tx1"/>
                </a:solidFill>
                <a:latin typeface="+mn-lt"/>
                <a:ea typeface="+mn-ea"/>
                <a:cs typeface="+mn-cs"/>
              </a:defRPr>
            </a:lvl2pPr>
            <a:lvl3pPr marL="914400" indent="0" algn="l" rtl="0" eaLnBrk="0" fontAlgn="base" hangingPunct="0">
              <a:spcBef>
                <a:spcPct val="20000"/>
              </a:spcBef>
              <a:spcAft>
                <a:spcPct val="0"/>
              </a:spcAft>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b="1" dirty="0"/>
              <a:t>Easement</a:t>
            </a:r>
          </a:p>
          <a:p>
            <a:pPr marL="342900" indent="-342900">
              <a:buFont typeface="Arial" panose="020B0604020202020204" pitchFamily="34" charset="0"/>
              <a:buChar char="•"/>
            </a:pPr>
            <a:r>
              <a:rPr lang="en-US" sz="2000" dirty="0"/>
              <a:t>Permanent sewer easement approx. 20 ft wide and 23 ft in length.</a:t>
            </a:r>
          </a:p>
          <a:p>
            <a:pPr marL="342900" indent="-342900">
              <a:spcBef>
                <a:spcPts val="1200"/>
              </a:spcBef>
              <a:buFont typeface="Arial" panose="020B0604020202020204" pitchFamily="34" charset="0"/>
              <a:buChar char="•"/>
            </a:pPr>
            <a:r>
              <a:rPr lang="en-US" sz="2000" dirty="0"/>
              <a:t>Market value determined by an administrative determination of just compensation appraisal.</a:t>
            </a:r>
          </a:p>
        </p:txBody>
      </p:sp>
      <p:pic>
        <p:nvPicPr>
          <p:cNvPr id="9" name="Picture 8">
            <a:extLst>
              <a:ext uri="{FF2B5EF4-FFF2-40B4-BE49-F238E27FC236}">
                <a16:creationId xmlns:a16="http://schemas.microsoft.com/office/drawing/2014/main" id="{258CABD6-1CDA-4536-94FF-E4D27D0D5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972" y="1828800"/>
            <a:ext cx="4527449" cy="3575050"/>
          </a:xfrm>
          <a:prstGeom prst="rect">
            <a:avLst/>
          </a:prstGeom>
          <a:ln>
            <a:solidFill>
              <a:schemeClr val="tx1"/>
            </a:solidFill>
          </a:ln>
        </p:spPr>
      </p:pic>
    </p:spTree>
    <p:extLst>
      <p:ext uri="{BB962C8B-B14F-4D97-AF65-F5344CB8AC3E}">
        <p14:creationId xmlns:p14="http://schemas.microsoft.com/office/powerpoint/2010/main" val="325490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7650A5-622E-4DF4-BA91-996364699EEF}"/>
              </a:ext>
            </a:extLst>
          </p:cNvPr>
          <p:cNvSpPr>
            <a:spLocks noGrp="1" noChangeArrowheads="1"/>
          </p:cNvSpPr>
          <p:nvPr>
            <p:ph type="title"/>
          </p:nvPr>
        </p:nvSpPr>
        <p:spPr>
          <a:xfrm>
            <a:off x="228600" y="457200"/>
            <a:ext cx="7391400" cy="685800"/>
          </a:xfrm>
        </p:spPr>
        <p:txBody>
          <a:bodyPr/>
          <a:lstStyle/>
          <a:p>
            <a:pPr eaLnBrk="1" hangingPunct="1"/>
            <a:r>
              <a:rPr lang="en-US" altLang="en-US" sz="3200" dirty="0"/>
              <a:t>Questions</a:t>
            </a:r>
          </a:p>
        </p:txBody>
      </p:sp>
      <p:sp>
        <p:nvSpPr>
          <p:cNvPr id="7" name="Text Placeholder 2">
            <a:extLst>
              <a:ext uri="{FF2B5EF4-FFF2-40B4-BE49-F238E27FC236}">
                <a16:creationId xmlns:a16="http://schemas.microsoft.com/office/drawing/2014/main" id="{62EA588E-6F7A-4AFC-9B9D-7424DCB08519}"/>
              </a:ext>
            </a:extLst>
          </p:cNvPr>
          <p:cNvSpPr txBox="1">
            <a:spLocks/>
          </p:cNvSpPr>
          <p:nvPr/>
        </p:nvSpPr>
        <p:spPr>
          <a:xfrm>
            <a:off x="1859658" y="2974040"/>
            <a:ext cx="1524000" cy="6858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defRPr/>
            </a:pPr>
            <a:r>
              <a:rPr lang="en-US" altLang="en-US" sz="4000" b="1" dirty="0"/>
              <a:t>Q &amp; A</a:t>
            </a:r>
          </a:p>
        </p:txBody>
      </p:sp>
      <p:pic>
        <p:nvPicPr>
          <p:cNvPr id="4" name="Picture 3" descr="Diagram&#10;&#10;Description automatically generated">
            <a:extLst>
              <a:ext uri="{FF2B5EF4-FFF2-40B4-BE49-F238E27FC236}">
                <a16:creationId xmlns:a16="http://schemas.microsoft.com/office/drawing/2014/main" id="{2D4FE796-ABA3-47BA-8049-8FED7AA51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219200"/>
            <a:ext cx="3771900" cy="488128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tyCouncil_PPT Jan21  -  Compatibility Mode" id="{A9FF462D-05D4-0B4E-B476-D0E3B2B0E463}" vid="{C90AD7C6-5B2B-4A4C-97BE-905DA6443A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CityCouncil_PPT Jan21</Template>
  <TotalTime>536</TotalTime>
  <Words>442</Words>
  <Application>Microsoft Office PowerPoint</Application>
  <PresentationFormat>On-screen Show (4:3)</PresentationFormat>
  <Paragraphs>48</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Default Design</vt:lpstr>
      <vt:lpstr>E10735 Portsmouth Force Main Valve Vault Monitoring Project    Acquiring Permanent Property Right Council Item #582 Portland City Council    |    July 21st, 2021</vt:lpstr>
      <vt:lpstr>Project Overview</vt:lpstr>
      <vt:lpstr>Construction in Private Property</vt:lpstr>
      <vt:lpstr>Sewer Easement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E11080 S Portland – Burlingame Phase 2 Sewer Rehabilitation Acquiring Permanent Property Rights Council Item 123 Portland City Council    |    July 8th, 2020</dc:title>
  <dc:creator>Boatman, Daniel</dc:creator>
  <cp:lastModifiedBy>Moscinski, Lisa</cp:lastModifiedBy>
  <cp:revision>34</cp:revision>
  <cp:lastPrinted>2014-10-01T21:25:08Z</cp:lastPrinted>
  <dcterms:created xsi:type="dcterms:W3CDTF">2021-04-30T23:11:46Z</dcterms:created>
  <dcterms:modified xsi:type="dcterms:W3CDTF">2021-07-19T16:54:14Z</dcterms:modified>
</cp:coreProperties>
</file>