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90" r:id="rId6"/>
    <p:sldId id="273" r:id="rId7"/>
    <p:sldId id="276" r:id="rId8"/>
    <p:sldId id="280" r:id="rId9"/>
    <p:sldId id="293" r:id="rId10"/>
    <p:sldId id="264" r:id="rId11"/>
    <p:sldId id="283" r:id="rId12"/>
    <p:sldId id="284" r:id="rId13"/>
    <p:sldId id="285" r:id="rId14"/>
    <p:sldId id="281" r:id="rId15"/>
    <p:sldId id="275" r:id="rId16"/>
    <p:sldId id="287" r:id="rId17"/>
    <p:sldId id="288" r:id="rId18"/>
    <p:sldId id="289" r:id="rId19"/>
    <p:sldId id="292" r:id="rId20"/>
    <p:sldId id="269" r:id="rId21"/>
  </p:sldIdLst>
  <p:sldSz cx="12192000" cy="6858000"/>
  <p:notesSz cx="6858000" cy="9144000"/>
  <p:embeddedFontLst>
    <p:embeddedFont>
      <p:font typeface="Avenir Next LT Pro" panose="020B0504020202020204" pitchFamily="34" charset="0"/>
      <p:regular r:id="rId23"/>
      <p:bold r:id="rId24"/>
      <p:italic r:id="rId25"/>
      <p:boldItalic r:id="rId26"/>
    </p:embeddedFont>
    <p:embeddedFont>
      <p:font typeface="Avenir Next LT Pro Demi" panose="020B0704020202020204" pitchFamily="34" charset="0"/>
      <p:bold r:id="rId27"/>
      <p:boldItalic r:id="rId28"/>
    </p:embeddedFont>
    <p:embeddedFont>
      <p:font typeface="Libre Franklin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4" roundtripDataSignature="AMtx7mjt/irJTMnHoe4JvAY6/rPgRqpu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A4DED-DB2D-64CA-FD2C-3787061EE3C4}" v="680" dt="2021-06-29T18:12:01.149"/>
    <p1510:client id="{0D35EAC7-D97A-0BBD-0097-CDB5A356799B}" v="170" dt="2021-06-25T16:02:32.579"/>
    <p1510:client id="{14E84214-2AFB-C09E-7D1F-AD3F65477A40}" v="760" dt="2021-06-22T22:17:13.961"/>
    <p1510:client id="{1F0C660B-78FE-1078-A3DF-1B7A059090EA}" v="18" dt="2021-06-24T19:15:19.551"/>
    <p1510:client id="{310C92B7-B162-5EBE-8C8C-8D0D6B578EDF}" v="1643" dt="2021-06-29T18:24:47.033"/>
    <p1510:client id="{374711AC-475C-171F-22C0-D52184944139}" v="693" dt="2021-06-29T18:01:42.743"/>
    <p1510:client id="{6949CEBB-1ABD-447E-ABC8-7229D083C170}" v="137" dt="2021-06-23T00:44:24.533"/>
    <p1510:client id="{733E74F2-2A00-E3F1-24AE-F72EDC26870E}" v="1710" dt="2021-06-25T19:57:05.276"/>
    <p1510:client id="{ABB61273-57C7-4C89-9005-C687FE1DBE61}" v="11" dt="2021-06-23T17:31:55.671"/>
    <p1510:client id="{ACF814A3-3F80-1165-18C4-C4492AE37BAD}" v="2933" dt="2021-06-23T00:22:28.589"/>
    <p1510:client id="{AF0BB65C-4E49-8F91-BFD6-FC5E43E5D825}" v="854" dt="2021-06-28T22:31:11.273"/>
    <p1510:client id="{C01A8153-4073-13CC-0AC7-29858C520B7C}" v="65" dt="2021-06-23T19:52:12.286"/>
    <p1510:client id="{C8843F6B-E154-4110-86CE-F431D2C925F4}" v="344" dt="2021-06-25T00:51:18.462"/>
    <p1510:client id="{DC080FA5-3810-7B66-5C25-1A27DCE9AD3C}" v="744" dt="2021-06-23T18:37:57.624"/>
  </p1510:revLst>
</p1510:revInfo>
</file>

<file path=ppt/tableStyles.xml><?xml version="1.0" encoding="utf-8"?>
<a:tblStyleLst xmlns:a="http://schemas.openxmlformats.org/drawingml/2006/main" def="{A66A29D5-D5BB-4318-A2B0-1C0DEC6254C1}">
  <a:tblStyle styleId="{A66A29D5-D5BB-4318-A2B0-1C0DEC6254C1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8"/>
          </a:solidFill>
        </a:fill>
      </a:tcStyle>
    </a:wholeTbl>
    <a:band1H>
      <a:tcTxStyle/>
      <a:tcStyle>
        <a:tcBdr/>
        <a:fill>
          <a:solidFill>
            <a:srgbClr val="CACC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C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74" Type="http://customschemas.google.com/relationships/presentationmetadata" Target="metadata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9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654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906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81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272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042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Marquam Bridge">
  <p:cSld name="Title_Marquam Bridge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65"/>
          <p:cNvPicPr preferRelativeResize="0"/>
          <p:nvPr/>
        </p:nvPicPr>
        <p:blipFill rotWithShape="1">
          <a:blip r:embed="rId2">
            <a:alphaModFix amt="24000"/>
          </a:blip>
          <a:srcRect t="22295" b="36622"/>
          <a:stretch/>
        </p:blipFill>
        <p:spPr>
          <a:xfrm>
            <a:off x="0" y="16042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65"/>
          <p:cNvSpPr txBox="1"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ranklin Gothic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5"/>
          <p:cNvSpPr txBox="1"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65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" name="Google Shape;16;p65"/>
          <p:cNvSpPr txBox="1">
            <a:spLocks noGrp="1"/>
          </p:cNvSpPr>
          <p:nvPr>
            <p:ph type="body" idx="2"/>
          </p:nvPr>
        </p:nvSpPr>
        <p:spPr>
          <a:xfrm>
            <a:off x="861328" y="804028"/>
            <a:ext cx="478790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65"/>
          <p:cNvGrpSpPr/>
          <p:nvPr/>
        </p:nvGrpSpPr>
        <p:grpSpPr>
          <a:xfrm>
            <a:off x="9530012" y="5750571"/>
            <a:ext cx="2332531" cy="870962"/>
            <a:chOff x="8478981" y="5790995"/>
            <a:chExt cx="2332531" cy="870962"/>
          </a:xfrm>
        </p:grpSpPr>
        <p:pic>
          <p:nvPicPr>
            <p:cNvPr id="18" name="Google Shape;18;p65" descr="Seal of Portland, Oregon - Wikipedia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78981" y="5790995"/>
              <a:ext cx="870962" cy="870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65"/>
            <p:cNvSpPr txBox="1"/>
            <p:nvPr/>
          </p:nvSpPr>
          <p:spPr>
            <a:xfrm>
              <a:off x="9391508" y="5810978"/>
              <a:ext cx="142000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Office of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Commissioner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Dan Ryan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k_Teal_Border">
  <p:cSld name="Drk_Teal_Bor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9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7" name="Google Shape;97;p91"/>
          <p:cNvSpPr/>
          <p:nvPr/>
        </p:nvSpPr>
        <p:spPr>
          <a:xfrm>
            <a:off x="11963399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8" name="Google Shape;98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0" name="Google Shape;100;p91"/>
          <p:cNvGrpSpPr/>
          <p:nvPr/>
        </p:nvGrpSpPr>
        <p:grpSpPr>
          <a:xfrm>
            <a:off x="5719656" y="6310062"/>
            <a:ext cx="835818" cy="457700"/>
            <a:chOff x="5879306" y="6272575"/>
            <a:chExt cx="1033745" cy="566086"/>
          </a:xfrm>
        </p:grpSpPr>
        <p:pic>
          <p:nvPicPr>
            <p:cNvPr id="101" name="Google Shape;101;p91" descr="Seal of Portland, Oregon - Wikipedia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879306" y="6322219"/>
              <a:ext cx="433387" cy="433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91" descr="Multnomah County, OR (@multco) | Twitte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46965" y="6272575"/>
              <a:ext cx="566086" cy="566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92"/>
          <p:cNvSpPr txBox="1"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92"/>
          <p:cNvSpPr txBox="1"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randed">
  <p:cSld name="Blank Brande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94" descr="A close up of a sign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r="32724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_9_Blue">
  <p:cSld name="Transition_9_Blu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071" y="311450"/>
            <a:ext cx="11665855" cy="599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95"/>
          <p:cNvSpPr txBox="1">
            <a:spLocks noGrp="1"/>
          </p:cNvSpPr>
          <p:nvPr>
            <p:ph type="title"/>
          </p:nvPr>
        </p:nvSpPr>
        <p:spPr>
          <a:xfrm>
            <a:off x="263072" y="4719552"/>
            <a:ext cx="3795582" cy="1512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Franklin Gothic"/>
              <a:buNone/>
              <a:defRPr sz="3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5"/>
          <p:cNvSpPr txBox="1">
            <a:spLocks noGrp="1"/>
          </p:cNvSpPr>
          <p:nvPr>
            <p:ph type="subTitle" idx="1"/>
          </p:nvPr>
        </p:nvSpPr>
        <p:spPr>
          <a:xfrm>
            <a:off x="261712" y="4387514"/>
            <a:ext cx="3795582" cy="33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_9_B&amp;W">
  <p:cSld name="Transition_9_B&amp;W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96" descr="A close up of a sign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r="32724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96"/>
          <p:cNvSpPr txBox="1">
            <a:spLocks noGrp="1"/>
          </p:cNvSpPr>
          <p:nvPr>
            <p:ph type="title"/>
          </p:nvPr>
        </p:nvSpPr>
        <p:spPr>
          <a:xfrm>
            <a:off x="356574" y="4636334"/>
            <a:ext cx="3722608" cy="1512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0B"/>
              </a:buClr>
              <a:buSzPts val="3200"/>
              <a:buFont typeface="Franklin Gothic"/>
              <a:buNone/>
              <a:defRPr sz="3200">
                <a:solidFill>
                  <a:srgbClr val="22220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6"/>
          <p:cNvSpPr txBox="1">
            <a:spLocks noGrp="1"/>
          </p:cNvSpPr>
          <p:nvPr>
            <p:ph type="subTitle" idx="1"/>
          </p:nvPr>
        </p:nvSpPr>
        <p:spPr>
          <a:xfrm>
            <a:off x="356574" y="4304296"/>
            <a:ext cx="3708960" cy="33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0B"/>
              </a:buClr>
              <a:buSzPts val="1600"/>
              <a:buNone/>
              <a:defRPr sz="1600">
                <a:solidFill>
                  <a:srgbClr val="22220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31" name="Google Shape;131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365" y="220525"/>
            <a:ext cx="11769267" cy="5990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land Sign">
  <p:cSld name="Portland Sign"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9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8" name="Google Shape;138;p98"/>
            <p:cNvPicPr preferRelativeResize="0"/>
            <p:nvPr/>
          </p:nvPicPr>
          <p:blipFill rotWithShape="1">
            <a:blip r:embed="rId2">
              <a:alphaModFix amt="38000"/>
            </a:blip>
            <a:srcRect l="4094" t="7110" r="29982" b="12544"/>
            <a:stretch/>
          </p:blipFill>
          <p:spPr>
            <a:xfrm>
              <a:off x="3415877" y="0"/>
              <a:ext cx="877612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98"/>
            <p:cNvSpPr/>
            <p:nvPr/>
          </p:nvSpPr>
          <p:spPr>
            <a:xfrm>
              <a:off x="0" y="0"/>
              <a:ext cx="3415877" cy="6858000"/>
            </a:xfrm>
            <a:prstGeom prst="rect">
              <a:avLst/>
            </a:prstGeom>
            <a:gradFill>
              <a:gsLst>
                <a:gs pos="0">
                  <a:srgbClr val="D5E4E8"/>
                </a:gs>
                <a:gs pos="50000">
                  <a:srgbClr val="CFE0E5"/>
                </a:gs>
                <a:gs pos="100000">
                  <a:srgbClr val="C8DBE1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D6E5E9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oneer_Courthouse">
  <p:cSld name="Pioneer_Courthouse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99"/>
          <p:cNvPicPr preferRelativeResize="0"/>
          <p:nvPr/>
        </p:nvPicPr>
        <p:blipFill rotWithShape="1">
          <a:blip r:embed="rId2">
            <a:alphaModFix amt="23000"/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quam_Bridge">
  <p:cSld name="Marquam_Bridge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00"/>
          <p:cNvPicPr preferRelativeResize="0"/>
          <p:nvPr/>
        </p:nvPicPr>
        <p:blipFill rotWithShape="1">
          <a:blip r:embed="rId2">
            <a:alphaModFix amt="33000"/>
          </a:blip>
          <a:srcRect t="22295" b="36622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k_Blue_Inset">
  <p:cSld name="Drk_Blue_Inse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66"/>
          <p:cNvSpPr/>
          <p:nvPr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66"/>
          <p:cNvSpPr txBox="1"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ranklin Gothic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6"/>
          <p:cNvSpPr txBox="1"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C0FF"/>
              </a:buClr>
              <a:buSzPts val="2000"/>
              <a:buNone/>
              <a:defRPr sz="2000">
                <a:solidFill>
                  <a:srgbClr val="1DC0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6" name="Google Shape;26;p66"/>
          <p:cNvGrpSpPr/>
          <p:nvPr/>
        </p:nvGrpSpPr>
        <p:grpSpPr>
          <a:xfrm>
            <a:off x="5719656" y="6310062"/>
            <a:ext cx="835818" cy="457700"/>
            <a:chOff x="5879306" y="6272575"/>
            <a:chExt cx="1033745" cy="566086"/>
          </a:xfrm>
        </p:grpSpPr>
        <p:pic>
          <p:nvPicPr>
            <p:cNvPr id="27" name="Google Shape;27;p66" descr="Seal of Portland, Oregon - Wikipedia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879306" y="6322219"/>
              <a:ext cx="433387" cy="433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66" descr="Multnomah County, OR (@multco) | Twitte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46965" y="6272575"/>
              <a:ext cx="566086" cy="566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wntown">
  <p:cSld name="Downtown"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01" descr="A picture containing outdoor, sky, tree, city&#10;&#10;Description automatically generated"/>
          <p:cNvPicPr preferRelativeResize="0"/>
          <p:nvPr/>
        </p:nvPicPr>
        <p:blipFill rotWithShape="1">
          <a:blip r:embed="rId2">
            <a:alphaModFix amt="52999"/>
          </a:blip>
          <a:srcRect t="4654" b="1097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lene_Schnitzer">
  <p:cSld name="Arlene_Schnitzer"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02" descr="A picture containing text, building, outdoor, street&#10;&#10;Description automatically generated"/>
          <p:cNvPicPr preferRelativeResize="0"/>
          <p:nvPr/>
        </p:nvPicPr>
        <p:blipFill rotWithShape="1">
          <a:blip r:embed="rId2">
            <a:alphaModFix amt="23000"/>
          </a:blip>
          <a:srcRect r="1042" b="10936"/>
          <a:stretch/>
        </p:blipFill>
        <p:spPr>
          <a:xfrm>
            <a:off x="1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mont_Bridge">
  <p:cSld name="Fremont_Bridge"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03" descr="A picture containing sky, outdoor, building, bridge&#10;&#10;Description automatically generated"/>
          <p:cNvPicPr preferRelativeResize="0"/>
          <p:nvPr/>
        </p:nvPicPr>
        <p:blipFill rotWithShape="1">
          <a:blip r:embed="rId2">
            <a:alphaModFix amt="40000"/>
          </a:blip>
          <a:srcRect t="8017" b="7795"/>
          <a:stretch/>
        </p:blipFill>
        <p:spPr>
          <a:xfrm>
            <a:off x="-27215" y="0"/>
            <a:ext cx="1221921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04" descr="A large city&#10;&#10;Description automatically generated"/>
          <p:cNvPicPr preferRelativeResize="0"/>
          <p:nvPr/>
        </p:nvPicPr>
        <p:blipFill rotWithShape="1">
          <a:blip r:embed="rId2">
            <a:alphaModFix amt="30000"/>
          </a:blip>
          <a:srcRect l="852" b="16343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_Downtown">
  <p:cSld name="Transition_Downtown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4" descr="A picture containing outdoor, sky, tree, city&#10;&#10;Description automatically generated"/>
          <p:cNvPicPr preferRelativeResize="0"/>
          <p:nvPr/>
        </p:nvPicPr>
        <p:blipFill rotWithShape="1">
          <a:blip r:embed="rId2">
            <a:alphaModFix amt="66000"/>
          </a:blip>
          <a:srcRect t="4654" b="1097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4"/>
          <p:cNvSpPr/>
          <p:nvPr/>
        </p:nvSpPr>
        <p:spPr>
          <a:xfrm rot="10800000">
            <a:off x="0" y="0"/>
            <a:ext cx="12192000" cy="4591050"/>
          </a:xfrm>
          <a:custGeom>
            <a:avLst/>
            <a:gdLst/>
            <a:ahLst/>
            <a:cxnLst/>
            <a:rect l="l" t="t" r="r" b="b"/>
            <a:pathLst>
              <a:path w="10000" h="10000" extrusionOk="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84"/>
          <p:cNvSpPr txBox="1">
            <a:spLocks noGrp="1"/>
          </p:cNvSpPr>
          <p:nvPr>
            <p:ph type="body" idx="1"/>
          </p:nvPr>
        </p:nvSpPr>
        <p:spPr>
          <a:xfrm>
            <a:off x="723755" y="884100"/>
            <a:ext cx="9296545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subTitle" idx="2"/>
          </p:nvPr>
        </p:nvSpPr>
        <p:spPr>
          <a:xfrm>
            <a:off x="723755" y="2276225"/>
            <a:ext cx="9296545" cy="4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84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7" name="Google Shape;47;p84"/>
          <p:cNvSpPr txBox="1">
            <a:spLocks noGrp="1"/>
          </p:cNvSpPr>
          <p:nvPr>
            <p:ph type="body" idx="3"/>
          </p:nvPr>
        </p:nvSpPr>
        <p:spPr>
          <a:xfrm>
            <a:off x="723755" y="269988"/>
            <a:ext cx="478790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8" name="Google Shape;48;p84" descr="Seal of Portland, Oregon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4058" y="296132"/>
            <a:ext cx="930274" cy="93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_FremontBridge">
  <p:cSld name="Transition_FremontBridg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5" descr="A large building with a mountain in the background&#10;&#10;Description automatically generated"/>
          <p:cNvPicPr preferRelativeResize="0"/>
          <p:nvPr/>
        </p:nvPicPr>
        <p:blipFill rotWithShape="1">
          <a:blip r:embed="rId2">
            <a:alphaModFix amt="65000"/>
          </a:blip>
          <a:srcRect b="15625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5"/>
          <p:cNvSpPr/>
          <p:nvPr/>
        </p:nvSpPr>
        <p:spPr>
          <a:xfrm rot="10800000">
            <a:off x="0" y="0"/>
            <a:ext cx="12192000" cy="4591050"/>
          </a:xfrm>
          <a:custGeom>
            <a:avLst/>
            <a:gdLst/>
            <a:ahLst/>
            <a:cxnLst/>
            <a:rect l="l" t="t" r="r" b="b"/>
            <a:pathLst>
              <a:path w="10000" h="10000" extrusionOk="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85"/>
          <p:cNvSpPr txBox="1">
            <a:spLocks noGrp="1"/>
          </p:cNvSpPr>
          <p:nvPr>
            <p:ph type="body" idx="1"/>
          </p:nvPr>
        </p:nvSpPr>
        <p:spPr>
          <a:xfrm>
            <a:off x="723755" y="884100"/>
            <a:ext cx="9296545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5"/>
          <p:cNvSpPr txBox="1">
            <a:spLocks noGrp="1"/>
          </p:cNvSpPr>
          <p:nvPr>
            <p:ph type="subTitle" idx="2"/>
          </p:nvPr>
        </p:nvSpPr>
        <p:spPr>
          <a:xfrm>
            <a:off x="723755" y="2276225"/>
            <a:ext cx="9296545" cy="4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4" name="Google Shape;54;p85" descr="Seal of Portland, Oregon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4058" y="296132"/>
            <a:ext cx="930274" cy="9302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5"/>
          <p:cNvSpPr txBox="1">
            <a:spLocks noGrp="1"/>
          </p:cNvSpPr>
          <p:nvPr>
            <p:ph type="body" idx="3"/>
          </p:nvPr>
        </p:nvSpPr>
        <p:spPr>
          <a:xfrm>
            <a:off x="723755" y="269988"/>
            <a:ext cx="478790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5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:5_ArleneSchnitzer">
  <p:cSld name="1:5_ArleneSchnitz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6" descr="A picture containing text, building, outdoor, street&#10;&#10;Description automatically generated"/>
          <p:cNvPicPr preferRelativeResize="0"/>
          <p:nvPr/>
        </p:nvPicPr>
        <p:blipFill rotWithShape="1">
          <a:blip r:embed="rId2">
            <a:alphaModFix amt="65000"/>
          </a:blip>
          <a:srcRect l="40975" r="39233" b="10936"/>
          <a:stretch/>
        </p:blipFill>
        <p:spPr>
          <a:xfrm>
            <a:off x="0" y="0"/>
            <a:ext cx="24384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6"/>
          <p:cNvSpPr txBox="1">
            <a:spLocks noGrp="1"/>
          </p:cNvSpPr>
          <p:nvPr>
            <p:ph type="title"/>
          </p:nvPr>
        </p:nvSpPr>
        <p:spPr>
          <a:xfrm>
            <a:off x="3009900" y="1030287"/>
            <a:ext cx="8763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6"/>
          <p:cNvSpPr txBox="1">
            <a:spLocks noGrp="1"/>
          </p:cNvSpPr>
          <p:nvPr>
            <p:ph type="body" idx="1"/>
          </p:nvPr>
        </p:nvSpPr>
        <p:spPr>
          <a:xfrm>
            <a:off x="3009900" y="2355850"/>
            <a:ext cx="8763000" cy="406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6"/>
          <p:cNvSpPr txBox="1">
            <a:spLocks noGrp="1"/>
          </p:cNvSpPr>
          <p:nvPr>
            <p:ph type="subTitle" idx="2"/>
          </p:nvPr>
        </p:nvSpPr>
        <p:spPr>
          <a:xfrm>
            <a:off x="3009900" y="441325"/>
            <a:ext cx="8763000" cy="58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2" name="Google Shape;62;p86" descr="Seal of Portland, Oregon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3296" y="6160836"/>
            <a:ext cx="511678" cy="511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:5_MtHood">
  <p:cSld name="1:5_MtHood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7"/>
          <p:cNvPicPr preferRelativeResize="0"/>
          <p:nvPr/>
        </p:nvPicPr>
        <p:blipFill rotWithShape="1">
          <a:blip r:embed="rId2">
            <a:alphaModFix amt="89000"/>
          </a:blip>
          <a:srcRect l="18389" r="18389"/>
          <a:stretch/>
        </p:blipFill>
        <p:spPr>
          <a:xfrm>
            <a:off x="0" y="0"/>
            <a:ext cx="2438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7"/>
          <p:cNvSpPr txBox="1">
            <a:spLocks noGrp="1"/>
          </p:cNvSpPr>
          <p:nvPr>
            <p:ph type="title"/>
          </p:nvPr>
        </p:nvSpPr>
        <p:spPr>
          <a:xfrm>
            <a:off x="3009900" y="1030287"/>
            <a:ext cx="8763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7"/>
          <p:cNvSpPr txBox="1">
            <a:spLocks noGrp="1"/>
          </p:cNvSpPr>
          <p:nvPr>
            <p:ph type="body" idx="1"/>
          </p:nvPr>
        </p:nvSpPr>
        <p:spPr>
          <a:xfrm>
            <a:off x="3009900" y="2355850"/>
            <a:ext cx="8763000" cy="406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7"/>
          <p:cNvSpPr txBox="1">
            <a:spLocks noGrp="1"/>
          </p:cNvSpPr>
          <p:nvPr>
            <p:ph type="subTitle" idx="2"/>
          </p:nvPr>
        </p:nvSpPr>
        <p:spPr>
          <a:xfrm>
            <a:off x="3009900" y="441325"/>
            <a:ext cx="8763000" cy="58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" name="Google Shape;68;p87" descr="Seal of Portland, Oregon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3296" y="6160836"/>
            <a:ext cx="511678" cy="511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n_Inset">
  <p:cSld name="Tan_Inse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88"/>
          <p:cNvSpPr/>
          <p:nvPr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rgbClr val="E0D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8"/>
          <p:cNvSpPr txBox="1"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8"/>
          <p:cNvSpPr txBox="1"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5" name="Google Shape;75;p88" descr="A close up of a sign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r="32724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n_Border">
  <p:cSld name="Tan_Bor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8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E0D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0" name="Google Shape;80;p89"/>
          <p:cNvSpPr/>
          <p:nvPr/>
        </p:nvSpPr>
        <p:spPr>
          <a:xfrm>
            <a:off x="11963399" y="0"/>
            <a:ext cx="228600" cy="6858000"/>
          </a:xfrm>
          <a:prstGeom prst="rect">
            <a:avLst/>
          </a:prstGeom>
          <a:solidFill>
            <a:srgbClr val="E0D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1" name="Google Shape;81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89" descr="A close up of a sign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r="32724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k_Teal_Inset">
  <p:cSld name="Drk_Teal_Inse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" name="Google Shape;87;p90"/>
          <p:cNvSpPr/>
          <p:nvPr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0"/>
          <p:cNvSpPr txBox="1"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ranklin Gothic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0"/>
          <p:cNvSpPr txBox="1"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0" name="Google Shape;90;p90"/>
          <p:cNvGrpSpPr/>
          <p:nvPr/>
        </p:nvGrpSpPr>
        <p:grpSpPr>
          <a:xfrm>
            <a:off x="5719656" y="6310062"/>
            <a:ext cx="835818" cy="457700"/>
            <a:chOff x="5879306" y="6272575"/>
            <a:chExt cx="1033745" cy="566086"/>
          </a:xfrm>
        </p:grpSpPr>
        <p:pic>
          <p:nvPicPr>
            <p:cNvPr id="91" name="Google Shape;91;p90" descr="Seal of Portland, Oregon - Wikipedia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879306" y="6322219"/>
              <a:ext cx="433387" cy="433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90" descr="Multnomah County, OR (@multco) | Twitte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46965" y="6272575"/>
              <a:ext cx="566086" cy="566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3"/>
          <p:cNvSpPr txBox="1">
            <a:spLocks noGrp="1"/>
          </p:cNvSpPr>
          <p:nvPr>
            <p:ph type="title"/>
          </p:nvPr>
        </p:nvSpPr>
        <p:spPr>
          <a:xfrm>
            <a:off x="861328" y="1680535"/>
            <a:ext cx="7520672" cy="221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" b="1">
                <a:latin typeface="Avenir"/>
                <a:ea typeface="Avenir"/>
                <a:cs typeface="Avenir"/>
                <a:sym typeface="Avenir"/>
              </a:rPr>
              <a:t>Paving the Pathway from Streets to Stability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7" name="Google Shape;477;p23"/>
          <p:cNvSpPr txBox="1">
            <a:spLocks noGrp="1"/>
          </p:cNvSpPr>
          <p:nvPr>
            <p:ph type="body" idx="2"/>
          </p:nvPr>
        </p:nvSpPr>
        <p:spPr>
          <a:xfrm>
            <a:off x="861328" y="804028"/>
            <a:ext cx="478790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June 30, 2021</a:t>
            </a:r>
            <a:endParaRPr/>
          </a:p>
        </p:txBody>
      </p:sp>
      <p:sp>
        <p:nvSpPr>
          <p:cNvPr id="478" name="Google Shape;478;p2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79" name="Google Shape;479;p2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4A4B847-7CC8-40EA-A6AA-59EFD9A22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00" b="4885"/>
          <a:stretch/>
        </p:blipFill>
        <p:spPr>
          <a:xfrm>
            <a:off x="0" y="-658"/>
            <a:ext cx="12192000" cy="68736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12145E-9743-4111-A2C3-8CAD1CC52D7D}"/>
              </a:ext>
            </a:extLst>
          </p:cNvPr>
          <p:cNvSpPr/>
          <p:nvPr/>
        </p:nvSpPr>
        <p:spPr>
          <a:xfrm>
            <a:off x="-560" y="299757"/>
            <a:ext cx="4012827" cy="7300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5760"/>
            <a:r>
              <a:rPr lang="en-US" sz="2000">
                <a:solidFill>
                  <a:schemeClr val="bg1"/>
                </a:solidFill>
                <a:latin typeface="Avenir Next LT Pro Demi"/>
                <a:cs typeface="Arial"/>
              </a:rPr>
              <a:t>Example: Los Angeles, CA</a:t>
            </a:r>
          </a:p>
          <a:p>
            <a:pPr marL="365760"/>
            <a:r>
              <a:rPr lang="en-US" sz="1200" i="1">
                <a:latin typeface="Avenir Next LT Pro"/>
                <a:ea typeface="+mn-lt"/>
                <a:cs typeface="+mn-lt"/>
              </a:rPr>
              <a:t>Chandler Boulevard Bridge Home Village</a:t>
            </a:r>
          </a:p>
        </p:txBody>
      </p:sp>
    </p:spTree>
    <p:extLst>
      <p:ext uri="{BB962C8B-B14F-4D97-AF65-F5344CB8AC3E}">
        <p14:creationId xmlns:p14="http://schemas.microsoft.com/office/powerpoint/2010/main" val="3280318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B9C320-7078-4811-B089-49B0CD0EF040}"/>
              </a:ext>
            </a:extLst>
          </p:cNvPr>
          <p:cNvGrpSpPr/>
          <p:nvPr/>
        </p:nvGrpSpPr>
        <p:grpSpPr>
          <a:xfrm>
            <a:off x="639669" y="1887880"/>
            <a:ext cx="10846797" cy="4745517"/>
            <a:chOff x="216896" y="1291477"/>
            <a:chExt cx="10783297" cy="4607934"/>
          </a:xfrm>
        </p:grpSpPr>
        <p:pic>
          <p:nvPicPr>
            <p:cNvPr id="3" name="Picture 3" descr="Shelter Photo.jpg">
              <a:extLst>
                <a:ext uri="{FF2B5EF4-FFF2-40B4-BE49-F238E27FC236}">
                  <a16:creationId xmlns:a16="http://schemas.microsoft.com/office/drawing/2014/main" id="{598DDF8A-06E7-4D4A-9683-E1398BFFD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2" b="-2"/>
            <a:stretch/>
          </p:blipFill>
          <p:spPr>
            <a:xfrm>
              <a:off x="6392262" y="1291477"/>
              <a:ext cx="4607931" cy="4607934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" name="Picture 2" descr="Streets Photo.jpg">
              <a:extLst>
                <a:ext uri="{FF2B5EF4-FFF2-40B4-BE49-F238E27FC236}">
                  <a16:creationId xmlns:a16="http://schemas.microsoft.com/office/drawing/2014/main" id="{21239242-0C9F-4059-A83E-E9C84F2E2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038" r="18716" b="5"/>
            <a:stretch/>
          </p:blipFill>
          <p:spPr>
            <a:xfrm>
              <a:off x="216896" y="1291477"/>
              <a:ext cx="4607931" cy="4607934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BCE0FE-296E-4470-8D23-F5A6516C7F05}"/>
              </a:ext>
            </a:extLst>
          </p:cNvPr>
          <p:cNvGrpSpPr/>
          <p:nvPr/>
        </p:nvGrpSpPr>
        <p:grpSpPr>
          <a:xfrm flipV="1">
            <a:off x="2709022" y="-75034"/>
            <a:ext cx="6768353" cy="2510117"/>
            <a:chOff x="2772373" y="4228025"/>
            <a:chExt cx="6768353" cy="2510117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D7B27519-3219-45E2-95D7-A8D84D1DF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2940000" flipH="1">
              <a:off x="7030609" y="4228025"/>
              <a:ext cx="2510117" cy="2510117"/>
            </a:xfrm>
            <a:prstGeom prst="rect">
              <a:avLst/>
            </a:prstGeom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7593FA05-C155-46AC-8EA7-A34AF4E5E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940000">
              <a:off x="2772373" y="4228025"/>
              <a:ext cx="2510117" cy="251011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9C7D40-4462-42DB-AEA4-0F31D944DEB9}"/>
              </a:ext>
            </a:extLst>
          </p:cNvPr>
          <p:cNvSpPr/>
          <p:nvPr/>
        </p:nvSpPr>
        <p:spPr>
          <a:xfrm>
            <a:off x="4586007" y="394447"/>
            <a:ext cx="3036793" cy="918882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Libre Franklin"/>
              </a:rPr>
              <a:t>Improved Point of Entry</a:t>
            </a:r>
            <a:endParaRPr lang="en-US" sz="2800" b="1"/>
          </a:p>
        </p:txBody>
      </p:sp>
      <p:pic>
        <p:nvPicPr>
          <p:cNvPr id="8" name="Picture 8" descr="The Kenton Women's Village moved to a new location in April and has expanded, adding 21 new pods built and donated by local contractors and businesses. April 14, 2019 Beth Nakamura/Staff&#10;&#10;">
            <a:extLst>
              <a:ext uri="{FF2B5EF4-FFF2-40B4-BE49-F238E27FC236}">
                <a16:creationId xmlns:a16="http://schemas.microsoft.com/office/drawing/2014/main" id="{F8318178-E501-4C8C-A617-D24F50C1A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228" y="1891130"/>
            <a:ext cx="5729296" cy="4755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410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treet to Stability Continuum.png">
            <a:extLst>
              <a:ext uri="{FF2B5EF4-FFF2-40B4-BE49-F238E27FC236}">
                <a16:creationId xmlns:a16="http://schemas.microsoft.com/office/drawing/2014/main" id="{1306A96C-4151-4A4D-8FCD-4C48FCFE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07" y="607919"/>
            <a:ext cx="11405345" cy="56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7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Safe Rest Village Doodle.png">
            <a:extLst>
              <a:ext uri="{FF2B5EF4-FFF2-40B4-BE49-F238E27FC236}">
                <a16:creationId xmlns:a16="http://schemas.microsoft.com/office/drawing/2014/main" id="{13515270-149A-4FFE-B3A2-2708F9BD1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4" r="2897" b="6490"/>
          <a:stretch/>
        </p:blipFill>
        <p:spPr>
          <a:xfrm>
            <a:off x="360967" y="1282"/>
            <a:ext cx="11838755" cy="6862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F5C465-09C6-4B80-AFCA-CDC0DAACF271}"/>
              </a:ext>
            </a:extLst>
          </p:cNvPr>
          <p:cNvSpPr/>
          <p:nvPr/>
        </p:nvSpPr>
        <p:spPr>
          <a:xfrm>
            <a:off x="-560" y="5964625"/>
            <a:ext cx="3661906" cy="7300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5760"/>
            <a:r>
              <a:rPr lang="en-US" sz="2000">
                <a:solidFill>
                  <a:schemeClr val="bg1"/>
                </a:solidFill>
                <a:latin typeface="Avenir Next LT Pro Demi"/>
                <a:cs typeface="Arial"/>
              </a:rPr>
              <a:t>Example: Portland, OR</a:t>
            </a:r>
            <a:endParaRPr lang="en-US">
              <a:solidFill>
                <a:schemeClr val="bg1"/>
              </a:solidFill>
            </a:endParaRPr>
          </a:p>
          <a:p>
            <a:pPr marL="365760"/>
            <a:r>
              <a:rPr lang="en-US" sz="1200" i="1">
                <a:solidFill>
                  <a:schemeClr val="bg1"/>
                </a:solidFill>
                <a:latin typeface="Avenir Next LT Pro"/>
                <a:cs typeface="Arial"/>
              </a:rPr>
              <a:t>Conceptual use of space diagram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AFB50-6962-4F03-9F33-271672AFF519}"/>
              </a:ext>
            </a:extLst>
          </p:cNvPr>
          <p:cNvSpPr txBox="1"/>
          <p:nvPr/>
        </p:nvSpPr>
        <p:spPr>
          <a:xfrm>
            <a:off x="4283242" y="519563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22B3A"/>
                </a:solidFill>
                <a:latin typeface="Avenir Next LT Pro Demi"/>
              </a:rPr>
              <a:t>Individual Shelters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56757-8DF7-4D20-9213-51C22AE75F4F}"/>
              </a:ext>
            </a:extLst>
          </p:cNvPr>
          <p:cNvSpPr txBox="1"/>
          <p:nvPr/>
        </p:nvSpPr>
        <p:spPr>
          <a:xfrm>
            <a:off x="7391398" y="1485899"/>
            <a:ext cx="20313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22B3A"/>
                </a:solidFill>
                <a:latin typeface="Avenir Next LT Pro Demi"/>
              </a:rPr>
              <a:t>Hygiene:</a:t>
            </a:r>
            <a:endParaRPr lang="en-US"/>
          </a:p>
          <a:p>
            <a:r>
              <a:rPr lang="en-US" sz="1600">
                <a:solidFill>
                  <a:srgbClr val="022B3A"/>
                </a:solidFill>
                <a:latin typeface="Avenir Next LT Pro"/>
              </a:rPr>
              <a:t>  Laundry</a:t>
            </a:r>
          </a:p>
          <a:p>
            <a:r>
              <a:rPr lang="en-US" sz="1600">
                <a:solidFill>
                  <a:srgbClr val="022B3A"/>
                </a:solidFill>
                <a:latin typeface="Avenir Next LT Pro"/>
              </a:rPr>
              <a:t>    Showers</a:t>
            </a:r>
          </a:p>
          <a:p>
            <a:r>
              <a:rPr lang="en-US" sz="1600">
                <a:solidFill>
                  <a:srgbClr val="022B3A"/>
                </a:solidFill>
                <a:latin typeface="Avenir Next LT Pro"/>
              </a:rPr>
              <a:t>       Garbage</a:t>
            </a:r>
          </a:p>
          <a:p>
            <a:r>
              <a:rPr lang="en-US" sz="1600">
                <a:solidFill>
                  <a:srgbClr val="022B3A"/>
                </a:solidFill>
                <a:latin typeface="Avenir Next LT Pro"/>
              </a:rPr>
              <a:t>           Recycling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1DF81-C649-4F9F-A2C5-BF529D374E91}"/>
              </a:ext>
            </a:extLst>
          </p:cNvPr>
          <p:cNvSpPr txBox="1"/>
          <p:nvPr/>
        </p:nvSpPr>
        <p:spPr>
          <a:xfrm>
            <a:off x="8103267" y="4363452"/>
            <a:ext cx="13996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22B3A"/>
                </a:solidFill>
                <a:latin typeface="Avenir Next LT Pro Demi"/>
              </a:rPr>
              <a:t>Access</a:t>
            </a:r>
            <a:br>
              <a:rPr lang="en-US" sz="1600">
                <a:solidFill>
                  <a:srgbClr val="022B3A"/>
                </a:solidFill>
                <a:latin typeface="Avenir Next LT Pro Demi"/>
              </a:rPr>
            </a:br>
            <a:r>
              <a:rPr lang="en-US" sz="1600">
                <a:solidFill>
                  <a:srgbClr val="022B3A"/>
                </a:solidFill>
                <a:latin typeface="Avenir Next LT Pro Demi"/>
              </a:rPr>
              <a:t>to Social Services</a:t>
            </a:r>
            <a:endParaRPr lang="en-US" sz="11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BF7F1-CE7D-4CFD-9151-42E850593D02}"/>
              </a:ext>
            </a:extLst>
          </p:cNvPr>
          <p:cNvSpPr txBox="1"/>
          <p:nvPr/>
        </p:nvSpPr>
        <p:spPr>
          <a:xfrm>
            <a:off x="3862136" y="131545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22B3A"/>
                </a:solidFill>
                <a:latin typeface="Avenir Next LT Pro Demi"/>
              </a:rPr>
              <a:t>Individual Shelters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C8B36-32CC-4BC9-A45E-1703CDAC17D4}"/>
              </a:ext>
            </a:extLst>
          </p:cNvPr>
          <p:cNvSpPr txBox="1"/>
          <p:nvPr/>
        </p:nvSpPr>
        <p:spPr>
          <a:xfrm>
            <a:off x="8614609" y="3300661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22B3A"/>
                </a:solidFill>
                <a:latin typeface="Avenir Next LT Pro Demi"/>
              </a:rPr>
              <a:t>Sense of Safety</a:t>
            </a:r>
            <a:endParaRPr lang="en-US" sz="11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F12A3-7D53-4647-9632-B5606F694603}"/>
              </a:ext>
            </a:extLst>
          </p:cNvPr>
          <p:cNvSpPr txBox="1"/>
          <p:nvPr/>
        </p:nvSpPr>
        <p:spPr>
          <a:xfrm>
            <a:off x="1195135" y="1917030"/>
            <a:ext cx="203133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venir Next LT Pro Demi"/>
              </a:rPr>
              <a:t>Community Space:</a:t>
            </a:r>
            <a:endParaRPr lang="en-US">
              <a:solidFill>
                <a:srgbClr val="FFFFFF"/>
              </a:solidFill>
            </a:endParaRPr>
          </a:p>
          <a:p>
            <a:r>
              <a:rPr lang="en-US" sz="1600">
                <a:solidFill>
                  <a:srgbClr val="FFFFFF"/>
                </a:solidFill>
                <a:latin typeface="Avenir Next LT Pro"/>
              </a:rPr>
              <a:t>Food prep</a:t>
            </a:r>
            <a:endParaRPr lang="en-US"/>
          </a:p>
          <a:p>
            <a:r>
              <a:rPr lang="en-US" sz="1600">
                <a:solidFill>
                  <a:srgbClr val="FFFFFF"/>
                </a:solidFill>
                <a:latin typeface="Avenir Next LT Pro"/>
              </a:rPr>
              <a:t>Electricity</a:t>
            </a:r>
          </a:p>
          <a:p>
            <a:r>
              <a:rPr lang="en-US" sz="1600">
                <a:solidFill>
                  <a:srgbClr val="FFFFFF"/>
                </a:solidFill>
                <a:latin typeface="Avenir Next LT Pro"/>
              </a:rPr>
              <a:t>Clean water</a:t>
            </a:r>
          </a:p>
          <a:p>
            <a:r>
              <a:rPr lang="en-US" sz="1600">
                <a:solidFill>
                  <a:srgbClr val="FFFFFF"/>
                </a:solidFill>
                <a:latin typeface="Avenir Next LT Pro"/>
              </a:rPr>
              <a:t>Wi-Fi</a:t>
            </a:r>
          </a:p>
          <a:p>
            <a:r>
              <a:rPr lang="en-US" sz="1600">
                <a:solidFill>
                  <a:srgbClr val="FFFFFF"/>
                </a:solidFill>
                <a:latin typeface="Avenir Next LT Pro"/>
              </a:rPr>
              <a:t>HVAC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A90405-6E4C-4241-91F4-21E9AA33AEA1}"/>
              </a:ext>
            </a:extLst>
          </p:cNvPr>
          <p:cNvSpPr txBox="1"/>
          <p:nvPr/>
        </p:nvSpPr>
        <p:spPr>
          <a:xfrm>
            <a:off x="3350794" y="2869530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22B3A"/>
                </a:solidFill>
                <a:latin typeface="Avenir Next LT Pro Demi"/>
              </a:rPr>
              <a:t>Sense of Dignity</a:t>
            </a:r>
          </a:p>
          <a:p>
            <a:endParaRPr lang="en-US" sz="1600">
              <a:solidFill>
                <a:srgbClr val="022B3A"/>
              </a:solidFill>
              <a:latin typeface="Avenir Next LT Pro"/>
            </a:endParaRPr>
          </a:p>
          <a:p>
            <a:r>
              <a:rPr lang="en-US" sz="1600">
                <a:solidFill>
                  <a:srgbClr val="022B3A"/>
                </a:solidFill>
                <a:latin typeface="Avenir Next LT Pro"/>
              </a:rPr>
              <a:t>Art</a:t>
            </a:r>
            <a:endParaRPr lang="en-US"/>
          </a:p>
          <a:p>
            <a:r>
              <a:rPr lang="en-US" sz="1600">
                <a:solidFill>
                  <a:srgbClr val="022B3A"/>
                </a:solidFill>
                <a:latin typeface="Avenir Next LT Pro"/>
              </a:rPr>
              <a:t>Plants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2A7615-6C53-40B2-914C-5DDB82A1F2CC}"/>
              </a:ext>
            </a:extLst>
          </p:cNvPr>
          <p:cNvSpPr txBox="1"/>
          <p:nvPr/>
        </p:nvSpPr>
        <p:spPr>
          <a:xfrm rot="16200000">
            <a:off x="9847846" y="3257299"/>
            <a:ext cx="368567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22B3A"/>
                </a:solidFill>
                <a:latin typeface="Avenir Next LT Pro Demi"/>
              </a:rPr>
              <a:t>Access to Public Transportation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0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0;p24">
            <a:extLst>
              <a:ext uri="{FF2B5EF4-FFF2-40B4-BE49-F238E27FC236}">
                <a16:creationId xmlns:a16="http://schemas.microsoft.com/office/drawing/2014/main" id="{453750A3-DD07-4CC7-AA9E-3BD297D7C984}"/>
              </a:ext>
            </a:extLst>
          </p:cNvPr>
          <p:cNvSpPr txBox="1"/>
          <p:nvPr/>
        </p:nvSpPr>
        <p:spPr>
          <a:xfrm>
            <a:off x="1543610" y="663909"/>
            <a:ext cx="909806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" sz="3600">
                <a:solidFill>
                  <a:srgbClr val="022B3A"/>
                </a:solidFill>
                <a:latin typeface="Libre Franklin"/>
                <a:sym typeface="Libre Franklin"/>
              </a:rPr>
              <a:t>Safe Rest Villages – Service Priorities</a:t>
            </a:r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6A8CC7-3057-47F8-BB28-916FF4E3A17F}"/>
              </a:ext>
            </a:extLst>
          </p:cNvPr>
          <p:cNvGrpSpPr/>
          <p:nvPr/>
        </p:nvGrpSpPr>
        <p:grpSpPr>
          <a:xfrm>
            <a:off x="412332" y="2737184"/>
            <a:ext cx="11365831" cy="2451953"/>
            <a:chOff x="412332" y="2737184"/>
            <a:chExt cx="11365831" cy="24519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4EDD97-0FD7-4C18-B707-C273E054E848}"/>
                </a:ext>
              </a:extLst>
            </p:cNvPr>
            <p:cNvSpPr txBox="1"/>
            <p:nvPr/>
          </p:nvSpPr>
          <p:spPr>
            <a:xfrm>
              <a:off x="6989594" y="2737184"/>
              <a:ext cx="1530017" cy="1897955"/>
            </a:xfrm>
            <a:prstGeom prst="rect">
              <a:avLst/>
            </a:prstGeom>
            <a:solidFill>
              <a:srgbClr val="ED7D3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sz="2400">
                  <a:solidFill>
                    <a:srgbClr val="022B3A"/>
                  </a:solidFill>
                  <a:latin typeface="Avenir Next LT Pro Demi"/>
                </a:rPr>
                <a:t>Hygiene:</a:t>
              </a:r>
              <a:endParaRPr lang="en-US" sz="2400">
                <a:solidFill>
                  <a:srgbClr val="022B3A"/>
                </a:solidFill>
              </a:endParaRP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Laundry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Showers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Flush Toilets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Garbage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Recycling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17F735-1D8B-4BEF-A64C-033F95B6983A}"/>
                </a:ext>
              </a:extLst>
            </p:cNvPr>
            <p:cNvSpPr txBox="1"/>
            <p:nvPr/>
          </p:nvSpPr>
          <p:spPr>
            <a:xfrm>
              <a:off x="8854488" y="2737184"/>
              <a:ext cx="2923675" cy="2174954"/>
            </a:xfrm>
            <a:prstGeom prst="rect">
              <a:avLst/>
            </a:prstGeom>
            <a:solidFill>
              <a:srgbClr val="ED7D3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sz="2400">
                  <a:solidFill>
                    <a:srgbClr val="022B3A"/>
                  </a:solidFill>
                  <a:latin typeface="Avenir Next LT Pro Demi"/>
                </a:rPr>
                <a:t>Access to Services:</a:t>
              </a:r>
              <a:endParaRPr lang="en-US"/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Case Management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Mental Health Supports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Substance Abuse Services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Housing Supports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Community Advocates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First Aid &amp; Medical Care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2F26FE-81AB-40FB-882E-DFF35434B7BE}"/>
                </a:ext>
              </a:extLst>
            </p:cNvPr>
            <p:cNvSpPr txBox="1"/>
            <p:nvPr/>
          </p:nvSpPr>
          <p:spPr>
            <a:xfrm>
              <a:off x="2257174" y="2737184"/>
              <a:ext cx="1630280" cy="1066959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sz="2400">
                  <a:solidFill>
                    <a:srgbClr val="FFFFFF"/>
                  </a:solidFill>
                  <a:latin typeface="Avenir Next LT Pro Demi"/>
                </a:rPr>
                <a:t>Housing:</a:t>
              </a:r>
              <a:endParaRPr lang="en-US"/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Private Space</a:t>
              </a:r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Shared Space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60917C-B77F-4C44-AA93-28C9D437D1DA}"/>
                </a:ext>
              </a:extLst>
            </p:cNvPr>
            <p:cNvSpPr txBox="1"/>
            <p:nvPr/>
          </p:nvSpPr>
          <p:spPr>
            <a:xfrm>
              <a:off x="4232357" y="2737184"/>
              <a:ext cx="2422357" cy="2451953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sz="2400">
                  <a:solidFill>
                    <a:srgbClr val="FFFFFF"/>
                  </a:solidFill>
                  <a:latin typeface="Avenir Next LT Pro Demi"/>
                </a:rPr>
                <a:t>Infrastructure:</a:t>
              </a:r>
              <a:endParaRPr lang="en-US"/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Electricity</a:t>
              </a:r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Clean Water</a:t>
              </a:r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Wi-Fi</a:t>
              </a:r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HVAC</a:t>
              </a:r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Food Preparation</a:t>
              </a:r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Fire Safety</a:t>
              </a:r>
            </a:p>
            <a:p>
              <a:r>
                <a:rPr lang="en-US" sz="1800">
                  <a:solidFill>
                    <a:srgbClr val="FFFFFF"/>
                  </a:solidFill>
                  <a:latin typeface="Avenir Next LT Pro"/>
                </a:rPr>
                <a:t>Public Transportation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9AB744-A930-454F-9BA5-2F27F2A71646}"/>
                </a:ext>
              </a:extLst>
            </p:cNvPr>
            <p:cNvSpPr txBox="1"/>
            <p:nvPr/>
          </p:nvSpPr>
          <p:spPr>
            <a:xfrm>
              <a:off x="412332" y="2737184"/>
              <a:ext cx="1499937" cy="1620957"/>
            </a:xfrm>
            <a:prstGeom prst="rect">
              <a:avLst/>
            </a:prstGeom>
            <a:solidFill>
              <a:schemeClr val="accent6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sz="2400">
                  <a:solidFill>
                    <a:srgbClr val="022B3A"/>
                  </a:solidFill>
                  <a:latin typeface="Avenir Next LT Pro Demi"/>
                </a:rPr>
                <a:t>Values:</a:t>
              </a:r>
              <a:endParaRPr lang="en-US"/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Dignity</a:t>
              </a:r>
              <a:endParaRPr lang="en-US">
                <a:latin typeface="Avenir Next LT Pro"/>
              </a:endParaRP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Safety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Community</a:t>
              </a:r>
            </a:p>
            <a:p>
              <a:r>
                <a:rPr lang="en-US" sz="1800">
                  <a:solidFill>
                    <a:srgbClr val="022B3A"/>
                  </a:solidFill>
                  <a:latin typeface="Avenir Next LT Pro"/>
                </a:rPr>
                <a:t>Compassion</a:t>
              </a:r>
            </a:p>
          </p:txBody>
        </p:sp>
      </p:grpSp>
      <p:pic>
        <p:nvPicPr>
          <p:cNvPr id="28" name="Picture 28">
            <a:extLst>
              <a:ext uri="{FF2B5EF4-FFF2-40B4-BE49-F238E27FC236}">
                <a16:creationId xmlns:a16="http://schemas.microsoft.com/office/drawing/2014/main" id="{288C94BA-B73A-49F8-8C2B-9F92A62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34" y="2038629"/>
            <a:ext cx="552450" cy="561975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4EB3D168-CD88-4960-8FD4-ED9F13D6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04" y="2038629"/>
            <a:ext cx="552450" cy="561975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8B5ED372-7150-44FA-BE1E-6AE5A27F3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745" y="2038629"/>
            <a:ext cx="552450" cy="561975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673A6334-6375-4136-B08D-1F7A83BE4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968" y="2083453"/>
            <a:ext cx="495300" cy="504825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FC15D160-9EBC-43A2-BFA2-AB3C23719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488" y="2128276"/>
            <a:ext cx="5619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39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0;p24">
            <a:extLst>
              <a:ext uri="{FF2B5EF4-FFF2-40B4-BE49-F238E27FC236}">
                <a16:creationId xmlns:a16="http://schemas.microsoft.com/office/drawing/2014/main" id="{453750A3-DD07-4CC7-AA9E-3BD297D7C984}"/>
              </a:ext>
            </a:extLst>
          </p:cNvPr>
          <p:cNvSpPr txBox="1"/>
          <p:nvPr/>
        </p:nvSpPr>
        <p:spPr>
          <a:xfrm>
            <a:off x="1285875" y="663909"/>
            <a:ext cx="96135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" sz="3600">
                <a:solidFill>
                  <a:srgbClr val="022B3A"/>
                </a:solidFill>
                <a:latin typeface="Libre Franklin"/>
                <a:sym typeface="Libre Franklin"/>
              </a:rPr>
              <a:t>Safe Rest Villages – Next Steps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0917C-B77F-4C44-AA93-28C9D437D1DA}"/>
              </a:ext>
            </a:extLst>
          </p:cNvPr>
          <p:cNvSpPr txBox="1"/>
          <p:nvPr/>
        </p:nvSpPr>
        <p:spPr>
          <a:xfrm>
            <a:off x="2974425" y="1304241"/>
            <a:ext cx="6447365" cy="4975721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60">
              <a:spcBef>
                <a:spcPts val="400"/>
              </a:spcBef>
              <a:spcAft>
                <a:spcPts val="400"/>
              </a:spcAft>
            </a:pPr>
            <a:endParaRPr lang="en-US" sz="3600">
              <a:solidFill>
                <a:srgbClr val="022B3A"/>
              </a:solidFill>
              <a:latin typeface="Avenir Next LT Pro Demi"/>
            </a:endParaRPr>
          </a:p>
          <a:p>
            <a:pPr marL="365760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rgbClr val="022B3A"/>
                </a:solidFill>
                <a:latin typeface="Avenir Next LT Pro Demi"/>
              </a:rPr>
              <a:t>April - S2HC</a:t>
            </a:r>
            <a:endParaRPr lang="en-US" sz="2400"/>
          </a:p>
          <a:p>
            <a:pPr marL="365760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rgbClr val="022B3A"/>
                </a:solidFill>
                <a:latin typeface="Avenir Next LT Pro Demi"/>
              </a:rPr>
              <a:t>May - Budget $$</a:t>
            </a:r>
            <a:endParaRPr lang="en-US" sz="2400"/>
          </a:p>
          <a:p>
            <a:pPr marL="365760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rgbClr val="022B3A"/>
                </a:solidFill>
                <a:latin typeface="Avenir Next LT Pro Demi"/>
              </a:rPr>
              <a:t>June/July – ARPA</a:t>
            </a:r>
          </a:p>
          <a:p>
            <a:pPr marL="365760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rgbClr val="022B3A"/>
                </a:solidFill>
                <a:latin typeface="Avenir Next LT Pro Demi"/>
              </a:rPr>
              <a:t>July – Hire project manager</a:t>
            </a:r>
          </a:p>
          <a:p>
            <a:pPr marL="365760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rgbClr val="022B3A"/>
                </a:solidFill>
                <a:latin typeface="Avenir Next LT Pro Demi"/>
              </a:rPr>
              <a:t>Aug/Sept - Community engagement team</a:t>
            </a:r>
          </a:p>
          <a:p>
            <a:pPr marL="365760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rgbClr val="022B3A"/>
                </a:solidFill>
                <a:latin typeface="Avenir Next LT Pro Demi"/>
              </a:rPr>
              <a:t>Aug/Sept - Site Selection</a:t>
            </a:r>
          </a:p>
          <a:p>
            <a:pPr marL="365760">
              <a:spcBef>
                <a:spcPts val="400"/>
              </a:spcBef>
              <a:spcAft>
                <a:spcPts val="400"/>
              </a:spcAft>
            </a:pPr>
            <a:r>
              <a:rPr lang="en-US" sz="2400">
                <a:solidFill>
                  <a:srgbClr val="022B3A"/>
                </a:solidFill>
                <a:latin typeface="Avenir Next LT Pro Demi"/>
              </a:rPr>
              <a:t>Sept/Dec - Construction</a:t>
            </a:r>
          </a:p>
          <a:p>
            <a:pPr marL="365760">
              <a:spcBef>
                <a:spcPts val="400"/>
              </a:spcBef>
              <a:spcAft>
                <a:spcPts val="400"/>
              </a:spcAft>
            </a:pPr>
            <a:endParaRPr lang="en-US" sz="3600">
              <a:solidFill>
                <a:srgbClr val="022B3A"/>
              </a:solidFill>
              <a:latin typeface="Avenir Next LT Pro Demi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75AEC8A-9F5B-43A2-AE7B-39C54034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09" y="4348383"/>
            <a:ext cx="838200" cy="838200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5FA53EE9-1146-4F38-8171-96B931A90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414" y="2221133"/>
            <a:ext cx="685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05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"/>
          <p:cNvSpPr txBox="1"/>
          <p:nvPr/>
        </p:nvSpPr>
        <p:spPr>
          <a:xfrm>
            <a:off x="6611469" y="1569803"/>
            <a:ext cx="47102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8D0412-CB02-400F-97E2-514440D22D07}"/>
              </a:ext>
            </a:extLst>
          </p:cNvPr>
          <p:cNvSpPr/>
          <p:nvPr/>
        </p:nvSpPr>
        <p:spPr>
          <a:xfrm>
            <a:off x="6096000" y="6308545"/>
            <a:ext cx="506278" cy="369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490;p24">
            <a:extLst>
              <a:ext uri="{FF2B5EF4-FFF2-40B4-BE49-F238E27FC236}">
                <a16:creationId xmlns:a16="http://schemas.microsoft.com/office/drawing/2014/main" id="{0B8A2613-1CF4-4343-9444-F4F59D406C73}"/>
              </a:ext>
            </a:extLst>
          </p:cNvPr>
          <p:cNvSpPr txBox="1"/>
          <p:nvPr/>
        </p:nvSpPr>
        <p:spPr>
          <a:xfrm>
            <a:off x="3775884" y="663909"/>
            <a:ext cx="48398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3600" dirty="0">
              <a:solidFill>
                <a:srgbClr val="FFFFFF"/>
              </a:solidFill>
              <a:latin typeface="Libre Franklin"/>
            </a:endParaRPr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BB5D5DD1-0285-4CAC-B7A4-5A61DC8E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60" y="504645"/>
            <a:ext cx="11369614" cy="54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2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3"/>
          <p:cNvSpPr txBox="1">
            <a:spLocks noGrp="1"/>
          </p:cNvSpPr>
          <p:nvPr>
            <p:ph type="title"/>
          </p:nvPr>
        </p:nvSpPr>
        <p:spPr>
          <a:xfrm>
            <a:off x="1690404" y="2767457"/>
            <a:ext cx="9030294" cy="160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en" b="1">
                <a:latin typeface="Avenir"/>
                <a:sym typeface="Avenir"/>
              </a:rPr>
              <a:t>Testimony &amp; Dialogue</a:t>
            </a:r>
            <a:endParaRPr lang="en-US"/>
          </a:p>
        </p:txBody>
      </p:sp>
      <p:sp>
        <p:nvSpPr>
          <p:cNvPr id="478" name="Google Shape;478;p2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79" name="Google Shape;479;p2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1B07F5-DDEB-446D-BCA3-BB8BE2C2498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/>
              <a:t>June 30, 2021</a:t>
            </a:r>
          </a:p>
        </p:txBody>
      </p:sp>
    </p:spTree>
    <p:extLst>
      <p:ext uri="{BB962C8B-B14F-4D97-AF65-F5344CB8AC3E}">
        <p14:creationId xmlns:p14="http://schemas.microsoft.com/office/powerpoint/2010/main" val="170218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6" name="Picture 6" descr="Point in Time Count_blue.png">
            <a:extLst>
              <a:ext uri="{FF2B5EF4-FFF2-40B4-BE49-F238E27FC236}">
                <a16:creationId xmlns:a16="http://schemas.microsoft.com/office/drawing/2014/main" id="{DC86B88A-244B-409C-9110-0360DBC0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24" y="203482"/>
            <a:ext cx="11474311" cy="64529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56495C-A894-45BB-8C86-BE84A10DE475}"/>
              </a:ext>
            </a:extLst>
          </p:cNvPr>
          <p:cNvSpPr/>
          <p:nvPr/>
        </p:nvSpPr>
        <p:spPr>
          <a:xfrm>
            <a:off x="-560" y="2871507"/>
            <a:ext cx="7956177" cy="11205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5760"/>
            <a:r>
              <a:rPr lang="en-US" sz="1800">
                <a:solidFill>
                  <a:srgbClr val="022B3A"/>
                </a:solidFill>
                <a:latin typeface="Avenir Next LT Pro Demi"/>
                <a:cs typeface="Arial"/>
              </a:rPr>
              <a:t>PRE-PANDEMIC 2019 POINT IN TIME COUNT OF AT LEAST</a:t>
            </a:r>
            <a:endParaRPr lang="en-US" sz="2800" b="1">
              <a:solidFill>
                <a:srgbClr val="FFFFFF"/>
              </a:solidFill>
              <a:latin typeface="Avenir Next LT Pro Demi"/>
              <a:cs typeface="Arial"/>
            </a:endParaRPr>
          </a:p>
          <a:p>
            <a:pPr marL="365760"/>
            <a:r>
              <a:rPr lang="en-US" sz="4200" b="1">
                <a:solidFill>
                  <a:srgbClr val="022B3A"/>
                </a:solidFill>
                <a:latin typeface="Avenir Next LT Pro Demi"/>
                <a:cs typeface="Arial"/>
              </a:rPr>
              <a:t>4,015 Houseless Individuals</a:t>
            </a:r>
            <a:endParaRPr lang="en-US" sz="2800" b="1">
              <a:latin typeface="Avenir Next LT Pro Dem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89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"/>
          <p:cNvSpPr txBox="1"/>
          <p:nvPr/>
        </p:nvSpPr>
        <p:spPr>
          <a:xfrm>
            <a:off x="730515" y="2067206"/>
            <a:ext cx="1081318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n-US" sz="2400">
                <a:solidFill>
                  <a:schemeClr val="bg1"/>
                </a:solidFill>
                <a:latin typeface="Libre Franklin"/>
              </a:rPr>
              <a:t>Neighbors experiencing houselessness </a:t>
            </a:r>
            <a:r>
              <a:rPr lang="en-US" sz="2400">
                <a:solidFill>
                  <a:schemeClr val="bg1"/>
                </a:solidFill>
              </a:rPr>
              <a:t>are residing in parks, natural areas, and the right of way, all </a:t>
            </a:r>
            <a:r>
              <a:rPr lang="en-US" sz="2400">
                <a:solidFill>
                  <a:schemeClr val="bg1"/>
                </a:solidFill>
                <a:latin typeface="Libre Franklin"/>
              </a:rPr>
              <a:t>posing serious risks from the perspective of public health and safety. </a:t>
            </a:r>
            <a:endParaRPr lang="en-US">
              <a:solidFill>
                <a:schemeClr val="bg1"/>
              </a:solidFill>
            </a:endParaRPr>
          </a:p>
          <a:p>
            <a:pPr algn="ctr">
              <a:buSzPts val="1800"/>
            </a:pPr>
            <a:endParaRPr lang="en-US" sz="2400">
              <a:solidFill>
                <a:schemeClr val="bg1"/>
              </a:solidFill>
              <a:latin typeface="Libre Franklin"/>
            </a:endParaRPr>
          </a:p>
          <a:p>
            <a:pPr algn="ctr">
              <a:buSzPts val="1800"/>
            </a:pPr>
            <a:r>
              <a:rPr lang="en-US" sz="2400">
                <a:solidFill>
                  <a:schemeClr val="bg1"/>
                </a:solidFill>
                <a:latin typeface="Libre Franklin"/>
              </a:rPr>
              <a:t>While the City of Portland works with our government, non-profit and business partners to solve the houselessness crisis, the City needs to identify a new comprehensive solution to camping in urban settings.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489" name="Google Shape;489;p24"/>
          <p:cNvSpPr txBox="1"/>
          <p:nvPr/>
        </p:nvSpPr>
        <p:spPr>
          <a:xfrm>
            <a:off x="6195798" y="3889485"/>
            <a:ext cx="274466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8D0412-CB02-400F-97E2-514440D22D07}"/>
              </a:ext>
            </a:extLst>
          </p:cNvPr>
          <p:cNvSpPr/>
          <p:nvPr/>
        </p:nvSpPr>
        <p:spPr>
          <a:xfrm>
            <a:off x="6096000" y="6308545"/>
            <a:ext cx="506278" cy="369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490;p24">
            <a:extLst>
              <a:ext uri="{FF2B5EF4-FFF2-40B4-BE49-F238E27FC236}">
                <a16:creationId xmlns:a16="http://schemas.microsoft.com/office/drawing/2014/main" id="{23CB58E5-8161-4E66-A10F-A3AD44311054}"/>
              </a:ext>
            </a:extLst>
          </p:cNvPr>
          <p:cNvSpPr txBox="1"/>
          <p:nvPr/>
        </p:nvSpPr>
        <p:spPr>
          <a:xfrm>
            <a:off x="3916530" y="592020"/>
            <a:ext cx="43614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2800"/>
            </a:pPr>
            <a:r>
              <a:rPr lang="en" sz="4000">
                <a:solidFill>
                  <a:srgbClr val="FFFFFF"/>
                </a:solidFill>
                <a:latin typeface="Libre Franklin"/>
              </a:rPr>
              <a:t>Problem at Hand</a:t>
            </a:r>
          </a:p>
        </p:txBody>
      </p:sp>
    </p:spTree>
    <p:extLst>
      <p:ext uri="{BB962C8B-B14F-4D97-AF65-F5344CB8AC3E}">
        <p14:creationId xmlns:p14="http://schemas.microsoft.com/office/powerpoint/2010/main" val="65942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rrows PNG.png">
            <a:extLst>
              <a:ext uri="{FF2B5EF4-FFF2-40B4-BE49-F238E27FC236}">
                <a16:creationId xmlns:a16="http://schemas.microsoft.com/office/drawing/2014/main" id="{7B457363-8CFC-4F75-818C-3F569635B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" r="-103" b="-392"/>
          <a:stretch/>
        </p:blipFill>
        <p:spPr>
          <a:xfrm>
            <a:off x="643467" y="2309778"/>
            <a:ext cx="10905066" cy="28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9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AFBF75-49FC-484B-AB8B-DA8EFC0BFE0A}"/>
              </a:ext>
            </a:extLst>
          </p:cNvPr>
          <p:cNvSpPr txBox="1"/>
          <p:nvPr/>
        </p:nvSpPr>
        <p:spPr>
          <a:xfrm>
            <a:off x="8780930" y="5049371"/>
            <a:ext cx="189155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venir"/>
                <a:cs typeface="Segoe UI"/>
              </a:rPr>
              <a:t>OMF</a:t>
            </a:r>
            <a:r>
              <a:rPr lang="en-US" sz="1600">
                <a:latin typeface="Avenir"/>
                <a:cs typeface="Segoe UI"/>
              </a:rPr>
              <a:t>​</a:t>
            </a:r>
          </a:p>
          <a:p>
            <a:r>
              <a:rPr lang="en-US" sz="1600">
                <a:solidFill>
                  <a:srgbClr val="FFFFFF"/>
                </a:solidFill>
                <a:latin typeface="Avenir"/>
                <a:cs typeface="Segoe UI"/>
              </a:rPr>
              <a:t>State of Oregon</a:t>
            </a:r>
            <a:r>
              <a:rPr lang="en-US" sz="1600">
                <a:latin typeface="Avenir"/>
                <a:cs typeface="Segoe UI"/>
              </a:rPr>
              <a:t>​</a:t>
            </a:r>
          </a:p>
          <a:p>
            <a:r>
              <a:rPr lang="en-US" sz="1600">
                <a:solidFill>
                  <a:srgbClr val="FFFFFF"/>
                </a:solidFill>
                <a:latin typeface="Avenir"/>
                <a:cs typeface="Segoe UI"/>
              </a:rPr>
              <a:t>Stop the Sweeps</a:t>
            </a:r>
            <a:r>
              <a:rPr lang="en-US" sz="1600">
                <a:latin typeface="Avenir"/>
                <a:cs typeface="Segoe UI"/>
              </a:rPr>
              <a:t>​</a:t>
            </a:r>
          </a:p>
          <a:p>
            <a:r>
              <a:rPr lang="en-US" sz="1600">
                <a:solidFill>
                  <a:srgbClr val="FFFFFF"/>
                </a:solidFill>
                <a:latin typeface="Avenir"/>
                <a:cs typeface="Segoe UI"/>
              </a:rPr>
              <a:t>Street Roots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37CCE-D095-41F5-91AE-051423380311}"/>
              </a:ext>
            </a:extLst>
          </p:cNvPr>
          <p:cNvGrpSpPr/>
          <p:nvPr/>
        </p:nvGrpSpPr>
        <p:grpSpPr>
          <a:xfrm>
            <a:off x="-4550" y="341511"/>
            <a:ext cx="12198478" cy="6185645"/>
            <a:chOff x="-4550" y="331986"/>
            <a:chExt cx="12198478" cy="6185645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BF78DD1D-5855-4A1E-A52C-621DCD42D718}"/>
                </a:ext>
              </a:extLst>
            </p:cNvPr>
            <p:cNvSpPr/>
            <p:nvPr/>
          </p:nvSpPr>
          <p:spPr>
            <a:xfrm>
              <a:off x="-4550" y="331986"/>
              <a:ext cx="5546910" cy="6185645"/>
            </a:xfrm>
            <a:prstGeom prst="homePlat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A260061-697B-49D8-AE5E-3A601F64C15A}"/>
                </a:ext>
              </a:extLst>
            </p:cNvPr>
            <p:cNvSpPr/>
            <p:nvPr/>
          </p:nvSpPr>
          <p:spPr>
            <a:xfrm rot="5400000">
              <a:off x="10692341" y="2999815"/>
              <a:ext cx="2050675" cy="952499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23A02B-EF49-4DF2-AD17-B11ECD208756}"/>
                </a:ext>
              </a:extLst>
            </p:cNvPr>
            <p:cNvSpPr/>
            <p:nvPr/>
          </p:nvSpPr>
          <p:spPr>
            <a:xfrm>
              <a:off x="4156822" y="2868146"/>
              <a:ext cx="7395882" cy="113179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22B3A"/>
                  </a:solidFill>
                  <a:cs typeface="Arial"/>
                </a:rPr>
                <a:t>Alignment on Creating Safe Rest Villages</a:t>
              </a:r>
              <a:endParaRPr lang="en-US" sz="2800" b="1">
                <a:solidFill>
                  <a:srgbClr val="022B3A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BD79FA-E886-4031-A9A6-F1AC9451684A}"/>
              </a:ext>
            </a:extLst>
          </p:cNvPr>
          <p:cNvGrpSpPr/>
          <p:nvPr/>
        </p:nvGrpSpPr>
        <p:grpSpPr>
          <a:xfrm>
            <a:off x="0" y="338978"/>
            <a:ext cx="3104027" cy="6181910"/>
            <a:chOff x="-245689" y="340846"/>
            <a:chExt cx="3104027" cy="618191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901F10-3033-49FE-B4D7-390454DC7247}"/>
                </a:ext>
              </a:extLst>
            </p:cNvPr>
            <p:cNvSpPr/>
            <p:nvPr/>
          </p:nvSpPr>
          <p:spPr>
            <a:xfrm>
              <a:off x="-245689" y="1645397"/>
              <a:ext cx="3104027" cy="9637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Office of Commissioner</a:t>
              </a:r>
              <a:br>
                <a:rPr lang="en-US" sz="1800" b="1">
                  <a:latin typeface="Avenir"/>
                  <a:cs typeface="Arial"/>
                </a:rPr>
              </a:br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Jo Ann Hardesty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E512E8-D320-4DF3-8AC5-AB334040FCB9}"/>
                </a:ext>
              </a:extLst>
            </p:cNvPr>
            <p:cNvSpPr/>
            <p:nvPr/>
          </p:nvSpPr>
          <p:spPr>
            <a:xfrm>
              <a:off x="-245689" y="4254500"/>
              <a:ext cx="3104027" cy="9637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Office of Commissioner</a:t>
              </a:r>
              <a:b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</a:br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Carmen Rubio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2F42AD-4058-414B-B987-BF2E90294F8A}"/>
                </a:ext>
              </a:extLst>
            </p:cNvPr>
            <p:cNvSpPr/>
            <p:nvPr/>
          </p:nvSpPr>
          <p:spPr>
            <a:xfrm>
              <a:off x="-245689" y="2949949"/>
              <a:ext cx="3104027" cy="9637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Office of Commissioner</a:t>
              </a:r>
              <a:b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</a:br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Mingus Mapps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EA787-C0F1-4456-98AA-A5F342ADC3EE}"/>
                </a:ext>
              </a:extLst>
            </p:cNvPr>
            <p:cNvSpPr/>
            <p:nvPr/>
          </p:nvSpPr>
          <p:spPr>
            <a:xfrm>
              <a:off x="-245689" y="340846"/>
              <a:ext cx="3104027" cy="9637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Office of Mayor </a:t>
              </a:r>
              <a:b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</a:br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Ted Wheeler</a:t>
              </a:r>
              <a:endParaRPr lang="en-US" sz="1800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7D1B41-5ACB-43F5-85C9-FDC8E50AF771}"/>
                </a:ext>
              </a:extLst>
            </p:cNvPr>
            <p:cNvSpPr/>
            <p:nvPr/>
          </p:nvSpPr>
          <p:spPr>
            <a:xfrm>
              <a:off x="-245689" y="5559051"/>
              <a:ext cx="3104027" cy="9637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Office of Commissioner</a:t>
              </a:r>
              <a:b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</a:br>
              <a:r>
                <a:rPr lang="en-US" sz="1800" b="1">
                  <a:solidFill>
                    <a:schemeClr val="bg1"/>
                  </a:solidFill>
                  <a:latin typeface="Avenir"/>
                  <a:cs typeface="Arial"/>
                </a:rPr>
                <a:t>Dan Ryan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98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"/>
          <p:cNvSpPr txBox="1"/>
          <p:nvPr/>
        </p:nvSpPr>
        <p:spPr>
          <a:xfrm>
            <a:off x="745210" y="409194"/>
            <a:ext cx="10701579" cy="6878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1800"/>
            </a:pPr>
            <a:endParaRPr lang="en-US" sz="2400">
              <a:solidFill>
                <a:schemeClr val="bg1"/>
              </a:solidFill>
              <a:latin typeface="Libre Franklin" panose="020B060402020202020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Neighbors experiencing houselessness</a:t>
            </a:r>
            <a:endParaRPr lang="en-US" sz="1800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Joint Office of Homeless Services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A Home for Everyone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Multnomah County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Oregon Metro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State legislators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Community Town Hall meetings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Oregon Law Center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Street Roots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Neighborhood Associations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Northeast Neighborhood Coalition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Business for a Better Portland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Portland Business Alliance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HereTogether</a:t>
            </a:r>
            <a:endParaRPr lang="en-US" sz="1800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Portland, Neighbors Welcome</a:t>
            </a:r>
            <a:endParaRPr lang="en-US" sz="18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8D0412-CB02-400F-97E2-514440D22D07}"/>
              </a:ext>
            </a:extLst>
          </p:cNvPr>
          <p:cNvSpPr/>
          <p:nvPr/>
        </p:nvSpPr>
        <p:spPr>
          <a:xfrm>
            <a:off x="6096000" y="6308545"/>
            <a:ext cx="506278" cy="369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490;p24">
            <a:extLst>
              <a:ext uri="{FF2B5EF4-FFF2-40B4-BE49-F238E27FC236}">
                <a16:creationId xmlns:a16="http://schemas.microsoft.com/office/drawing/2014/main" id="{089C212F-F182-4320-835E-06E44F40B8A5}"/>
              </a:ext>
            </a:extLst>
          </p:cNvPr>
          <p:cNvSpPr txBox="1"/>
          <p:nvPr/>
        </p:nvSpPr>
        <p:spPr>
          <a:xfrm>
            <a:off x="3675242" y="232589"/>
            <a:ext cx="48398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2800"/>
            </a:pPr>
            <a:r>
              <a:rPr lang="en" sz="36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Community Inclusion</a:t>
            </a:r>
          </a:p>
        </p:txBody>
      </p:sp>
    </p:spTree>
    <p:extLst>
      <p:ext uri="{BB962C8B-B14F-4D97-AF65-F5344CB8AC3E}">
        <p14:creationId xmlns:p14="http://schemas.microsoft.com/office/powerpoint/2010/main" val="344227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"/>
          <p:cNvSpPr txBox="1"/>
          <p:nvPr/>
        </p:nvSpPr>
        <p:spPr>
          <a:xfrm>
            <a:off x="745210" y="725496"/>
            <a:ext cx="10701579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1800"/>
            </a:pPr>
            <a:endParaRPr lang="en-US" sz="2400">
              <a:solidFill>
                <a:schemeClr val="bg1"/>
              </a:solidFill>
              <a:latin typeface="Libre Franklin" panose="020B0604020202020204" charset="0"/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This ordinance creates clear standards by which Portlanders experiencing houselessness can expect to rest safely without fear of intervention by City entities;</a:t>
            </a:r>
            <a:endParaRPr lang="en-US" sz="1800">
              <a:solidFill>
                <a:schemeClr val="bg1"/>
              </a:solidFill>
              <a:latin typeface="Libre Franklin"/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It explains the criteria used in determining which camps are high-or-low impact and establishes zones that are de-prioritized for intervention by the Impact Reduction Program</a:t>
            </a:r>
            <a:endParaRPr lang="en-US" sz="1800">
              <a:solidFill>
                <a:schemeClr val="bg1"/>
              </a:solidFill>
              <a:latin typeface="Libre Franklin"/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It ensures the Impact Reduction Program assists houseless Portlanders in accessing Safe Rest Villages should they voluntarily choose to do so; and</a:t>
            </a:r>
            <a:endParaRPr lang="en-US" sz="1800">
              <a:solidFill>
                <a:schemeClr val="bg1"/>
              </a:solidFill>
              <a:latin typeface="Libre Franklin"/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It clarifies the Impact Reduction Program is the responsibility of the entirety of Council, not simply the Mayor or whichever Commissioner overseeing the land-owning bureau on which a high-impact encampment exists.</a:t>
            </a:r>
          </a:p>
          <a:p>
            <a:pPr marL="342900" lvl="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The ordinance does </a:t>
            </a:r>
            <a:r>
              <a:rPr lang="en-US" sz="1800" b="1">
                <a:solidFill>
                  <a:schemeClr val="bg1"/>
                </a:solidFill>
              </a:rPr>
              <a:t>not </a:t>
            </a:r>
            <a:r>
              <a:rPr lang="en-US" sz="1800">
                <a:solidFill>
                  <a:schemeClr val="bg1"/>
                </a:solidFill>
              </a:rPr>
              <a:t>criminalize houselessness, and it does </a:t>
            </a:r>
            <a:r>
              <a:rPr lang="en-US" sz="1800" b="1">
                <a:solidFill>
                  <a:schemeClr val="bg1"/>
                </a:solidFill>
              </a:rPr>
              <a:t>not </a:t>
            </a:r>
            <a:r>
              <a:rPr lang="en-US" sz="1800">
                <a:solidFill>
                  <a:schemeClr val="bg1"/>
                </a:solidFill>
              </a:rPr>
              <a:t>feed into the false binary of—"to sweep, or not to sweep."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  <a:buSzPts val="1800"/>
            </a:pPr>
            <a:endParaRPr lang="en-US" sz="180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It </a:t>
            </a:r>
            <a:r>
              <a:rPr lang="en-US" sz="1800" b="1">
                <a:solidFill>
                  <a:schemeClr val="bg1"/>
                </a:solidFill>
              </a:rPr>
              <a:t>does</a:t>
            </a:r>
            <a:r>
              <a:rPr lang="en-US" sz="1800">
                <a:solidFill>
                  <a:schemeClr val="bg1"/>
                </a:solidFill>
              </a:rPr>
              <a:t> provide a humanitarian response to meet our houseless residents where they are.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8D0412-CB02-400F-97E2-514440D22D07}"/>
              </a:ext>
            </a:extLst>
          </p:cNvPr>
          <p:cNvSpPr/>
          <p:nvPr/>
        </p:nvSpPr>
        <p:spPr>
          <a:xfrm>
            <a:off x="6096000" y="6308545"/>
            <a:ext cx="506278" cy="369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490;p24">
            <a:extLst>
              <a:ext uri="{FF2B5EF4-FFF2-40B4-BE49-F238E27FC236}">
                <a16:creationId xmlns:a16="http://schemas.microsoft.com/office/drawing/2014/main" id="{089C212F-F182-4320-835E-06E44F40B8A5}"/>
              </a:ext>
            </a:extLst>
          </p:cNvPr>
          <p:cNvSpPr txBox="1"/>
          <p:nvPr/>
        </p:nvSpPr>
        <p:spPr>
          <a:xfrm>
            <a:off x="3675242" y="405117"/>
            <a:ext cx="48398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1846322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2C4EDE-24B6-478A-96C5-9EAC5743E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" t="9413" r="-100" b="6521"/>
          <a:stretch/>
        </p:blipFill>
        <p:spPr>
          <a:xfrm>
            <a:off x="-652" y="1002"/>
            <a:ext cx="12200500" cy="68614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790FD8-559C-4233-A41D-2E7154CD45B6}"/>
              </a:ext>
            </a:extLst>
          </p:cNvPr>
          <p:cNvSpPr/>
          <p:nvPr/>
        </p:nvSpPr>
        <p:spPr>
          <a:xfrm>
            <a:off x="-560" y="299757"/>
            <a:ext cx="3679452" cy="6062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5760"/>
            <a:r>
              <a:rPr lang="en-US" sz="2000">
                <a:solidFill>
                  <a:schemeClr val="bg1"/>
                </a:solidFill>
                <a:latin typeface="Avenir Next LT Pro Demi"/>
                <a:cs typeface="Arial"/>
              </a:rPr>
              <a:t>Example: Eugene, OR</a:t>
            </a:r>
            <a:endParaRPr lang="en-US" sz="2000">
              <a:solidFill>
                <a:schemeClr val="bg1"/>
              </a:solidFill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111523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9337671-B320-4C12-BA04-E0C082793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" t="7756" r="4974" b="7638"/>
          <a:stretch/>
        </p:blipFill>
        <p:spPr>
          <a:xfrm>
            <a:off x="0" y="-629"/>
            <a:ext cx="12194579" cy="68587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12145E-9743-4111-A2C3-8CAD1CC52D7D}"/>
              </a:ext>
            </a:extLst>
          </p:cNvPr>
          <p:cNvSpPr/>
          <p:nvPr/>
        </p:nvSpPr>
        <p:spPr>
          <a:xfrm>
            <a:off x="-560" y="299757"/>
            <a:ext cx="3679452" cy="6062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5760"/>
            <a:r>
              <a:rPr lang="en-US" sz="2000">
                <a:solidFill>
                  <a:schemeClr val="bg1"/>
                </a:solidFill>
                <a:latin typeface="Avenir Next LT Pro Demi"/>
                <a:cs typeface="Arial"/>
              </a:rPr>
              <a:t>Example: Oakland, CA</a:t>
            </a:r>
            <a:endParaRPr lang="en-US" sz="2000">
              <a:solidFill>
                <a:schemeClr val="bg1"/>
              </a:solidFill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2816785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MF_Template">
      <a:dk1>
        <a:srgbClr val="000000"/>
      </a:dk1>
      <a:lt1>
        <a:srgbClr val="FFFFFF"/>
      </a:lt1>
      <a:dk2>
        <a:srgbClr val="022B3A"/>
      </a:dk2>
      <a:lt2>
        <a:srgbClr val="F2F3D9"/>
      </a:lt2>
      <a:accent1>
        <a:srgbClr val="032E42"/>
      </a:accent1>
      <a:accent2>
        <a:srgbClr val="004672"/>
      </a:accent2>
      <a:accent3>
        <a:srgbClr val="007591"/>
      </a:accent3>
      <a:accent4>
        <a:srgbClr val="F2F3D9"/>
      </a:accent4>
      <a:accent5>
        <a:srgbClr val="CDC6A5"/>
      </a:accent5>
      <a:accent6>
        <a:srgbClr val="F3CA40"/>
      </a:accent6>
      <a:hlink>
        <a:srgbClr val="A3C4BC"/>
      </a:hlink>
      <a:folHlink>
        <a:srgbClr val="A3C4B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16EFABAD948F4AA9F6D41FEA0367BA" ma:contentTypeVersion="5" ma:contentTypeDescription="Create a new document." ma:contentTypeScope="" ma:versionID="adfee7b479eb0e9ed8c2f79d599d7fc3">
  <xsd:schema xmlns:xsd="http://www.w3.org/2001/XMLSchema" xmlns:xs="http://www.w3.org/2001/XMLSchema" xmlns:p="http://schemas.microsoft.com/office/2006/metadata/properties" xmlns:ns3="00fb346b-92e1-4430-92bd-806ce8ab7c15" xmlns:ns4="f1281d83-2d55-499f-84e5-6afae65888e4" targetNamespace="http://schemas.microsoft.com/office/2006/metadata/properties" ma:root="true" ma:fieldsID="748478dbc4031f9ed32971a4d4bd8b80" ns3:_="" ns4:_="">
    <xsd:import namespace="00fb346b-92e1-4430-92bd-806ce8ab7c15"/>
    <xsd:import namespace="f1281d83-2d55-499f-84e5-6afae65888e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b346b-92e1-4430-92bd-806ce8ab7c1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81d83-2d55-499f-84e5-6afae65888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B3A5B2-9D91-4CE2-8DEA-A39A672DA725}">
  <ds:schemaRefs>
    <ds:schemaRef ds:uri="00fb346b-92e1-4430-92bd-806ce8ab7c15"/>
    <ds:schemaRef ds:uri="f1281d83-2d55-499f-84e5-6afae65888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25D546-C3C6-4AD5-B691-E0FFB304DEDE}">
  <ds:schemaRefs>
    <ds:schemaRef ds:uri="00fb346b-92e1-4430-92bd-806ce8ab7c15"/>
    <ds:schemaRef ds:uri="f1281d83-2d55-499f-84e5-6afae65888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260AA89-3013-46A7-9F94-691600E9F7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Paving the Pathway from Streets to Stability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Testimony &amp; Dialogue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Portland Sunsanctioned camping policy proposal</dc:title>
  <dc:creator>Paul Stark</dc:creator>
  <cp:revision>530</cp:revision>
  <dcterms:modified xsi:type="dcterms:W3CDTF">2021-06-29T18:27:30Z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0x010100BF16EFABAD948F4AA9F6D41FEA0367BA</vt:lpwstr>
  </property>
</Properties>
</file>