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779" r:id="rId5"/>
    <p:sldId id="380" r:id="rId6"/>
    <p:sldId id="260" r:id="rId7"/>
    <p:sldId id="771" r:id="rId8"/>
    <p:sldId id="769" r:id="rId9"/>
    <p:sldId id="774" r:id="rId10"/>
    <p:sldId id="776" r:id="rId11"/>
    <p:sldId id="777" r:id="rId12"/>
    <p:sldId id="798" r:id="rId13"/>
    <p:sldId id="775" r:id="rId14"/>
    <p:sldId id="799" r:id="rId15"/>
    <p:sldId id="788" r:id="rId16"/>
    <p:sldId id="791" r:id="rId17"/>
    <p:sldId id="804" r:id="rId18"/>
    <p:sldId id="806" r:id="rId1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ves, Cassie" initials="GC" lastIdx="1" clrIdx="0">
    <p:extLst>
      <p:ext uri="{19B8F6BF-5375-455C-9EA6-DF929625EA0E}">
        <p15:presenceInfo xmlns:p15="http://schemas.microsoft.com/office/powerpoint/2012/main" userId="S::Cassie.Graves@portlandoregon.gov::bbabf253-30db-4af8-bd46-f78a42547601" providerId="AD"/>
      </p:ext>
    </p:extLst>
  </p:cmAuthor>
  <p:cmAuthor id="2" name="Van Bockel, Dory" initials="VD" lastIdx="2" clrIdx="1">
    <p:extLst>
      <p:ext uri="{19B8F6BF-5375-455C-9EA6-DF929625EA0E}">
        <p15:presenceInfo xmlns:p15="http://schemas.microsoft.com/office/powerpoint/2012/main" userId="S::dory.vanbockel@portlandoregon.gov::d86373d3-591c-449b-ba45-ed9514bf0e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D41"/>
    <a:srgbClr val="0096B8"/>
    <a:srgbClr val="953735"/>
    <a:srgbClr val="6F3E22"/>
    <a:srgbClr val="654E21"/>
    <a:srgbClr val="CDD8DF"/>
    <a:srgbClr val="677186"/>
    <a:srgbClr val="434F69"/>
    <a:srgbClr val="525E76"/>
    <a:srgbClr val="E8E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8" autoAdjust="0"/>
    <p:restoredTop sz="96400" autoAdjust="0"/>
  </p:normalViewPr>
  <p:slideViewPr>
    <p:cSldViewPr snapToGrid="0">
      <p:cViewPr varScale="1">
        <p:scale>
          <a:sx n="115" d="100"/>
          <a:sy n="115" d="100"/>
        </p:scale>
        <p:origin x="144" y="108"/>
      </p:cViewPr>
      <p:guideLst>
        <p:guide orient="horz" pos="2880"/>
        <p:guide pos="216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tschabold\AppData\Local\Microsoft\Windows\INetCache\Content.Outlook\33FG3VES\Council%20Briefing_prelim%20data%2002-01-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tschabold\AppData\Local\Microsoft\Windows\INetCache\Content.Outlook\33FG3VES\Council%20Briefing_prelim%20data%2002-01-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r>
              <a:rPr lang="en-US" sz="1400" i="0" baseline="0" dirty="0">
                <a:solidFill>
                  <a:schemeClr val="tx2">
                    <a:lumMod val="50000"/>
                  </a:schemeClr>
                </a:solidFill>
              </a:rPr>
              <a:t>Working in Service Occupations</a:t>
            </a:r>
            <a:endParaRPr lang="en-US" sz="1400" i="0" dirty="0">
              <a:solidFill>
                <a:schemeClr val="tx2">
                  <a:lumMod val="50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6F3E22"/>
            </a:solidFill>
            <a:ln>
              <a:noFill/>
            </a:ln>
            <a:effectLst/>
          </c:spPr>
          <c:invertIfNegative val="0"/>
          <c:cat>
            <c:strRef>
              <c:f>Sheet1!$J$6:$J$12</c:f>
              <c:strCache>
                <c:ptCount val="7"/>
                <c:pt idx="0">
                  <c:v>White</c:v>
                </c:pt>
                <c:pt idx="1">
                  <c:v>Black</c:v>
                </c:pt>
                <c:pt idx="2">
                  <c:v>Indigenous</c:v>
                </c:pt>
                <c:pt idx="3">
                  <c:v>Asian</c:v>
                </c:pt>
                <c:pt idx="4">
                  <c:v>Other Race</c:v>
                </c:pt>
                <c:pt idx="5">
                  <c:v>Multiracial</c:v>
                </c:pt>
                <c:pt idx="6">
                  <c:v>Latinx</c:v>
                </c:pt>
              </c:strCache>
            </c:strRef>
          </c:cat>
          <c:val>
            <c:numRef>
              <c:f>Sheet1!$Q$6:$Q$12</c:f>
              <c:numCache>
                <c:formatCode>0%</c:formatCode>
                <c:ptCount val="7"/>
                <c:pt idx="0">
                  <c:v>0.1485173904948589</c:v>
                </c:pt>
                <c:pt idx="1">
                  <c:v>0.27036765604006352</c:v>
                </c:pt>
                <c:pt idx="2">
                  <c:v>0.28060522696011003</c:v>
                </c:pt>
                <c:pt idx="3">
                  <c:v>0.23659456096043335</c:v>
                </c:pt>
                <c:pt idx="4">
                  <c:v>0.27444230239603418</c:v>
                </c:pt>
                <c:pt idx="5">
                  <c:v>0.22209286399123407</c:v>
                </c:pt>
                <c:pt idx="6">
                  <c:v>0.27799192642729231</c:v>
                </c:pt>
              </c:numCache>
            </c:numRef>
          </c:val>
          <c:extLst>
            <c:ext xmlns:c16="http://schemas.microsoft.com/office/drawing/2014/chart" uri="{C3380CC4-5D6E-409C-BE32-E72D297353CC}">
              <c16:uniqueId val="{00000000-1A66-4BA6-BF60-D5E77822D419}"/>
            </c:ext>
          </c:extLst>
        </c:ser>
        <c:dLbls>
          <c:showLegendKey val="0"/>
          <c:showVal val="0"/>
          <c:showCatName val="0"/>
          <c:showSerName val="0"/>
          <c:showPercent val="0"/>
          <c:showBubbleSize val="0"/>
        </c:dLbls>
        <c:gapWidth val="50"/>
        <c:axId val="570512416"/>
        <c:axId val="570512744"/>
      </c:barChart>
      <c:catAx>
        <c:axId val="570512416"/>
        <c:scaling>
          <c:orientation val="maxMin"/>
        </c:scaling>
        <c:delete val="0"/>
        <c:axPos val="l"/>
        <c:numFmt formatCode="General" sourceLinked="1"/>
        <c:majorTickMark val="none"/>
        <c:minorTickMark val="none"/>
        <c:tickLblPos val="nextTo"/>
        <c:spPr>
          <a:noFill/>
          <a:ln w="19050" cap="flat" cmpd="sng" algn="ctr">
            <a:solidFill>
              <a:schemeClr val="tx2">
                <a:lumMod val="50000"/>
              </a:schemeClr>
            </a:solidFill>
            <a:round/>
          </a:ln>
          <a:effectLst/>
        </c:spPr>
        <c:txPr>
          <a:bodyPr rot="-60000000" spcFirstLastPara="1" vertOverflow="ellipsis" vert="horz" wrap="square" anchor="ctr" anchorCtr="1"/>
          <a:lstStyle/>
          <a:p>
            <a:pPr>
              <a:defRPr sz="1100" b="1"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570512744"/>
        <c:crosses val="autoZero"/>
        <c:auto val="1"/>
        <c:lblAlgn val="ctr"/>
        <c:lblOffset val="100"/>
        <c:noMultiLvlLbl val="0"/>
      </c:catAx>
      <c:valAx>
        <c:axId val="570512744"/>
        <c:scaling>
          <c:orientation val="minMax"/>
          <c:min val="0.1"/>
        </c:scaling>
        <c:delete val="0"/>
        <c:axPos val="t"/>
        <c:majorGridlines>
          <c:spPr>
            <a:ln w="3175" cap="flat" cmpd="sng" algn="ctr">
              <a:solidFill>
                <a:schemeClr val="tx2">
                  <a:lumMod val="50000"/>
                  <a:alpha val="25000"/>
                </a:schemeClr>
              </a:solidFill>
              <a:prstDash val="sys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1"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570512416"/>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b="1">
          <a:solidFill>
            <a:schemeClr val="tx2">
              <a:lumMod val="5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r>
              <a:rPr lang="en-US" sz="1400" dirty="0">
                <a:solidFill>
                  <a:schemeClr val="tx2">
                    <a:lumMod val="50000"/>
                  </a:schemeClr>
                </a:solidFill>
              </a:rPr>
              <a:t>Earning Below $60,000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6F3E22"/>
            </a:solidFill>
            <a:ln>
              <a:noFill/>
            </a:ln>
            <a:effectLst/>
          </c:spPr>
          <c:invertIfNegative val="0"/>
          <c:cat>
            <c:strRef>
              <c:f>Sheet1!$J$6:$J$12</c:f>
              <c:strCache>
                <c:ptCount val="7"/>
                <c:pt idx="0">
                  <c:v>White</c:v>
                </c:pt>
                <c:pt idx="1">
                  <c:v>Black</c:v>
                </c:pt>
                <c:pt idx="2">
                  <c:v>Indigenous</c:v>
                </c:pt>
                <c:pt idx="3">
                  <c:v>Asian</c:v>
                </c:pt>
                <c:pt idx="4">
                  <c:v>Other Race</c:v>
                </c:pt>
                <c:pt idx="5">
                  <c:v>Multiracial</c:v>
                </c:pt>
                <c:pt idx="6">
                  <c:v>Latinx</c:v>
                </c:pt>
              </c:strCache>
            </c:strRef>
          </c:cat>
          <c:val>
            <c:numRef>
              <c:f>Sheet1!$L$6:$L$12</c:f>
              <c:numCache>
                <c:formatCode>0%</c:formatCode>
                <c:ptCount val="7"/>
                <c:pt idx="0">
                  <c:v>0.43547277804703549</c:v>
                </c:pt>
                <c:pt idx="1">
                  <c:v>0.7158553445390381</c:v>
                </c:pt>
                <c:pt idx="2">
                  <c:v>0.65055555555555555</c:v>
                </c:pt>
                <c:pt idx="3">
                  <c:v>0.48498763687742846</c:v>
                </c:pt>
                <c:pt idx="4">
                  <c:v>0.59611231101511875</c:v>
                </c:pt>
                <c:pt idx="5">
                  <c:v>0.52525965513764239</c:v>
                </c:pt>
                <c:pt idx="6">
                  <c:v>0.55264445289992936</c:v>
                </c:pt>
              </c:numCache>
            </c:numRef>
          </c:val>
          <c:extLst>
            <c:ext xmlns:c16="http://schemas.microsoft.com/office/drawing/2014/chart" uri="{C3380CC4-5D6E-409C-BE32-E72D297353CC}">
              <c16:uniqueId val="{00000000-739E-4492-B672-107AEEEC1AA2}"/>
            </c:ext>
          </c:extLst>
        </c:ser>
        <c:dLbls>
          <c:showLegendKey val="0"/>
          <c:showVal val="0"/>
          <c:showCatName val="0"/>
          <c:showSerName val="0"/>
          <c:showPercent val="0"/>
          <c:showBubbleSize val="0"/>
        </c:dLbls>
        <c:gapWidth val="50"/>
        <c:axId val="447073928"/>
        <c:axId val="447071960"/>
      </c:barChart>
      <c:catAx>
        <c:axId val="447073928"/>
        <c:scaling>
          <c:orientation val="maxMin"/>
        </c:scaling>
        <c:delete val="0"/>
        <c:axPos val="l"/>
        <c:numFmt formatCode="General" sourceLinked="1"/>
        <c:majorTickMark val="none"/>
        <c:minorTickMark val="none"/>
        <c:tickLblPos val="nextTo"/>
        <c:spPr>
          <a:noFill/>
          <a:ln w="19050" cap="flat" cmpd="sng" algn="ctr">
            <a:solidFill>
              <a:srgbClr val="434F69"/>
            </a:solidFill>
            <a:round/>
          </a:ln>
          <a:effectLst/>
        </c:spPr>
        <c:txPr>
          <a:bodyPr rot="-60000000" spcFirstLastPara="1" vertOverflow="ellipsis" vert="horz" wrap="square" anchor="ctr" anchorCtr="1"/>
          <a:lstStyle/>
          <a:p>
            <a:pPr>
              <a:defRPr sz="1100" b="1"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447071960"/>
        <c:crosses val="autoZero"/>
        <c:auto val="1"/>
        <c:lblAlgn val="ctr"/>
        <c:lblOffset val="100"/>
        <c:noMultiLvlLbl val="0"/>
      </c:catAx>
      <c:valAx>
        <c:axId val="447071960"/>
        <c:scaling>
          <c:orientation val="minMax"/>
          <c:max val="0.75000000000000011"/>
          <c:min val="0.4"/>
        </c:scaling>
        <c:delete val="0"/>
        <c:axPos val="t"/>
        <c:majorGridlines>
          <c:spPr>
            <a:ln w="3175" cap="flat" cmpd="sng" algn="ctr">
              <a:solidFill>
                <a:schemeClr val="tx2">
                  <a:lumMod val="50000"/>
                  <a:alpha val="25000"/>
                </a:schemeClr>
              </a:solidFill>
              <a:prstDash val="sys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1"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447073928"/>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b="1">
          <a:solidFill>
            <a:schemeClr val="tx2">
              <a:lumMod val="5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r>
              <a:rPr lang="en-US" sz="1400" dirty="0">
                <a:solidFill>
                  <a:schemeClr val="tx2">
                    <a:lumMod val="50000"/>
                  </a:schemeClr>
                </a:solidFill>
              </a:rPr>
              <a:t>Renting</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6F3E22"/>
            </a:solidFill>
            <a:ln>
              <a:noFill/>
            </a:ln>
            <a:effectLst/>
          </c:spPr>
          <c:invertIfNegative val="0"/>
          <c:cat>
            <c:strRef>
              <c:f>Sheet1!$B$6:$B$12</c:f>
              <c:strCache>
                <c:ptCount val="7"/>
                <c:pt idx="0">
                  <c:v>White</c:v>
                </c:pt>
                <c:pt idx="1">
                  <c:v>Black</c:v>
                </c:pt>
                <c:pt idx="2">
                  <c:v>Indigenous</c:v>
                </c:pt>
                <c:pt idx="3">
                  <c:v>Asian</c:v>
                </c:pt>
                <c:pt idx="4">
                  <c:v>Other Race</c:v>
                </c:pt>
                <c:pt idx="5">
                  <c:v>Multiracial</c:v>
                </c:pt>
                <c:pt idx="6">
                  <c:v>Latinx</c:v>
                </c:pt>
              </c:strCache>
            </c:strRef>
          </c:cat>
          <c:val>
            <c:numRef>
              <c:f>Sheet1!$H$6:$H$12</c:f>
              <c:numCache>
                <c:formatCode>0%</c:formatCode>
                <c:ptCount val="7"/>
                <c:pt idx="0">
                  <c:v>0.44183341411064181</c:v>
                </c:pt>
                <c:pt idx="1">
                  <c:v>0.74139561958815392</c:v>
                </c:pt>
                <c:pt idx="2">
                  <c:v>0.61333333333333329</c:v>
                </c:pt>
                <c:pt idx="3">
                  <c:v>0.43388673024843988</c:v>
                </c:pt>
                <c:pt idx="4">
                  <c:v>0.66138708903287735</c:v>
                </c:pt>
                <c:pt idx="5">
                  <c:v>0.6136936573560553</c:v>
                </c:pt>
                <c:pt idx="6">
                  <c:v>0.63102679784747517</c:v>
                </c:pt>
              </c:numCache>
            </c:numRef>
          </c:val>
          <c:extLst>
            <c:ext xmlns:c16="http://schemas.microsoft.com/office/drawing/2014/chart" uri="{C3380CC4-5D6E-409C-BE32-E72D297353CC}">
              <c16:uniqueId val="{00000000-01B7-4ABA-8B3E-1AD78DE9D5F3}"/>
            </c:ext>
          </c:extLst>
        </c:ser>
        <c:dLbls>
          <c:showLegendKey val="0"/>
          <c:showVal val="0"/>
          <c:showCatName val="0"/>
          <c:showSerName val="0"/>
          <c:showPercent val="0"/>
          <c:showBubbleSize val="0"/>
        </c:dLbls>
        <c:gapWidth val="50"/>
        <c:axId val="448998152"/>
        <c:axId val="448997496"/>
      </c:barChart>
      <c:catAx>
        <c:axId val="448998152"/>
        <c:scaling>
          <c:orientation val="maxMin"/>
        </c:scaling>
        <c:delete val="0"/>
        <c:axPos val="l"/>
        <c:numFmt formatCode="General" sourceLinked="1"/>
        <c:majorTickMark val="none"/>
        <c:minorTickMark val="none"/>
        <c:tickLblPos val="nextTo"/>
        <c:spPr>
          <a:noFill/>
          <a:ln w="19050" cap="flat" cmpd="sng" algn="ctr">
            <a:solidFill>
              <a:srgbClr val="434F69"/>
            </a:solidFill>
            <a:round/>
          </a:ln>
          <a:effectLst/>
        </c:spPr>
        <c:txPr>
          <a:bodyPr rot="-60000000" spcFirstLastPara="1" vertOverflow="ellipsis" vert="horz" wrap="square" anchor="ctr" anchorCtr="1"/>
          <a:lstStyle/>
          <a:p>
            <a:pPr>
              <a:defRPr sz="1100" b="1"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448997496"/>
        <c:crosses val="autoZero"/>
        <c:auto val="1"/>
        <c:lblAlgn val="ctr"/>
        <c:lblOffset val="100"/>
        <c:noMultiLvlLbl val="0"/>
      </c:catAx>
      <c:valAx>
        <c:axId val="448997496"/>
        <c:scaling>
          <c:orientation val="minMax"/>
          <c:max val="0.75000000000000011"/>
          <c:min val="0.4"/>
        </c:scaling>
        <c:delete val="0"/>
        <c:axPos val="t"/>
        <c:majorGridlines>
          <c:spPr>
            <a:ln w="3175" cap="flat" cmpd="sng" algn="ctr">
              <a:solidFill>
                <a:schemeClr val="tx2">
                  <a:lumMod val="50000"/>
                  <a:alpha val="25000"/>
                </a:schemeClr>
              </a:solidFill>
              <a:prstDash val="sys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100" b="1"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crossAx val="44899815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1400" b="1">
          <a:solidFill>
            <a:schemeClr val="tx2">
              <a:lumMod val="50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75000"/>
              </a:schemeClr>
            </a:solidFill>
            <a:ln>
              <a:noFill/>
            </a:ln>
            <a:effectLst/>
          </c:spPr>
          <c:invertIfNegative val="0"/>
          <c:cat>
            <c:strRef>
              <c:f>Sheet1!$B$3:$B$12</c:f>
              <c:strCache>
                <c:ptCount val="10"/>
                <c:pt idx="0">
                  <c:v>Black/African American</c:v>
                </c:pt>
                <c:pt idx="1">
                  <c:v>White</c:v>
                </c:pt>
                <c:pt idx="2">
                  <c:v>Latino/Hispanic</c:v>
                </c:pt>
                <c:pt idx="3">
                  <c:v>Native American/Alaskan Native</c:v>
                </c:pt>
                <c:pt idx="4">
                  <c:v>African</c:v>
                </c:pt>
                <c:pt idx="5">
                  <c:v>Asian</c:v>
                </c:pt>
                <c:pt idx="6">
                  <c:v>Native Hawaiian/Pacific Islander</c:v>
                </c:pt>
                <c:pt idx="7">
                  <c:v>Slavic</c:v>
                </c:pt>
                <c:pt idx="8">
                  <c:v>Middle Eastern</c:v>
                </c:pt>
                <c:pt idx="9">
                  <c:v>Declined </c:v>
                </c:pt>
              </c:strCache>
            </c:strRef>
          </c:cat>
          <c:val>
            <c:numRef>
              <c:f>Sheet1!$C$3:$C$12</c:f>
              <c:numCache>
                <c:formatCode>0.0%</c:formatCode>
                <c:ptCount val="10"/>
                <c:pt idx="0">
                  <c:v>0.3602199816681943</c:v>
                </c:pt>
                <c:pt idx="1">
                  <c:v>0.23678582340360527</c:v>
                </c:pt>
                <c:pt idx="2">
                  <c:v>0.1604032997250229</c:v>
                </c:pt>
                <c:pt idx="3">
                  <c:v>8.8298197372441184E-2</c:v>
                </c:pt>
                <c:pt idx="4">
                  <c:v>6.2328139321723187E-2</c:v>
                </c:pt>
                <c:pt idx="5">
                  <c:v>4.8884815154292695E-2</c:v>
                </c:pt>
                <c:pt idx="6">
                  <c:v>2.2303696914146045E-2</c:v>
                </c:pt>
                <c:pt idx="7">
                  <c:v>1.2832263978001834E-2</c:v>
                </c:pt>
                <c:pt idx="8">
                  <c:v>5.194011610143599E-3</c:v>
                </c:pt>
                <c:pt idx="9">
                  <c:v>2.7497708524289641E-3</c:v>
                </c:pt>
              </c:numCache>
            </c:numRef>
          </c:val>
          <c:extLst>
            <c:ext xmlns:c16="http://schemas.microsoft.com/office/drawing/2014/chart" uri="{C3380CC4-5D6E-409C-BE32-E72D297353CC}">
              <c16:uniqueId val="{00000000-E016-46D8-9F2D-173F3AB2196B}"/>
            </c:ext>
          </c:extLst>
        </c:ser>
        <c:dLbls>
          <c:showLegendKey val="0"/>
          <c:showVal val="0"/>
          <c:showCatName val="0"/>
          <c:showSerName val="0"/>
          <c:showPercent val="0"/>
          <c:showBubbleSize val="0"/>
        </c:dLbls>
        <c:gapWidth val="50"/>
        <c:axId val="223746712"/>
        <c:axId val="223741136"/>
      </c:barChart>
      <c:catAx>
        <c:axId val="223746712"/>
        <c:scaling>
          <c:orientation val="maxMin"/>
        </c:scaling>
        <c:delete val="0"/>
        <c:axPos val="l"/>
        <c:numFmt formatCode="General" sourceLinked="1"/>
        <c:majorTickMark val="none"/>
        <c:minorTickMark val="none"/>
        <c:tickLblPos val="nextTo"/>
        <c:spPr>
          <a:noFill/>
          <a:ln w="25400" cap="flat" cmpd="sng" algn="ctr">
            <a:solidFill>
              <a:srgbClr val="022D41"/>
            </a:solidFill>
            <a:round/>
          </a:ln>
          <a:effectLst/>
        </c:spPr>
        <c:txPr>
          <a:bodyPr rot="-60000000" spcFirstLastPara="1" vertOverflow="ellipsis" vert="horz" wrap="square" anchor="ctr" anchorCtr="1"/>
          <a:lstStyle/>
          <a:p>
            <a:pPr>
              <a:defRPr sz="1200" b="1" i="0" u="none" strike="noStrike" kern="1200" baseline="0">
                <a:solidFill>
                  <a:srgbClr val="022D41"/>
                </a:solidFill>
                <a:latin typeface="Arial" panose="020B0604020202020204" pitchFamily="34" charset="0"/>
                <a:ea typeface="+mn-ea"/>
                <a:cs typeface="Arial" panose="020B0604020202020204" pitchFamily="34" charset="0"/>
              </a:defRPr>
            </a:pPr>
            <a:endParaRPr lang="en-US"/>
          </a:p>
        </c:txPr>
        <c:crossAx val="223741136"/>
        <c:crosses val="autoZero"/>
        <c:auto val="1"/>
        <c:lblAlgn val="ctr"/>
        <c:lblOffset val="100"/>
        <c:noMultiLvlLbl val="0"/>
      </c:catAx>
      <c:valAx>
        <c:axId val="223741136"/>
        <c:scaling>
          <c:orientation val="minMax"/>
          <c:max val="0.39000000000000007"/>
          <c:min val="0"/>
        </c:scaling>
        <c:delete val="0"/>
        <c:axPos val="t"/>
        <c:majorGridlines>
          <c:spPr>
            <a:ln w="3175" cap="flat" cmpd="sng" algn="ctr">
              <a:solidFill>
                <a:schemeClr val="tx2">
                  <a:lumMod val="50000"/>
                  <a:alpha val="75000"/>
                </a:schemeClr>
              </a:solidFill>
              <a:prstDash val="sysDash"/>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1100" b="1" i="0" u="none" strike="noStrike" kern="1200" baseline="0">
                <a:solidFill>
                  <a:srgbClr val="022D41"/>
                </a:solidFill>
                <a:latin typeface="Arial" panose="020B0604020202020204" pitchFamily="34" charset="0"/>
                <a:ea typeface="+mn-ea"/>
                <a:cs typeface="Arial" panose="020B0604020202020204" pitchFamily="34" charset="0"/>
              </a:defRPr>
            </a:pPr>
            <a:endParaRPr lang="en-US"/>
          </a:p>
        </c:txPr>
        <c:crossAx val="22374671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b="1">
          <a:solidFill>
            <a:srgbClr val="022D4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65620898950134"/>
          <c:y val="9.2091350400666586E-2"/>
          <c:w val="0.67835374744823562"/>
          <c:h val="0.79931970362761329"/>
        </c:manualLayout>
      </c:layout>
      <c:barChart>
        <c:barDir val="col"/>
        <c:grouping val="clustered"/>
        <c:varyColors val="0"/>
        <c:ser>
          <c:idx val="0"/>
          <c:order val="0"/>
          <c:spPr>
            <a:solidFill>
              <a:schemeClr val="accent6">
                <a:lumMod val="75000"/>
              </a:schemeClr>
            </a:solidFill>
            <a:ln>
              <a:noFill/>
            </a:ln>
            <a:effectLst/>
          </c:spPr>
          <c:invertIfNegative val="0"/>
          <c:cat>
            <c:strRef>
              <c:f>Sheet1!$C$19:$C$20</c:f>
              <c:strCache>
                <c:ptCount val="2"/>
                <c:pt idx="0">
                  <c:v>BIPOC Households</c:v>
                </c:pt>
                <c:pt idx="1">
                  <c:v>Non-BIPOC Households</c:v>
                </c:pt>
              </c:strCache>
            </c:strRef>
          </c:cat>
          <c:val>
            <c:numRef>
              <c:f>Sheet1!$D$19:$D$20</c:f>
              <c:numCache>
                <c:formatCode>0%</c:formatCode>
                <c:ptCount val="2"/>
                <c:pt idx="0">
                  <c:v>0.74243813015582028</c:v>
                </c:pt>
                <c:pt idx="1">
                  <c:v>0.25756186984417972</c:v>
                </c:pt>
              </c:numCache>
            </c:numRef>
          </c:val>
          <c:extLst>
            <c:ext xmlns:c16="http://schemas.microsoft.com/office/drawing/2014/chart" uri="{C3380CC4-5D6E-409C-BE32-E72D297353CC}">
              <c16:uniqueId val="{00000000-ABEE-473C-A21C-5C8C6C93174E}"/>
            </c:ext>
          </c:extLst>
        </c:ser>
        <c:dLbls>
          <c:showLegendKey val="0"/>
          <c:showVal val="0"/>
          <c:showCatName val="0"/>
          <c:showSerName val="0"/>
          <c:showPercent val="0"/>
          <c:showBubbleSize val="0"/>
        </c:dLbls>
        <c:gapWidth val="50"/>
        <c:axId val="223746712"/>
        <c:axId val="223741136"/>
      </c:barChart>
      <c:catAx>
        <c:axId val="223746712"/>
        <c:scaling>
          <c:orientation val="maxMin"/>
        </c:scaling>
        <c:delete val="0"/>
        <c:axPos val="b"/>
        <c:numFmt formatCode="General" sourceLinked="1"/>
        <c:majorTickMark val="none"/>
        <c:minorTickMark val="none"/>
        <c:tickLblPos val="nextTo"/>
        <c:spPr>
          <a:noFill/>
          <a:ln w="25400" cap="flat" cmpd="sng" algn="ctr">
            <a:solidFill>
              <a:srgbClr val="022D41"/>
            </a:solidFill>
            <a:round/>
          </a:ln>
          <a:effectLst/>
        </c:spPr>
        <c:txPr>
          <a:bodyPr rot="-60000000" spcFirstLastPara="1" vertOverflow="ellipsis" vert="horz" wrap="square" anchor="ctr" anchorCtr="1"/>
          <a:lstStyle/>
          <a:p>
            <a:pPr>
              <a:defRPr sz="1200" b="1" i="0" u="none" strike="noStrike" kern="1200" baseline="0">
                <a:solidFill>
                  <a:srgbClr val="022D41"/>
                </a:solidFill>
                <a:latin typeface="Arial" panose="020B0604020202020204" pitchFamily="34" charset="0"/>
                <a:ea typeface="+mn-ea"/>
                <a:cs typeface="Arial" panose="020B0604020202020204" pitchFamily="34" charset="0"/>
              </a:defRPr>
            </a:pPr>
            <a:endParaRPr lang="en-US"/>
          </a:p>
        </c:txPr>
        <c:crossAx val="223741136"/>
        <c:crosses val="autoZero"/>
        <c:auto val="1"/>
        <c:lblAlgn val="ctr"/>
        <c:lblOffset val="100"/>
        <c:noMultiLvlLbl val="0"/>
      </c:catAx>
      <c:valAx>
        <c:axId val="223741136"/>
        <c:scaling>
          <c:orientation val="minMax"/>
        </c:scaling>
        <c:delete val="0"/>
        <c:axPos val="r"/>
        <c:majorGridlines>
          <c:spPr>
            <a:ln w="3175" cap="flat" cmpd="sng" algn="ctr">
              <a:solidFill>
                <a:schemeClr val="tx2">
                  <a:lumMod val="50000"/>
                  <a:alpha val="75000"/>
                </a:schemeClr>
              </a:solidFill>
              <a:prstDash val="sys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1" i="0" u="none" strike="noStrike" kern="1200" baseline="0">
                <a:solidFill>
                  <a:srgbClr val="022D41"/>
                </a:solidFill>
                <a:latin typeface="Arial" panose="020B0604020202020204" pitchFamily="34" charset="0"/>
                <a:ea typeface="+mn-ea"/>
                <a:cs typeface="Arial" panose="020B0604020202020204" pitchFamily="34" charset="0"/>
              </a:defRPr>
            </a:pPr>
            <a:endParaRPr lang="en-US"/>
          </a:p>
        </c:txPr>
        <c:crossAx val="22374671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b="1">
          <a:solidFill>
            <a:srgbClr val="022D4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7161712322918"/>
          <c:y val="0.14637369036170558"/>
          <c:w val="0.46111111111111114"/>
          <c:h val="0.76851851851851849"/>
        </c:manualLayout>
      </c:layout>
      <c:doughnutChart>
        <c:varyColors val="1"/>
        <c:ser>
          <c:idx val="0"/>
          <c:order val="0"/>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F249-4762-9722-B8C2B54682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49-4762-9722-B8C2B54682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49-4762-9722-B8C2B54682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49-4762-9722-B8C2B54682F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249-4762-9722-B8C2B54682FD}"/>
              </c:ext>
            </c:extLst>
          </c:dPt>
          <c:dLbls>
            <c:dLbl>
              <c:idx val="0"/>
              <c:layout>
                <c:manualLayout>
                  <c:x val="0.15216320011195086"/>
                  <c:y val="0.1198714626506814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249-4762-9722-B8C2B54682FD}"/>
                </c:ext>
              </c:extLst>
            </c:dLbl>
            <c:dLbl>
              <c:idx val="1"/>
              <c:layout>
                <c:manualLayout>
                  <c:x val="-0.19559065224595956"/>
                  <c:y val="-3.4838743792050043E-3"/>
                </c:manualLayout>
              </c:layout>
              <c:tx>
                <c:rich>
                  <a:bodyPr/>
                  <a:lstStyle/>
                  <a:p>
                    <a:fld id="{DF52951F-C26C-4FCC-AA52-BF64AF45A976}" type="CATEGORYNAME">
                      <a:rPr lang="en-US" smtClean="0"/>
                      <a:pPr/>
                      <a:t>[CATEGORY NAME]</a:t>
                    </a:fld>
                    <a:r>
                      <a:rPr lang="en-US" dirty="0"/>
                      <a:t>s</a:t>
                    </a:r>
                    <a:r>
                      <a:rPr lang="en-US" baseline="0" dirty="0"/>
                      <a:t>
</a:t>
                    </a:r>
                    <a:fld id="{5B857D34-4AFC-4FCF-9B11-4AB9A3902CB5}"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49-4762-9722-B8C2B54682FD}"/>
                </c:ext>
              </c:extLst>
            </c:dLbl>
            <c:dLbl>
              <c:idx val="2"/>
              <c:layout>
                <c:manualLayout>
                  <c:x val="2.3101733546953003E-2"/>
                  <c:y val="-0.1648748248426968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249-4762-9722-B8C2B54682FD}"/>
                </c:ext>
              </c:extLst>
            </c:dLbl>
            <c:dLbl>
              <c:idx val="3"/>
              <c:layout>
                <c:manualLayout>
                  <c:x val="0.12287632692537008"/>
                  <c:y val="-8.4233501448243139E-2"/>
                </c:manualLayout>
              </c:layout>
              <c:tx>
                <c:rich>
                  <a:bodyPr/>
                  <a:lstStyle/>
                  <a:p>
                    <a:r>
                      <a:rPr lang="en-US" dirty="0"/>
                      <a:t>211 </a:t>
                    </a:r>
                    <a:r>
                      <a:rPr lang="en-US" baseline="0" dirty="0"/>
                      <a:t>
</a:t>
                    </a:r>
                    <a:fld id="{48384559-CB0D-49D3-BB12-3A653AB64E5F}"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249-4762-9722-B8C2B54682FD}"/>
                </c:ext>
              </c:extLst>
            </c:dLbl>
            <c:dLbl>
              <c:idx val="4"/>
              <c:layout>
                <c:manualLayout>
                  <c:x val="0.16204533562150639"/>
                  <c:y val="1.9891243998303352E-3"/>
                </c:manualLayout>
              </c:layout>
              <c:showLegendKey val="0"/>
              <c:showVal val="0"/>
              <c:showCatName val="1"/>
              <c:showSerName val="0"/>
              <c:showPercent val="1"/>
              <c:showBubbleSize val="0"/>
              <c:extLst>
                <c:ext xmlns:c15="http://schemas.microsoft.com/office/drawing/2012/chart" uri="{CE6537A1-D6FC-4f65-9D91-7224C49458BB}">
                  <c15:layout>
                    <c:manualLayout>
                      <c:w val="0.18370301097653505"/>
                      <c:h val="0.14350491714609623"/>
                    </c:manualLayout>
                  </c15:layout>
                </c:ext>
                <c:ext xmlns:c16="http://schemas.microsoft.com/office/drawing/2014/chart" uri="{C3380CC4-5D6E-409C-BE32-E72D297353CC}">
                  <c16:uniqueId val="{00000009-F249-4762-9722-B8C2B54682FD}"/>
                </c:ext>
              </c:extLst>
            </c:dLbl>
            <c:spPr>
              <a:noFill/>
              <a:ln>
                <a:noFill/>
              </a:ln>
              <a:effectLst/>
            </c:spPr>
            <c:txPr>
              <a:bodyPr rot="0" spcFirstLastPara="1" vertOverflow="clip" horzOverflow="clip" vert="horz" wrap="none" lIns="38100" tIns="19050" rIns="38100" bIns="19050" anchor="ctr" anchorCtr="1">
                <a:spAutoFit/>
              </a:bodyPr>
              <a:lstStyle/>
              <a:p>
                <a:pPr>
                  <a:defRPr sz="1400" b="1" i="1" u="none" strike="noStrike" kern="1200" baseline="0">
                    <a:solidFill>
                      <a:srgbClr val="022D41"/>
                    </a:solidFill>
                    <a:latin typeface="Arial Narrow" panose="020B0606020202030204" pitchFamily="34" charset="0"/>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Sheet1!$J$5:$J$9</c:f>
              <c:strCache>
                <c:ptCount val="5"/>
                <c:pt idx="0">
                  <c:v>STRA Network</c:v>
                </c:pt>
                <c:pt idx="1">
                  <c:v>Expanded Partner</c:v>
                </c:pt>
                <c:pt idx="2">
                  <c:v>County Network</c:v>
                </c:pt>
                <c:pt idx="3">
                  <c:v>211 Lottery</c:v>
                </c:pt>
                <c:pt idx="4">
                  <c:v>WSI Network</c:v>
                </c:pt>
              </c:strCache>
            </c:strRef>
          </c:cat>
          <c:val>
            <c:numRef>
              <c:f>Sheet1!$K$5:$K$9</c:f>
              <c:numCache>
                <c:formatCode>0%</c:formatCode>
                <c:ptCount val="5"/>
                <c:pt idx="0">
                  <c:v>0.4</c:v>
                </c:pt>
                <c:pt idx="1">
                  <c:v>0.3</c:v>
                </c:pt>
                <c:pt idx="2">
                  <c:v>0.16</c:v>
                </c:pt>
                <c:pt idx="3">
                  <c:v>0.11</c:v>
                </c:pt>
                <c:pt idx="4">
                  <c:v>0.03</c:v>
                </c:pt>
              </c:numCache>
            </c:numRef>
          </c:val>
          <c:extLst>
            <c:ext xmlns:c16="http://schemas.microsoft.com/office/drawing/2014/chart" uri="{C3380CC4-5D6E-409C-BE32-E72D297353CC}">
              <c16:uniqueId val="{0000000A-F249-4762-9722-B8C2B54682FD}"/>
            </c:ext>
          </c:extLst>
        </c:ser>
        <c:dLbls>
          <c:showLegendKey val="0"/>
          <c:showVal val="0"/>
          <c:showCatName val="0"/>
          <c:showSerName val="0"/>
          <c:showPercent val="0"/>
          <c:showBubbleSize val="0"/>
          <c:showLeaderLines val="0"/>
        </c:dLbls>
        <c:firstSliceAng val="9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29-4CA9-BDFE-2EC8243D13F2}"/>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29-4CA9-BDFE-2EC8243D13F2}"/>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D29-4CA9-BDFE-2EC8243D13F2}"/>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Landlord</c:v>
                </c:pt>
                <c:pt idx="1">
                  <c:v>Public Access</c:v>
                </c:pt>
                <c:pt idx="2">
                  <c:v>Community Based</c:v>
                </c:pt>
              </c:strCache>
            </c:strRef>
          </c:cat>
          <c:val>
            <c:numRef>
              <c:f>Sheet1!$B$2:$B$4</c:f>
              <c:numCache>
                <c:formatCode>"$"#,##0_);[Red]\("$"#,##0\)</c:formatCode>
                <c:ptCount val="3"/>
                <c:pt idx="0">
                  <c:v>35000000</c:v>
                </c:pt>
                <c:pt idx="1">
                  <c:v>44000000</c:v>
                </c:pt>
                <c:pt idx="2">
                  <c:v>37500000</c:v>
                </c:pt>
              </c:numCache>
            </c:numRef>
          </c:val>
          <c:extLst>
            <c:ext xmlns:c16="http://schemas.microsoft.com/office/drawing/2014/chart" uri="{C3380CC4-5D6E-409C-BE32-E72D297353CC}">
              <c16:uniqueId val="{00000006-AD29-4CA9-BDFE-2EC8243D13F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95FB2A-8F47-4E55-9B38-0758FA9D9054}"/>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1CD017-D34A-4C93-9FCF-DAD2F6D4110E}"/>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03C5EFDA-13C6-46F3-ACB9-B260810DFFE3}" type="datetimeFigureOut">
              <a:rPr lang="en-US" smtClean="0"/>
              <a:t>4/8/2021</a:t>
            </a:fld>
            <a:endParaRPr lang="en-US"/>
          </a:p>
        </p:txBody>
      </p:sp>
      <p:sp>
        <p:nvSpPr>
          <p:cNvPr id="4" name="Footer Placeholder 3">
            <a:extLst>
              <a:ext uri="{FF2B5EF4-FFF2-40B4-BE49-F238E27FC236}">
                <a16:creationId xmlns:a16="http://schemas.microsoft.com/office/drawing/2014/main" id="{163570AF-F0A4-4590-9976-D39ABE55D881}"/>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697A3A-2BE2-4E9B-AED7-59DE5349EE4F}"/>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DA6F970E-B795-4034-B0A4-2E071A12A581}" type="slidenum">
              <a:rPr lang="en-US" smtClean="0"/>
              <a:t>‹#›</a:t>
            </a:fld>
            <a:endParaRPr lang="en-US"/>
          </a:p>
        </p:txBody>
      </p:sp>
    </p:spTree>
    <p:extLst>
      <p:ext uri="{BB962C8B-B14F-4D97-AF65-F5344CB8AC3E}">
        <p14:creationId xmlns:p14="http://schemas.microsoft.com/office/powerpoint/2010/main" val="3585932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56BA00D-3D28-44A1-8298-D82607B311B2}" type="datetimeFigureOut">
              <a:rPr lang="en-US" smtClean="0"/>
              <a:t>4/8/2021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C1A4831-6F91-4AC6-8784-CCCD00E153B1}" type="slidenum">
              <a:rPr lang="en-US" smtClean="0"/>
              <a:t>‹#›</a:t>
            </a:fld>
            <a:endParaRPr lang="en-US"/>
          </a:p>
        </p:txBody>
      </p:sp>
    </p:spTree>
    <p:extLst>
      <p:ext uri="{BB962C8B-B14F-4D97-AF65-F5344CB8AC3E}">
        <p14:creationId xmlns:p14="http://schemas.microsoft.com/office/powerpoint/2010/main" val="9426588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Mayor &amp; Commissioners – I am Shannon Callahan of the Portland Housing Bureau here to ask for your acceptance and appropriation of $19.6M in rent assistance funding from the December 2020 federal consolidate appropriations act. </a:t>
            </a:r>
          </a:p>
          <a:p>
            <a:endParaRPr lang="en-US" dirty="0"/>
          </a:p>
          <a:p>
            <a:r>
              <a:rPr lang="en-US" dirty="0"/>
              <a:t>Matthew </a:t>
            </a:r>
            <a:r>
              <a:rPr lang="en-US" dirty="0" err="1"/>
              <a:t>Tschabold</a:t>
            </a:r>
            <a:r>
              <a:rPr lang="en-US" dirty="0"/>
              <a:t> and I are here to provide you with an overview of our work on providing rental assistance last year and how we intend to build upon our work in 2021. </a:t>
            </a:r>
          </a:p>
        </p:txBody>
      </p:sp>
      <p:sp>
        <p:nvSpPr>
          <p:cNvPr id="4" name="Slide Number Placeholder 3"/>
          <p:cNvSpPr>
            <a:spLocks noGrp="1"/>
          </p:cNvSpPr>
          <p:nvPr>
            <p:ph type="sldNum" sz="quarter" idx="5"/>
          </p:nvPr>
        </p:nvSpPr>
        <p:spPr/>
        <p:txBody>
          <a:bodyPr/>
          <a:lstStyle/>
          <a:p>
            <a:fld id="{DC1A4831-6F91-4AC6-8784-CCCD00E153B1}" type="slidenum">
              <a:rPr lang="en-US" smtClean="0"/>
              <a:t>1</a:t>
            </a:fld>
            <a:endParaRPr lang="en-US"/>
          </a:p>
        </p:txBody>
      </p:sp>
    </p:spTree>
    <p:extLst>
      <p:ext uri="{BB962C8B-B14F-4D97-AF65-F5344CB8AC3E}">
        <p14:creationId xmlns:p14="http://schemas.microsoft.com/office/powerpoint/2010/main" val="638104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very detailed slide show what we know about available funding for rent assistance in the County in 2021. </a:t>
            </a:r>
          </a:p>
          <a:p>
            <a:endParaRPr lang="en-US" dirty="0"/>
          </a:p>
          <a:p>
            <a:r>
              <a:rPr lang="en-US" dirty="0"/>
              <a:t>The State’s Oregon Housing and Community Services agency has already begun a program to that landlords can access to receive rent support for their tenants. We expect approximately $35M of the $150M available to flow into Multnomah County. </a:t>
            </a:r>
          </a:p>
          <a:p>
            <a:endParaRPr lang="en-US" dirty="0"/>
          </a:p>
          <a:p>
            <a:r>
              <a:rPr lang="en-US" dirty="0"/>
              <a:t>OHCS has also recently awarded Multnomah County an additional $44M in rent assistance funds. </a:t>
            </a:r>
          </a:p>
          <a:p>
            <a:endParaRPr lang="en-US" dirty="0"/>
          </a:p>
          <a:p>
            <a:r>
              <a:rPr lang="en-US" dirty="0"/>
              <a:t>In March of this year, the City and County combined a variety of different resources to the community for rent assistance – as a Phase I rent assistance deployment</a:t>
            </a:r>
          </a:p>
          <a:p>
            <a:endParaRPr lang="en-US" dirty="0"/>
          </a:p>
          <a:p>
            <a:r>
              <a:rPr lang="en-US" dirty="0"/>
              <a:t>And, today’s recent to appropriate funds is indicated in green on this slide and we intend to combine that with additional funds from Multnomah County in second wave of rent assistance beginning this month. </a:t>
            </a:r>
          </a:p>
          <a:p>
            <a:endParaRPr lang="en-US" dirty="0"/>
          </a:p>
          <a:p>
            <a:r>
              <a:rPr lang="en-US" dirty="0"/>
              <a:t>We also estimate an additional $19.6M in rent assistance from the American Rescue Act. </a:t>
            </a:r>
          </a:p>
          <a:p>
            <a:endParaRPr lang="en-US" dirty="0"/>
          </a:p>
          <a:p>
            <a:r>
              <a:rPr lang="en-US" dirty="0"/>
              <a:t>In total, we know that $137M in rent assistance funds will flow into Multnomah County. </a:t>
            </a:r>
          </a:p>
        </p:txBody>
      </p:sp>
      <p:sp>
        <p:nvSpPr>
          <p:cNvPr id="4" name="Slide Number Placeholder 3"/>
          <p:cNvSpPr>
            <a:spLocks noGrp="1"/>
          </p:cNvSpPr>
          <p:nvPr>
            <p:ph type="sldNum" sz="quarter" idx="5"/>
          </p:nvPr>
        </p:nvSpPr>
        <p:spPr/>
        <p:txBody>
          <a:bodyPr/>
          <a:lstStyle/>
          <a:p>
            <a:fld id="{DC1A4831-6F91-4AC6-8784-CCCD00E153B1}" type="slidenum">
              <a:rPr lang="en-US" smtClean="0"/>
              <a:t>11</a:t>
            </a:fld>
            <a:endParaRPr lang="en-US"/>
          </a:p>
        </p:txBody>
      </p:sp>
    </p:spTree>
    <p:extLst>
      <p:ext uri="{BB962C8B-B14F-4D97-AF65-F5344CB8AC3E}">
        <p14:creationId xmlns:p14="http://schemas.microsoft.com/office/powerpoint/2010/main" val="215534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we intended to build upon our successes in 2020 – continuing to center equity, with a community-based programs and lowering barriers to the application process as much as possible. </a:t>
            </a:r>
          </a:p>
          <a:p>
            <a:endParaRPr lang="en-US" dirty="0"/>
          </a:p>
          <a:p>
            <a:endParaRPr lang="en-US" dirty="0"/>
          </a:p>
          <a:p>
            <a:r>
              <a:rPr lang="en-US" dirty="0"/>
              <a:t>We are also working to address – the lack of available funding for our community partners to do the work, being as consistent as possible with program guidelines, improved payments system locally through Home Forward and ensuring that there are access point through community organizations, as well as landlords and public offerings. </a:t>
            </a:r>
          </a:p>
        </p:txBody>
      </p:sp>
      <p:sp>
        <p:nvSpPr>
          <p:cNvPr id="4" name="Slide Number Placeholder 3"/>
          <p:cNvSpPr>
            <a:spLocks noGrp="1"/>
          </p:cNvSpPr>
          <p:nvPr>
            <p:ph type="sldNum" sz="quarter" idx="5"/>
          </p:nvPr>
        </p:nvSpPr>
        <p:spPr/>
        <p:txBody>
          <a:bodyPr/>
          <a:lstStyle/>
          <a:p>
            <a:fld id="{DC1A4831-6F91-4AC6-8784-CCCD00E153B1}" type="slidenum">
              <a:rPr lang="en-US" smtClean="0"/>
              <a:t>12</a:t>
            </a:fld>
            <a:endParaRPr lang="en-US"/>
          </a:p>
        </p:txBody>
      </p:sp>
    </p:spTree>
    <p:extLst>
      <p:ext uri="{BB962C8B-B14F-4D97-AF65-F5344CB8AC3E}">
        <p14:creationId xmlns:p14="http://schemas.microsoft.com/office/powerpoint/2010/main" val="4100649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with the Phase I and II funds within the City and Multnomah County’s direct control we intend to release funds through our networks and through open applications with 211 the social services hotline in Oregon. </a:t>
            </a:r>
          </a:p>
          <a:p>
            <a:endParaRPr lang="en-US" dirty="0"/>
          </a:p>
          <a:p>
            <a:r>
              <a:rPr lang="en-US" dirty="0"/>
              <a:t>The state is also planning to open an open portal for applications with the $44M in rent assistance it has awarded to Multnomah County. </a:t>
            </a:r>
          </a:p>
        </p:txBody>
      </p:sp>
      <p:sp>
        <p:nvSpPr>
          <p:cNvPr id="4" name="Slide Number Placeholder 3"/>
          <p:cNvSpPr>
            <a:spLocks noGrp="1"/>
          </p:cNvSpPr>
          <p:nvPr>
            <p:ph type="sldNum" sz="quarter" idx="5"/>
          </p:nvPr>
        </p:nvSpPr>
        <p:spPr/>
        <p:txBody>
          <a:bodyPr/>
          <a:lstStyle/>
          <a:p>
            <a:fld id="{DC1A4831-6F91-4AC6-8784-CCCD00E153B1}" type="slidenum">
              <a:rPr lang="en-US" smtClean="0"/>
              <a:t>13</a:t>
            </a:fld>
            <a:endParaRPr lang="en-US"/>
          </a:p>
        </p:txBody>
      </p:sp>
    </p:spTree>
    <p:extLst>
      <p:ext uri="{BB962C8B-B14F-4D97-AF65-F5344CB8AC3E}">
        <p14:creationId xmlns:p14="http://schemas.microsoft.com/office/powerpoint/2010/main" val="255759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entirety of what we know will be available in Multnomah County. It is nearly an equal split between landlord access, public access and access through community based organizations. </a:t>
            </a:r>
          </a:p>
        </p:txBody>
      </p:sp>
      <p:sp>
        <p:nvSpPr>
          <p:cNvPr id="4" name="Slide Number Placeholder 3"/>
          <p:cNvSpPr>
            <a:spLocks noGrp="1"/>
          </p:cNvSpPr>
          <p:nvPr>
            <p:ph type="sldNum" sz="quarter" idx="5"/>
          </p:nvPr>
        </p:nvSpPr>
        <p:spPr/>
        <p:txBody>
          <a:bodyPr/>
          <a:lstStyle/>
          <a:p>
            <a:fld id="{DC1A4831-6F91-4AC6-8784-CCCD00E153B1}" type="slidenum">
              <a:rPr lang="en-US" smtClean="0"/>
              <a:t>14</a:t>
            </a:fld>
            <a:endParaRPr lang="en-US"/>
          </a:p>
        </p:txBody>
      </p:sp>
    </p:spTree>
    <p:extLst>
      <p:ext uri="{BB962C8B-B14F-4D97-AF65-F5344CB8AC3E}">
        <p14:creationId xmlns:p14="http://schemas.microsoft.com/office/powerpoint/2010/main" val="228147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mn-lt"/>
              </a:rPr>
              <a:t>We believe it is critical with the resources in our direct control we continue to prioritize the majority of the funds for community based organizations who have proven to reach BIPOC households in need. While we will have significant rent assistance resources – we estimate a greater total amount of need in our City and County. </a:t>
            </a:r>
          </a:p>
          <a:p>
            <a:pPr marL="171450" indent="-171450">
              <a:buFontTx/>
              <a:buChar char="-"/>
            </a:pPr>
            <a:endParaRPr lang="en-US"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0" dirty="0">
                <a:solidFill>
                  <a:srgbClr val="0096B8"/>
                </a:solidFill>
                <a:latin typeface="+mn-lt"/>
                <a:cs typeface="Arial" panose="020B0604020202020204" pitchFamily="34" charset="0"/>
              </a:rPr>
              <a:t>With limited resources intentionality about reaching BIPOC communities becomes even more important – as that is who is hardest hit in this economic crisis, and as a whole have lower incomes and assets to whether the economic crisis. </a:t>
            </a:r>
          </a:p>
          <a:p>
            <a:endParaRPr lang="en-US" dirty="0"/>
          </a:p>
          <a:p>
            <a:pPr marL="0" indent="0">
              <a:buFontTx/>
              <a:buNone/>
            </a:pPr>
            <a:r>
              <a:rPr lang="en-US" dirty="0"/>
              <a:t>Thank you that concludes </a:t>
            </a:r>
            <a:r>
              <a:rPr lang="en-US"/>
              <a:t>our presentation. </a:t>
            </a:r>
            <a:endParaRPr lang="en-US" dirty="0"/>
          </a:p>
        </p:txBody>
      </p:sp>
      <p:sp>
        <p:nvSpPr>
          <p:cNvPr id="4" name="Slide Number Placeholder 3"/>
          <p:cNvSpPr>
            <a:spLocks noGrp="1"/>
          </p:cNvSpPr>
          <p:nvPr>
            <p:ph type="sldNum" sz="quarter" idx="5"/>
          </p:nvPr>
        </p:nvSpPr>
        <p:spPr/>
        <p:txBody>
          <a:bodyPr/>
          <a:lstStyle/>
          <a:p>
            <a:fld id="{DC1A4831-6F91-4AC6-8784-CCCD00E153B1}" type="slidenum">
              <a:rPr lang="en-US" smtClean="0"/>
              <a:t>15</a:t>
            </a:fld>
            <a:endParaRPr lang="en-US"/>
          </a:p>
        </p:txBody>
      </p:sp>
    </p:spTree>
    <p:extLst>
      <p:ext uri="{BB962C8B-B14F-4D97-AF65-F5344CB8AC3E}">
        <p14:creationId xmlns:p14="http://schemas.microsoft.com/office/powerpoint/2010/main" val="314658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know is that the economic impacts of the </a:t>
            </a:r>
            <a:r>
              <a:rPr lang="en-US" dirty="0" err="1"/>
              <a:t>Covid</a:t>
            </a:r>
            <a:r>
              <a:rPr lang="en-US" dirty="0"/>
              <a:t> pandemic are disproportionately falling Black, Indigenous, Latinx and Other People of Color. And, that BIPOC community members work in service professions, have lower incomes than white Portlanders and disproportionately rent. </a:t>
            </a:r>
          </a:p>
          <a:p>
            <a:endParaRPr lang="en-US" dirty="0"/>
          </a:p>
          <a:p>
            <a:r>
              <a:rPr lang="en-US" dirty="0"/>
              <a:t>The Portland Housing Bureau, our jurisdictional </a:t>
            </a:r>
            <a:r>
              <a:rPr lang="en-US" dirty="0" err="1"/>
              <a:t>parters</a:t>
            </a:r>
            <a:r>
              <a:rPr lang="en-US" dirty="0"/>
              <a:t> and community partners have developed a rent relief program that prioritizes Black, Indigenous and People of Color communities, people living with a disability, and other vulnerable populations who are at or below 50% Area Medium Income.</a:t>
            </a:r>
          </a:p>
        </p:txBody>
      </p:sp>
      <p:sp>
        <p:nvSpPr>
          <p:cNvPr id="4" name="Slide Number Placeholder 3"/>
          <p:cNvSpPr>
            <a:spLocks noGrp="1"/>
          </p:cNvSpPr>
          <p:nvPr>
            <p:ph type="sldNum" sz="quarter" idx="5"/>
          </p:nvPr>
        </p:nvSpPr>
        <p:spPr/>
        <p:txBody>
          <a:bodyPr/>
          <a:lstStyle/>
          <a:p>
            <a:fld id="{DC1A4831-6F91-4AC6-8784-CCCD00E153B1}" type="slidenum">
              <a:rPr lang="en-US" smtClean="0"/>
              <a:t>2</a:t>
            </a:fld>
            <a:endParaRPr lang="en-US"/>
          </a:p>
        </p:txBody>
      </p:sp>
    </p:spTree>
    <p:extLst>
      <p:ext uri="{BB962C8B-B14F-4D97-AF65-F5344CB8AC3E}">
        <p14:creationId xmlns:p14="http://schemas.microsoft.com/office/powerpoint/2010/main" val="339852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txBox="1">
            <a:spLocks noGrp="1"/>
          </p:cNvSpPr>
          <p:nvPr>
            <p:ph type="body" idx="1"/>
          </p:nvPr>
        </p:nvSpPr>
        <p:spPr>
          <a:xfrm>
            <a:off x="685800" y="4400551"/>
            <a:ext cx="5486400" cy="36003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sz="2100" dirty="0">
                <a:solidFill>
                  <a:schemeClr val="dk1"/>
                </a:solidFill>
              </a:rPr>
              <a:t>We were fortunate to have existing community-based partner networks that we could work with but based on the number of individuals that were and are in jeopardy of facing evictions because they are not able to pay their rent we knew we need to expand our network of partners. Taking input from the Office of Equity and utilizing a list of new city partners from the ECC we released a Request for Interest for organizations who be able to work with additional organizations with deep reach into BIPOC communities. And, Multnomah County added additional rent assistance through their Maternal Health and Intellectual &amp; Developmental Disabilities programs. </a:t>
            </a:r>
            <a:endParaRPr sz="2100" dirty="0">
              <a:solidFill>
                <a:schemeClr val="dk1"/>
              </a:solidFill>
            </a:endParaRPr>
          </a:p>
          <a:p>
            <a:pPr marL="0" lvl="0" indent="0" algn="l" rtl="0">
              <a:lnSpc>
                <a:spcPct val="100000"/>
              </a:lnSpc>
              <a:spcBef>
                <a:spcPts val="0"/>
              </a:spcBef>
              <a:spcAft>
                <a:spcPts val="0"/>
              </a:spcAft>
              <a:buSzPts val="1400"/>
              <a:buNone/>
            </a:pPr>
            <a:endParaRPr dirty="0"/>
          </a:p>
        </p:txBody>
      </p:sp>
      <p:sp>
        <p:nvSpPr>
          <p:cNvPr id="72" name="Google Shape;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Multnomah County and Home Forward we created a joint – City, County and Community program – with a single low barrier application for all available rent assistance within the County. </a:t>
            </a:r>
          </a:p>
        </p:txBody>
      </p:sp>
      <p:sp>
        <p:nvSpPr>
          <p:cNvPr id="4" name="Slide Number Placeholder 3"/>
          <p:cNvSpPr>
            <a:spLocks noGrp="1"/>
          </p:cNvSpPr>
          <p:nvPr>
            <p:ph type="sldNum" sz="quarter" idx="5"/>
          </p:nvPr>
        </p:nvSpPr>
        <p:spPr/>
        <p:txBody>
          <a:bodyPr/>
          <a:lstStyle/>
          <a:p>
            <a:fld id="{DC1A4831-6F91-4AC6-8784-CCCD00E153B1}" type="slidenum">
              <a:rPr lang="en-US" smtClean="0"/>
              <a:t>4</a:t>
            </a:fld>
            <a:endParaRPr lang="en-US"/>
          </a:p>
        </p:txBody>
      </p:sp>
    </p:spTree>
    <p:extLst>
      <p:ext uri="{BB962C8B-B14F-4D97-AF65-F5344CB8AC3E}">
        <p14:creationId xmlns:p14="http://schemas.microsoft.com/office/powerpoint/2010/main" val="356634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by combining our resources we were able to release over $31.M in rent assistance focused on eviction prevention. </a:t>
            </a:r>
          </a:p>
        </p:txBody>
      </p:sp>
      <p:sp>
        <p:nvSpPr>
          <p:cNvPr id="4" name="Slide Number Placeholder 3"/>
          <p:cNvSpPr>
            <a:spLocks noGrp="1"/>
          </p:cNvSpPr>
          <p:nvPr>
            <p:ph type="sldNum" sz="quarter" idx="5"/>
          </p:nvPr>
        </p:nvSpPr>
        <p:spPr/>
        <p:txBody>
          <a:bodyPr/>
          <a:lstStyle/>
          <a:p>
            <a:fld id="{DC1A4831-6F91-4AC6-8784-CCCD00E153B1}" type="slidenum">
              <a:rPr lang="en-US" smtClean="0"/>
              <a:t>5</a:t>
            </a:fld>
            <a:endParaRPr lang="en-US"/>
          </a:p>
        </p:txBody>
      </p:sp>
    </p:spTree>
    <p:extLst>
      <p:ext uri="{BB962C8B-B14F-4D97-AF65-F5344CB8AC3E}">
        <p14:creationId xmlns:p14="http://schemas.microsoft.com/office/powerpoint/2010/main" val="355726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we have collected from the City’s CARES Act rent assistance shows that we were able to reach every part of the County – with much of the assistance flowing to households in East Portland. </a:t>
            </a:r>
          </a:p>
        </p:txBody>
      </p:sp>
      <p:sp>
        <p:nvSpPr>
          <p:cNvPr id="4" name="Slide Number Placeholder 3"/>
          <p:cNvSpPr>
            <a:spLocks noGrp="1"/>
          </p:cNvSpPr>
          <p:nvPr>
            <p:ph type="sldNum" sz="quarter" idx="5"/>
          </p:nvPr>
        </p:nvSpPr>
        <p:spPr/>
        <p:txBody>
          <a:bodyPr/>
          <a:lstStyle/>
          <a:p>
            <a:fld id="{DC1A4831-6F91-4AC6-8784-CCCD00E153B1}" type="slidenum">
              <a:rPr lang="en-US" smtClean="0"/>
              <a:t>7</a:t>
            </a:fld>
            <a:endParaRPr lang="en-US"/>
          </a:p>
        </p:txBody>
      </p:sp>
    </p:spTree>
    <p:extLst>
      <p:ext uri="{BB962C8B-B14F-4D97-AF65-F5344CB8AC3E}">
        <p14:creationId xmlns:p14="http://schemas.microsoft.com/office/powerpoint/2010/main" val="168449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City’s CARES act funding also served over 75% BIPOC households. </a:t>
            </a:r>
          </a:p>
        </p:txBody>
      </p:sp>
      <p:sp>
        <p:nvSpPr>
          <p:cNvPr id="4" name="Slide Number Placeholder 3"/>
          <p:cNvSpPr>
            <a:spLocks noGrp="1"/>
          </p:cNvSpPr>
          <p:nvPr>
            <p:ph type="sldNum" sz="quarter" idx="5"/>
          </p:nvPr>
        </p:nvSpPr>
        <p:spPr/>
        <p:txBody>
          <a:bodyPr/>
          <a:lstStyle/>
          <a:p>
            <a:fld id="{DC1A4831-6F91-4AC6-8784-CCCD00E153B1}" type="slidenum">
              <a:rPr lang="en-US" smtClean="0"/>
              <a:t>8</a:t>
            </a:fld>
            <a:endParaRPr lang="en-US"/>
          </a:p>
        </p:txBody>
      </p:sp>
    </p:spTree>
    <p:extLst>
      <p:ext uri="{BB962C8B-B14F-4D97-AF65-F5344CB8AC3E}">
        <p14:creationId xmlns:p14="http://schemas.microsoft.com/office/powerpoint/2010/main" val="19521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combined program in 2020 served a total of 5,820 households, 16,143 people, and 84% of those households were Black, Indigenous, Latinx or other people of color. </a:t>
            </a:r>
          </a:p>
        </p:txBody>
      </p:sp>
      <p:sp>
        <p:nvSpPr>
          <p:cNvPr id="4" name="Slide Number Placeholder 3"/>
          <p:cNvSpPr>
            <a:spLocks noGrp="1"/>
          </p:cNvSpPr>
          <p:nvPr>
            <p:ph type="sldNum" sz="quarter" idx="5"/>
          </p:nvPr>
        </p:nvSpPr>
        <p:spPr/>
        <p:txBody>
          <a:bodyPr/>
          <a:lstStyle/>
          <a:p>
            <a:fld id="{DC1A4831-6F91-4AC6-8784-CCCD00E153B1}" type="slidenum">
              <a:rPr lang="en-US" smtClean="0"/>
              <a:t>9</a:t>
            </a:fld>
            <a:endParaRPr lang="en-US"/>
          </a:p>
        </p:txBody>
      </p:sp>
    </p:spTree>
    <p:extLst>
      <p:ext uri="{BB962C8B-B14F-4D97-AF65-F5344CB8AC3E}">
        <p14:creationId xmlns:p14="http://schemas.microsoft.com/office/powerpoint/2010/main" val="753101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in 2021 we intent to build upon those programs and networks. </a:t>
            </a:r>
          </a:p>
        </p:txBody>
      </p:sp>
      <p:sp>
        <p:nvSpPr>
          <p:cNvPr id="4" name="Slide Number Placeholder 3"/>
          <p:cNvSpPr>
            <a:spLocks noGrp="1"/>
          </p:cNvSpPr>
          <p:nvPr>
            <p:ph type="sldNum" sz="quarter" idx="5"/>
          </p:nvPr>
        </p:nvSpPr>
        <p:spPr/>
        <p:txBody>
          <a:bodyPr/>
          <a:lstStyle/>
          <a:p>
            <a:fld id="{DC1A4831-6F91-4AC6-8784-CCCD00E153B1}" type="slidenum">
              <a:rPr lang="en-US" smtClean="0"/>
              <a:t>10</a:t>
            </a:fld>
            <a:endParaRPr lang="en-US"/>
          </a:p>
        </p:txBody>
      </p:sp>
    </p:spTree>
    <p:extLst>
      <p:ext uri="{BB962C8B-B14F-4D97-AF65-F5344CB8AC3E}">
        <p14:creationId xmlns:p14="http://schemas.microsoft.com/office/powerpoint/2010/main" val="138134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7C6D4F9-C769-4F8B-8AB6-940FE6406A7B}" type="datetime1">
              <a:rPr lang="en-US" smtClean="0"/>
              <a:t>4/8/2021</a:t>
            </a:fld>
            <a:endParaRPr lang="en-US"/>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098E471-40C4-4A89-91C0-A8C8E80C41A5}" type="datetime1">
              <a:rPr lang="en-US" smtClean="0"/>
              <a:t>4/8/2021</a:t>
            </a:fld>
            <a:endParaRPr lang="en-US"/>
          </a:p>
        </p:txBody>
      </p:sp>
      <p:sp>
        <p:nvSpPr>
          <p:cNvPr id="6" name="Holder 6"/>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955031D-B28E-4F58-A73F-A42CD10C9DB8}" type="datetime1">
              <a:rPr lang="en-US" smtClean="0"/>
              <a:t>4/8/2021</a:t>
            </a:fld>
            <a:endParaRPr lang="en-US"/>
          </a:p>
        </p:txBody>
      </p:sp>
      <p:sp>
        <p:nvSpPr>
          <p:cNvPr id="7" name="Holder 7"/>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7829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BC2EAA1-792B-4242-9493-1D6C4FB61A42}" type="datetime1">
              <a:rPr lang="en-US" smtClean="0"/>
              <a:t>4/8/2021</a:t>
            </a:fld>
            <a:endParaRPr lang="en-US"/>
          </a:p>
        </p:txBody>
      </p:sp>
      <p:sp>
        <p:nvSpPr>
          <p:cNvPr id="5" name="Holder 5"/>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099D47D-D5EF-404E-8403-3A27A6B3E435}" type="datetime1">
              <a:rPr lang="en-US" smtClean="0"/>
              <a:t>4/8/2021</a:t>
            </a:fld>
            <a:endParaRPr lang="en-US"/>
          </a:p>
        </p:txBody>
      </p:sp>
      <p:sp>
        <p:nvSpPr>
          <p:cNvPr id="4" name="Holder 4"/>
          <p:cNvSpPr>
            <a:spLocks noGrp="1"/>
          </p:cNvSpPr>
          <p:nvPr>
            <p:ph type="sldNum" sz="quarter" idx="7"/>
          </p:nvPr>
        </p:nvSpPr>
        <p:spPr/>
        <p:txBody>
          <a:bodyPr lIns="0" tIns="0" rIns="0" bIns="0"/>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2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9C7A08-5653-4109-A76B-BE531F3377EE}"/>
              </a:ext>
            </a:extLst>
          </p:cNvPr>
          <p:cNvPicPr>
            <a:picLocks noChangeAspect="1"/>
          </p:cNvPicPr>
          <p:nvPr userDrawn="1"/>
        </p:nvPicPr>
        <p:blipFill rotWithShape="1">
          <a:blip r:embed="rId2">
            <a:duotone>
              <a:schemeClr val="accent1">
                <a:shade val="45000"/>
                <a:satMod val="135000"/>
              </a:schemeClr>
              <a:prstClr val="white"/>
            </a:duotone>
            <a:alphaModFix amt="35000"/>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6397" t="6956" r="8965" b="8406"/>
          <a:stretch/>
        </p:blipFill>
        <p:spPr>
          <a:xfrm>
            <a:off x="0" y="0"/>
            <a:ext cx="12192000" cy="6858000"/>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E6C26AC8-86C8-B840-B09D-6F7B0196C6A4}"/>
              </a:ext>
            </a:extLst>
          </p:cNvPr>
          <p:cNvPicPr/>
          <p:nvPr userDrawn="1"/>
        </p:nvPicPr>
        <p:blipFill rotWithShape="1">
          <a:blip r:embed="rId4" cstate="print">
            <a:extLst>
              <a:ext uri="{28A0092B-C50C-407E-A947-70E740481C1C}">
                <a14:useLocalDpi xmlns:a14="http://schemas.microsoft.com/office/drawing/2010/main" val="0"/>
              </a:ext>
            </a:extLst>
          </a:blip>
          <a:srcRect r="30684"/>
          <a:stretch/>
        </p:blipFill>
        <p:spPr>
          <a:xfrm>
            <a:off x="11247193" y="6357257"/>
            <a:ext cx="857721" cy="402772"/>
          </a:xfrm>
          <a:prstGeom prst="rect">
            <a:avLst/>
          </a:prstGeom>
        </p:spPr>
      </p:pic>
    </p:spTree>
    <p:extLst>
      <p:ext uri="{BB962C8B-B14F-4D97-AF65-F5344CB8AC3E}">
        <p14:creationId xmlns:p14="http://schemas.microsoft.com/office/powerpoint/2010/main" val="1609947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8340" y="582226"/>
            <a:ext cx="10815319" cy="635000"/>
          </a:xfrm>
          <a:prstGeom prst="rect">
            <a:avLst/>
          </a:prstGeom>
        </p:spPr>
        <p:txBody>
          <a:bodyPr wrap="square" lIns="0" tIns="0" rIns="0" bIns="0">
            <a:spAutoFit/>
          </a:bodyPr>
          <a:lstStyle>
            <a:lvl1pPr>
              <a:defRPr sz="4000" b="1" i="0">
                <a:solidFill>
                  <a:srgbClr val="27829D"/>
                </a:solidFill>
                <a:latin typeface="Arial"/>
                <a:cs typeface="Arial"/>
              </a:defRPr>
            </a:lvl1pPr>
          </a:lstStyle>
          <a:p>
            <a:endParaRPr/>
          </a:p>
        </p:txBody>
      </p:sp>
      <p:sp>
        <p:nvSpPr>
          <p:cNvPr id="3" name="Holder 3"/>
          <p:cNvSpPr>
            <a:spLocks noGrp="1"/>
          </p:cNvSpPr>
          <p:nvPr>
            <p:ph type="body" idx="1"/>
          </p:nvPr>
        </p:nvSpPr>
        <p:spPr>
          <a:xfrm>
            <a:off x="688340" y="1367933"/>
            <a:ext cx="10815319" cy="26924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758090" y="6489863"/>
            <a:ext cx="6101715"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tabLst>
                <a:tab pos="3284220" algn="l"/>
                <a:tab pos="3455035" algn="l"/>
                <a:tab pos="4090035" algn="l"/>
                <a:tab pos="4261485" algn="l"/>
              </a:tabLst>
            </a:pPr>
            <a:r>
              <a:rPr lang="en-US" spc="-10">
                <a:solidFill>
                  <a:srgbClr val="27829D"/>
                </a:solidFill>
              </a:rPr>
              <a:t>MULTE Applications under the IH Program | 5/20/2020 | Portland Housing Bureau</a:t>
            </a:r>
            <a:endParaRPr spc="-5">
              <a:solidFill>
                <a:srgbClr val="27829D"/>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4A479ED-486B-4CC5-BF36-E0D529C6AF42}" type="datetime1">
              <a:rPr lang="en-US" smtClean="0"/>
              <a:t>4/8/2021</a:t>
            </a:fld>
            <a:endParaRPr lang="en-US"/>
          </a:p>
        </p:txBody>
      </p:sp>
      <p:sp>
        <p:nvSpPr>
          <p:cNvPr id="6" name="Holder 6"/>
          <p:cNvSpPr>
            <a:spLocks noGrp="1"/>
          </p:cNvSpPr>
          <p:nvPr>
            <p:ph type="sldNum" sz="quarter" idx="7"/>
          </p:nvPr>
        </p:nvSpPr>
        <p:spPr>
          <a:xfrm>
            <a:off x="11335166" y="6478453"/>
            <a:ext cx="128270" cy="211454"/>
          </a:xfrm>
          <a:prstGeom prst="rect">
            <a:avLst/>
          </a:prstGeom>
        </p:spPr>
        <p:txBody>
          <a:bodyPr wrap="square" lIns="0" tIns="0" rIns="0" bIns="0">
            <a:spAutoFit/>
          </a:bodyPr>
          <a:lstStyle>
            <a:lvl1pPr>
              <a:defRPr sz="1200" b="1" i="0">
                <a:solidFill>
                  <a:srgbClr val="27829D"/>
                </a:solidFill>
                <a:latin typeface="Calibri"/>
                <a:cs typeface="Calibri"/>
              </a:defRPr>
            </a:lvl1pPr>
          </a:lstStyle>
          <a:p>
            <a:pPr marL="25400">
              <a:lnSpc>
                <a:spcPct val="100000"/>
              </a:lnSpc>
              <a:spcBef>
                <a:spcPts val="40"/>
              </a:spcBef>
            </a:pPr>
            <a:fld id="{81D60167-4931-47E6-BA6A-407CBD079E47}" type="slidenum">
              <a:rPr dirty="0"/>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2.jp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1.png"/><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hyperlink" Target="https://www.facebook.com/1814202428634595/photos/1875756522479185/" TargetMode="External"/><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0.png"/><Relationship Id="rId46" Type="http://schemas.openxmlformats.org/officeDocument/2006/relationships/image" Target="../media/image48.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 Type="http://schemas.openxmlformats.org/officeDocument/2006/relationships/image" Target="../media/image8.jp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8.jpg"/><Relationship Id="rId49" Type="http://schemas.openxmlformats.org/officeDocument/2006/relationships/image" Target="../media/image51.png"/><Relationship Id="rId10" Type="http://schemas.openxmlformats.org/officeDocument/2006/relationships/image" Target="../media/image13.png"/><Relationship Id="rId19" Type="http://schemas.openxmlformats.org/officeDocument/2006/relationships/image" Target="../media/image22.gif"/><Relationship Id="rId31" Type="http://schemas.openxmlformats.org/officeDocument/2006/relationships/image" Target="../media/image34.png"/><Relationship Id="rId44" Type="http://schemas.openxmlformats.org/officeDocument/2006/relationships/image" Target="../media/image46.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7.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E59AC-1BEC-43E0-99AA-70A51A8A49CB}"/>
              </a:ext>
            </a:extLst>
          </p:cNvPr>
          <p:cNvSpPr txBox="1">
            <a:spLocks/>
          </p:cNvSpPr>
          <p:nvPr/>
        </p:nvSpPr>
        <p:spPr>
          <a:xfrm>
            <a:off x="688340" y="2799014"/>
            <a:ext cx="10815319" cy="1259971"/>
          </a:xfrm>
          <a:prstGeom prst="rect">
            <a:avLst/>
          </a:prstGeom>
        </p:spPr>
        <p:txBody>
          <a:bodyPr/>
          <a:lstStyle>
            <a:lvl1pPr>
              <a:defRPr>
                <a:latin typeface="+mj-lt"/>
                <a:ea typeface="+mj-ea"/>
                <a:cs typeface="+mj-cs"/>
              </a:defRPr>
            </a:lvl1pPr>
          </a:lstStyle>
          <a:p>
            <a:pPr algn="ctr"/>
            <a:r>
              <a:rPr lang="en-US" sz="4800" b="1" kern="0" dirty="0">
                <a:solidFill>
                  <a:schemeClr val="tx2">
                    <a:lumMod val="50000"/>
                  </a:schemeClr>
                </a:solidFill>
                <a:latin typeface="Arial" panose="020B0604020202020204" pitchFamily="34" charset="0"/>
                <a:cs typeface="Arial" panose="020B0604020202020204" pitchFamily="34" charset="0"/>
              </a:rPr>
              <a:t>COVID Rent Assistance</a:t>
            </a:r>
          </a:p>
          <a:p>
            <a:pPr algn="ctr"/>
            <a:r>
              <a:rPr lang="en-US" sz="2800" i="1" kern="0" dirty="0">
                <a:solidFill>
                  <a:schemeClr val="tx2">
                    <a:lumMod val="50000"/>
                  </a:schemeClr>
                </a:solidFill>
                <a:latin typeface="Arial" panose="020B0604020202020204" pitchFamily="34" charset="0"/>
                <a:cs typeface="Arial" panose="020B0604020202020204" pitchFamily="34" charset="0"/>
              </a:rPr>
              <a:t>Review of 2020 and planning for 2021</a:t>
            </a:r>
            <a:endParaRPr lang="en-US" sz="1100" i="1" kern="0" dirty="0">
              <a:solidFill>
                <a:schemeClr val="tx2">
                  <a:lumMod val="50000"/>
                </a:schemeClr>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A3BD128-F5E5-426B-A2BE-14AAB9666F17}"/>
              </a:ext>
            </a:extLst>
          </p:cNvPr>
          <p:cNvGrpSpPr/>
          <p:nvPr/>
        </p:nvGrpSpPr>
        <p:grpSpPr>
          <a:xfrm>
            <a:off x="669291" y="5657918"/>
            <a:ext cx="3799779" cy="914400"/>
            <a:chOff x="669291" y="5657918"/>
            <a:chExt cx="3799779" cy="914400"/>
          </a:xfrm>
        </p:grpSpPr>
        <p:pic>
          <p:nvPicPr>
            <p:cNvPr id="5" name="Picture 4">
              <a:extLst>
                <a:ext uri="{FF2B5EF4-FFF2-40B4-BE49-F238E27FC236}">
                  <a16:creationId xmlns:a16="http://schemas.microsoft.com/office/drawing/2014/main" id="{A9A6086D-DC96-48E8-A20F-3815EAAA21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6017"/>
            <a:stretch/>
          </p:blipFill>
          <p:spPr>
            <a:xfrm>
              <a:off x="669291" y="5657918"/>
              <a:ext cx="911315" cy="914400"/>
            </a:xfrm>
            <a:prstGeom prst="rect">
              <a:avLst/>
            </a:prstGeom>
          </p:spPr>
        </p:pic>
        <p:pic>
          <p:nvPicPr>
            <p:cNvPr id="6" name="Picture 5">
              <a:extLst>
                <a:ext uri="{FF2B5EF4-FFF2-40B4-BE49-F238E27FC236}">
                  <a16:creationId xmlns:a16="http://schemas.microsoft.com/office/drawing/2014/main" id="{56566B9B-0595-457E-B7F0-C7739C71F2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36" b="24471"/>
            <a:stretch/>
          </p:blipFill>
          <p:spPr>
            <a:xfrm>
              <a:off x="1700415" y="5769803"/>
              <a:ext cx="2768655" cy="690630"/>
            </a:xfrm>
            <a:prstGeom prst="rect">
              <a:avLst/>
            </a:prstGeom>
          </p:spPr>
        </p:pic>
      </p:grpSp>
    </p:spTree>
    <p:extLst>
      <p:ext uri="{BB962C8B-B14F-4D97-AF65-F5344CB8AC3E}">
        <p14:creationId xmlns:p14="http://schemas.microsoft.com/office/powerpoint/2010/main" val="265849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D7FE7B-B48C-4E73-8E7B-3C0BE5E6153E}"/>
              </a:ext>
            </a:extLst>
          </p:cNvPr>
          <p:cNvSpPr txBox="1">
            <a:spLocks/>
          </p:cNvSpPr>
          <p:nvPr/>
        </p:nvSpPr>
        <p:spPr>
          <a:xfrm>
            <a:off x="688340" y="3030192"/>
            <a:ext cx="10815319" cy="797615"/>
          </a:xfrm>
          <a:prstGeom prst="rect">
            <a:avLst/>
          </a:prstGeom>
        </p:spPr>
        <p:txBody>
          <a:bodyPr/>
          <a:lstStyle>
            <a:lvl1pPr>
              <a:defRPr>
                <a:latin typeface="+mj-lt"/>
                <a:ea typeface="+mj-ea"/>
                <a:cs typeface="+mj-cs"/>
              </a:defRPr>
            </a:lvl1pPr>
          </a:lstStyle>
          <a:p>
            <a:pPr algn="ctr"/>
            <a:r>
              <a:rPr lang="en-US" sz="4800" b="1" kern="0" dirty="0">
                <a:solidFill>
                  <a:schemeClr val="tx2">
                    <a:lumMod val="50000"/>
                  </a:schemeClr>
                </a:solidFill>
                <a:latin typeface="Arial" panose="020B0604020202020204" pitchFamily="34" charset="0"/>
                <a:cs typeface="Arial" panose="020B0604020202020204" pitchFamily="34" charset="0"/>
              </a:rPr>
              <a:t>Moving Forward in 2021</a:t>
            </a:r>
            <a:endParaRPr lang="en-US" sz="2000" kern="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69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E363D-1E83-40C1-9052-81A2398DFF40}"/>
              </a:ext>
            </a:extLst>
          </p:cNvPr>
          <p:cNvSpPr>
            <a:spLocks noGrp="1"/>
          </p:cNvSpPr>
          <p:nvPr>
            <p:ph type="title"/>
          </p:nvPr>
        </p:nvSpPr>
        <p:spPr>
          <a:xfrm>
            <a:off x="143512" y="455012"/>
            <a:ext cx="10815319" cy="635000"/>
          </a:xfrm>
        </p:spPr>
        <p:txBody>
          <a:bodyPr/>
          <a:lstStyle/>
          <a:p>
            <a:pPr algn="ctr"/>
            <a:r>
              <a:rPr lang="en-US" dirty="0">
                <a:solidFill>
                  <a:srgbClr val="022D41"/>
                </a:solidFill>
              </a:rPr>
              <a:t>2021</a:t>
            </a:r>
          </a:p>
        </p:txBody>
      </p:sp>
      <p:sp>
        <p:nvSpPr>
          <p:cNvPr id="3" name="Text Placeholder 2">
            <a:extLst>
              <a:ext uri="{FF2B5EF4-FFF2-40B4-BE49-F238E27FC236}">
                <a16:creationId xmlns:a16="http://schemas.microsoft.com/office/drawing/2014/main" id="{D461EB13-A5F7-4124-9D10-CF153AD97F3B}"/>
              </a:ext>
            </a:extLst>
          </p:cNvPr>
          <p:cNvSpPr>
            <a:spLocks noGrp="1"/>
          </p:cNvSpPr>
          <p:nvPr>
            <p:ph type="body" idx="1"/>
          </p:nvPr>
        </p:nvSpPr>
        <p:spPr>
          <a:xfrm>
            <a:off x="688340" y="1217226"/>
            <a:ext cx="10270491" cy="6801862"/>
          </a:xfrm>
        </p:spPr>
        <p:txBody>
          <a:bodyPr/>
          <a:lstStyle/>
          <a:p>
            <a:pPr algn="l"/>
            <a:r>
              <a:rPr lang="en-US" b="1" dirty="0">
                <a:solidFill>
                  <a:srgbClr val="0096B8"/>
                </a:solidFill>
                <a:latin typeface="Arial" panose="020B0604020202020204" pitchFamily="34" charset="0"/>
                <a:cs typeface="Arial" panose="020B0604020202020204" pitchFamily="34" charset="0"/>
              </a:rPr>
              <a:t>Oregon Housing and Community Services</a:t>
            </a:r>
          </a:p>
          <a:p>
            <a:pPr algn="l"/>
            <a:r>
              <a:rPr lang="en-US" b="1" dirty="0">
                <a:solidFill>
                  <a:srgbClr val="022D41"/>
                </a:solidFill>
                <a:latin typeface="Arial" panose="020B0604020202020204" pitchFamily="34" charset="0"/>
                <a:cs typeface="Arial" panose="020B0604020202020204" pitchFamily="34" charset="0"/>
              </a:rPr>
              <a:t>Landlord Compensation Fund				$35 M</a:t>
            </a:r>
          </a:p>
          <a:p>
            <a:pPr algn="l"/>
            <a:r>
              <a:rPr lang="en-US" b="1" dirty="0">
                <a:solidFill>
                  <a:srgbClr val="022D41"/>
                </a:solidFill>
                <a:latin typeface="Arial" panose="020B0604020202020204" pitchFamily="34" charset="0"/>
                <a:cs typeface="Arial" panose="020B0604020202020204" pitchFamily="34" charset="0"/>
              </a:rPr>
              <a:t>ERAP Funds to Multnomah County 			$44 M </a:t>
            </a:r>
          </a:p>
          <a:p>
            <a:pPr algn="l"/>
            <a:endParaRPr lang="en-US" b="1" dirty="0">
              <a:solidFill>
                <a:srgbClr val="0096B8"/>
              </a:solidFill>
              <a:latin typeface="Arial" panose="020B0604020202020204" pitchFamily="34" charset="0"/>
              <a:cs typeface="Arial" panose="020B0604020202020204" pitchFamily="34" charset="0"/>
            </a:endParaRPr>
          </a:p>
          <a:p>
            <a:pPr algn="l"/>
            <a:r>
              <a:rPr lang="en-US" b="1" dirty="0">
                <a:solidFill>
                  <a:srgbClr val="0096B8"/>
                </a:solidFill>
                <a:latin typeface="Arial" panose="020B0604020202020204" pitchFamily="34" charset="0"/>
                <a:cs typeface="Arial" panose="020B0604020202020204" pitchFamily="34" charset="0"/>
              </a:rPr>
              <a:t>Multnomah County Jurisdictional Partners – Phase I - March</a:t>
            </a:r>
          </a:p>
          <a:p>
            <a:r>
              <a:rPr lang="en-US" b="1" dirty="0">
                <a:solidFill>
                  <a:srgbClr val="022D41"/>
                </a:solidFill>
                <a:latin typeface="Arial" panose="020B0604020202020204" pitchFamily="34" charset="0"/>
                <a:cs typeface="Arial" panose="020B0604020202020204" pitchFamily="34" charset="0"/>
              </a:rPr>
              <a:t>Housing Bureau East Portland Funds			$0.5 M</a:t>
            </a:r>
          </a:p>
          <a:p>
            <a:r>
              <a:rPr lang="en-US" b="1" dirty="0">
                <a:solidFill>
                  <a:srgbClr val="022D41"/>
                </a:solidFill>
                <a:latin typeface="Arial" panose="020B0604020202020204" pitchFamily="34" charset="0"/>
                <a:cs typeface="Arial" panose="020B0604020202020204" pitchFamily="34" charset="0"/>
              </a:rPr>
              <a:t>Housing Bureau Rental Services Funds			$0.5 M </a:t>
            </a:r>
          </a:p>
          <a:p>
            <a:r>
              <a:rPr lang="en-US" b="1" dirty="0">
                <a:solidFill>
                  <a:srgbClr val="022D41"/>
                </a:solidFill>
                <a:latin typeface="Arial" panose="020B0604020202020204" pitchFamily="34" charset="0"/>
                <a:cs typeface="Arial" panose="020B0604020202020204" pitchFamily="34" charset="0"/>
              </a:rPr>
              <a:t>County STARR Funds					$    8M</a:t>
            </a:r>
          </a:p>
          <a:p>
            <a:r>
              <a:rPr lang="en-US" b="1" dirty="0">
                <a:solidFill>
                  <a:srgbClr val="022D41"/>
                </a:solidFill>
                <a:latin typeface="Arial" panose="020B0604020202020204" pitchFamily="34" charset="0"/>
                <a:cs typeface="Arial" panose="020B0604020202020204" pitchFamily="34" charset="0"/>
              </a:rPr>
              <a:t>Housing Bureau CDBG					$ 4.7M </a:t>
            </a:r>
          </a:p>
          <a:p>
            <a:endParaRPr lang="en-US" dirty="0">
              <a:solidFill>
                <a:schemeClr val="tx2">
                  <a:lumMod val="50000"/>
                </a:schemeClr>
              </a:solidFill>
              <a:latin typeface="Arial" panose="020B0604020202020204" pitchFamily="34" charset="0"/>
              <a:cs typeface="Arial" panose="020B0604020202020204" pitchFamily="34" charset="0"/>
            </a:endParaRPr>
          </a:p>
          <a:p>
            <a:pPr algn="l"/>
            <a:r>
              <a:rPr lang="en-US" b="1" dirty="0">
                <a:solidFill>
                  <a:srgbClr val="0096B8"/>
                </a:solidFill>
                <a:latin typeface="Arial" panose="020B0604020202020204" pitchFamily="34" charset="0"/>
                <a:cs typeface="Arial" panose="020B0604020202020204" pitchFamily="34" charset="0"/>
              </a:rPr>
              <a:t>Multnomah County Jurisdictional Partners – Phase II – April </a:t>
            </a:r>
          </a:p>
          <a:p>
            <a:r>
              <a:rPr lang="en-US" b="1" dirty="0">
                <a:solidFill>
                  <a:srgbClr val="00B050"/>
                </a:solidFill>
                <a:latin typeface="Arial" panose="020B0604020202020204" pitchFamily="34" charset="0"/>
                <a:cs typeface="Arial" panose="020B0604020202020204" pitchFamily="34" charset="0"/>
              </a:rPr>
              <a:t>City ERAP Funds					$19.6M</a:t>
            </a:r>
          </a:p>
          <a:p>
            <a:r>
              <a:rPr lang="en-US" b="1" dirty="0">
                <a:solidFill>
                  <a:srgbClr val="022D41"/>
                </a:solidFill>
                <a:latin typeface="Arial" panose="020B0604020202020204" pitchFamily="34" charset="0"/>
                <a:cs typeface="Arial" panose="020B0604020202020204" pitchFamily="34" charset="0"/>
              </a:rPr>
              <a:t>County ERAP Funds					$  4.8M </a:t>
            </a:r>
          </a:p>
          <a:p>
            <a:endParaRPr lang="en-US" dirty="0">
              <a:solidFill>
                <a:schemeClr val="tx2">
                  <a:lumMod val="50000"/>
                </a:schemeClr>
              </a:solidFill>
              <a:latin typeface="Arial" panose="020B0604020202020204" pitchFamily="34" charset="0"/>
              <a:cs typeface="Arial" panose="020B0604020202020204" pitchFamily="34" charset="0"/>
            </a:endParaRPr>
          </a:p>
          <a:p>
            <a:pPr algn="l"/>
            <a:r>
              <a:rPr lang="en-US" b="1" dirty="0">
                <a:solidFill>
                  <a:srgbClr val="0096B8"/>
                </a:solidFill>
                <a:latin typeface="Arial" panose="020B0604020202020204" pitchFamily="34" charset="0"/>
                <a:cs typeface="Arial" panose="020B0604020202020204" pitchFamily="34" charset="0"/>
              </a:rPr>
              <a:t>Multnomah County Jurisdictional Partners – Phase III – TBD</a:t>
            </a:r>
          </a:p>
          <a:p>
            <a:pPr algn="l"/>
            <a:r>
              <a:rPr lang="en-US" b="1" dirty="0">
                <a:solidFill>
                  <a:srgbClr val="022D41"/>
                </a:solidFill>
                <a:latin typeface="Arial" panose="020B0604020202020204" pitchFamily="34" charset="0"/>
                <a:cs typeface="Arial" panose="020B0604020202020204" pitchFamily="34" charset="0"/>
              </a:rPr>
              <a:t>City ERAP Funds – ARPA				$19.6M estimated </a:t>
            </a:r>
          </a:p>
          <a:p>
            <a:pPr algn="l"/>
            <a:endParaRPr lang="en-US" sz="3200" b="1" dirty="0">
              <a:solidFill>
                <a:schemeClr val="tx2">
                  <a:lumMod val="50000"/>
                </a:schemeClr>
              </a:solidFill>
              <a:latin typeface="Arial" panose="020B0604020202020204" pitchFamily="34" charset="0"/>
              <a:cs typeface="Arial" panose="020B0604020202020204" pitchFamily="34" charset="0"/>
            </a:endParaRPr>
          </a:p>
          <a:p>
            <a:pPr algn="l"/>
            <a:r>
              <a:rPr lang="en-US" sz="3200" b="1" dirty="0">
                <a:solidFill>
                  <a:schemeClr val="tx2">
                    <a:lumMod val="50000"/>
                  </a:schemeClr>
                </a:solidFill>
                <a:latin typeface="Arial" panose="020B0604020202020204" pitchFamily="34" charset="0"/>
                <a:cs typeface="Arial" panose="020B0604020202020204" pitchFamily="34" charset="0"/>
              </a:rPr>
              <a:t>Total 2021 Rent Assistance		$137M </a:t>
            </a:r>
          </a:p>
          <a:p>
            <a:pPr algn="l"/>
            <a:endParaRPr lang="en-US" dirty="0">
              <a:solidFill>
                <a:schemeClr val="tx2">
                  <a:lumMod val="50000"/>
                </a:schemeClr>
              </a:solidFill>
              <a:latin typeface="Arial Narrow" panose="020B0606020202030204" pitchFamily="34" charset="0"/>
              <a:cs typeface="Arial" panose="020B0604020202020204" pitchFamily="34" charset="0"/>
            </a:endParaRPr>
          </a:p>
          <a:p>
            <a:pPr algn="l"/>
            <a:endParaRPr lang="en-US" dirty="0">
              <a:solidFill>
                <a:schemeClr val="tx2">
                  <a:lumMod val="50000"/>
                </a:schemeClr>
              </a:solidFill>
              <a:latin typeface="Arial Narrow" panose="020B0606020202030204" pitchFamily="34" charset="0"/>
              <a:cs typeface="Arial" panose="020B0604020202020204" pitchFamily="34" charset="0"/>
            </a:endParaRPr>
          </a:p>
          <a:p>
            <a:pPr algn="l"/>
            <a:endParaRPr lang="en-US" b="1" dirty="0">
              <a:solidFill>
                <a:srgbClr val="0096B8"/>
              </a:solidFill>
              <a:latin typeface="Arial Narrow" panose="020B0606020202030204" pitchFamily="34" charset="0"/>
              <a:cs typeface="Arial" panose="020B0604020202020204" pitchFamily="34" charset="0"/>
            </a:endParaRPr>
          </a:p>
          <a:p>
            <a:pPr algn="l"/>
            <a:endParaRPr lang="en-US" b="1" dirty="0">
              <a:solidFill>
                <a:srgbClr val="0096B8"/>
              </a:solidFill>
              <a:latin typeface="Arial Narrow" panose="020B0606020202030204" pitchFamily="34" charset="0"/>
              <a:cs typeface="Arial" panose="020B0604020202020204" pitchFamily="34" charset="0"/>
            </a:endParaRPr>
          </a:p>
          <a:p>
            <a:endParaRPr lang="en-US" dirty="0"/>
          </a:p>
        </p:txBody>
      </p:sp>
      <p:grpSp>
        <p:nvGrpSpPr>
          <p:cNvPr id="6" name="Group 5">
            <a:extLst>
              <a:ext uri="{FF2B5EF4-FFF2-40B4-BE49-F238E27FC236}">
                <a16:creationId xmlns:a16="http://schemas.microsoft.com/office/drawing/2014/main" id="{3D6A2B70-3DC1-4E5C-ABB0-1268D5EEF0E9}"/>
              </a:ext>
            </a:extLst>
          </p:cNvPr>
          <p:cNvGrpSpPr/>
          <p:nvPr/>
        </p:nvGrpSpPr>
        <p:grpSpPr>
          <a:xfrm>
            <a:off x="9089218" y="418299"/>
            <a:ext cx="2678190" cy="5871090"/>
            <a:chOff x="8388985" y="476515"/>
            <a:chExt cx="2678190" cy="5871090"/>
          </a:xfrm>
        </p:grpSpPr>
        <p:pic>
          <p:nvPicPr>
            <p:cNvPr id="7" name="Picture 6" descr="Icon&#10;&#10;Description automatically generated">
              <a:extLst>
                <a:ext uri="{FF2B5EF4-FFF2-40B4-BE49-F238E27FC236}">
                  <a16:creationId xmlns:a16="http://schemas.microsoft.com/office/drawing/2014/main" id="{5ECDC735-8B7E-435D-8629-C28FF6F0A5F8}"/>
                </a:ext>
              </a:extLst>
            </p:cNvPr>
            <p:cNvPicPr>
              <a:picLocks noChangeAspect="1"/>
            </p:cNvPicPr>
            <p:nvPr/>
          </p:nvPicPr>
          <p:blipFill rotWithShape="1">
            <a:blip r:embed="rId3">
              <a:extLst>
                <a:ext uri="{28A0092B-C50C-407E-A947-70E740481C1C}">
                  <a14:useLocalDpi xmlns:a14="http://schemas.microsoft.com/office/drawing/2010/main" val="0"/>
                </a:ext>
              </a:extLst>
            </a:blip>
            <a:srcRect r="7346"/>
            <a:stretch/>
          </p:blipFill>
          <p:spPr>
            <a:xfrm>
              <a:off x="8554996" y="3944698"/>
              <a:ext cx="2346169" cy="1371600"/>
            </a:xfrm>
            <a:prstGeom prst="rect">
              <a:avLst/>
            </a:prstGeom>
          </p:spPr>
        </p:pic>
        <p:pic>
          <p:nvPicPr>
            <p:cNvPr id="8" name="Picture 7" descr="Logo, company name&#10;&#10;Description automatically generated">
              <a:extLst>
                <a:ext uri="{FF2B5EF4-FFF2-40B4-BE49-F238E27FC236}">
                  <a16:creationId xmlns:a16="http://schemas.microsoft.com/office/drawing/2014/main" id="{832DC5AE-A196-4143-9716-45E3293C3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739" y="2482856"/>
              <a:ext cx="2090684" cy="1371600"/>
            </a:xfrm>
            <a:prstGeom prst="rect">
              <a:avLst/>
            </a:prstGeom>
          </p:spPr>
        </p:pic>
        <p:pic>
          <p:nvPicPr>
            <p:cNvPr id="9" name="Picture 8" descr="Logo, company name&#10;&#10;Description automatically generated">
              <a:extLst>
                <a:ext uri="{FF2B5EF4-FFF2-40B4-BE49-F238E27FC236}">
                  <a16:creationId xmlns:a16="http://schemas.microsoft.com/office/drawing/2014/main" id="{244612E8-7BBA-4A92-B3C0-5B01E5BA7F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3681" y="476515"/>
              <a:ext cx="1828800" cy="1828800"/>
            </a:xfrm>
            <a:prstGeom prst="rect">
              <a:avLst/>
            </a:prstGeom>
          </p:spPr>
        </p:pic>
        <p:grpSp>
          <p:nvGrpSpPr>
            <p:cNvPr id="10" name="Group 9">
              <a:extLst>
                <a:ext uri="{FF2B5EF4-FFF2-40B4-BE49-F238E27FC236}">
                  <a16:creationId xmlns:a16="http://schemas.microsoft.com/office/drawing/2014/main" id="{88263544-4D49-470A-8088-A65F169E922B}"/>
                </a:ext>
              </a:extLst>
            </p:cNvPr>
            <p:cNvGrpSpPr/>
            <p:nvPr/>
          </p:nvGrpSpPr>
          <p:grpSpPr>
            <a:xfrm>
              <a:off x="8388985" y="5614026"/>
              <a:ext cx="2678190" cy="733579"/>
              <a:chOff x="9010529" y="5396534"/>
              <a:chExt cx="2678190" cy="733579"/>
            </a:xfrm>
          </p:grpSpPr>
          <p:pic>
            <p:nvPicPr>
              <p:cNvPr id="11" name="Picture 10">
                <a:extLst>
                  <a:ext uri="{FF2B5EF4-FFF2-40B4-BE49-F238E27FC236}">
                    <a16:creationId xmlns:a16="http://schemas.microsoft.com/office/drawing/2014/main" id="{5590AD86-E288-49E8-9290-457DF19D005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136" t="35087" r="6320" b="26113"/>
              <a:stretch/>
            </p:blipFill>
            <p:spPr>
              <a:xfrm>
                <a:off x="9010529" y="5754333"/>
                <a:ext cx="2678190" cy="375780"/>
              </a:xfrm>
              <a:prstGeom prst="rect">
                <a:avLst/>
              </a:prstGeom>
            </p:spPr>
          </p:pic>
          <p:pic>
            <p:nvPicPr>
              <p:cNvPr id="12" name="Picture 11">
                <a:extLst>
                  <a:ext uri="{FF2B5EF4-FFF2-40B4-BE49-F238E27FC236}">
                    <a16:creationId xmlns:a16="http://schemas.microsoft.com/office/drawing/2014/main" id="{E366B7AC-3FA9-4E15-94ED-85E5D99A225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136" r="33980" b="63456"/>
              <a:stretch/>
            </p:blipFill>
            <p:spPr>
              <a:xfrm>
                <a:off x="9567134" y="5396534"/>
                <a:ext cx="1564980" cy="353935"/>
              </a:xfrm>
              <a:prstGeom prst="rect">
                <a:avLst/>
              </a:prstGeom>
            </p:spPr>
          </p:pic>
        </p:grpSp>
      </p:grpSp>
    </p:spTree>
    <p:extLst>
      <p:ext uri="{BB962C8B-B14F-4D97-AF65-F5344CB8AC3E}">
        <p14:creationId xmlns:p14="http://schemas.microsoft.com/office/powerpoint/2010/main" val="363932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69B8A18-CD99-4626-9062-20CE7DC51C29}"/>
              </a:ext>
            </a:extLst>
          </p:cNvPr>
          <p:cNvSpPr/>
          <p:nvPr/>
        </p:nvSpPr>
        <p:spPr>
          <a:xfrm>
            <a:off x="669290" y="418299"/>
            <a:ext cx="6357811" cy="584775"/>
          </a:xfrm>
          <a:prstGeom prst="rect">
            <a:avLst/>
          </a:prstGeom>
        </p:spPr>
        <p:txBody>
          <a:bodyPr wrap="square">
            <a:spAutoFit/>
          </a:bodyPr>
          <a:lstStyle/>
          <a:p>
            <a:pPr lvl="0"/>
            <a:r>
              <a:rPr lang="en-US" sz="3200" b="1" dirty="0">
                <a:solidFill>
                  <a:srgbClr val="1F497D">
                    <a:lumMod val="50000"/>
                  </a:srgbClr>
                </a:solidFill>
                <a:latin typeface="Arial" panose="020B0604020202020204" pitchFamily="34" charset="0"/>
                <a:cs typeface="Arial" panose="020B0604020202020204" pitchFamily="34" charset="0"/>
              </a:rPr>
              <a:t>Lessons Learned from 2020</a:t>
            </a:r>
          </a:p>
        </p:txBody>
      </p:sp>
      <p:cxnSp>
        <p:nvCxnSpPr>
          <p:cNvPr id="164" name="Straight Connector 163">
            <a:extLst>
              <a:ext uri="{FF2B5EF4-FFF2-40B4-BE49-F238E27FC236}">
                <a16:creationId xmlns:a16="http://schemas.microsoft.com/office/drawing/2014/main" id="{6BECF6A2-4607-42DC-BB03-71643697576D}"/>
              </a:ext>
            </a:extLst>
          </p:cNvPr>
          <p:cNvCxnSpPr>
            <a:cxnSpLocks/>
          </p:cNvCxnSpPr>
          <p:nvPr/>
        </p:nvCxnSpPr>
        <p:spPr>
          <a:xfrm>
            <a:off x="669291" y="1003074"/>
            <a:ext cx="7719694"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F769BE6-A9EF-46E6-B5EC-FD49871A2C29}"/>
              </a:ext>
            </a:extLst>
          </p:cNvPr>
          <p:cNvSpPr/>
          <p:nvPr/>
        </p:nvSpPr>
        <p:spPr>
          <a:xfrm>
            <a:off x="1225812" y="1572191"/>
            <a:ext cx="3965880" cy="4362733"/>
          </a:xfrm>
          <a:prstGeom prst="rect">
            <a:avLst/>
          </a:prstGeom>
        </p:spPr>
        <p:txBody>
          <a:bodyPr wrap="square">
            <a:spAutoFit/>
          </a:bodyPr>
          <a:lstStyle/>
          <a:p>
            <a:pPr lvl="0" algn="ctr">
              <a:spcBef>
                <a:spcPts val="150"/>
              </a:spcBef>
            </a:pPr>
            <a:r>
              <a:rPr lang="en-US" sz="2800" b="1" dirty="0">
                <a:solidFill>
                  <a:srgbClr val="022D41"/>
                </a:solidFill>
                <a:latin typeface="Arial Narrow" panose="020B0606020202030204" pitchFamily="34" charset="0"/>
              </a:rPr>
              <a:t>Successes to continue</a:t>
            </a:r>
          </a:p>
          <a:p>
            <a:pPr marL="457200" lvl="0" indent="-355600">
              <a:buClr>
                <a:srgbClr val="3F3F3F"/>
              </a:buClr>
              <a:buSzPts val="2000"/>
              <a:buFont typeface="Roboto Condensed"/>
              <a:buChar char="●"/>
            </a:pPr>
            <a:endParaRPr lang="en-US" sz="2400" dirty="0">
              <a:solidFill>
                <a:srgbClr val="022D41"/>
              </a:solidFill>
              <a:latin typeface="Arial Narrow" panose="020B0606020202030204" pitchFamily="34" charset="0"/>
            </a:endParaRPr>
          </a:p>
          <a:p>
            <a:pPr marL="101600" lvl="0">
              <a:buClr>
                <a:srgbClr val="3F3F3F"/>
              </a:buClr>
              <a:buSzPts val="2000"/>
            </a:pPr>
            <a:r>
              <a:rPr lang="en-US" sz="2400" dirty="0">
                <a:solidFill>
                  <a:srgbClr val="022D41"/>
                </a:solidFill>
                <a:latin typeface="Arial Narrow" panose="020B0606020202030204" pitchFamily="34" charset="0"/>
              </a:rPr>
              <a:t>Centering equity and renters</a:t>
            </a:r>
          </a:p>
          <a:p>
            <a:pPr marL="101600" lvl="0">
              <a:spcBef>
                <a:spcPts val="900"/>
              </a:spcBef>
              <a:buClr>
                <a:srgbClr val="3F3F3F"/>
              </a:buClr>
              <a:buSzPts val="2000"/>
            </a:pPr>
            <a:r>
              <a:rPr lang="en-US" sz="2400" dirty="0">
                <a:solidFill>
                  <a:srgbClr val="022D41"/>
                </a:solidFill>
                <a:latin typeface="Arial Narrow" panose="020B0606020202030204" pitchFamily="34" charset="0"/>
              </a:rPr>
              <a:t>Community-based program</a:t>
            </a:r>
          </a:p>
          <a:p>
            <a:pPr marL="101600" lvl="0">
              <a:spcBef>
                <a:spcPts val="1200"/>
              </a:spcBef>
              <a:buClr>
                <a:srgbClr val="3F3F3F"/>
              </a:buClr>
              <a:buSzPts val="2000"/>
            </a:pPr>
            <a:r>
              <a:rPr lang="en-US" sz="2400" dirty="0">
                <a:solidFill>
                  <a:srgbClr val="022D41"/>
                </a:solidFill>
                <a:latin typeface="Arial Narrow" panose="020B0606020202030204" pitchFamily="34" charset="0"/>
              </a:rPr>
              <a:t>Single application across funds</a:t>
            </a:r>
          </a:p>
          <a:p>
            <a:pPr marL="101600" lvl="0">
              <a:spcBef>
                <a:spcPts val="1200"/>
              </a:spcBef>
              <a:buClr>
                <a:srgbClr val="3F3F3F"/>
              </a:buClr>
              <a:buSzPts val="2000"/>
            </a:pPr>
            <a:r>
              <a:rPr lang="en-US" sz="2400" dirty="0">
                <a:solidFill>
                  <a:srgbClr val="022D41"/>
                </a:solidFill>
                <a:latin typeface="Arial Narrow" panose="020B0606020202030204" pitchFamily="34" charset="0"/>
              </a:rPr>
              <a:t>Program flexibility for partners</a:t>
            </a:r>
          </a:p>
          <a:p>
            <a:pPr marL="101600" lvl="0">
              <a:spcBef>
                <a:spcPts val="1200"/>
              </a:spcBef>
              <a:buClr>
                <a:srgbClr val="3F3F3F"/>
              </a:buClr>
              <a:buSzPts val="2000"/>
            </a:pPr>
            <a:r>
              <a:rPr lang="en-US" sz="2400" dirty="0">
                <a:solidFill>
                  <a:srgbClr val="022D41"/>
                </a:solidFill>
                <a:latin typeface="Arial Narrow" panose="020B0606020202030204" pitchFamily="34" charset="0"/>
              </a:rPr>
              <a:t>Low-barrier program rules</a:t>
            </a:r>
          </a:p>
          <a:p>
            <a:pPr marL="101600" lvl="0">
              <a:spcBef>
                <a:spcPts val="1200"/>
              </a:spcBef>
              <a:buClr>
                <a:srgbClr val="3F3F3F"/>
              </a:buClr>
              <a:buSzPts val="2000"/>
            </a:pPr>
            <a:r>
              <a:rPr lang="en-US" sz="2400" dirty="0">
                <a:solidFill>
                  <a:srgbClr val="022D41"/>
                </a:solidFill>
                <a:latin typeface="Arial Narrow" panose="020B0606020202030204" pitchFamily="34" charset="0"/>
              </a:rPr>
              <a:t>Jurisdictional coordination</a:t>
            </a:r>
          </a:p>
          <a:p>
            <a:pPr marL="101600" lvl="0">
              <a:spcBef>
                <a:spcPts val="1200"/>
              </a:spcBef>
              <a:buClr>
                <a:srgbClr val="3F3F3F"/>
              </a:buClr>
              <a:buSzPts val="2000"/>
            </a:pPr>
            <a:r>
              <a:rPr lang="en-US" sz="2400" dirty="0">
                <a:solidFill>
                  <a:srgbClr val="022D41"/>
                </a:solidFill>
                <a:latin typeface="Arial Narrow" panose="020B0606020202030204" pitchFamily="34" charset="0"/>
              </a:rPr>
              <a:t>Back-end support from agencies</a:t>
            </a:r>
          </a:p>
        </p:txBody>
      </p:sp>
      <p:cxnSp>
        <p:nvCxnSpPr>
          <p:cNvPr id="3" name="Straight Connector 2">
            <a:extLst>
              <a:ext uri="{FF2B5EF4-FFF2-40B4-BE49-F238E27FC236}">
                <a16:creationId xmlns:a16="http://schemas.microsoft.com/office/drawing/2014/main" id="{DFA4493F-BF11-4332-886D-9B341D746514}"/>
              </a:ext>
            </a:extLst>
          </p:cNvPr>
          <p:cNvCxnSpPr>
            <a:cxnSpLocks/>
          </p:cNvCxnSpPr>
          <p:nvPr/>
        </p:nvCxnSpPr>
        <p:spPr>
          <a:xfrm>
            <a:off x="5427641" y="1572191"/>
            <a:ext cx="0" cy="5104182"/>
          </a:xfrm>
          <a:prstGeom prst="line">
            <a:avLst/>
          </a:prstGeom>
          <a:ln w="38100">
            <a:solidFill>
              <a:srgbClr val="022D4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381434D-6A53-4BF1-B586-D2DC8AAC30F1}"/>
              </a:ext>
            </a:extLst>
          </p:cNvPr>
          <p:cNvSpPr/>
          <p:nvPr/>
        </p:nvSpPr>
        <p:spPr>
          <a:xfrm>
            <a:off x="6639825" y="1587849"/>
            <a:ext cx="3939088" cy="5447645"/>
          </a:xfrm>
          <a:prstGeom prst="rect">
            <a:avLst/>
          </a:prstGeom>
        </p:spPr>
        <p:txBody>
          <a:bodyPr wrap="square">
            <a:spAutoFit/>
          </a:bodyPr>
          <a:lstStyle/>
          <a:p>
            <a:pPr lvl="0" algn="ctr">
              <a:spcBef>
                <a:spcPts val="150"/>
              </a:spcBef>
            </a:pPr>
            <a:r>
              <a:rPr lang="en-US" sz="2800" b="1" dirty="0">
                <a:solidFill>
                  <a:srgbClr val="022D41"/>
                </a:solidFill>
                <a:latin typeface="Arial Narrow" panose="020B0606020202030204" pitchFamily="34" charset="0"/>
              </a:rPr>
              <a:t>Challenges to address</a:t>
            </a:r>
          </a:p>
          <a:p>
            <a:pPr marL="457200" lvl="0" indent="-355600" algn="ctr">
              <a:buClr>
                <a:srgbClr val="3F3F3F"/>
              </a:buClr>
              <a:buSzPts val="2000"/>
              <a:buFont typeface="Roboto Condensed"/>
              <a:buChar char="●"/>
            </a:pPr>
            <a:endParaRPr lang="en-US" sz="2400" dirty="0">
              <a:solidFill>
                <a:srgbClr val="022D41"/>
              </a:solidFill>
              <a:latin typeface="Arial Narrow" panose="020B0606020202030204" pitchFamily="34" charset="0"/>
            </a:endParaRPr>
          </a:p>
          <a:p>
            <a:pPr marL="101600" lvl="0">
              <a:buClr>
                <a:srgbClr val="3F3F3F"/>
              </a:buClr>
              <a:buSzPts val="2000"/>
            </a:pPr>
            <a:r>
              <a:rPr lang="en-US" sz="2400" dirty="0">
                <a:solidFill>
                  <a:srgbClr val="022D41"/>
                </a:solidFill>
                <a:latin typeface="Arial Narrow" panose="020B0606020202030204" pitchFamily="34" charset="0"/>
              </a:rPr>
              <a:t>Short time frame to implement</a:t>
            </a:r>
          </a:p>
          <a:p>
            <a:pPr marL="101600" lvl="0">
              <a:spcBef>
                <a:spcPts val="1200"/>
              </a:spcBef>
              <a:buClr>
                <a:srgbClr val="3F3F3F"/>
              </a:buClr>
              <a:buSzPts val="2000"/>
            </a:pPr>
            <a:r>
              <a:rPr lang="en-US" sz="2400" dirty="0">
                <a:solidFill>
                  <a:srgbClr val="022D41"/>
                </a:solidFill>
                <a:latin typeface="Arial Narrow" panose="020B0606020202030204" pitchFamily="34" charset="0"/>
              </a:rPr>
              <a:t>Administrative requirements</a:t>
            </a:r>
          </a:p>
          <a:p>
            <a:pPr marL="101600" lvl="0">
              <a:spcBef>
                <a:spcPts val="1200"/>
              </a:spcBef>
              <a:buClr>
                <a:srgbClr val="3F3F3F"/>
              </a:buClr>
              <a:buSzPts val="2000"/>
            </a:pPr>
            <a:r>
              <a:rPr lang="en-US" sz="2400" dirty="0">
                <a:solidFill>
                  <a:srgbClr val="022D41"/>
                </a:solidFill>
                <a:latin typeface="Arial Narrow" panose="020B0606020202030204" pitchFamily="34" charset="0"/>
              </a:rPr>
              <a:t>Not enough capacity funding</a:t>
            </a:r>
          </a:p>
          <a:p>
            <a:pPr marL="101600" lvl="0">
              <a:spcBef>
                <a:spcPts val="1200"/>
              </a:spcBef>
              <a:buClr>
                <a:srgbClr val="3F3F3F"/>
              </a:buClr>
              <a:buSzPts val="2000"/>
            </a:pPr>
            <a:r>
              <a:rPr lang="en-US" sz="2400" dirty="0">
                <a:solidFill>
                  <a:srgbClr val="022D41"/>
                </a:solidFill>
                <a:latin typeface="Arial Narrow" panose="020B0606020202030204" pitchFamily="34" charset="0"/>
              </a:rPr>
              <a:t>Changing program guidelines</a:t>
            </a:r>
          </a:p>
          <a:p>
            <a:pPr marL="101600" lvl="0">
              <a:spcBef>
                <a:spcPts val="1200"/>
              </a:spcBef>
              <a:buClr>
                <a:srgbClr val="3F3F3F"/>
              </a:buClr>
              <a:buSzPts val="2000"/>
            </a:pPr>
            <a:r>
              <a:rPr lang="en-US" sz="2400" dirty="0">
                <a:solidFill>
                  <a:srgbClr val="022D41"/>
                </a:solidFill>
                <a:latin typeface="Arial Narrow" panose="020B0606020202030204" pitchFamily="34" charset="0"/>
              </a:rPr>
              <a:t>Transactional interactions</a:t>
            </a:r>
          </a:p>
          <a:p>
            <a:pPr marL="101600" lvl="0">
              <a:spcBef>
                <a:spcPts val="1200"/>
              </a:spcBef>
              <a:buClr>
                <a:srgbClr val="3F3F3F"/>
              </a:buClr>
              <a:buSzPts val="2000"/>
            </a:pPr>
            <a:r>
              <a:rPr lang="en-US" sz="2400" dirty="0">
                <a:solidFill>
                  <a:srgbClr val="022D41"/>
                </a:solidFill>
                <a:latin typeface="Arial Narrow" panose="020B0606020202030204" pitchFamily="34" charset="0"/>
              </a:rPr>
              <a:t>Public access point</a:t>
            </a:r>
          </a:p>
          <a:p>
            <a:pPr marL="101600" lvl="0">
              <a:spcBef>
                <a:spcPts val="1200"/>
              </a:spcBef>
              <a:buClr>
                <a:srgbClr val="3F3F3F"/>
              </a:buClr>
              <a:buSzPts val="2000"/>
            </a:pPr>
            <a:r>
              <a:rPr lang="en-US" sz="2400" dirty="0">
                <a:solidFill>
                  <a:srgbClr val="022D41"/>
                </a:solidFill>
                <a:latin typeface="Arial Narrow" panose="020B0606020202030204" pitchFamily="34" charset="0"/>
              </a:rPr>
              <a:t>Improved payment system</a:t>
            </a:r>
          </a:p>
          <a:p>
            <a:pPr marL="101600" lvl="0">
              <a:spcBef>
                <a:spcPts val="1200"/>
              </a:spcBef>
              <a:buClr>
                <a:srgbClr val="3F3F3F"/>
              </a:buClr>
              <a:buSzPts val="2000"/>
            </a:pPr>
            <a:r>
              <a:rPr lang="en-US" sz="2400" dirty="0">
                <a:solidFill>
                  <a:srgbClr val="022D41"/>
                </a:solidFill>
                <a:latin typeface="Arial Narrow" panose="020B0606020202030204" pitchFamily="34" charset="0"/>
              </a:rPr>
              <a:t>Landlord access point </a:t>
            </a:r>
          </a:p>
          <a:p>
            <a:pPr marL="101600" lvl="0" algn="ctr">
              <a:spcBef>
                <a:spcPts val="1200"/>
              </a:spcBef>
              <a:buClr>
                <a:srgbClr val="3F3F3F"/>
              </a:buClr>
              <a:buSzPts val="2000"/>
            </a:pPr>
            <a:endParaRPr lang="en-US" sz="2400" dirty="0">
              <a:solidFill>
                <a:srgbClr val="022D41"/>
              </a:solidFill>
              <a:latin typeface="Arial Narrow" panose="020B0606020202030204" pitchFamily="34" charset="0"/>
            </a:endParaRPr>
          </a:p>
        </p:txBody>
      </p:sp>
      <p:pic>
        <p:nvPicPr>
          <p:cNvPr id="1026" name="Picture 2" descr="Free Check Box Cliparts, Download Free Clip Art, Free Clip Art on Clipart  Library">
            <a:extLst>
              <a:ext uri="{FF2B5EF4-FFF2-40B4-BE49-F238E27FC236}">
                <a16:creationId xmlns:a16="http://schemas.microsoft.com/office/drawing/2014/main" id="{309CF2E6-8D85-44E0-B246-0CD3E9397C96}"/>
              </a:ext>
            </a:extLst>
          </p:cNvPr>
          <p:cNvPicPr>
            <a:picLocks noChangeAspect="1" noChangeArrowheads="1"/>
          </p:cNvPicPr>
          <p:nvPr/>
        </p:nvPicPr>
        <p:blipFill>
          <a:blip r:embed="rId3">
            <a:clrChange>
              <a:clrFrom>
                <a:srgbClr val="EDEDED"/>
              </a:clrFrom>
              <a:clrTo>
                <a:srgbClr val="EDEDED">
                  <a:alpha val="0"/>
                </a:srgbClr>
              </a:clrTo>
            </a:clrChange>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669290" y="1302707"/>
            <a:ext cx="943171" cy="9431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company name&#10;&#10;Description automatically generated">
            <a:extLst>
              <a:ext uri="{FF2B5EF4-FFF2-40B4-BE49-F238E27FC236}">
                <a16:creationId xmlns:a16="http://schemas.microsoft.com/office/drawing/2014/main" id="{3AA471A8-4FFA-4977-9F41-6CD9253D8943}"/>
              </a:ext>
            </a:extLst>
          </p:cNvPr>
          <p:cNvPicPr>
            <a:picLocks noChangeAspect="1"/>
          </p:cNvPicPr>
          <p:nvPr/>
        </p:nvPicPr>
        <p:blipFill rotWithShape="1">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l="54046" t="59172" r="11860" b="9221"/>
          <a:stretch/>
        </p:blipFill>
        <p:spPr>
          <a:xfrm>
            <a:off x="5574699" y="1304283"/>
            <a:ext cx="943172" cy="943170"/>
          </a:xfrm>
          <a:prstGeom prst="rect">
            <a:avLst/>
          </a:prstGeom>
        </p:spPr>
      </p:pic>
      <p:grpSp>
        <p:nvGrpSpPr>
          <p:cNvPr id="9" name="Group 8">
            <a:extLst>
              <a:ext uri="{FF2B5EF4-FFF2-40B4-BE49-F238E27FC236}">
                <a16:creationId xmlns:a16="http://schemas.microsoft.com/office/drawing/2014/main" id="{387ABD48-9B67-4072-90EB-8B7C07223F0E}"/>
              </a:ext>
            </a:extLst>
          </p:cNvPr>
          <p:cNvGrpSpPr/>
          <p:nvPr/>
        </p:nvGrpSpPr>
        <p:grpSpPr>
          <a:xfrm>
            <a:off x="6365095" y="3837458"/>
            <a:ext cx="427507" cy="474215"/>
            <a:chOff x="5782266" y="2486892"/>
            <a:chExt cx="693155" cy="768885"/>
          </a:xfrm>
        </p:grpSpPr>
        <p:pic>
          <p:nvPicPr>
            <p:cNvPr id="16" name="Picture 2" descr="Free Check Box Cliparts, Download Free Clip Art, Free Clip Art on Clipart  Library">
              <a:extLst>
                <a:ext uri="{FF2B5EF4-FFF2-40B4-BE49-F238E27FC236}">
                  <a16:creationId xmlns:a16="http://schemas.microsoft.com/office/drawing/2014/main" id="{68B3DC8F-2444-476F-A299-AEE821A1D07F}"/>
                </a:ext>
              </a:extLst>
            </p:cNvPr>
            <p:cNvPicPr>
              <a:picLocks noChangeAspect="1" noChangeArrowheads="1"/>
            </p:cNvPicPr>
            <p:nvPr/>
          </p:nvPicPr>
          <p:blipFill rotWithShape="1">
            <a:blip r:embed="rId3" cstate="print">
              <a:clrChange>
                <a:clrFrom>
                  <a:srgbClr val="EDEDED"/>
                </a:clrFrom>
                <a:clrTo>
                  <a:srgbClr val="EDEDED">
                    <a:alpha val="0"/>
                  </a:srgbClr>
                </a:clrTo>
              </a:clrChange>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l="34304" r="1" b="21689"/>
            <a:stretch/>
          </p:blipFill>
          <p:spPr bwMode="auto">
            <a:xfrm>
              <a:off x="5855798" y="2486892"/>
              <a:ext cx="619623" cy="738597"/>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CAD31B86-0BB3-4ABA-A03C-7CAC2BE8908C}"/>
                </a:ext>
              </a:extLst>
            </p:cNvPr>
            <p:cNvSpPr/>
            <p:nvPr/>
          </p:nvSpPr>
          <p:spPr>
            <a:xfrm>
              <a:off x="5782266" y="2617425"/>
              <a:ext cx="395287" cy="173831"/>
            </a:xfrm>
            <a:custGeom>
              <a:avLst/>
              <a:gdLst>
                <a:gd name="connsiteX0" fmla="*/ 69056 w 395287"/>
                <a:gd name="connsiteY0" fmla="*/ 164306 h 173831"/>
                <a:gd name="connsiteX1" fmla="*/ 69056 w 395287"/>
                <a:gd name="connsiteY1" fmla="*/ 164306 h 173831"/>
                <a:gd name="connsiteX2" fmla="*/ 92868 w 395287"/>
                <a:gd name="connsiteY2" fmla="*/ 157162 h 173831"/>
                <a:gd name="connsiteX3" fmla="*/ 102393 w 395287"/>
                <a:gd name="connsiteY3" fmla="*/ 154781 h 173831"/>
                <a:gd name="connsiteX4" fmla="*/ 166687 w 395287"/>
                <a:gd name="connsiteY4" fmla="*/ 157162 h 173831"/>
                <a:gd name="connsiteX5" fmla="*/ 204787 w 395287"/>
                <a:gd name="connsiteY5" fmla="*/ 161925 h 173831"/>
                <a:gd name="connsiteX6" fmla="*/ 214312 w 395287"/>
                <a:gd name="connsiteY6" fmla="*/ 164306 h 173831"/>
                <a:gd name="connsiteX7" fmla="*/ 228600 w 395287"/>
                <a:gd name="connsiteY7" fmla="*/ 169069 h 173831"/>
                <a:gd name="connsiteX8" fmla="*/ 250031 w 395287"/>
                <a:gd name="connsiteY8" fmla="*/ 173831 h 173831"/>
                <a:gd name="connsiteX9" fmla="*/ 323850 w 395287"/>
                <a:gd name="connsiteY9" fmla="*/ 171450 h 173831"/>
                <a:gd name="connsiteX10" fmla="*/ 330993 w 395287"/>
                <a:gd name="connsiteY10" fmla="*/ 169069 h 173831"/>
                <a:gd name="connsiteX11" fmla="*/ 350043 w 395287"/>
                <a:gd name="connsiteY11" fmla="*/ 164306 h 173831"/>
                <a:gd name="connsiteX12" fmla="*/ 364331 w 395287"/>
                <a:gd name="connsiteY12" fmla="*/ 142875 h 173831"/>
                <a:gd name="connsiteX13" fmla="*/ 369093 w 395287"/>
                <a:gd name="connsiteY13" fmla="*/ 135731 h 173831"/>
                <a:gd name="connsiteX14" fmla="*/ 371475 w 395287"/>
                <a:gd name="connsiteY14" fmla="*/ 128587 h 173831"/>
                <a:gd name="connsiteX15" fmla="*/ 385762 w 395287"/>
                <a:gd name="connsiteY15" fmla="*/ 119062 h 173831"/>
                <a:gd name="connsiteX16" fmla="*/ 392906 w 395287"/>
                <a:gd name="connsiteY16" fmla="*/ 104775 h 173831"/>
                <a:gd name="connsiteX17" fmla="*/ 395287 w 395287"/>
                <a:gd name="connsiteY17" fmla="*/ 97631 h 173831"/>
                <a:gd name="connsiteX18" fmla="*/ 388143 w 395287"/>
                <a:gd name="connsiteY18" fmla="*/ 66675 h 173831"/>
                <a:gd name="connsiteX19" fmla="*/ 378618 w 395287"/>
                <a:gd name="connsiteY19" fmla="*/ 52387 h 173831"/>
                <a:gd name="connsiteX20" fmla="*/ 369093 w 395287"/>
                <a:gd name="connsiteY20" fmla="*/ 38100 h 173831"/>
                <a:gd name="connsiteX21" fmla="*/ 352425 w 395287"/>
                <a:gd name="connsiteY21" fmla="*/ 26194 h 173831"/>
                <a:gd name="connsiteX22" fmla="*/ 347662 w 395287"/>
                <a:gd name="connsiteY22" fmla="*/ 19050 h 173831"/>
                <a:gd name="connsiteX23" fmla="*/ 326231 w 395287"/>
                <a:gd name="connsiteY23" fmla="*/ 7144 h 173831"/>
                <a:gd name="connsiteX24" fmla="*/ 314325 w 395287"/>
                <a:gd name="connsiteY24" fmla="*/ 4762 h 173831"/>
                <a:gd name="connsiteX25" fmla="*/ 302418 w 395287"/>
                <a:gd name="connsiteY25" fmla="*/ 0 h 173831"/>
                <a:gd name="connsiteX26" fmla="*/ 252412 w 395287"/>
                <a:gd name="connsiteY26" fmla="*/ 4762 h 173831"/>
                <a:gd name="connsiteX27" fmla="*/ 226218 w 395287"/>
                <a:gd name="connsiteY27" fmla="*/ 9525 h 173831"/>
                <a:gd name="connsiteX28" fmla="*/ 135731 w 395287"/>
                <a:gd name="connsiteY28" fmla="*/ 16669 h 173831"/>
                <a:gd name="connsiteX29" fmla="*/ 104775 w 395287"/>
                <a:gd name="connsiteY29" fmla="*/ 26194 h 173831"/>
                <a:gd name="connsiteX30" fmla="*/ 90487 w 395287"/>
                <a:gd name="connsiteY30" fmla="*/ 30956 h 173831"/>
                <a:gd name="connsiteX31" fmla="*/ 83343 w 395287"/>
                <a:gd name="connsiteY31" fmla="*/ 33337 h 173831"/>
                <a:gd name="connsiteX32" fmla="*/ 59531 w 395287"/>
                <a:gd name="connsiteY32" fmla="*/ 40481 h 173831"/>
                <a:gd name="connsiteX33" fmla="*/ 47625 w 395287"/>
                <a:gd name="connsiteY33" fmla="*/ 45244 h 173831"/>
                <a:gd name="connsiteX34" fmla="*/ 14287 w 395287"/>
                <a:gd name="connsiteY34" fmla="*/ 50006 h 173831"/>
                <a:gd name="connsiteX35" fmla="*/ 7143 w 395287"/>
                <a:gd name="connsiteY35" fmla="*/ 57150 h 173831"/>
                <a:gd name="connsiteX36" fmla="*/ 0 w 395287"/>
                <a:gd name="connsiteY36" fmla="*/ 73819 h 173831"/>
                <a:gd name="connsiteX37" fmla="*/ 2381 w 395287"/>
                <a:gd name="connsiteY37" fmla="*/ 97631 h 173831"/>
                <a:gd name="connsiteX38" fmla="*/ 9525 w 395287"/>
                <a:gd name="connsiteY38" fmla="*/ 111919 h 173831"/>
                <a:gd name="connsiteX39" fmla="*/ 19050 w 395287"/>
                <a:gd name="connsiteY39" fmla="*/ 130969 h 173831"/>
                <a:gd name="connsiteX40" fmla="*/ 38100 w 395287"/>
                <a:gd name="connsiteY40" fmla="*/ 154781 h 173831"/>
                <a:gd name="connsiteX41" fmla="*/ 45243 w 395287"/>
                <a:gd name="connsiteY41" fmla="*/ 159544 h 173831"/>
                <a:gd name="connsiteX42" fmla="*/ 69056 w 395287"/>
                <a:gd name="connsiteY42" fmla="*/ 164306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5287" h="173831">
                  <a:moveTo>
                    <a:pt x="69056" y="164306"/>
                  </a:moveTo>
                  <a:lnTo>
                    <a:pt x="69056" y="164306"/>
                  </a:lnTo>
                  <a:lnTo>
                    <a:pt x="92868" y="157162"/>
                  </a:lnTo>
                  <a:cubicBezTo>
                    <a:pt x="96015" y="156263"/>
                    <a:pt x="99120" y="154781"/>
                    <a:pt x="102393" y="154781"/>
                  </a:cubicBezTo>
                  <a:cubicBezTo>
                    <a:pt x="123839" y="154781"/>
                    <a:pt x="145256" y="156368"/>
                    <a:pt x="166687" y="157162"/>
                  </a:cubicBezTo>
                  <a:cubicBezTo>
                    <a:pt x="179387" y="158750"/>
                    <a:pt x="192370" y="158821"/>
                    <a:pt x="204787" y="161925"/>
                  </a:cubicBezTo>
                  <a:cubicBezTo>
                    <a:pt x="207962" y="162719"/>
                    <a:pt x="211177" y="163366"/>
                    <a:pt x="214312" y="164306"/>
                  </a:cubicBezTo>
                  <a:cubicBezTo>
                    <a:pt x="219121" y="165749"/>
                    <a:pt x="223648" y="168244"/>
                    <a:pt x="228600" y="169069"/>
                  </a:cubicBezTo>
                  <a:cubicBezTo>
                    <a:pt x="245363" y="171863"/>
                    <a:pt x="238307" y="169923"/>
                    <a:pt x="250031" y="173831"/>
                  </a:cubicBezTo>
                  <a:cubicBezTo>
                    <a:pt x="274637" y="173037"/>
                    <a:pt x="299273" y="172896"/>
                    <a:pt x="323850" y="171450"/>
                  </a:cubicBezTo>
                  <a:cubicBezTo>
                    <a:pt x="326355" y="171303"/>
                    <a:pt x="328558" y="169678"/>
                    <a:pt x="330993" y="169069"/>
                  </a:cubicBezTo>
                  <a:lnTo>
                    <a:pt x="350043" y="164306"/>
                  </a:lnTo>
                  <a:lnTo>
                    <a:pt x="364331" y="142875"/>
                  </a:lnTo>
                  <a:cubicBezTo>
                    <a:pt x="365918" y="140494"/>
                    <a:pt x="368188" y="138446"/>
                    <a:pt x="369093" y="135731"/>
                  </a:cubicBezTo>
                  <a:cubicBezTo>
                    <a:pt x="369887" y="133350"/>
                    <a:pt x="369700" y="130362"/>
                    <a:pt x="371475" y="128587"/>
                  </a:cubicBezTo>
                  <a:cubicBezTo>
                    <a:pt x="375522" y="124540"/>
                    <a:pt x="385762" y="119062"/>
                    <a:pt x="385762" y="119062"/>
                  </a:cubicBezTo>
                  <a:cubicBezTo>
                    <a:pt x="391747" y="101106"/>
                    <a:pt x="383672" y="123242"/>
                    <a:pt x="392906" y="104775"/>
                  </a:cubicBezTo>
                  <a:cubicBezTo>
                    <a:pt x="394029" y="102530"/>
                    <a:pt x="394493" y="100012"/>
                    <a:pt x="395287" y="97631"/>
                  </a:cubicBezTo>
                  <a:cubicBezTo>
                    <a:pt x="394189" y="89943"/>
                    <a:pt x="392899" y="73809"/>
                    <a:pt x="388143" y="66675"/>
                  </a:cubicBezTo>
                  <a:lnTo>
                    <a:pt x="378618" y="52387"/>
                  </a:lnTo>
                  <a:cubicBezTo>
                    <a:pt x="378617" y="52385"/>
                    <a:pt x="369094" y="38101"/>
                    <a:pt x="369093" y="38100"/>
                  </a:cubicBezTo>
                  <a:cubicBezTo>
                    <a:pt x="358648" y="31135"/>
                    <a:pt x="364240" y="35054"/>
                    <a:pt x="352425" y="26194"/>
                  </a:cubicBezTo>
                  <a:cubicBezTo>
                    <a:pt x="350837" y="23813"/>
                    <a:pt x="349816" y="20935"/>
                    <a:pt x="347662" y="19050"/>
                  </a:cubicBezTo>
                  <a:cubicBezTo>
                    <a:pt x="340564" y="12840"/>
                    <a:pt x="334736" y="9271"/>
                    <a:pt x="326231" y="7144"/>
                  </a:cubicBezTo>
                  <a:cubicBezTo>
                    <a:pt x="322305" y="6162"/>
                    <a:pt x="318202" y="5925"/>
                    <a:pt x="314325" y="4762"/>
                  </a:cubicBezTo>
                  <a:cubicBezTo>
                    <a:pt x="310231" y="3534"/>
                    <a:pt x="306387" y="1587"/>
                    <a:pt x="302418" y="0"/>
                  </a:cubicBezTo>
                  <a:cubicBezTo>
                    <a:pt x="285749" y="1587"/>
                    <a:pt x="269037" y="2767"/>
                    <a:pt x="252412" y="4762"/>
                  </a:cubicBezTo>
                  <a:cubicBezTo>
                    <a:pt x="205844" y="10350"/>
                    <a:pt x="300317" y="3518"/>
                    <a:pt x="226218" y="9525"/>
                  </a:cubicBezTo>
                  <a:cubicBezTo>
                    <a:pt x="122885" y="17903"/>
                    <a:pt x="185303" y="10471"/>
                    <a:pt x="135731" y="16669"/>
                  </a:cubicBezTo>
                  <a:cubicBezTo>
                    <a:pt x="99953" y="28593"/>
                    <a:pt x="144696" y="13911"/>
                    <a:pt x="104775" y="26194"/>
                  </a:cubicBezTo>
                  <a:cubicBezTo>
                    <a:pt x="99977" y="27670"/>
                    <a:pt x="95250" y="29369"/>
                    <a:pt x="90487" y="30956"/>
                  </a:cubicBezTo>
                  <a:cubicBezTo>
                    <a:pt x="88106" y="31750"/>
                    <a:pt x="85778" y="32728"/>
                    <a:pt x="83343" y="33337"/>
                  </a:cubicBezTo>
                  <a:cubicBezTo>
                    <a:pt x="73994" y="35675"/>
                    <a:pt x="69183" y="36620"/>
                    <a:pt x="59531" y="40481"/>
                  </a:cubicBezTo>
                  <a:cubicBezTo>
                    <a:pt x="55562" y="42069"/>
                    <a:pt x="51808" y="44363"/>
                    <a:pt x="47625" y="45244"/>
                  </a:cubicBezTo>
                  <a:cubicBezTo>
                    <a:pt x="36640" y="47557"/>
                    <a:pt x="14287" y="50006"/>
                    <a:pt x="14287" y="50006"/>
                  </a:cubicBezTo>
                  <a:cubicBezTo>
                    <a:pt x="11906" y="52387"/>
                    <a:pt x="9100" y="54410"/>
                    <a:pt x="7143" y="57150"/>
                  </a:cubicBezTo>
                  <a:cubicBezTo>
                    <a:pt x="3465" y="62299"/>
                    <a:pt x="1943" y="67990"/>
                    <a:pt x="0" y="73819"/>
                  </a:cubicBezTo>
                  <a:cubicBezTo>
                    <a:pt x="794" y="81756"/>
                    <a:pt x="1168" y="89747"/>
                    <a:pt x="2381" y="97631"/>
                  </a:cubicBezTo>
                  <a:cubicBezTo>
                    <a:pt x="3711" y="106279"/>
                    <a:pt x="5599" y="104068"/>
                    <a:pt x="9525" y="111919"/>
                  </a:cubicBezTo>
                  <a:cubicBezTo>
                    <a:pt x="21176" y="135221"/>
                    <a:pt x="8015" y="114417"/>
                    <a:pt x="19050" y="130969"/>
                  </a:cubicBezTo>
                  <a:cubicBezTo>
                    <a:pt x="23075" y="143043"/>
                    <a:pt x="22290" y="144239"/>
                    <a:pt x="38100" y="154781"/>
                  </a:cubicBezTo>
                  <a:cubicBezTo>
                    <a:pt x="40481" y="156369"/>
                    <a:pt x="42455" y="158900"/>
                    <a:pt x="45243" y="159544"/>
                  </a:cubicBezTo>
                  <a:cubicBezTo>
                    <a:pt x="56245" y="162083"/>
                    <a:pt x="63942" y="161925"/>
                    <a:pt x="69056" y="1643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EDFCB34B-4977-4979-B4C7-4B77466BD221}"/>
                </a:ext>
              </a:extLst>
            </p:cNvPr>
            <p:cNvSpPr/>
            <p:nvPr/>
          </p:nvSpPr>
          <p:spPr>
            <a:xfrm rot="204157">
              <a:off x="6133884" y="2791255"/>
              <a:ext cx="183734" cy="464522"/>
            </a:xfrm>
            <a:custGeom>
              <a:avLst/>
              <a:gdLst>
                <a:gd name="connsiteX0" fmla="*/ 14665 w 183734"/>
                <a:gd name="connsiteY0" fmla="*/ 464522 h 464522"/>
                <a:gd name="connsiteX1" fmla="*/ 14665 w 183734"/>
                <a:gd name="connsiteY1" fmla="*/ 464522 h 464522"/>
                <a:gd name="connsiteX2" fmla="*/ 38478 w 183734"/>
                <a:gd name="connsiteY2" fmla="*/ 462141 h 464522"/>
                <a:gd name="connsiteX3" fmla="*/ 52765 w 183734"/>
                <a:gd name="connsiteY3" fmla="*/ 457379 h 464522"/>
                <a:gd name="connsiteX4" fmla="*/ 67053 w 183734"/>
                <a:gd name="connsiteY4" fmla="*/ 454997 h 464522"/>
                <a:gd name="connsiteX5" fmla="*/ 78959 w 183734"/>
                <a:gd name="connsiteY5" fmla="*/ 450235 h 464522"/>
                <a:gd name="connsiteX6" fmla="*/ 93246 w 183734"/>
                <a:gd name="connsiteY6" fmla="*/ 445472 h 464522"/>
                <a:gd name="connsiteX7" fmla="*/ 107534 w 183734"/>
                <a:gd name="connsiteY7" fmla="*/ 438329 h 464522"/>
                <a:gd name="connsiteX8" fmla="*/ 121821 w 183734"/>
                <a:gd name="connsiteY8" fmla="*/ 426422 h 464522"/>
                <a:gd name="connsiteX9" fmla="*/ 148015 w 183734"/>
                <a:gd name="connsiteY9" fmla="*/ 402610 h 464522"/>
                <a:gd name="connsiteX10" fmla="*/ 152778 w 183734"/>
                <a:gd name="connsiteY10" fmla="*/ 395466 h 464522"/>
                <a:gd name="connsiteX11" fmla="*/ 169446 w 183734"/>
                <a:gd name="connsiteY11" fmla="*/ 374035 h 464522"/>
                <a:gd name="connsiteX12" fmla="*/ 174209 w 183734"/>
                <a:gd name="connsiteY12" fmla="*/ 366891 h 464522"/>
                <a:gd name="connsiteX13" fmla="*/ 178971 w 183734"/>
                <a:gd name="connsiteY13" fmla="*/ 352604 h 464522"/>
                <a:gd name="connsiteX14" fmla="*/ 181353 w 183734"/>
                <a:gd name="connsiteY14" fmla="*/ 345460 h 464522"/>
                <a:gd name="connsiteX15" fmla="*/ 183734 w 183734"/>
                <a:gd name="connsiteY15" fmla="*/ 326410 h 464522"/>
                <a:gd name="connsiteX16" fmla="*/ 181353 w 183734"/>
                <a:gd name="connsiteY16" fmla="*/ 304979 h 464522"/>
                <a:gd name="connsiteX17" fmla="*/ 176590 w 183734"/>
                <a:gd name="connsiteY17" fmla="*/ 281166 h 464522"/>
                <a:gd name="connsiteX18" fmla="*/ 174209 w 183734"/>
                <a:gd name="connsiteY18" fmla="*/ 266879 h 464522"/>
                <a:gd name="connsiteX19" fmla="*/ 171828 w 183734"/>
                <a:gd name="connsiteY19" fmla="*/ 259735 h 464522"/>
                <a:gd name="connsiteX20" fmla="*/ 169446 w 183734"/>
                <a:gd name="connsiteY20" fmla="*/ 247829 h 464522"/>
                <a:gd name="connsiteX21" fmla="*/ 167065 w 183734"/>
                <a:gd name="connsiteY21" fmla="*/ 214491 h 464522"/>
                <a:gd name="connsiteX22" fmla="*/ 157540 w 183734"/>
                <a:gd name="connsiteY22" fmla="*/ 159722 h 464522"/>
                <a:gd name="connsiteX23" fmla="*/ 152778 w 183734"/>
                <a:gd name="connsiteY23" fmla="*/ 138291 h 464522"/>
                <a:gd name="connsiteX24" fmla="*/ 150396 w 183734"/>
                <a:gd name="connsiteY24" fmla="*/ 131147 h 464522"/>
                <a:gd name="connsiteX25" fmla="*/ 145634 w 183734"/>
                <a:gd name="connsiteY25" fmla="*/ 124004 h 464522"/>
                <a:gd name="connsiteX26" fmla="*/ 140871 w 183734"/>
                <a:gd name="connsiteY26" fmla="*/ 114479 h 464522"/>
                <a:gd name="connsiteX27" fmla="*/ 136109 w 183734"/>
                <a:gd name="connsiteY27" fmla="*/ 97810 h 464522"/>
                <a:gd name="connsiteX28" fmla="*/ 128965 w 183734"/>
                <a:gd name="connsiteY28" fmla="*/ 90666 h 464522"/>
                <a:gd name="connsiteX29" fmla="*/ 126584 w 183734"/>
                <a:gd name="connsiteY29" fmla="*/ 78760 h 464522"/>
                <a:gd name="connsiteX30" fmla="*/ 121821 w 183734"/>
                <a:gd name="connsiteY30" fmla="*/ 66854 h 464522"/>
                <a:gd name="connsiteX31" fmla="*/ 117059 w 183734"/>
                <a:gd name="connsiteY31" fmla="*/ 52566 h 464522"/>
                <a:gd name="connsiteX32" fmla="*/ 109915 w 183734"/>
                <a:gd name="connsiteY32" fmla="*/ 31135 h 464522"/>
                <a:gd name="connsiteX33" fmla="*/ 107534 w 183734"/>
                <a:gd name="connsiteY33" fmla="*/ 23991 h 464522"/>
                <a:gd name="connsiteX34" fmla="*/ 102771 w 183734"/>
                <a:gd name="connsiteY34" fmla="*/ 16847 h 464522"/>
                <a:gd name="connsiteX35" fmla="*/ 100390 w 183734"/>
                <a:gd name="connsiteY35" fmla="*/ 7322 h 464522"/>
                <a:gd name="connsiteX36" fmla="*/ 98009 w 183734"/>
                <a:gd name="connsiteY36" fmla="*/ 179 h 464522"/>
                <a:gd name="connsiteX37" fmla="*/ 88484 w 183734"/>
                <a:gd name="connsiteY37" fmla="*/ 14466 h 464522"/>
                <a:gd name="connsiteX38" fmla="*/ 81340 w 183734"/>
                <a:gd name="connsiteY38" fmla="*/ 19229 h 464522"/>
                <a:gd name="connsiteX39" fmla="*/ 78959 w 183734"/>
                <a:gd name="connsiteY39" fmla="*/ 26372 h 464522"/>
                <a:gd name="connsiteX40" fmla="*/ 69434 w 183734"/>
                <a:gd name="connsiteY40" fmla="*/ 40660 h 464522"/>
                <a:gd name="connsiteX41" fmla="*/ 67053 w 183734"/>
                <a:gd name="connsiteY41" fmla="*/ 47804 h 464522"/>
                <a:gd name="connsiteX42" fmla="*/ 59909 w 183734"/>
                <a:gd name="connsiteY42" fmla="*/ 52566 h 464522"/>
                <a:gd name="connsiteX43" fmla="*/ 48003 w 183734"/>
                <a:gd name="connsiteY43" fmla="*/ 71616 h 464522"/>
                <a:gd name="connsiteX44" fmla="*/ 38478 w 183734"/>
                <a:gd name="connsiteY44" fmla="*/ 83522 h 464522"/>
                <a:gd name="connsiteX45" fmla="*/ 36096 w 183734"/>
                <a:gd name="connsiteY45" fmla="*/ 90666 h 464522"/>
                <a:gd name="connsiteX46" fmla="*/ 26571 w 183734"/>
                <a:gd name="connsiteY46" fmla="*/ 104954 h 464522"/>
                <a:gd name="connsiteX47" fmla="*/ 19428 w 183734"/>
                <a:gd name="connsiteY47" fmla="*/ 128766 h 464522"/>
                <a:gd name="connsiteX48" fmla="*/ 17046 w 183734"/>
                <a:gd name="connsiteY48" fmla="*/ 135910 h 464522"/>
                <a:gd name="connsiteX49" fmla="*/ 12284 w 183734"/>
                <a:gd name="connsiteY49" fmla="*/ 145435 h 464522"/>
                <a:gd name="connsiteX50" fmla="*/ 9903 w 183734"/>
                <a:gd name="connsiteY50" fmla="*/ 159722 h 464522"/>
                <a:gd name="connsiteX51" fmla="*/ 5140 w 183734"/>
                <a:gd name="connsiteY51" fmla="*/ 174010 h 464522"/>
                <a:gd name="connsiteX52" fmla="*/ 2759 w 183734"/>
                <a:gd name="connsiteY52" fmla="*/ 185916 h 464522"/>
                <a:gd name="connsiteX53" fmla="*/ 2759 w 183734"/>
                <a:gd name="connsiteY53" fmla="*/ 328791 h 464522"/>
                <a:gd name="connsiteX54" fmla="*/ 5140 w 183734"/>
                <a:gd name="connsiteY54" fmla="*/ 395466 h 464522"/>
                <a:gd name="connsiteX55" fmla="*/ 7521 w 183734"/>
                <a:gd name="connsiteY55" fmla="*/ 409754 h 464522"/>
                <a:gd name="connsiteX56" fmla="*/ 14665 w 183734"/>
                <a:gd name="connsiteY56" fmla="*/ 435947 h 464522"/>
                <a:gd name="connsiteX57" fmla="*/ 17046 w 183734"/>
                <a:gd name="connsiteY57" fmla="*/ 443091 h 464522"/>
                <a:gd name="connsiteX58" fmla="*/ 21809 w 183734"/>
                <a:gd name="connsiteY58" fmla="*/ 452616 h 464522"/>
                <a:gd name="connsiteX59" fmla="*/ 14665 w 183734"/>
                <a:gd name="connsiteY59" fmla="*/ 464522 h 4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3734" h="464522">
                  <a:moveTo>
                    <a:pt x="14665" y="464522"/>
                  </a:moveTo>
                  <a:lnTo>
                    <a:pt x="14665" y="464522"/>
                  </a:lnTo>
                  <a:cubicBezTo>
                    <a:pt x="22603" y="463728"/>
                    <a:pt x="30637" y="463611"/>
                    <a:pt x="38478" y="462141"/>
                  </a:cubicBezTo>
                  <a:cubicBezTo>
                    <a:pt x="43412" y="461216"/>
                    <a:pt x="47813" y="458204"/>
                    <a:pt x="52765" y="457379"/>
                  </a:cubicBezTo>
                  <a:lnTo>
                    <a:pt x="67053" y="454997"/>
                  </a:lnTo>
                  <a:cubicBezTo>
                    <a:pt x="71022" y="453410"/>
                    <a:pt x="74942" y="451696"/>
                    <a:pt x="78959" y="450235"/>
                  </a:cubicBezTo>
                  <a:cubicBezTo>
                    <a:pt x="83677" y="448519"/>
                    <a:pt x="89069" y="448256"/>
                    <a:pt x="93246" y="445472"/>
                  </a:cubicBezTo>
                  <a:cubicBezTo>
                    <a:pt x="102479" y="439318"/>
                    <a:pt x="97675" y="441615"/>
                    <a:pt x="107534" y="438329"/>
                  </a:cubicBezTo>
                  <a:cubicBezTo>
                    <a:pt x="123330" y="427798"/>
                    <a:pt x="105772" y="440179"/>
                    <a:pt x="121821" y="426422"/>
                  </a:cubicBezTo>
                  <a:cubicBezTo>
                    <a:pt x="132620" y="417165"/>
                    <a:pt x="138464" y="416936"/>
                    <a:pt x="148015" y="402610"/>
                  </a:cubicBezTo>
                  <a:cubicBezTo>
                    <a:pt x="149603" y="400229"/>
                    <a:pt x="150946" y="397665"/>
                    <a:pt x="152778" y="395466"/>
                  </a:cubicBezTo>
                  <a:cubicBezTo>
                    <a:pt x="171429" y="373084"/>
                    <a:pt x="145372" y="410145"/>
                    <a:pt x="169446" y="374035"/>
                  </a:cubicBezTo>
                  <a:lnTo>
                    <a:pt x="174209" y="366891"/>
                  </a:lnTo>
                  <a:lnTo>
                    <a:pt x="178971" y="352604"/>
                  </a:lnTo>
                  <a:lnTo>
                    <a:pt x="181353" y="345460"/>
                  </a:lnTo>
                  <a:cubicBezTo>
                    <a:pt x="182147" y="339110"/>
                    <a:pt x="183734" y="332809"/>
                    <a:pt x="183734" y="326410"/>
                  </a:cubicBezTo>
                  <a:cubicBezTo>
                    <a:pt x="183734" y="319222"/>
                    <a:pt x="182245" y="312111"/>
                    <a:pt x="181353" y="304979"/>
                  </a:cubicBezTo>
                  <a:cubicBezTo>
                    <a:pt x="175415" y="257482"/>
                    <a:pt x="182177" y="306310"/>
                    <a:pt x="176590" y="281166"/>
                  </a:cubicBezTo>
                  <a:cubicBezTo>
                    <a:pt x="175543" y="276453"/>
                    <a:pt x="175256" y="271592"/>
                    <a:pt x="174209" y="266879"/>
                  </a:cubicBezTo>
                  <a:cubicBezTo>
                    <a:pt x="173665" y="264429"/>
                    <a:pt x="172437" y="262170"/>
                    <a:pt x="171828" y="259735"/>
                  </a:cubicBezTo>
                  <a:cubicBezTo>
                    <a:pt x="170846" y="255809"/>
                    <a:pt x="170240" y="251798"/>
                    <a:pt x="169446" y="247829"/>
                  </a:cubicBezTo>
                  <a:cubicBezTo>
                    <a:pt x="168652" y="236716"/>
                    <a:pt x="168074" y="225586"/>
                    <a:pt x="167065" y="214491"/>
                  </a:cubicBezTo>
                  <a:cubicBezTo>
                    <a:pt x="162787" y="167428"/>
                    <a:pt x="168885" y="182410"/>
                    <a:pt x="157540" y="159722"/>
                  </a:cubicBezTo>
                  <a:cubicBezTo>
                    <a:pt x="155905" y="151545"/>
                    <a:pt x="155019" y="146132"/>
                    <a:pt x="152778" y="138291"/>
                  </a:cubicBezTo>
                  <a:cubicBezTo>
                    <a:pt x="152088" y="135877"/>
                    <a:pt x="151519" y="133392"/>
                    <a:pt x="150396" y="131147"/>
                  </a:cubicBezTo>
                  <a:cubicBezTo>
                    <a:pt x="149116" y="128588"/>
                    <a:pt x="147054" y="126489"/>
                    <a:pt x="145634" y="124004"/>
                  </a:cubicBezTo>
                  <a:cubicBezTo>
                    <a:pt x="143873" y="120922"/>
                    <a:pt x="142459" y="117654"/>
                    <a:pt x="140871" y="114479"/>
                  </a:cubicBezTo>
                  <a:cubicBezTo>
                    <a:pt x="140554" y="113209"/>
                    <a:pt x="137475" y="99859"/>
                    <a:pt x="136109" y="97810"/>
                  </a:cubicBezTo>
                  <a:cubicBezTo>
                    <a:pt x="134241" y="95008"/>
                    <a:pt x="131346" y="93047"/>
                    <a:pt x="128965" y="90666"/>
                  </a:cubicBezTo>
                  <a:cubicBezTo>
                    <a:pt x="128171" y="86697"/>
                    <a:pt x="127747" y="82637"/>
                    <a:pt x="126584" y="78760"/>
                  </a:cubicBezTo>
                  <a:cubicBezTo>
                    <a:pt x="125356" y="74666"/>
                    <a:pt x="123282" y="70871"/>
                    <a:pt x="121821" y="66854"/>
                  </a:cubicBezTo>
                  <a:cubicBezTo>
                    <a:pt x="120105" y="62136"/>
                    <a:pt x="118646" y="57329"/>
                    <a:pt x="117059" y="52566"/>
                  </a:cubicBezTo>
                  <a:lnTo>
                    <a:pt x="109915" y="31135"/>
                  </a:lnTo>
                  <a:cubicBezTo>
                    <a:pt x="109121" y="28754"/>
                    <a:pt x="108926" y="26079"/>
                    <a:pt x="107534" y="23991"/>
                  </a:cubicBezTo>
                  <a:lnTo>
                    <a:pt x="102771" y="16847"/>
                  </a:lnTo>
                  <a:cubicBezTo>
                    <a:pt x="101977" y="13672"/>
                    <a:pt x="101289" y="10469"/>
                    <a:pt x="100390" y="7322"/>
                  </a:cubicBezTo>
                  <a:cubicBezTo>
                    <a:pt x="99701" y="4909"/>
                    <a:pt x="100161" y="-1112"/>
                    <a:pt x="98009" y="179"/>
                  </a:cubicBezTo>
                  <a:cubicBezTo>
                    <a:pt x="93101" y="3124"/>
                    <a:pt x="93246" y="11291"/>
                    <a:pt x="88484" y="14466"/>
                  </a:cubicBezTo>
                  <a:lnTo>
                    <a:pt x="81340" y="19229"/>
                  </a:lnTo>
                  <a:cubicBezTo>
                    <a:pt x="80546" y="21610"/>
                    <a:pt x="80178" y="24178"/>
                    <a:pt x="78959" y="26372"/>
                  </a:cubicBezTo>
                  <a:cubicBezTo>
                    <a:pt x="76179" y="31376"/>
                    <a:pt x="71244" y="35230"/>
                    <a:pt x="69434" y="40660"/>
                  </a:cubicBezTo>
                  <a:cubicBezTo>
                    <a:pt x="68640" y="43041"/>
                    <a:pt x="68621" y="45844"/>
                    <a:pt x="67053" y="47804"/>
                  </a:cubicBezTo>
                  <a:cubicBezTo>
                    <a:pt x="65265" y="50039"/>
                    <a:pt x="62290" y="50979"/>
                    <a:pt x="59909" y="52566"/>
                  </a:cubicBezTo>
                  <a:cubicBezTo>
                    <a:pt x="54241" y="69569"/>
                    <a:pt x="59323" y="64069"/>
                    <a:pt x="48003" y="71616"/>
                  </a:cubicBezTo>
                  <a:cubicBezTo>
                    <a:pt x="42015" y="89574"/>
                    <a:pt x="50788" y="68135"/>
                    <a:pt x="38478" y="83522"/>
                  </a:cubicBezTo>
                  <a:cubicBezTo>
                    <a:pt x="36910" y="85482"/>
                    <a:pt x="37315" y="88472"/>
                    <a:pt x="36096" y="90666"/>
                  </a:cubicBezTo>
                  <a:cubicBezTo>
                    <a:pt x="33316" y="95670"/>
                    <a:pt x="26571" y="104954"/>
                    <a:pt x="26571" y="104954"/>
                  </a:cubicBezTo>
                  <a:cubicBezTo>
                    <a:pt x="22974" y="119344"/>
                    <a:pt x="25223" y="111382"/>
                    <a:pt x="19428" y="128766"/>
                  </a:cubicBezTo>
                  <a:cubicBezTo>
                    <a:pt x="18634" y="131147"/>
                    <a:pt x="18169" y="133665"/>
                    <a:pt x="17046" y="135910"/>
                  </a:cubicBezTo>
                  <a:lnTo>
                    <a:pt x="12284" y="145435"/>
                  </a:lnTo>
                  <a:cubicBezTo>
                    <a:pt x="11490" y="150197"/>
                    <a:pt x="11074" y="155038"/>
                    <a:pt x="9903" y="159722"/>
                  </a:cubicBezTo>
                  <a:cubicBezTo>
                    <a:pt x="8685" y="164592"/>
                    <a:pt x="6124" y="169087"/>
                    <a:pt x="5140" y="174010"/>
                  </a:cubicBezTo>
                  <a:lnTo>
                    <a:pt x="2759" y="185916"/>
                  </a:lnTo>
                  <a:cubicBezTo>
                    <a:pt x="-1474" y="257887"/>
                    <a:pt x="-321" y="219430"/>
                    <a:pt x="2759" y="328791"/>
                  </a:cubicBezTo>
                  <a:cubicBezTo>
                    <a:pt x="3385" y="351021"/>
                    <a:pt x="3834" y="373265"/>
                    <a:pt x="5140" y="395466"/>
                  </a:cubicBezTo>
                  <a:cubicBezTo>
                    <a:pt x="5423" y="400286"/>
                    <a:pt x="6657" y="405004"/>
                    <a:pt x="7521" y="409754"/>
                  </a:cubicBezTo>
                  <a:cubicBezTo>
                    <a:pt x="10213" y="424558"/>
                    <a:pt x="9460" y="420332"/>
                    <a:pt x="14665" y="435947"/>
                  </a:cubicBezTo>
                  <a:cubicBezTo>
                    <a:pt x="15459" y="438328"/>
                    <a:pt x="15923" y="440846"/>
                    <a:pt x="17046" y="443091"/>
                  </a:cubicBezTo>
                  <a:lnTo>
                    <a:pt x="21809" y="452616"/>
                  </a:lnTo>
                  <a:cubicBezTo>
                    <a:pt x="24462" y="463230"/>
                    <a:pt x="15856" y="462538"/>
                    <a:pt x="14665" y="46452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E77C74E-CDCF-4568-AEA1-C8C2D174774D}"/>
              </a:ext>
            </a:extLst>
          </p:cNvPr>
          <p:cNvGrpSpPr/>
          <p:nvPr/>
        </p:nvGrpSpPr>
        <p:grpSpPr>
          <a:xfrm>
            <a:off x="6365095" y="4916958"/>
            <a:ext cx="427507" cy="474215"/>
            <a:chOff x="5782266" y="2486892"/>
            <a:chExt cx="693155" cy="768885"/>
          </a:xfrm>
        </p:grpSpPr>
        <p:pic>
          <p:nvPicPr>
            <p:cNvPr id="23" name="Picture 2" descr="Free Check Box Cliparts, Download Free Clip Art, Free Clip Art on Clipart  Library">
              <a:extLst>
                <a:ext uri="{FF2B5EF4-FFF2-40B4-BE49-F238E27FC236}">
                  <a16:creationId xmlns:a16="http://schemas.microsoft.com/office/drawing/2014/main" id="{B24DF373-FACC-431B-9C0B-450FCD64917D}"/>
                </a:ext>
              </a:extLst>
            </p:cNvPr>
            <p:cNvPicPr>
              <a:picLocks noChangeAspect="1" noChangeArrowheads="1"/>
            </p:cNvPicPr>
            <p:nvPr/>
          </p:nvPicPr>
          <p:blipFill rotWithShape="1">
            <a:blip r:embed="rId3" cstate="print">
              <a:clrChange>
                <a:clrFrom>
                  <a:srgbClr val="EDEDED"/>
                </a:clrFrom>
                <a:clrTo>
                  <a:srgbClr val="EDEDED">
                    <a:alpha val="0"/>
                  </a:srgbClr>
                </a:clrTo>
              </a:clrChange>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l="34304" r="1" b="21689"/>
            <a:stretch/>
          </p:blipFill>
          <p:spPr bwMode="auto">
            <a:xfrm>
              <a:off x="5855798" y="2486892"/>
              <a:ext cx="619623" cy="738597"/>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D513CB48-C28D-4278-9282-334ACBAE568C}"/>
                </a:ext>
              </a:extLst>
            </p:cNvPr>
            <p:cNvSpPr/>
            <p:nvPr/>
          </p:nvSpPr>
          <p:spPr>
            <a:xfrm>
              <a:off x="5782266" y="2617425"/>
              <a:ext cx="395287" cy="173831"/>
            </a:xfrm>
            <a:custGeom>
              <a:avLst/>
              <a:gdLst>
                <a:gd name="connsiteX0" fmla="*/ 69056 w 395287"/>
                <a:gd name="connsiteY0" fmla="*/ 164306 h 173831"/>
                <a:gd name="connsiteX1" fmla="*/ 69056 w 395287"/>
                <a:gd name="connsiteY1" fmla="*/ 164306 h 173831"/>
                <a:gd name="connsiteX2" fmla="*/ 92868 w 395287"/>
                <a:gd name="connsiteY2" fmla="*/ 157162 h 173831"/>
                <a:gd name="connsiteX3" fmla="*/ 102393 w 395287"/>
                <a:gd name="connsiteY3" fmla="*/ 154781 h 173831"/>
                <a:gd name="connsiteX4" fmla="*/ 166687 w 395287"/>
                <a:gd name="connsiteY4" fmla="*/ 157162 h 173831"/>
                <a:gd name="connsiteX5" fmla="*/ 204787 w 395287"/>
                <a:gd name="connsiteY5" fmla="*/ 161925 h 173831"/>
                <a:gd name="connsiteX6" fmla="*/ 214312 w 395287"/>
                <a:gd name="connsiteY6" fmla="*/ 164306 h 173831"/>
                <a:gd name="connsiteX7" fmla="*/ 228600 w 395287"/>
                <a:gd name="connsiteY7" fmla="*/ 169069 h 173831"/>
                <a:gd name="connsiteX8" fmla="*/ 250031 w 395287"/>
                <a:gd name="connsiteY8" fmla="*/ 173831 h 173831"/>
                <a:gd name="connsiteX9" fmla="*/ 323850 w 395287"/>
                <a:gd name="connsiteY9" fmla="*/ 171450 h 173831"/>
                <a:gd name="connsiteX10" fmla="*/ 330993 w 395287"/>
                <a:gd name="connsiteY10" fmla="*/ 169069 h 173831"/>
                <a:gd name="connsiteX11" fmla="*/ 350043 w 395287"/>
                <a:gd name="connsiteY11" fmla="*/ 164306 h 173831"/>
                <a:gd name="connsiteX12" fmla="*/ 364331 w 395287"/>
                <a:gd name="connsiteY12" fmla="*/ 142875 h 173831"/>
                <a:gd name="connsiteX13" fmla="*/ 369093 w 395287"/>
                <a:gd name="connsiteY13" fmla="*/ 135731 h 173831"/>
                <a:gd name="connsiteX14" fmla="*/ 371475 w 395287"/>
                <a:gd name="connsiteY14" fmla="*/ 128587 h 173831"/>
                <a:gd name="connsiteX15" fmla="*/ 385762 w 395287"/>
                <a:gd name="connsiteY15" fmla="*/ 119062 h 173831"/>
                <a:gd name="connsiteX16" fmla="*/ 392906 w 395287"/>
                <a:gd name="connsiteY16" fmla="*/ 104775 h 173831"/>
                <a:gd name="connsiteX17" fmla="*/ 395287 w 395287"/>
                <a:gd name="connsiteY17" fmla="*/ 97631 h 173831"/>
                <a:gd name="connsiteX18" fmla="*/ 388143 w 395287"/>
                <a:gd name="connsiteY18" fmla="*/ 66675 h 173831"/>
                <a:gd name="connsiteX19" fmla="*/ 378618 w 395287"/>
                <a:gd name="connsiteY19" fmla="*/ 52387 h 173831"/>
                <a:gd name="connsiteX20" fmla="*/ 369093 w 395287"/>
                <a:gd name="connsiteY20" fmla="*/ 38100 h 173831"/>
                <a:gd name="connsiteX21" fmla="*/ 352425 w 395287"/>
                <a:gd name="connsiteY21" fmla="*/ 26194 h 173831"/>
                <a:gd name="connsiteX22" fmla="*/ 347662 w 395287"/>
                <a:gd name="connsiteY22" fmla="*/ 19050 h 173831"/>
                <a:gd name="connsiteX23" fmla="*/ 326231 w 395287"/>
                <a:gd name="connsiteY23" fmla="*/ 7144 h 173831"/>
                <a:gd name="connsiteX24" fmla="*/ 314325 w 395287"/>
                <a:gd name="connsiteY24" fmla="*/ 4762 h 173831"/>
                <a:gd name="connsiteX25" fmla="*/ 302418 w 395287"/>
                <a:gd name="connsiteY25" fmla="*/ 0 h 173831"/>
                <a:gd name="connsiteX26" fmla="*/ 252412 w 395287"/>
                <a:gd name="connsiteY26" fmla="*/ 4762 h 173831"/>
                <a:gd name="connsiteX27" fmla="*/ 226218 w 395287"/>
                <a:gd name="connsiteY27" fmla="*/ 9525 h 173831"/>
                <a:gd name="connsiteX28" fmla="*/ 135731 w 395287"/>
                <a:gd name="connsiteY28" fmla="*/ 16669 h 173831"/>
                <a:gd name="connsiteX29" fmla="*/ 104775 w 395287"/>
                <a:gd name="connsiteY29" fmla="*/ 26194 h 173831"/>
                <a:gd name="connsiteX30" fmla="*/ 90487 w 395287"/>
                <a:gd name="connsiteY30" fmla="*/ 30956 h 173831"/>
                <a:gd name="connsiteX31" fmla="*/ 83343 w 395287"/>
                <a:gd name="connsiteY31" fmla="*/ 33337 h 173831"/>
                <a:gd name="connsiteX32" fmla="*/ 59531 w 395287"/>
                <a:gd name="connsiteY32" fmla="*/ 40481 h 173831"/>
                <a:gd name="connsiteX33" fmla="*/ 47625 w 395287"/>
                <a:gd name="connsiteY33" fmla="*/ 45244 h 173831"/>
                <a:gd name="connsiteX34" fmla="*/ 14287 w 395287"/>
                <a:gd name="connsiteY34" fmla="*/ 50006 h 173831"/>
                <a:gd name="connsiteX35" fmla="*/ 7143 w 395287"/>
                <a:gd name="connsiteY35" fmla="*/ 57150 h 173831"/>
                <a:gd name="connsiteX36" fmla="*/ 0 w 395287"/>
                <a:gd name="connsiteY36" fmla="*/ 73819 h 173831"/>
                <a:gd name="connsiteX37" fmla="*/ 2381 w 395287"/>
                <a:gd name="connsiteY37" fmla="*/ 97631 h 173831"/>
                <a:gd name="connsiteX38" fmla="*/ 9525 w 395287"/>
                <a:gd name="connsiteY38" fmla="*/ 111919 h 173831"/>
                <a:gd name="connsiteX39" fmla="*/ 19050 w 395287"/>
                <a:gd name="connsiteY39" fmla="*/ 130969 h 173831"/>
                <a:gd name="connsiteX40" fmla="*/ 38100 w 395287"/>
                <a:gd name="connsiteY40" fmla="*/ 154781 h 173831"/>
                <a:gd name="connsiteX41" fmla="*/ 45243 w 395287"/>
                <a:gd name="connsiteY41" fmla="*/ 159544 h 173831"/>
                <a:gd name="connsiteX42" fmla="*/ 69056 w 395287"/>
                <a:gd name="connsiteY42" fmla="*/ 164306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5287" h="173831">
                  <a:moveTo>
                    <a:pt x="69056" y="164306"/>
                  </a:moveTo>
                  <a:lnTo>
                    <a:pt x="69056" y="164306"/>
                  </a:lnTo>
                  <a:lnTo>
                    <a:pt x="92868" y="157162"/>
                  </a:lnTo>
                  <a:cubicBezTo>
                    <a:pt x="96015" y="156263"/>
                    <a:pt x="99120" y="154781"/>
                    <a:pt x="102393" y="154781"/>
                  </a:cubicBezTo>
                  <a:cubicBezTo>
                    <a:pt x="123839" y="154781"/>
                    <a:pt x="145256" y="156368"/>
                    <a:pt x="166687" y="157162"/>
                  </a:cubicBezTo>
                  <a:cubicBezTo>
                    <a:pt x="179387" y="158750"/>
                    <a:pt x="192370" y="158821"/>
                    <a:pt x="204787" y="161925"/>
                  </a:cubicBezTo>
                  <a:cubicBezTo>
                    <a:pt x="207962" y="162719"/>
                    <a:pt x="211177" y="163366"/>
                    <a:pt x="214312" y="164306"/>
                  </a:cubicBezTo>
                  <a:cubicBezTo>
                    <a:pt x="219121" y="165749"/>
                    <a:pt x="223648" y="168244"/>
                    <a:pt x="228600" y="169069"/>
                  </a:cubicBezTo>
                  <a:cubicBezTo>
                    <a:pt x="245363" y="171863"/>
                    <a:pt x="238307" y="169923"/>
                    <a:pt x="250031" y="173831"/>
                  </a:cubicBezTo>
                  <a:cubicBezTo>
                    <a:pt x="274637" y="173037"/>
                    <a:pt x="299273" y="172896"/>
                    <a:pt x="323850" y="171450"/>
                  </a:cubicBezTo>
                  <a:cubicBezTo>
                    <a:pt x="326355" y="171303"/>
                    <a:pt x="328558" y="169678"/>
                    <a:pt x="330993" y="169069"/>
                  </a:cubicBezTo>
                  <a:lnTo>
                    <a:pt x="350043" y="164306"/>
                  </a:lnTo>
                  <a:lnTo>
                    <a:pt x="364331" y="142875"/>
                  </a:lnTo>
                  <a:cubicBezTo>
                    <a:pt x="365918" y="140494"/>
                    <a:pt x="368188" y="138446"/>
                    <a:pt x="369093" y="135731"/>
                  </a:cubicBezTo>
                  <a:cubicBezTo>
                    <a:pt x="369887" y="133350"/>
                    <a:pt x="369700" y="130362"/>
                    <a:pt x="371475" y="128587"/>
                  </a:cubicBezTo>
                  <a:cubicBezTo>
                    <a:pt x="375522" y="124540"/>
                    <a:pt x="385762" y="119062"/>
                    <a:pt x="385762" y="119062"/>
                  </a:cubicBezTo>
                  <a:cubicBezTo>
                    <a:pt x="391747" y="101106"/>
                    <a:pt x="383672" y="123242"/>
                    <a:pt x="392906" y="104775"/>
                  </a:cubicBezTo>
                  <a:cubicBezTo>
                    <a:pt x="394029" y="102530"/>
                    <a:pt x="394493" y="100012"/>
                    <a:pt x="395287" y="97631"/>
                  </a:cubicBezTo>
                  <a:cubicBezTo>
                    <a:pt x="394189" y="89943"/>
                    <a:pt x="392899" y="73809"/>
                    <a:pt x="388143" y="66675"/>
                  </a:cubicBezTo>
                  <a:lnTo>
                    <a:pt x="378618" y="52387"/>
                  </a:lnTo>
                  <a:cubicBezTo>
                    <a:pt x="378617" y="52385"/>
                    <a:pt x="369094" y="38101"/>
                    <a:pt x="369093" y="38100"/>
                  </a:cubicBezTo>
                  <a:cubicBezTo>
                    <a:pt x="358648" y="31135"/>
                    <a:pt x="364240" y="35054"/>
                    <a:pt x="352425" y="26194"/>
                  </a:cubicBezTo>
                  <a:cubicBezTo>
                    <a:pt x="350837" y="23813"/>
                    <a:pt x="349816" y="20935"/>
                    <a:pt x="347662" y="19050"/>
                  </a:cubicBezTo>
                  <a:cubicBezTo>
                    <a:pt x="340564" y="12840"/>
                    <a:pt x="334736" y="9271"/>
                    <a:pt x="326231" y="7144"/>
                  </a:cubicBezTo>
                  <a:cubicBezTo>
                    <a:pt x="322305" y="6162"/>
                    <a:pt x="318202" y="5925"/>
                    <a:pt x="314325" y="4762"/>
                  </a:cubicBezTo>
                  <a:cubicBezTo>
                    <a:pt x="310231" y="3534"/>
                    <a:pt x="306387" y="1587"/>
                    <a:pt x="302418" y="0"/>
                  </a:cubicBezTo>
                  <a:cubicBezTo>
                    <a:pt x="285749" y="1587"/>
                    <a:pt x="269037" y="2767"/>
                    <a:pt x="252412" y="4762"/>
                  </a:cubicBezTo>
                  <a:cubicBezTo>
                    <a:pt x="205844" y="10350"/>
                    <a:pt x="300317" y="3518"/>
                    <a:pt x="226218" y="9525"/>
                  </a:cubicBezTo>
                  <a:cubicBezTo>
                    <a:pt x="122885" y="17903"/>
                    <a:pt x="185303" y="10471"/>
                    <a:pt x="135731" y="16669"/>
                  </a:cubicBezTo>
                  <a:cubicBezTo>
                    <a:pt x="99953" y="28593"/>
                    <a:pt x="144696" y="13911"/>
                    <a:pt x="104775" y="26194"/>
                  </a:cubicBezTo>
                  <a:cubicBezTo>
                    <a:pt x="99977" y="27670"/>
                    <a:pt x="95250" y="29369"/>
                    <a:pt x="90487" y="30956"/>
                  </a:cubicBezTo>
                  <a:cubicBezTo>
                    <a:pt x="88106" y="31750"/>
                    <a:pt x="85778" y="32728"/>
                    <a:pt x="83343" y="33337"/>
                  </a:cubicBezTo>
                  <a:cubicBezTo>
                    <a:pt x="73994" y="35675"/>
                    <a:pt x="69183" y="36620"/>
                    <a:pt x="59531" y="40481"/>
                  </a:cubicBezTo>
                  <a:cubicBezTo>
                    <a:pt x="55562" y="42069"/>
                    <a:pt x="51808" y="44363"/>
                    <a:pt x="47625" y="45244"/>
                  </a:cubicBezTo>
                  <a:cubicBezTo>
                    <a:pt x="36640" y="47557"/>
                    <a:pt x="14287" y="50006"/>
                    <a:pt x="14287" y="50006"/>
                  </a:cubicBezTo>
                  <a:cubicBezTo>
                    <a:pt x="11906" y="52387"/>
                    <a:pt x="9100" y="54410"/>
                    <a:pt x="7143" y="57150"/>
                  </a:cubicBezTo>
                  <a:cubicBezTo>
                    <a:pt x="3465" y="62299"/>
                    <a:pt x="1943" y="67990"/>
                    <a:pt x="0" y="73819"/>
                  </a:cubicBezTo>
                  <a:cubicBezTo>
                    <a:pt x="794" y="81756"/>
                    <a:pt x="1168" y="89747"/>
                    <a:pt x="2381" y="97631"/>
                  </a:cubicBezTo>
                  <a:cubicBezTo>
                    <a:pt x="3711" y="106279"/>
                    <a:pt x="5599" y="104068"/>
                    <a:pt x="9525" y="111919"/>
                  </a:cubicBezTo>
                  <a:cubicBezTo>
                    <a:pt x="21176" y="135221"/>
                    <a:pt x="8015" y="114417"/>
                    <a:pt x="19050" y="130969"/>
                  </a:cubicBezTo>
                  <a:cubicBezTo>
                    <a:pt x="23075" y="143043"/>
                    <a:pt x="22290" y="144239"/>
                    <a:pt x="38100" y="154781"/>
                  </a:cubicBezTo>
                  <a:cubicBezTo>
                    <a:pt x="40481" y="156369"/>
                    <a:pt x="42455" y="158900"/>
                    <a:pt x="45243" y="159544"/>
                  </a:cubicBezTo>
                  <a:cubicBezTo>
                    <a:pt x="56245" y="162083"/>
                    <a:pt x="63942" y="161925"/>
                    <a:pt x="69056" y="1643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5EC98785-4F67-4FC1-806C-A5ED63963E59}"/>
                </a:ext>
              </a:extLst>
            </p:cNvPr>
            <p:cNvSpPr/>
            <p:nvPr/>
          </p:nvSpPr>
          <p:spPr>
            <a:xfrm rot="204157">
              <a:off x="6133884" y="2791255"/>
              <a:ext cx="183734" cy="464522"/>
            </a:xfrm>
            <a:custGeom>
              <a:avLst/>
              <a:gdLst>
                <a:gd name="connsiteX0" fmla="*/ 14665 w 183734"/>
                <a:gd name="connsiteY0" fmla="*/ 464522 h 464522"/>
                <a:gd name="connsiteX1" fmla="*/ 14665 w 183734"/>
                <a:gd name="connsiteY1" fmla="*/ 464522 h 464522"/>
                <a:gd name="connsiteX2" fmla="*/ 38478 w 183734"/>
                <a:gd name="connsiteY2" fmla="*/ 462141 h 464522"/>
                <a:gd name="connsiteX3" fmla="*/ 52765 w 183734"/>
                <a:gd name="connsiteY3" fmla="*/ 457379 h 464522"/>
                <a:gd name="connsiteX4" fmla="*/ 67053 w 183734"/>
                <a:gd name="connsiteY4" fmla="*/ 454997 h 464522"/>
                <a:gd name="connsiteX5" fmla="*/ 78959 w 183734"/>
                <a:gd name="connsiteY5" fmla="*/ 450235 h 464522"/>
                <a:gd name="connsiteX6" fmla="*/ 93246 w 183734"/>
                <a:gd name="connsiteY6" fmla="*/ 445472 h 464522"/>
                <a:gd name="connsiteX7" fmla="*/ 107534 w 183734"/>
                <a:gd name="connsiteY7" fmla="*/ 438329 h 464522"/>
                <a:gd name="connsiteX8" fmla="*/ 121821 w 183734"/>
                <a:gd name="connsiteY8" fmla="*/ 426422 h 464522"/>
                <a:gd name="connsiteX9" fmla="*/ 148015 w 183734"/>
                <a:gd name="connsiteY9" fmla="*/ 402610 h 464522"/>
                <a:gd name="connsiteX10" fmla="*/ 152778 w 183734"/>
                <a:gd name="connsiteY10" fmla="*/ 395466 h 464522"/>
                <a:gd name="connsiteX11" fmla="*/ 169446 w 183734"/>
                <a:gd name="connsiteY11" fmla="*/ 374035 h 464522"/>
                <a:gd name="connsiteX12" fmla="*/ 174209 w 183734"/>
                <a:gd name="connsiteY12" fmla="*/ 366891 h 464522"/>
                <a:gd name="connsiteX13" fmla="*/ 178971 w 183734"/>
                <a:gd name="connsiteY13" fmla="*/ 352604 h 464522"/>
                <a:gd name="connsiteX14" fmla="*/ 181353 w 183734"/>
                <a:gd name="connsiteY14" fmla="*/ 345460 h 464522"/>
                <a:gd name="connsiteX15" fmla="*/ 183734 w 183734"/>
                <a:gd name="connsiteY15" fmla="*/ 326410 h 464522"/>
                <a:gd name="connsiteX16" fmla="*/ 181353 w 183734"/>
                <a:gd name="connsiteY16" fmla="*/ 304979 h 464522"/>
                <a:gd name="connsiteX17" fmla="*/ 176590 w 183734"/>
                <a:gd name="connsiteY17" fmla="*/ 281166 h 464522"/>
                <a:gd name="connsiteX18" fmla="*/ 174209 w 183734"/>
                <a:gd name="connsiteY18" fmla="*/ 266879 h 464522"/>
                <a:gd name="connsiteX19" fmla="*/ 171828 w 183734"/>
                <a:gd name="connsiteY19" fmla="*/ 259735 h 464522"/>
                <a:gd name="connsiteX20" fmla="*/ 169446 w 183734"/>
                <a:gd name="connsiteY20" fmla="*/ 247829 h 464522"/>
                <a:gd name="connsiteX21" fmla="*/ 167065 w 183734"/>
                <a:gd name="connsiteY21" fmla="*/ 214491 h 464522"/>
                <a:gd name="connsiteX22" fmla="*/ 157540 w 183734"/>
                <a:gd name="connsiteY22" fmla="*/ 159722 h 464522"/>
                <a:gd name="connsiteX23" fmla="*/ 152778 w 183734"/>
                <a:gd name="connsiteY23" fmla="*/ 138291 h 464522"/>
                <a:gd name="connsiteX24" fmla="*/ 150396 w 183734"/>
                <a:gd name="connsiteY24" fmla="*/ 131147 h 464522"/>
                <a:gd name="connsiteX25" fmla="*/ 145634 w 183734"/>
                <a:gd name="connsiteY25" fmla="*/ 124004 h 464522"/>
                <a:gd name="connsiteX26" fmla="*/ 140871 w 183734"/>
                <a:gd name="connsiteY26" fmla="*/ 114479 h 464522"/>
                <a:gd name="connsiteX27" fmla="*/ 136109 w 183734"/>
                <a:gd name="connsiteY27" fmla="*/ 97810 h 464522"/>
                <a:gd name="connsiteX28" fmla="*/ 128965 w 183734"/>
                <a:gd name="connsiteY28" fmla="*/ 90666 h 464522"/>
                <a:gd name="connsiteX29" fmla="*/ 126584 w 183734"/>
                <a:gd name="connsiteY29" fmla="*/ 78760 h 464522"/>
                <a:gd name="connsiteX30" fmla="*/ 121821 w 183734"/>
                <a:gd name="connsiteY30" fmla="*/ 66854 h 464522"/>
                <a:gd name="connsiteX31" fmla="*/ 117059 w 183734"/>
                <a:gd name="connsiteY31" fmla="*/ 52566 h 464522"/>
                <a:gd name="connsiteX32" fmla="*/ 109915 w 183734"/>
                <a:gd name="connsiteY32" fmla="*/ 31135 h 464522"/>
                <a:gd name="connsiteX33" fmla="*/ 107534 w 183734"/>
                <a:gd name="connsiteY33" fmla="*/ 23991 h 464522"/>
                <a:gd name="connsiteX34" fmla="*/ 102771 w 183734"/>
                <a:gd name="connsiteY34" fmla="*/ 16847 h 464522"/>
                <a:gd name="connsiteX35" fmla="*/ 100390 w 183734"/>
                <a:gd name="connsiteY35" fmla="*/ 7322 h 464522"/>
                <a:gd name="connsiteX36" fmla="*/ 98009 w 183734"/>
                <a:gd name="connsiteY36" fmla="*/ 179 h 464522"/>
                <a:gd name="connsiteX37" fmla="*/ 88484 w 183734"/>
                <a:gd name="connsiteY37" fmla="*/ 14466 h 464522"/>
                <a:gd name="connsiteX38" fmla="*/ 81340 w 183734"/>
                <a:gd name="connsiteY38" fmla="*/ 19229 h 464522"/>
                <a:gd name="connsiteX39" fmla="*/ 78959 w 183734"/>
                <a:gd name="connsiteY39" fmla="*/ 26372 h 464522"/>
                <a:gd name="connsiteX40" fmla="*/ 69434 w 183734"/>
                <a:gd name="connsiteY40" fmla="*/ 40660 h 464522"/>
                <a:gd name="connsiteX41" fmla="*/ 67053 w 183734"/>
                <a:gd name="connsiteY41" fmla="*/ 47804 h 464522"/>
                <a:gd name="connsiteX42" fmla="*/ 59909 w 183734"/>
                <a:gd name="connsiteY42" fmla="*/ 52566 h 464522"/>
                <a:gd name="connsiteX43" fmla="*/ 48003 w 183734"/>
                <a:gd name="connsiteY43" fmla="*/ 71616 h 464522"/>
                <a:gd name="connsiteX44" fmla="*/ 38478 w 183734"/>
                <a:gd name="connsiteY44" fmla="*/ 83522 h 464522"/>
                <a:gd name="connsiteX45" fmla="*/ 36096 w 183734"/>
                <a:gd name="connsiteY45" fmla="*/ 90666 h 464522"/>
                <a:gd name="connsiteX46" fmla="*/ 26571 w 183734"/>
                <a:gd name="connsiteY46" fmla="*/ 104954 h 464522"/>
                <a:gd name="connsiteX47" fmla="*/ 19428 w 183734"/>
                <a:gd name="connsiteY47" fmla="*/ 128766 h 464522"/>
                <a:gd name="connsiteX48" fmla="*/ 17046 w 183734"/>
                <a:gd name="connsiteY48" fmla="*/ 135910 h 464522"/>
                <a:gd name="connsiteX49" fmla="*/ 12284 w 183734"/>
                <a:gd name="connsiteY49" fmla="*/ 145435 h 464522"/>
                <a:gd name="connsiteX50" fmla="*/ 9903 w 183734"/>
                <a:gd name="connsiteY50" fmla="*/ 159722 h 464522"/>
                <a:gd name="connsiteX51" fmla="*/ 5140 w 183734"/>
                <a:gd name="connsiteY51" fmla="*/ 174010 h 464522"/>
                <a:gd name="connsiteX52" fmla="*/ 2759 w 183734"/>
                <a:gd name="connsiteY52" fmla="*/ 185916 h 464522"/>
                <a:gd name="connsiteX53" fmla="*/ 2759 w 183734"/>
                <a:gd name="connsiteY53" fmla="*/ 328791 h 464522"/>
                <a:gd name="connsiteX54" fmla="*/ 5140 w 183734"/>
                <a:gd name="connsiteY54" fmla="*/ 395466 h 464522"/>
                <a:gd name="connsiteX55" fmla="*/ 7521 w 183734"/>
                <a:gd name="connsiteY55" fmla="*/ 409754 h 464522"/>
                <a:gd name="connsiteX56" fmla="*/ 14665 w 183734"/>
                <a:gd name="connsiteY56" fmla="*/ 435947 h 464522"/>
                <a:gd name="connsiteX57" fmla="*/ 17046 w 183734"/>
                <a:gd name="connsiteY57" fmla="*/ 443091 h 464522"/>
                <a:gd name="connsiteX58" fmla="*/ 21809 w 183734"/>
                <a:gd name="connsiteY58" fmla="*/ 452616 h 464522"/>
                <a:gd name="connsiteX59" fmla="*/ 14665 w 183734"/>
                <a:gd name="connsiteY59" fmla="*/ 464522 h 4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3734" h="464522">
                  <a:moveTo>
                    <a:pt x="14665" y="464522"/>
                  </a:moveTo>
                  <a:lnTo>
                    <a:pt x="14665" y="464522"/>
                  </a:lnTo>
                  <a:cubicBezTo>
                    <a:pt x="22603" y="463728"/>
                    <a:pt x="30637" y="463611"/>
                    <a:pt x="38478" y="462141"/>
                  </a:cubicBezTo>
                  <a:cubicBezTo>
                    <a:pt x="43412" y="461216"/>
                    <a:pt x="47813" y="458204"/>
                    <a:pt x="52765" y="457379"/>
                  </a:cubicBezTo>
                  <a:lnTo>
                    <a:pt x="67053" y="454997"/>
                  </a:lnTo>
                  <a:cubicBezTo>
                    <a:pt x="71022" y="453410"/>
                    <a:pt x="74942" y="451696"/>
                    <a:pt x="78959" y="450235"/>
                  </a:cubicBezTo>
                  <a:cubicBezTo>
                    <a:pt x="83677" y="448519"/>
                    <a:pt x="89069" y="448256"/>
                    <a:pt x="93246" y="445472"/>
                  </a:cubicBezTo>
                  <a:cubicBezTo>
                    <a:pt x="102479" y="439318"/>
                    <a:pt x="97675" y="441615"/>
                    <a:pt x="107534" y="438329"/>
                  </a:cubicBezTo>
                  <a:cubicBezTo>
                    <a:pt x="123330" y="427798"/>
                    <a:pt x="105772" y="440179"/>
                    <a:pt x="121821" y="426422"/>
                  </a:cubicBezTo>
                  <a:cubicBezTo>
                    <a:pt x="132620" y="417165"/>
                    <a:pt x="138464" y="416936"/>
                    <a:pt x="148015" y="402610"/>
                  </a:cubicBezTo>
                  <a:cubicBezTo>
                    <a:pt x="149603" y="400229"/>
                    <a:pt x="150946" y="397665"/>
                    <a:pt x="152778" y="395466"/>
                  </a:cubicBezTo>
                  <a:cubicBezTo>
                    <a:pt x="171429" y="373084"/>
                    <a:pt x="145372" y="410145"/>
                    <a:pt x="169446" y="374035"/>
                  </a:cubicBezTo>
                  <a:lnTo>
                    <a:pt x="174209" y="366891"/>
                  </a:lnTo>
                  <a:lnTo>
                    <a:pt x="178971" y="352604"/>
                  </a:lnTo>
                  <a:lnTo>
                    <a:pt x="181353" y="345460"/>
                  </a:lnTo>
                  <a:cubicBezTo>
                    <a:pt x="182147" y="339110"/>
                    <a:pt x="183734" y="332809"/>
                    <a:pt x="183734" y="326410"/>
                  </a:cubicBezTo>
                  <a:cubicBezTo>
                    <a:pt x="183734" y="319222"/>
                    <a:pt x="182245" y="312111"/>
                    <a:pt x="181353" y="304979"/>
                  </a:cubicBezTo>
                  <a:cubicBezTo>
                    <a:pt x="175415" y="257482"/>
                    <a:pt x="182177" y="306310"/>
                    <a:pt x="176590" y="281166"/>
                  </a:cubicBezTo>
                  <a:cubicBezTo>
                    <a:pt x="175543" y="276453"/>
                    <a:pt x="175256" y="271592"/>
                    <a:pt x="174209" y="266879"/>
                  </a:cubicBezTo>
                  <a:cubicBezTo>
                    <a:pt x="173665" y="264429"/>
                    <a:pt x="172437" y="262170"/>
                    <a:pt x="171828" y="259735"/>
                  </a:cubicBezTo>
                  <a:cubicBezTo>
                    <a:pt x="170846" y="255809"/>
                    <a:pt x="170240" y="251798"/>
                    <a:pt x="169446" y="247829"/>
                  </a:cubicBezTo>
                  <a:cubicBezTo>
                    <a:pt x="168652" y="236716"/>
                    <a:pt x="168074" y="225586"/>
                    <a:pt x="167065" y="214491"/>
                  </a:cubicBezTo>
                  <a:cubicBezTo>
                    <a:pt x="162787" y="167428"/>
                    <a:pt x="168885" y="182410"/>
                    <a:pt x="157540" y="159722"/>
                  </a:cubicBezTo>
                  <a:cubicBezTo>
                    <a:pt x="155905" y="151545"/>
                    <a:pt x="155019" y="146132"/>
                    <a:pt x="152778" y="138291"/>
                  </a:cubicBezTo>
                  <a:cubicBezTo>
                    <a:pt x="152088" y="135877"/>
                    <a:pt x="151519" y="133392"/>
                    <a:pt x="150396" y="131147"/>
                  </a:cubicBezTo>
                  <a:cubicBezTo>
                    <a:pt x="149116" y="128588"/>
                    <a:pt x="147054" y="126489"/>
                    <a:pt x="145634" y="124004"/>
                  </a:cubicBezTo>
                  <a:cubicBezTo>
                    <a:pt x="143873" y="120922"/>
                    <a:pt x="142459" y="117654"/>
                    <a:pt x="140871" y="114479"/>
                  </a:cubicBezTo>
                  <a:cubicBezTo>
                    <a:pt x="140554" y="113209"/>
                    <a:pt x="137475" y="99859"/>
                    <a:pt x="136109" y="97810"/>
                  </a:cubicBezTo>
                  <a:cubicBezTo>
                    <a:pt x="134241" y="95008"/>
                    <a:pt x="131346" y="93047"/>
                    <a:pt x="128965" y="90666"/>
                  </a:cubicBezTo>
                  <a:cubicBezTo>
                    <a:pt x="128171" y="86697"/>
                    <a:pt x="127747" y="82637"/>
                    <a:pt x="126584" y="78760"/>
                  </a:cubicBezTo>
                  <a:cubicBezTo>
                    <a:pt x="125356" y="74666"/>
                    <a:pt x="123282" y="70871"/>
                    <a:pt x="121821" y="66854"/>
                  </a:cubicBezTo>
                  <a:cubicBezTo>
                    <a:pt x="120105" y="62136"/>
                    <a:pt x="118646" y="57329"/>
                    <a:pt x="117059" y="52566"/>
                  </a:cubicBezTo>
                  <a:lnTo>
                    <a:pt x="109915" y="31135"/>
                  </a:lnTo>
                  <a:cubicBezTo>
                    <a:pt x="109121" y="28754"/>
                    <a:pt x="108926" y="26079"/>
                    <a:pt x="107534" y="23991"/>
                  </a:cubicBezTo>
                  <a:lnTo>
                    <a:pt x="102771" y="16847"/>
                  </a:lnTo>
                  <a:cubicBezTo>
                    <a:pt x="101977" y="13672"/>
                    <a:pt x="101289" y="10469"/>
                    <a:pt x="100390" y="7322"/>
                  </a:cubicBezTo>
                  <a:cubicBezTo>
                    <a:pt x="99701" y="4909"/>
                    <a:pt x="100161" y="-1112"/>
                    <a:pt x="98009" y="179"/>
                  </a:cubicBezTo>
                  <a:cubicBezTo>
                    <a:pt x="93101" y="3124"/>
                    <a:pt x="93246" y="11291"/>
                    <a:pt x="88484" y="14466"/>
                  </a:cubicBezTo>
                  <a:lnTo>
                    <a:pt x="81340" y="19229"/>
                  </a:lnTo>
                  <a:cubicBezTo>
                    <a:pt x="80546" y="21610"/>
                    <a:pt x="80178" y="24178"/>
                    <a:pt x="78959" y="26372"/>
                  </a:cubicBezTo>
                  <a:cubicBezTo>
                    <a:pt x="76179" y="31376"/>
                    <a:pt x="71244" y="35230"/>
                    <a:pt x="69434" y="40660"/>
                  </a:cubicBezTo>
                  <a:cubicBezTo>
                    <a:pt x="68640" y="43041"/>
                    <a:pt x="68621" y="45844"/>
                    <a:pt x="67053" y="47804"/>
                  </a:cubicBezTo>
                  <a:cubicBezTo>
                    <a:pt x="65265" y="50039"/>
                    <a:pt x="62290" y="50979"/>
                    <a:pt x="59909" y="52566"/>
                  </a:cubicBezTo>
                  <a:cubicBezTo>
                    <a:pt x="54241" y="69569"/>
                    <a:pt x="59323" y="64069"/>
                    <a:pt x="48003" y="71616"/>
                  </a:cubicBezTo>
                  <a:cubicBezTo>
                    <a:pt x="42015" y="89574"/>
                    <a:pt x="50788" y="68135"/>
                    <a:pt x="38478" y="83522"/>
                  </a:cubicBezTo>
                  <a:cubicBezTo>
                    <a:pt x="36910" y="85482"/>
                    <a:pt x="37315" y="88472"/>
                    <a:pt x="36096" y="90666"/>
                  </a:cubicBezTo>
                  <a:cubicBezTo>
                    <a:pt x="33316" y="95670"/>
                    <a:pt x="26571" y="104954"/>
                    <a:pt x="26571" y="104954"/>
                  </a:cubicBezTo>
                  <a:cubicBezTo>
                    <a:pt x="22974" y="119344"/>
                    <a:pt x="25223" y="111382"/>
                    <a:pt x="19428" y="128766"/>
                  </a:cubicBezTo>
                  <a:cubicBezTo>
                    <a:pt x="18634" y="131147"/>
                    <a:pt x="18169" y="133665"/>
                    <a:pt x="17046" y="135910"/>
                  </a:cubicBezTo>
                  <a:lnTo>
                    <a:pt x="12284" y="145435"/>
                  </a:lnTo>
                  <a:cubicBezTo>
                    <a:pt x="11490" y="150197"/>
                    <a:pt x="11074" y="155038"/>
                    <a:pt x="9903" y="159722"/>
                  </a:cubicBezTo>
                  <a:cubicBezTo>
                    <a:pt x="8685" y="164592"/>
                    <a:pt x="6124" y="169087"/>
                    <a:pt x="5140" y="174010"/>
                  </a:cubicBezTo>
                  <a:lnTo>
                    <a:pt x="2759" y="185916"/>
                  </a:lnTo>
                  <a:cubicBezTo>
                    <a:pt x="-1474" y="257887"/>
                    <a:pt x="-321" y="219430"/>
                    <a:pt x="2759" y="328791"/>
                  </a:cubicBezTo>
                  <a:cubicBezTo>
                    <a:pt x="3385" y="351021"/>
                    <a:pt x="3834" y="373265"/>
                    <a:pt x="5140" y="395466"/>
                  </a:cubicBezTo>
                  <a:cubicBezTo>
                    <a:pt x="5423" y="400286"/>
                    <a:pt x="6657" y="405004"/>
                    <a:pt x="7521" y="409754"/>
                  </a:cubicBezTo>
                  <a:cubicBezTo>
                    <a:pt x="10213" y="424558"/>
                    <a:pt x="9460" y="420332"/>
                    <a:pt x="14665" y="435947"/>
                  </a:cubicBezTo>
                  <a:cubicBezTo>
                    <a:pt x="15459" y="438328"/>
                    <a:pt x="15923" y="440846"/>
                    <a:pt x="17046" y="443091"/>
                  </a:cubicBezTo>
                  <a:lnTo>
                    <a:pt x="21809" y="452616"/>
                  </a:lnTo>
                  <a:cubicBezTo>
                    <a:pt x="24462" y="463230"/>
                    <a:pt x="15856" y="462538"/>
                    <a:pt x="14665" y="46452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FD766BF7-441A-4C51-B54A-1B1483CC02AA}"/>
              </a:ext>
            </a:extLst>
          </p:cNvPr>
          <p:cNvGrpSpPr/>
          <p:nvPr/>
        </p:nvGrpSpPr>
        <p:grpSpPr>
          <a:xfrm>
            <a:off x="6365095" y="5438031"/>
            <a:ext cx="427507" cy="474215"/>
            <a:chOff x="5782266" y="2486892"/>
            <a:chExt cx="693155" cy="768885"/>
          </a:xfrm>
        </p:grpSpPr>
        <p:pic>
          <p:nvPicPr>
            <p:cNvPr id="27" name="Picture 2" descr="Free Check Box Cliparts, Download Free Clip Art, Free Clip Art on Clipart  Library">
              <a:extLst>
                <a:ext uri="{FF2B5EF4-FFF2-40B4-BE49-F238E27FC236}">
                  <a16:creationId xmlns:a16="http://schemas.microsoft.com/office/drawing/2014/main" id="{CFF2CCBD-EA6D-4E71-B38F-5EDB1FA96794}"/>
                </a:ext>
              </a:extLst>
            </p:cNvPr>
            <p:cNvPicPr>
              <a:picLocks noChangeAspect="1" noChangeArrowheads="1"/>
            </p:cNvPicPr>
            <p:nvPr/>
          </p:nvPicPr>
          <p:blipFill rotWithShape="1">
            <a:blip r:embed="rId3" cstate="print">
              <a:clrChange>
                <a:clrFrom>
                  <a:srgbClr val="EDEDED"/>
                </a:clrFrom>
                <a:clrTo>
                  <a:srgbClr val="EDEDED">
                    <a:alpha val="0"/>
                  </a:srgbClr>
                </a:clrTo>
              </a:clrChange>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l="34304" r="1" b="21689"/>
            <a:stretch/>
          </p:blipFill>
          <p:spPr bwMode="auto">
            <a:xfrm>
              <a:off x="5855798" y="2486892"/>
              <a:ext cx="619623" cy="738597"/>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Shape 27">
              <a:extLst>
                <a:ext uri="{FF2B5EF4-FFF2-40B4-BE49-F238E27FC236}">
                  <a16:creationId xmlns:a16="http://schemas.microsoft.com/office/drawing/2014/main" id="{EB2201BF-095C-44BD-9853-81E3D2E4B30B}"/>
                </a:ext>
              </a:extLst>
            </p:cNvPr>
            <p:cNvSpPr/>
            <p:nvPr/>
          </p:nvSpPr>
          <p:spPr>
            <a:xfrm>
              <a:off x="5782266" y="2617425"/>
              <a:ext cx="395287" cy="173831"/>
            </a:xfrm>
            <a:custGeom>
              <a:avLst/>
              <a:gdLst>
                <a:gd name="connsiteX0" fmla="*/ 69056 w 395287"/>
                <a:gd name="connsiteY0" fmla="*/ 164306 h 173831"/>
                <a:gd name="connsiteX1" fmla="*/ 69056 w 395287"/>
                <a:gd name="connsiteY1" fmla="*/ 164306 h 173831"/>
                <a:gd name="connsiteX2" fmla="*/ 92868 w 395287"/>
                <a:gd name="connsiteY2" fmla="*/ 157162 h 173831"/>
                <a:gd name="connsiteX3" fmla="*/ 102393 w 395287"/>
                <a:gd name="connsiteY3" fmla="*/ 154781 h 173831"/>
                <a:gd name="connsiteX4" fmla="*/ 166687 w 395287"/>
                <a:gd name="connsiteY4" fmla="*/ 157162 h 173831"/>
                <a:gd name="connsiteX5" fmla="*/ 204787 w 395287"/>
                <a:gd name="connsiteY5" fmla="*/ 161925 h 173831"/>
                <a:gd name="connsiteX6" fmla="*/ 214312 w 395287"/>
                <a:gd name="connsiteY6" fmla="*/ 164306 h 173831"/>
                <a:gd name="connsiteX7" fmla="*/ 228600 w 395287"/>
                <a:gd name="connsiteY7" fmla="*/ 169069 h 173831"/>
                <a:gd name="connsiteX8" fmla="*/ 250031 w 395287"/>
                <a:gd name="connsiteY8" fmla="*/ 173831 h 173831"/>
                <a:gd name="connsiteX9" fmla="*/ 323850 w 395287"/>
                <a:gd name="connsiteY9" fmla="*/ 171450 h 173831"/>
                <a:gd name="connsiteX10" fmla="*/ 330993 w 395287"/>
                <a:gd name="connsiteY10" fmla="*/ 169069 h 173831"/>
                <a:gd name="connsiteX11" fmla="*/ 350043 w 395287"/>
                <a:gd name="connsiteY11" fmla="*/ 164306 h 173831"/>
                <a:gd name="connsiteX12" fmla="*/ 364331 w 395287"/>
                <a:gd name="connsiteY12" fmla="*/ 142875 h 173831"/>
                <a:gd name="connsiteX13" fmla="*/ 369093 w 395287"/>
                <a:gd name="connsiteY13" fmla="*/ 135731 h 173831"/>
                <a:gd name="connsiteX14" fmla="*/ 371475 w 395287"/>
                <a:gd name="connsiteY14" fmla="*/ 128587 h 173831"/>
                <a:gd name="connsiteX15" fmla="*/ 385762 w 395287"/>
                <a:gd name="connsiteY15" fmla="*/ 119062 h 173831"/>
                <a:gd name="connsiteX16" fmla="*/ 392906 w 395287"/>
                <a:gd name="connsiteY16" fmla="*/ 104775 h 173831"/>
                <a:gd name="connsiteX17" fmla="*/ 395287 w 395287"/>
                <a:gd name="connsiteY17" fmla="*/ 97631 h 173831"/>
                <a:gd name="connsiteX18" fmla="*/ 388143 w 395287"/>
                <a:gd name="connsiteY18" fmla="*/ 66675 h 173831"/>
                <a:gd name="connsiteX19" fmla="*/ 378618 w 395287"/>
                <a:gd name="connsiteY19" fmla="*/ 52387 h 173831"/>
                <a:gd name="connsiteX20" fmla="*/ 369093 w 395287"/>
                <a:gd name="connsiteY20" fmla="*/ 38100 h 173831"/>
                <a:gd name="connsiteX21" fmla="*/ 352425 w 395287"/>
                <a:gd name="connsiteY21" fmla="*/ 26194 h 173831"/>
                <a:gd name="connsiteX22" fmla="*/ 347662 w 395287"/>
                <a:gd name="connsiteY22" fmla="*/ 19050 h 173831"/>
                <a:gd name="connsiteX23" fmla="*/ 326231 w 395287"/>
                <a:gd name="connsiteY23" fmla="*/ 7144 h 173831"/>
                <a:gd name="connsiteX24" fmla="*/ 314325 w 395287"/>
                <a:gd name="connsiteY24" fmla="*/ 4762 h 173831"/>
                <a:gd name="connsiteX25" fmla="*/ 302418 w 395287"/>
                <a:gd name="connsiteY25" fmla="*/ 0 h 173831"/>
                <a:gd name="connsiteX26" fmla="*/ 252412 w 395287"/>
                <a:gd name="connsiteY26" fmla="*/ 4762 h 173831"/>
                <a:gd name="connsiteX27" fmla="*/ 226218 w 395287"/>
                <a:gd name="connsiteY27" fmla="*/ 9525 h 173831"/>
                <a:gd name="connsiteX28" fmla="*/ 135731 w 395287"/>
                <a:gd name="connsiteY28" fmla="*/ 16669 h 173831"/>
                <a:gd name="connsiteX29" fmla="*/ 104775 w 395287"/>
                <a:gd name="connsiteY29" fmla="*/ 26194 h 173831"/>
                <a:gd name="connsiteX30" fmla="*/ 90487 w 395287"/>
                <a:gd name="connsiteY30" fmla="*/ 30956 h 173831"/>
                <a:gd name="connsiteX31" fmla="*/ 83343 w 395287"/>
                <a:gd name="connsiteY31" fmla="*/ 33337 h 173831"/>
                <a:gd name="connsiteX32" fmla="*/ 59531 w 395287"/>
                <a:gd name="connsiteY32" fmla="*/ 40481 h 173831"/>
                <a:gd name="connsiteX33" fmla="*/ 47625 w 395287"/>
                <a:gd name="connsiteY33" fmla="*/ 45244 h 173831"/>
                <a:gd name="connsiteX34" fmla="*/ 14287 w 395287"/>
                <a:gd name="connsiteY34" fmla="*/ 50006 h 173831"/>
                <a:gd name="connsiteX35" fmla="*/ 7143 w 395287"/>
                <a:gd name="connsiteY35" fmla="*/ 57150 h 173831"/>
                <a:gd name="connsiteX36" fmla="*/ 0 w 395287"/>
                <a:gd name="connsiteY36" fmla="*/ 73819 h 173831"/>
                <a:gd name="connsiteX37" fmla="*/ 2381 w 395287"/>
                <a:gd name="connsiteY37" fmla="*/ 97631 h 173831"/>
                <a:gd name="connsiteX38" fmla="*/ 9525 w 395287"/>
                <a:gd name="connsiteY38" fmla="*/ 111919 h 173831"/>
                <a:gd name="connsiteX39" fmla="*/ 19050 w 395287"/>
                <a:gd name="connsiteY39" fmla="*/ 130969 h 173831"/>
                <a:gd name="connsiteX40" fmla="*/ 38100 w 395287"/>
                <a:gd name="connsiteY40" fmla="*/ 154781 h 173831"/>
                <a:gd name="connsiteX41" fmla="*/ 45243 w 395287"/>
                <a:gd name="connsiteY41" fmla="*/ 159544 h 173831"/>
                <a:gd name="connsiteX42" fmla="*/ 69056 w 395287"/>
                <a:gd name="connsiteY42" fmla="*/ 164306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5287" h="173831">
                  <a:moveTo>
                    <a:pt x="69056" y="164306"/>
                  </a:moveTo>
                  <a:lnTo>
                    <a:pt x="69056" y="164306"/>
                  </a:lnTo>
                  <a:lnTo>
                    <a:pt x="92868" y="157162"/>
                  </a:lnTo>
                  <a:cubicBezTo>
                    <a:pt x="96015" y="156263"/>
                    <a:pt x="99120" y="154781"/>
                    <a:pt x="102393" y="154781"/>
                  </a:cubicBezTo>
                  <a:cubicBezTo>
                    <a:pt x="123839" y="154781"/>
                    <a:pt x="145256" y="156368"/>
                    <a:pt x="166687" y="157162"/>
                  </a:cubicBezTo>
                  <a:cubicBezTo>
                    <a:pt x="179387" y="158750"/>
                    <a:pt x="192370" y="158821"/>
                    <a:pt x="204787" y="161925"/>
                  </a:cubicBezTo>
                  <a:cubicBezTo>
                    <a:pt x="207962" y="162719"/>
                    <a:pt x="211177" y="163366"/>
                    <a:pt x="214312" y="164306"/>
                  </a:cubicBezTo>
                  <a:cubicBezTo>
                    <a:pt x="219121" y="165749"/>
                    <a:pt x="223648" y="168244"/>
                    <a:pt x="228600" y="169069"/>
                  </a:cubicBezTo>
                  <a:cubicBezTo>
                    <a:pt x="245363" y="171863"/>
                    <a:pt x="238307" y="169923"/>
                    <a:pt x="250031" y="173831"/>
                  </a:cubicBezTo>
                  <a:cubicBezTo>
                    <a:pt x="274637" y="173037"/>
                    <a:pt x="299273" y="172896"/>
                    <a:pt x="323850" y="171450"/>
                  </a:cubicBezTo>
                  <a:cubicBezTo>
                    <a:pt x="326355" y="171303"/>
                    <a:pt x="328558" y="169678"/>
                    <a:pt x="330993" y="169069"/>
                  </a:cubicBezTo>
                  <a:lnTo>
                    <a:pt x="350043" y="164306"/>
                  </a:lnTo>
                  <a:lnTo>
                    <a:pt x="364331" y="142875"/>
                  </a:lnTo>
                  <a:cubicBezTo>
                    <a:pt x="365918" y="140494"/>
                    <a:pt x="368188" y="138446"/>
                    <a:pt x="369093" y="135731"/>
                  </a:cubicBezTo>
                  <a:cubicBezTo>
                    <a:pt x="369887" y="133350"/>
                    <a:pt x="369700" y="130362"/>
                    <a:pt x="371475" y="128587"/>
                  </a:cubicBezTo>
                  <a:cubicBezTo>
                    <a:pt x="375522" y="124540"/>
                    <a:pt x="385762" y="119062"/>
                    <a:pt x="385762" y="119062"/>
                  </a:cubicBezTo>
                  <a:cubicBezTo>
                    <a:pt x="391747" y="101106"/>
                    <a:pt x="383672" y="123242"/>
                    <a:pt x="392906" y="104775"/>
                  </a:cubicBezTo>
                  <a:cubicBezTo>
                    <a:pt x="394029" y="102530"/>
                    <a:pt x="394493" y="100012"/>
                    <a:pt x="395287" y="97631"/>
                  </a:cubicBezTo>
                  <a:cubicBezTo>
                    <a:pt x="394189" y="89943"/>
                    <a:pt x="392899" y="73809"/>
                    <a:pt x="388143" y="66675"/>
                  </a:cubicBezTo>
                  <a:lnTo>
                    <a:pt x="378618" y="52387"/>
                  </a:lnTo>
                  <a:cubicBezTo>
                    <a:pt x="378617" y="52385"/>
                    <a:pt x="369094" y="38101"/>
                    <a:pt x="369093" y="38100"/>
                  </a:cubicBezTo>
                  <a:cubicBezTo>
                    <a:pt x="358648" y="31135"/>
                    <a:pt x="364240" y="35054"/>
                    <a:pt x="352425" y="26194"/>
                  </a:cubicBezTo>
                  <a:cubicBezTo>
                    <a:pt x="350837" y="23813"/>
                    <a:pt x="349816" y="20935"/>
                    <a:pt x="347662" y="19050"/>
                  </a:cubicBezTo>
                  <a:cubicBezTo>
                    <a:pt x="340564" y="12840"/>
                    <a:pt x="334736" y="9271"/>
                    <a:pt x="326231" y="7144"/>
                  </a:cubicBezTo>
                  <a:cubicBezTo>
                    <a:pt x="322305" y="6162"/>
                    <a:pt x="318202" y="5925"/>
                    <a:pt x="314325" y="4762"/>
                  </a:cubicBezTo>
                  <a:cubicBezTo>
                    <a:pt x="310231" y="3534"/>
                    <a:pt x="306387" y="1587"/>
                    <a:pt x="302418" y="0"/>
                  </a:cubicBezTo>
                  <a:cubicBezTo>
                    <a:pt x="285749" y="1587"/>
                    <a:pt x="269037" y="2767"/>
                    <a:pt x="252412" y="4762"/>
                  </a:cubicBezTo>
                  <a:cubicBezTo>
                    <a:pt x="205844" y="10350"/>
                    <a:pt x="300317" y="3518"/>
                    <a:pt x="226218" y="9525"/>
                  </a:cubicBezTo>
                  <a:cubicBezTo>
                    <a:pt x="122885" y="17903"/>
                    <a:pt x="185303" y="10471"/>
                    <a:pt x="135731" y="16669"/>
                  </a:cubicBezTo>
                  <a:cubicBezTo>
                    <a:pt x="99953" y="28593"/>
                    <a:pt x="144696" y="13911"/>
                    <a:pt x="104775" y="26194"/>
                  </a:cubicBezTo>
                  <a:cubicBezTo>
                    <a:pt x="99977" y="27670"/>
                    <a:pt x="95250" y="29369"/>
                    <a:pt x="90487" y="30956"/>
                  </a:cubicBezTo>
                  <a:cubicBezTo>
                    <a:pt x="88106" y="31750"/>
                    <a:pt x="85778" y="32728"/>
                    <a:pt x="83343" y="33337"/>
                  </a:cubicBezTo>
                  <a:cubicBezTo>
                    <a:pt x="73994" y="35675"/>
                    <a:pt x="69183" y="36620"/>
                    <a:pt x="59531" y="40481"/>
                  </a:cubicBezTo>
                  <a:cubicBezTo>
                    <a:pt x="55562" y="42069"/>
                    <a:pt x="51808" y="44363"/>
                    <a:pt x="47625" y="45244"/>
                  </a:cubicBezTo>
                  <a:cubicBezTo>
                    <a:pt x="36640" y="47557"/>
                    <a:pt x="14287" y="50006"/>
                    <a:pt x="14287" y="50006"/>
                  </a:cubicBezTo>
                  <a:cubicBezTo>
                    <a:pt x="11906" y="52387"/>
                    <a:pt x="9100" y="54410"/>
                    <a:pt x="7143" y="57150"/>
                  </a:cubicBezTo>
                  <a:cubicBezTo>
                    <a:pt x="3465" y="62299"/>
                    <a:pt x="1943" y="67990"/>
                    <a:pt x="0" y="73819"/>
                  </a:cubicBezTo>
                  <a:cubicBezTo>
                    <a:pt x="794" y="81756"/>
                    <a:pt x="1168" y="89747"/>
                    <a:pt x="2381" y="97631"/>
                  </a:cubicBezTo>
                  <a:cubicBezTo>
                    <a:pt x="3711" y="106279"/>
                    <a:pt x="5599" y="104068"/>
                    <a:pt x="9525" y="111919"/>
                  </a:cubicBezTo>
                  <a:cubicBezTo>
                    <a:pt x="21176" y="135221"/>
                    <a:pt x="8015" y="114417"/>
                    <a:pt x="19050" y="130969"/>
                  </a:cubicBezTo>
                  <a:cubicBezTo>
                    <a:pt x="23075" y="143043"/>
                    <a:pt x="22290" y="144239"/>
                    <a:pt x="38100" y="154781"/>
                  </a:cubicBezTo>
                  <a:cubicBezTo>
                    <a:pt x="40481" y="156369"/>
                    <a:pt x="42455" y="158900"/>
                    <a:pt x="45243" y="159544"/>
                  </a:cubicBezTo>
                  <a:cubicBezTo>
                    <a:pt x="56245" y="162083"/>
                    <a:pt x="63942" y="161925"/>
                    <a:pt x="69056" y="1643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71D5E830-9C66-4F39-94DC-B3F05956C818}"/>
                </a:ext>
              </a:extLst>
            </p:cNvPr>
            <p:cNvSpPr/>
            <p:nvPr/>
          </p:nvSpPr>
          <p:spPr>
            <a:xfrm rot="204157">
              <a:off x="6133884" y="2791255"/>
              <a:ext cx="183734" cy="464522"/>
            </a:xfrm>
            <a:custGeom>
              <a:avLst/>
              <a:gdLst>
                <a:gd name="connsiteX0" fmla="*/ 14665 w 183734"/>
                <a:gd name="connsiteY0" fmla="*/ 464522 h 464522"/>
                <a:gd name="connsiteX1" fmla="*/ 14665 w 183734"/>
                <a:gd name="connsiteY1" fmla="*/ 464522 h 464522"/>
                <a:gd name="connsiteX2" fmla="*/ 38478 w 183734"/>
                <a:gd name="connsiteY2" fmla="*/ 462141 h 464522"/>
                <a:gd name="connsiteX3" fmla="*/ 52765 w 183734"/>
                <a:gd name="connsiteY3" fmla="*/ 457379 h 464522"/>
                <a:gd name="connsiteX4" fmla="*/ 67053 w 183734"/>
                <a:gd name="connsiteY4" fmla="*/ 454997 h 464522"/>
                <a:gd name="connsiteX5" fmla="*/ 78959 w 183734"/>
                <a:gd name="connsiteY5" fmla="*/ 450235 h 464522"/>
                <a:gd name="connsiteX6" fmla="*/ 93246 w 183734"/>
                <a:gd name="connsiteY6" fmla="*/ 445472 h 464522"/>
                <a:gd name="connsiteX7" fmla="*/ 107534 w 183734"/>
                <a:gd name="connsiteY7" fmla="*/ 438329 h 464522"/>
                <a:gd name="connsiteX8" fmla="*/ 121821 w 183734"/>
                <a:gd name="connsiteY8" fmla="*/ 426422 h 464522"/>
                <a:gd name="connsiteX9" fmla="*/ 148015 w 183734"/>
                <a:gd name="connsiteY9" fmla="*/ 402610 h 464522"/>
                <a:gd name="connsiteX10" fmla="*/ 152778 w 183734"/>
                <a:gd name="connsiteY10" fmla="*/ 395466 h 464522"/>
                <a:gd name="connsiteX11" fmla="*/ 169446 w 183734"/>
                <a:gd name="connsiteY11" fmla="*/ 374035 h 464522"/>
                <a:gd name="connsiteX12" fmla="*/ 174209 w 183734"/>
                <a:gd name="connsiteY12" fmla="*/ 366891 h 464522"/>
                <a:gd name="connsiteX13" fmla="*/ 178971 w 183734"/>
                <a:gd name="connsiteY13" fmla="*/ 352604 h 464522"/>
                <a:gd name="connsiteX14" fmla="*/ 181353 w 183734"/>
                <a:gd name="connsiteY14" fmla="*/ 345460 h 464522"/>
                <a:gd name="connsiteX15" fmla="*/ 183734 w 183734"/>
                <a:gd name="connsiteY15" fmla="*/ 326410 h 464522"/>
                <a:gd name="connsiteX16" fmla="*/ 181353 w 183734"/>
                <a:gd name="connsiteY16" fmla="*/ 304979 h 464522"/>
                <a:gd name="connsiteX17" fmla="*/ 176590 w 183734"/>
                <a:gd name="connsiteY17" fmla="*/ 281166 h 464522"/>
                <a:gd name="connsiteX18" fmla="*/ 174209 w 183734"/>
                <a:gd name="connsiteY18" fmla="*/ 266879 h 464522"/>
                <a:gd name="connsiteX19" fmla="*/ 171828 w 183734"/>
                <a:gd name="connsiteY19" fmla="*/ 259735 h 464522"/>
                <a:gd name="connsiteX20" fmla="*/ 169446 w 183734"/>
                <a:gd name="connsiteY20" fmla="*/ 247829 h 464522"/>
                <a:gd name="connsiteX21" fmla="*/ 167065 w 183734"/>
                <a:gd name="connsiteY21" fmla="*/ 214491 h 464522"/>
                <a:gd name="connsiteX22" fmla="*/ 157540 w 183734"/>
                <a:gd name="connsiteY22" fmla="*/ 159722 h 464522"/>
                <a:gd name="connsiteX23" fmla="*/ 152778 w 183734"/>
                <a:gd name="connsiteY23" fmla="*/ 138291 h 464522"/>
                <a:gd name="connsiteX24" fmla="*/ 150396 w 183734"/>
                <a:gd name="connsiteY24" fmla="*/ 131147 h 464522"/>
                <a:gd name="connsiteX25" fmla="*/ 145634 w 183734"/>
                <a:gd name="connsiteY25" fmla="*/ 124004 h 464522"/>
                <a:gd name="connsiteX26" fmla="*/ 140871 w 183734"/>
                <a:gd name="connsiteY26" fmla="*/ 114479 h 464522"/>
                <a:gd name="connsiteX27" fmla="*/ 136109 w 183734"/>
                <a:gd name="connsiteY27" fmla="*/ 97810 h 464522"/>
                <a:gd name="connsiteX28" fmla="*/ 128965 w 183734"/>
                <a:gd name="connsiteY28" fmla="*/ 90666 h 464522"/>
                <a:gd name="connsiteX29" fmla="*/ 126584 w 183734"/>
                <a:gd name="connsiteY29" fmla="*/ 78760 h 464522"/>
                <a:gd name="connsiteX30" fmla="*/ 121821 w 183734"/>
                <a:gd name="connsiteY30" fmla="*/ 66854 h 464522"/>
                <a:gd name="connsiteX31" fmla="*/ 117059 w 183734"/>
                <a:gd name="connsiteY31" fmla="*/ 52566 h 464522"/>
                <a:gd name="connsiteX32" fmla="*/ 109915 w 183734"/>
                <a:gd name="connsiteY32" fmla="*/ 31135 h 464522"/>
                <a:gd name="connsiteX33" fmla="*/ 107534 w 183734"/>
                <a:gd name="connsiteY33" fmla="*/ 23991 h 464522"/>
                <a:gd name="connsiteX34" fmla="*/ 102771 w 183734"/>
                <a:gd name="connsiteY34" fmla="*/ 16847 h 464522"/>
                <a:gd name="connsiteX35" fmla="*/ 100390 w 183734"/>
                <a:gd name="connsiteY35" fmla="*/ 7322 h 464522"/>
                <a:gd name="connsiteX36" fmla="*/ 98009 w 183734"/>
                <a:gd name="connsiteY36" fmla="*/ 179 h 464522"/>
                <a:gd name="connsiteX37" fmla="*/ 88484 w 183734"/>
                <a:gd name="connsiteY37" fmla="*/ 14466 h 464522"/>
                <a:gd name="connsiteX38" fmla="*/ 81340 w 183734"/>
                <a:gd name="connsiteY38" fmla="*/ 19229 h 464522"/>
                <a:gd name="connsiteX39" fmla="*/ 78959 w 183734"/>
                <a:gd name="connsiteY39" fmla="*/ 26372 h 464522"/>
                <a:gd name="connsiteX40" fmla="*/ 69434 w 183734"/>
                <a:gd name="connsiteY40" fmla="*/ 40660 h 464522"/>
                <a:gd name="connsiteX41" fmla="*/ 67053 w 183734"/>
                <a:gd name="connsiteY41" fmla="*/ 47804 h 464522"/>
                <a:gd name="connsiteX42" fmla="*/ 59909 w 183734"/>
                <a:gd name="connsiteY42" fmla="*/ 52566 h 464522"/>
                <a:gd name="connsiteX43" fmla="*/ 48003 w 183734"/>
                <a:gd name="connsiteY43" fmla="*/ 71616 h 464522"/>
                <a:gd name="connsiteX44" fmla="*/ 38478 w 183734"/>
                <a:gd name="connsiteY44" fmla="*/ 83522 h 464522"/>
                <a:gd name="connsiteX45" fmla="*/ 36096 w 183734"/>
                <a:gd name="connsiteY45" fmla="*/ 90666 h 464522"/>
                <a:gd name="connsiteX46" fmla="*/ 26571 w 183734"/>
                <a:gd name="connsiteY46" fmla="*/ 104954 h 464522"/>
                <a:gd name="connsiteX47" fmla="*/ 19428 w 183734"/>
                <a:gd name="connsiteY47" fmla="*/ 128766 h 464522"/>
                <a:gd name="connsiteX48" fmla="*/ 17046 w 183734"/>
                <a:gd name="connsiteY48" fmla="*/ 135910 h 464522"/>
                <a:gd name="connsiteX49" fmla="*/ 12284 w 183734"/>
                <a:gd name="connsiteY49" fmla="*/ 145435 h 464522"/>
                <a:gd name="connsiteX50" fmla="*/ 9903 w 183734"/>
                <a:gd name="connsiteY50" fmla="*/ 159722 h 464522"/>
                <a:gd name="connsiteX51" fmla="*/ 5140 w 183734"/>
                <a:gd name="connsiteY51" fmla="*/ 174010 h 464522"/>
                <a:gd name="connsiteX52" fmla="*/ 2759 w 183734"/>
                <a:gd name="connsiteY52" fmla="*/ 185916 h 464522"/>
                <a:gd name="connsiteX53" fmla="*/ 2759 w 183734"/>
                <a:gd name="connsiteY53" fmla="*/ 328791 h 464522"/>
                <a:gd name="connsiteX54" fmla="*/ 5140 w 183734"/>
                <a:gd name="connsiteY54" fmla="*/ 395466 h 464522"/>
                <a:gd name="connsiteX55" fmla="*/ 7521 w 183734"/>
                <a:gd name="connsiteY55" fmla="*/ 409754 h 464522"/>
                <a:gd name="connsiteX56" fmla="*/ 14665 w 183734"/>
                <a:gd name="connsiteY56" fmla="*/ 435947 h 464522"/>
                <a:gd name="connsiteX57" fmla="*/ 17046 w 183734"/>
                <a:gd name="connsiteY57" fmla="*/ 443091 h 464522"/>
                <a:gd name="connsiteX58" fmla="*/ 21809 w 183734"/>
                <a:gd name="connsiteY58" fmla="*/ 452616 h 464522"/>
                <a:gd name="connsiteX59" fmla="*/ 14665 w 183734"/>
                <a:gd name="connsiteY59" fmla="*/ 464522 h 4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3734" h="464522">
                  <a:moveTo>
                    <a:pt x="14665" y="464522"/>
                  </a:moveTo>
                  <a:lnTo>
                    <a:pt x="14665" y="464522"/>
                  </a:lnTo>
                  <a:cubicBezTo>
                    <a:pt x="22603" y="463728"/>
                    <a:pt x="30637" y="463611"/>
                    <a:pt x="38478" y="462141"/>
                  </a:cubicBezTo>
                  <a:cubicBezTo>
                    <a:pt x="43412" y="461216"/>
                    <a:pt x="47813" y="458204"/>
                    <a:pt x="52765" y="457379"/>
                  </a:cubicBezTo>
                  <a:lnTo>
                    <a:pt x="67053" y="454997"/>
                  </a:lnTo>
                  <a:cubicBezTo>
                    <a:pt x="71022" y="453410"/>
                    <a:pt x="74942" y="451696"/>
                    <a:pt x="78959" y="450235"/>
                  </a:cubicBezTo>
                  <a:cubicBezTo>
                    <a:pt x="83677" y="448519"/>
                    <a:pt x="89069" y="448256"/>
                    <a:pt x="93246" y="445472"/>
                  </a:cubicBezTo>
                  <a:cubicBezTo>
                    <a:pt x="102479" y="439318"/>
                    <a:pt x="97675" y="441615"/>
                    <a:pt x="107534" y="438329"/>
                  </a:cubicBezTo>
                  <a:cubicBezTo>
                    <a:pt x="123330" y="427798"/>
                    <a:pt x="105772" y="440179"/>
                    <a:pt x="121821" y="426422"/>
                  </a:cubicBezTo>
                  <a:cubicBezTo>
                    <a:pt x="132620" y="417165"/>
                    <a:pt x="138464" y="416936"/>
                    <a:pt x="148015" y="402610"/>
                  </a:cubicBezTo>
                  <a:cubicBezTo>
                    <a:pt x="149603" y="400229"/>
                    <a:pt x="150946" y="397665"/>
                    <a:pt x="152778" y="395466"/>
                  </a:cubicBezTo>
                  <a:cubicBezTo>
                    <a:pt x="171429" y="373084"/>
                    <a:pt x="145372" y="410145"/>
                    <a:pt x="169446" y="374035"/>
                  </a:cubicBezTo>
                  <a:lnTo>
                    <a:pt x="174209" y="366891"/>
                  </a:lnTo>
                  <a:lnTo>
                    <a:pt x="178971" y="352604"/>
                  </a:lnTo>
                  <a:lnTo>
                    <a:pt x="181353" y="345460"/>
                  </a:lnTo>
                  <a:cubicBezTo>
                    <a:pt x="182147" y="339110"/>
                    <a:pt x="183734" y="332809"/>
                    <a:pt x="183734" y="326410"/>
                  </a:cubicBezTo>
                  <a:cubicBezTo>
                    <a:pt x="183734" y="319222"/>
                    <a:pt x="182245" y="312111"/>
                    <a:pt x="181353" y="304979"/>
                  </a:cubicBezTo>
                  <a:cubicBezTo>
                    <a:pt x="175415" y="257482"/>
                    <a:pt x="182177" y="306310"/>
                    <a:pt x="176590" y="281166"/>
                  </a:cubicBezTo>
                  <a:cubicBezTo>
                    <a:pt x="175543" y="276453"/>
                    <a:pt x="175256" y="271592"/>
                    <a:pt x="174209" y="266879"/>
                  </a:cubicBezTo>
                  <a:cubicBezTo>
                    <a:pt x="173665" y="264429"/>
                    <a:pt x="172437" y="262170"/>
                    <a:pt x="171828" y="259735"/>
                  </a:cubicBezTo>
                  <a:cubicBezTo>
                    <a:pt x="170846" y="255809"/>
                    <a:pt x="170240" y="251798"/>
                    <a:pt x="169446" y="247829"/>
                  </a:cubicBezTo>
                  <a:cubicBezTo>
                    <a:pt x="168652" y="236716"/>
                    <a:pt x="168074" y="225586"/>
                    <a:pt x="167065" y="214491"/>
                  </a:cubicBezTo>
                  <a:cubicBezTo>
                    <a:pt x="162787" y="167428"/>
                    <a:pt x="168885" y="182410"/>
                    <a:pt x="157540" y="159722"/>
                  </a:cubicBezTo>
                  <a:cubicBezTo>
                    <a:pt x="155905" y="151545"/>
                    <a:pt x="155019" y="146132"/>
                    <a:pt x="152778" y="138291"/>
                  </a:cubicBezTo>
                  <a:cubicBezTo>
                    <a:pt x="152088" y="135877"/>
                    <a:pt x="151519" y="133392"/>
                    <a:pt x="150396" y="131147"/>
                  </a:cubicBezTo>
                  <a:cubicBezTo>
                    <a:pt x="149116" y="128588"/>
                    <a:pt x="147054" y="126489"/>
                    <a:pt x="145634" y="124004"/>
                  </a:cubicBezTo>
                  <a:cubicBezTo>
                    <a:pt x="143873" y="120922"/>
                    <a:pt x="142459" y="117654"/>
                    <a:pt x="140871" y="114479"/>
                  </a:cubicBezTo>
                  <a:cubicBezTo>
                    <a:pt x="140554" y="113209"/>
                    <a:pt x="137475" y="99859"/>
                    <a:pt x="136109" y="97810"/>
                  </a:cubicBezTo>
                  <a:cubicBezTo>
                    <a:pt x="134241" y="95008"/>
                    <a:pt x="131346" y="93047"/>
                    <a:pt x="128965" y="90666"/>
                  </a:cubicBezTo>
                  <a:cubicBezTo>
                    <a:pt x="128171" y="86697"/>
                    <a:pt x="127747" y="82637"/>
                    <a:pt x="126584" y="78760"/>
                  </a:cubicBezTo>
                  <a:cubicBezTo>
                    <a:pt x="125356" y="74666"/>
                    <a:pt x="123282" y="70871"/>
                    <a:pt x="121821" y="66854"/>
                  </a:cubicBezTo>
                  <a:cubicBezTo>
                    <a:pt x="120105" y="62136"/>
                    <a:pt x="118646" y="57329"/>
                    <a:pt x="117059" y="52566"/>
                  </a:cubicBezTo>
                  <a:lnTo>
                    <a:pt x="109915" y="31135"/>
                  </a:lnTo>
                  <a:cubicBezTo>
                    <a:pt x="109121" y="28754"/>
                    <a:pt x="108926" y="26079"/>
                    <a:pt x="107534" y="23991"/>
                  </a:cubicBezTo>
                  <a:lnTo>
                    <a:pt x="102771" y="16847"/>
                  </a:lnTo>
                  <a:cubicBezTo>
                    <a:pt x="101977" y="13672"/>
                    <a:pt x="101289" y="10469"/>
                    <a:pt x="100390" y="7322"/>
                  </a:cubicBezTo>
                  <a:cubicBezTo>
                    <a:pt x="99701" y="4909"/>
                    <a:pt x="100161" y="-1112"/>
                    <a:pt x="98009" y="179"/>
                  </a:cubicBezTo>
                  <a:cubicBezTo>
                    <a:pt x="93101" y="3124"/>
                    <a:pt x="93246" y="11291"/>
                    <a:pt x="88484" y="14466"/>
                  </a:cubicBezTo>
                  <a:lnTo>
                    <a:pt x="81340" y="19229"/>
                  </a:lnTo>
                  <a:cubicBezTo>
                    <a:pt x="80546" y="21610"/>
                    <a:pt x="80178" y="24178"/>
                    <a:pt x="78959" y="26372"/>
                  </a:cubicBezTo>
                  <a:cubicBezTo>
                    <a:pt x="76179" y="31376"/>
                    <a:pt x="71244" y="35230"/>
                    <a:pt x="69434" y="40660"/>
                  </a:cubicBezTo>
                  <a:cubicBezTo>
                    <a:pt x="68640" y="43041"/>
                    <a:pt x="68621" y="45844"/>
                    <a:pt x="67053" y="47804"/>
                  </a:cubicBezTo>
                  <a:cubicBezTo>
                    <a:pt x="65265" y="50039"/>
                    <a:pt x="62290" y="50979"/>
                    <a:pt x="59909" y="52566"/>
                  </a:cubicBezTo>
                  <a:cubicBezTo>
                    <a:pt x="54241" y="69569"/>
                    <a:pt x="59323" y="64069"/>
                    <a:pt x="48003" y="71616"/>
                  </a:cubicBezTo>
                  <a:cubicBezTo>
                    <a:pt x="42015" y="89574"/>
                    <a:pt x="50788" y="68135"/>
                    <a:pt x="38478" y="83522"/>
                  </a:cubicBezTo>
                  <a:cubicBezTo>
                    <a:pt x="36910" y="85482"/>
                    <a:pt x="37315" y="88472"/>
                    <a:pt x="36096" y="90666"/>
                  </a:cubicBezTo>
                  <a:cubicBezTo>
                    <a:pt x="33316" y="95670"/>
                    <a:pt x="26571" y="104954"/>
                    <a:pt x="26571" y="104954"/>
                  </a:cubicBezTo>
                  <a:cubicBezTo>
                    <a:pt x="22974" y="119344"/>
                    <a:pt x="25223" y="111382"/>
                    <a:pt x="19428" y="128766"/>
                  </a:cubicBezTo>
                  <a:cubicBezTo>
                    <a:pt x="18634" y="131147"/>
                    <a:pt x="18169" y="133665"/>
                    <a:pt x="17046" y="135910"/>
                  </a:cubicBezTo>
                  <a:lnTo>
                    <a:pt x="12284" y="145435"/>
                  </a:lnTo>
                  <a:cubicBezTo>
                    <a:pt x="11490" y="150197"/>
                    <a:pt x="11074" y="155038"/>
                    <a:pt x="9903" y="159722"/>
                  </a:cubicBezTo>
                  <a:cubicBezTo>
                    <a:pt x="8685" y="164592"/>
                    <a:pt x="6124" y="169087"/>
                    <a:pt x="5140" y="174010"/>
                  </a:cubicBezTo>
                  <a:lnTo>
                    <a:pt x="2759" y="185916"/>
                  </a:lnTo>
                  <a:cubicBezTo>
                    <a:pt x="-1474" y="257887"/>
                    <a:pt x="-321" y="219430"/>
                    <a:pt x="2759" y="328791"/>
                  </a:cubicBezTo>
                  <a:cubicBezTo>
                    <a:pt x="3385" y="351021"/>
                    <a:pt x="3834" y="373265"/>
                    <a:pt x="5140" y="395466"/>
                  </a:cubicBezTo>
                  <a:cubicBezTo>
                    <a:pt x="5423" y="400286"/>
                    <a:pt x="6657" y="405004"/>
                    <a:pt x="7521" y="409754"/>
                  </a:cubicBezTo>
                  <a:cubicBezTo>
                    <a:pt x="10213" y="424558"/>
                    <a:pt x="9460" y="420332"/>
                    <a:pt x="14665" y="435947"/>
                  </a:cubicBezTo>
                  <a:cubicBezTo>
                    <a:pt x="15459" y="438328"/>
                    <a:pt x="15923" y="440846"/>
                    <a:pt x="17046" y="443091"/>
                  </a:cubicBezTo>
                  <a:lnTo>
                    <a:pt x="21809" y="452616"/>
                  </a:lnTo>
                  <a:cubicBezTo>
                    <a:pt x="24462" y="463230"/>
                    <a:pt x="15856" y="462538"/>
                    <a:pt x="14665" y="46452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C09071F-3C05-4051-AC56-4288216EBCD1}"/>
              </a:ext>
            </a:extLst>
          </p:cNvPr>
          <p:cNvGrpSpPr/>
          <p:nvPr/>
        </p:nvGrpSpPr>
        <p:grpSpPr>
          <a:xfrm>
            <a:off x="6365095" y="5955355"/>
            <a:ext cx="427507" cy="474215"/>
            <a:chOff x="5782266" y="2486892"/>
            <a:chExt cx="693155" cy="768885"/>
          </a:xfrm>
        </p:grpSpPr>
        <p:pic>
          <p:nvPicPr>
            <p:cNvPr id="32" name="Picture 2" descr="Free Check Box Cliparts, Download Free Clip Art, Free Clip Art on Clipart  Library">
              <a:extLst>
                <a:ext uri="{FF2B5EF4-FFF2-40B4-BE49-F238E27FC236}">
                  <a16:creationId xmlns:a16="http://schemas.microsoft.com/office/drawing/2014/main" id="{2E5AD803-0C0A-43FB-A3D4-6A1DF50729E8}"/>
                </a:ext>
              </a:extLst>
            </p:cNvPr>
            <p:cNvPicPr>
              <a:picLocks noChangeAspect="1" noChangeArrowheads="1"/>
            </p:cNvPicPr>
            <p:nvPr/>
          </p:nvPicPr>
          <p:blipFill rotWithShape="1">
            <a:blip r:embed="rId3" cstate="print">
              <a:clrChange>
                <a:clrFrom>
                  <a:srgbClr val="EDEDED"/>
                </a:clrFrom>
                <a:clrTo>
                  <a:srgbClr val="EDEDED">
                    <a:alpha val="0"/>
                  </a:srgbClr>
                </a:clrTo>
              </a:clrChange>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l="34304" r="1" b="21689"/>
            <a:stretch/>
          </p:blipFill>
          <p:spPr bwMode="auto">
            <a:xfrm>
              <a:off x="5855798" y="2486892"/>
              <a:ext cx="619623" cy="738597"/>
            </a:xfrm>
            <a:prstGeom prst="rect">
              <a:avLst/>
            </a:prstGeom>
            <a:noFill/>
            <a:extLst>
              <a:ext uri="{909E8E84-426E-40DD-AFC4-6F175D3DCCD1}">
                <a14:hiddenFill xmlns:a14="http://schemas.microsoft.com/office/drawing/2010/main">
                  <a:solidFill>
                    <a:srgbClr val="FFFFFF"/>
                  </a:solidFill>
                </a14:hiddenFill>
              </a:ext>
            </a:extLst>
          </p:spPr>
        </p:pic>
        <p:sp>
          <p:nvSpPr>
            <p:cNvPr id="33" name="Freeform: Shape 32">
              <a:extLst>
                <a:ext uri="{FF2B5EF4-FFF2-40B4-BE49-F238E27FC236}">
                  <a16:creationId xmlns:a16="http://schemas.microsoft.com/office/drawing/2014/main" id="{1E8B583A-AAAB-419D-A814-968A4678AE28}"/>
                </a:ext>
              </a:extLst>
            </p:cNvPr>
            <p:cNvSpPr/>
            <p:nvPr/>
          </p:nvSpPr>
          <p:spPr>
            <a:xfrm>
              <a:off x="5782266" y="2617425"/>
              <a:ext cx="395287" cy="173831"/>
            </a:xfrm>
            <a:custGeom>
              <a:avLst/>
              <a:gdLst>
                <a:gd name="connsiteX0" fmla="*/ 69056 w 395287"/>
                <a:gd name="connsiteY0" fmla="*/ 164306 h 173831"/>
                <a:gd name="connsiteX1" fmla="*/ 69056 w 395287"/>
                <a:gd name="connsiteY1" fmla="*/ 164306 h 173831"/>
                <a:gd name="connsiteX2" fmla="*/ 92868 w 395287"/>
                <a:gd name="connsiteY2" fmla="*/ 157162 h 173831"/>
                <a:gd name="connsiteX3" fmla="*/ 102393 w 395287"/>
                <a:gd name="connsiteY3" fmla="*/ 154781 h 173831"/>
                <a:gd name="connsiteX4" fmla="*/ 166687 w 395287"/>
                <a:gd name="connsiteY4" fmla="*/ 157162 h 173831"/>
                <a:gd name="connsiteX5" fmla="*/ 204787 w 395287"/>
                <a:gd name="connsiteY5" fmla="*/ 161925 h 173831"/>
                <a:gd name="connsiteX6" fmla="*/ 214312 w 395287"/>
                <a:gd name="connsiteY6" fmla="*/ 164306 h 173831"/>
                <a:gd name="connsiteX7" fmla="*/ 228600 w 395287"/>
                <a:gd name="connsiteY7" fmla="*/ 169069 h 173831"/>
                <a:gd name="connsiteX8" fmla="*/ 250031 w 395287"/>
                <a:gd name="connsiteY8" fmla="*/ 173831 h 173831"/>
                <a:gd name="connsiteX9" fmla="*/ 323850 w 395287"/>
                <a:gd name="connsiteY9" fmla="*/ 171450 h 173831"/>
                <a:gd name="connsiteX10" fmla="*/ 330993 w 395287"/>
                <a:gd name="connsiteY10" fmla="*/ 169069 h 173831"/>
                <a:gd name="connsiteX11" fmla="*/ 350043 w 395287"/>
                <a:gd name="connsiteY11" fmla="*/ 164306 h 173831"/>
                <a:gd name="connsiteX12" fmla="*/ 364331 w 395287"/>
                <a:gd name="connsiteY12" fmla="*/ 142875 h 173831"/>
                <a:gd name="connsiteX13" fmla="*/ 369093 w 395287"/>
                <a:gd name="connsiteY13" fmla="*/ 135731 h 173831"/>
                <a:gd name="connsiteX14" fmla="*/ 371475 w 395287"/>
                <a:gd name="connsiteY14" fmla="*/ 128587 h 173831"/>
                <a:gd name="connsiteX15" fmla="*/ 385762 w 395287"/>
                <a:gd name="connsiteY15" fmla="*/ 119062 h 173831"/>
                <a:gd name="connsiteX16" fmla="*/ 392906 w 395287"/>
                <a:gd name="connsiteY16" fmla="*/ 104775 h 173831"/>
                <a:gd name="connsiteX17" fmla="*/ 395287 w 395287"/>
                <a:gd name="connsiteY17" fmla="*/ 97631 h 173831"/>
                <a:gd name="connsiteX18" fmla="*/ 388143 w 395287"/>
                <a:gd name="connsiteY18" fmla="*/ 66675 h 173831"/>
                <a:gd name="connsiteX19" fmla="*/ 378618 w 395287"/>
                <a:gd name="connsiteY19" fmla="*/ 52387 h 173831"/>
                <a:gd name="connsiteX20" fmla="*/ 369093 w 395287"/>
                <a:gd name="connsiteY20" fmla="*/ 38100 h 173831"/>
                <a:gd name="connsiteX21" fmla="*/ 352425 w 395287"/>
                <a:gd name="connsiteY21" fmla="*/ 26194 h 173831"/>
                <a:gd name="connsiteX22" fmla="*/ 347662 w 395287"/>
                <a:gd name="connsiteY22" fmla="*/ 19050 h 173831"/>
                <a:gd name="connsiteX23" fmla="*/ 326231 w 395287"/>
                <a:gd name="connsiteY23" fmla="*/ 7144 h 173831"/>
                <a:gd name="connsiteX24" fmla="*/ 314325 w 395287"/>
                <a:gd name="connsiteY24" fmla="*/ 4762 h 173831"/>
                <a:gd name="connsiteX25" fmla="*/ 302418 w 395287"/>
                <a:gd name="connsiteY25" fmla="*/ 0 h 173831"/>
                <a:gd name="connsiteX26" fmla="*/ 252412 w 395287"/>
                <a:gd name="connsiteY26" fmla="*/ 4762 h 173831"/>
                <a:gd name="connsiteX27" fmla="*/ 226218 w 395287"/>
                <a:gd name="connsiteY27" fmla="*/ 9525 h 173831"/>
                <a:gd name="connsiteX28" fmla="*/ 135731 w 395287"/>
                <a:gd name="connsiteY28" fmla="*/ 16669 h 173831"/>
                <a:gd name="connsiteX29" fmla="*/ 104775 w 395287"/>
                <a:gd name="connsiteY29" fmla="*/ 26194 h 173831"/>
                <a:gd name="connsiteX30" fmla="*/ 90487 w 395287"/>
                <a:gd name="connsiteY30" fmla="*/ 30956 h 173831"/>
                <a:gd name="connsiteX31" fmla="*/ 83343 w 395287"/>
                <a:gd name="connsiteY31" fmla="*/ 33337 h 173831"/>
                <a:gd name="connsiteX32" fmla="*/ 59531 w 395287"/>
                <a:gd name="connsiteY32" fmla="*/ 40481 h 173831"/>
                <a:gd name="connsiteX33" fmla="*/ 47625 w 395287"/>
                <a:gd name="connsiteY33" fmla="*/ 45244 h 173831"/>
                <a:gd name="connsiteX34" fmla="*/ 14287 w 395287"/>
                <a:gd name="connsiteY34" fmla="*/ 50006 h 173831"/>
                <a:gd name="connsiteX35" fmla="*/ 7143 w 395287"/>
                <a:gd name="connsiteY35" fmla="*/ 57150 h 173831"/>
                <a:gd name="connsiteX36" fmla="*/ 0 w 395287"/>
                <a:gd name="connsiteY36" fmla="*/ 73819 h 173831"/>
                <a:gd name="connsiteX37" fmla="*/ 2381 w 395287"/>
                <a:gd name="connsiteY37" fmla="*/ 97631 h 173831"/>
                <a:gd name="connsiteX38" fmla="*/ 9525 w 395287"/>
                <a:gd name="connsiteY38" fmla="*/ 111919 h 173831"/>
                <a:gd name="connsiteX39" fmla="*/ 19050 w 395287"/>
                <a:gd name="connsiteY39" fmla="*/ 130969 h 173831"/>
                <a:gd name="connsiteX40" fmla="*/ 38100 w 395287"/>
                <a:gd name="connsiteY40" fmla="*/ 154781 h 173831"/>
                <a:gd name="connsiteX41" fmla="*/ 45243 w 395287"/>
                <a:gd name="connsiteY41" fmla="*/ 159544 h 173831"/>
                <a:gd name="connsiteX42" fmla="*/ 69056 w 395287"/>
                <a:gd name="connsiteY42" fmla="*/ 164306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5287" h="173831">
                  <a:moveTo>
                    <a:pt x="69056" y="164306"/>
                  </a:moveTo>
                  <a:lnTo>
                    <a:pt x="69056" y="164306"/>
                  </a:lnTo>
                  <a:lnTo>
                    <a:pt x="92868" y="157162"/>
                  </a:lnTo>
                  <a:cubicBezTo>
                    <a:pt x="96015" y="156263"/>
                    <a:pt x="99120" y="154781"/>
                    <a:pt x="102393" y="154781"/>
                  </a:cubicBezTo>
                  <a:cubicBezTo>
                    <a:pt x="123839" y="154781"/>
                    <a:pt x="145256" y="156368"/>
                    <a:pt x="166687" y="157162"/>
                  </a:cubicBezTo>
                  <a:cubicBezTo>
                    <a:pt x="179387" y="158750"/>
                    <a:pt x="192370" y="158821"/>
                    <a:pt x="204787" y="161925"/>
                  </a:cubicBezTo>
                  <a:cubicBezTo>
                    <a:pt x="207962" y="162719"/>
                    <a:pt x="211177" y="163366"/>
                    <a:pt x="214312" y="164306"/>
                  </a:cubicBezTo>
                  <a:cubicBezTo>
                    <a:pt x="219121" y="165749"/>
                    <a:pt x="223648" y="168244"/>
                    <a:pt x="228600" y="169069"/>
                  </a:cubicBezTo>
                  <a:cubicBezTo>
                    <a:pt x="245363" y="171863"/>
                    <a:pt x="238307" y="169923"/>
                    <a:pt x="250031" y="173831"/>
                  </a:cubicBezTo>
                  <a:cubicBezTo>
                    <a:pt x="274637" y="173037"/>
                    <a:pt x="299273" y="172896"/>
                    <a:pt x="323850" y="171450"/>
                  </a:cubicBezTo>
                  <a:cubicBezTo>
                    <a:pt x="326355" y="171303"/>
                    <a:pt x="328558" y="169678"/>
                    <a:pt x="330993" y="169069"/>
                  </a:cubicBezTo>
                  <a:lnTo>
                    <a:pt x="350043" y="164306"/>
                  </a:lnTo>
                  <a:lnTo>
                    <a:pt x="364331" y="142875"/>
                  </a:lnTo>
                  <a:cubicBezTo>
                    <a:pt x="365918" y="140494"/>
                    <a:pt x="368188" y="138446"/>
                    <a:pt x="369093" y="135731"/>
                  </a:cubicBezTo>
                  <a:cubicBezTo>
                    <a:pt x="369887" y="133350"/>
                    <a:pt x="369700" y="130362"/>
                    <a:pt x="371475" y="128587"/>
                  </a:cubicBezTo>
                  <a:cubicBezTo>
                    <a:pt x="375522" y="124540"/>
                    <a:pt x="385762" y="119062"/>
                    <a:pt x="385762" y="119062"/>
                  </a:cubicBezTo>
                  <a:cubicBezTo>
                    <a:pt x="391747" y="101106"/>
                    <a:pt x="383672" y="123242"/>
                    <a:pt x="392906" y="104775"/>
                  </a:cubicBezTo>
                  <a:cubicBezTo>
                    <a:pt x="394029" y="102530"/>
                    <a:pt x="394493" y="100012"/>
                    <a:pt x="395287" y="97631"/>
                  </a:cubicBezTo>
                  <a:cubicBezTo>
                    <a:pt x="394189" y="89943"/>
                    <a:pt x="392899" y="73809"/>
                    <a:pt x="388143" y="66675"/>
                  </a:cubicBezTo>
                  <a:lnTo>
                    <a:pt x="378618" y="52387"/>
                  </a:lnTo>
                  <a:cubicBezTo>
                    <a:pt x="378617" y="52385"/>
                    <a:pt x="369094" y="38101"/>
                    <a:pt x="369093" y="38100"/>
                  </a:cubicBezTo>
                  <a:cubicBezTo>
                    <a:pt x="358648" y="31135"/>
                    <a:pt x="364240" y="35054"/>
                    <a:pt x="352425" y="26194"/>
                  </a:cubicBezTo>
                  <a:cubicBezTo>
                    <a:pt x="350837" y="23813"/>
                    <a:pt x="349816" y="20935"/>
                    <a:pt x="347662" y="19050"/>
                  </a:cubicBezTo>
                  <a:cubicBezTo>
                    <a:pt x="340564" y="12840"/>
                    <a:pt x="334736" y="9271"/>
                    <a:pt x="326231" y="7144"/>
                  </a:cubicBezTo>
                  <a:cubicBezTo>
                    <a:pt x="322305" y="6162"/>
                    <a:pt x="318202" y="5925"/>
                    <a:pt x="314325" y="4762"/>
                  </a:cubicBezTo>
                  <a:cubicBezTo>
                    <a:pt x="310231" y="3534"/>
                    <a:pt x="306387" y="1587"/>
                    <a:pt x="302418" y="0"/>
                  </a:cubicBezTo>
                  <a:cubicBezTo>
                    <a:pt x="285749" y="1587"/>
                    <a:pt x="269037" y="2767"/>
                    <a:pt x="252412" y="4762"/>
                  </a:cubicBezTo>
                  <a:cubicBezTo>
                    <a:pt x="205844" y="10350"/>
                    <a:pt x="300317" y="3518"/>
                    <a:pt x="226218" y="9525"/>
                  </a:cubicBezTo>
                  <a:cubicBezTo>
                    <a:pt x="122885" y="17903"/>
                    <a:pt x="185303" y="10471"/>
                    <a:pt x="135731" y="16669"/>
                  </a:cubicBezTo>
                  <a:cubicBezTo>
                    <a:pt x="99953" y="28593"/>
                    <a:pt x="144696" y="13911"/>
                    <a:pt x="104775" y="26194"/>
                  </a:cubicBezTo>
                  <a:cubicBezTo>
                    <a:pt x="99977" y="27670"/>
                    <a:pt x="95250" y="29369"/>
                    <a:pt x="90487" y="30956"/>
                  </a:cubicBezTo>
                  <a:cubicBezTo>
                    <a:pt x="88106" y="31750"/>
                    <a:pt x="85778" y="32728"/>
                    <a:pt x="83343" y="33337"/>
                  </a:cubicBezTo>
                  <a:cubicBezTo>
                    <a:pt x="73994" y="35675"/>
                    <a:pt x="69183" y="36620"/>
                    <a:pt x="59531" y="40481"/>
                  </a:cubicBezTo>
                  <a:cubicBezTo>
                    <a:pt x="55562" y="42069"/>
                    <a:pt x="51808" y="44363"/>
                    <a:pt x="47625" y="45244"/>
                  </a:cubicBezTo>
                  <a:cubicBezTo>
                    <a:pt x="36640" y="47557"/>
                    <a:pt x="14287" y="50006"/>
                    <a:pt x="14287" y="50006"/>
                  </a:cubicBezTo>
                  <a:cubicBezTo>
                    <a:pt x="11906" y="52387"/>
                    <a:pt x="9100" y="54410"/>
                    <a:pt x="7143" y="57150"/>
                  </a:cubicBezTo>
                  <a:cubicBezTo>
                    <a:pt x="3465" y="62299"/>
                    <a:pt x="1943" y="67990"/>
                    <a:pt x="0" y="73819"/>
                  </a:cubicBezTo>
                  <a:cubicBezTo>
                    <a:pt x="794" y="81756"/>
                    <a:pt x="1168" y="89747"/>
                    <a:pt x="2381" y="97631"/>
                  </a:cubicBezTo>
                  <a:cubicBezTo>
                    <a:pt x="3711" y="106279"/>
                    <a:pt x="5599" y="104068"/>
                    <a:pt x="9525" y="111919"/>
                  </a:cubicBezTo>
                  <a:cubicBezTo>
                    <a:pt x="21176" y="135221"/>
                    <a:pt x="8015" y="114417"/>
                    <a:pt x="19050" y="130969"/>
                  </a:cubicBezTo>
                  <a:cubicBezTo>
                    <a:pt x="23075" y="143043"/>
                    <a:pt x="22290" y="144239"/>
                    <a:pt x="38100" y="154781"/>
                  </a:cubicBezTo>
                  <a:cubicBezTo>
                    <a:pt x="40481" y="156369"/>
                    <a:pt x="42455" y="158900"/>
                    <a:pt x="45243" y="159544"/>
                  </a:cubicBezTo>
                  <a:cubicBezTo>
                    <a:pt x="56245" y="162083"/>
                    <a:pt x="63942" y="161925"/>
                    <a:pt x="69056" y="1643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21809E58-E1CC-4268-9A54-2E829288749D}"/>
                </a:ext>
              </a:extLst>
            </p:cNvPr>
            <p:cNvSpPr/>
            <p:nvPr/>
          </p:nvSpPr>
          <p:spPr>
            <a:xfrm rot="204157">
              <a:off x="6133884" y="2791255"/>
              <a:ext cx="183734" cy="464522"/>
            </a:xfrm>
            <a:custGeom>
              <a:avLst/>
              <a:gdLst>
                <a:gd name="connsiteX0" fmla="*/ 14665 w 183734"/>
                <a:gd name="connsiteY0" fmla="*/ 464522 h 464522"/>
                <a:gd name="connsiteX1" fmla="*/ 14665 w 183734"/>
                <a:gd name="connsiteY1" fmla="*/ 464522 h 464522"/>
                <a:gd name="connsiteX2" fmla="*/ 38478 w 183734"/>
                <a:gd name="connsiteY2" fmla="*/ 462141 h 464522"/>
                <a:gd name="connsiteX3" fmla="*/ 52765 w 183734"/>
                <a:gd name="connsiteY3" fmla="*/ 457379 h 464522"/>
                <a:gd name="connsiteX4" fmla="*/ 67053 w 183734"/>
                <a:gd name="connsiteY4" fmla="*/ 454997 h 464522"/>
                <a:gd name="connsiteX5" fmla="*/ 78959 w 183734"/>
                <a:gd name="connsiteY5" fmla="*/ 450235 h 464522"/>
                <a:gd name="connsiteX6" fmla="*/ 93246 w 183734"/>
                <a:gd name="connsiteY6" fmla="*/ 445472 h 464522"/>
                <a:gd name="connsiteX7" fmla="*/ 107534 w 183734"/>
                <a:gd name="connsiteY7" fmla="*/ 438329 h 464522"/>
                <a:gd name="connsiteX8" fmla="*/ 121821 w 183734"/>
                <a:gd name="connsiteY8" fmla="*/ 426422 h 464522"/>
                <a:gd name="connsiteX9" fmla="*/ 148015 w 183734"/>
                <a:gd name="connsiteY9" fmla="*/ 402610 h 464522"/>
                <a:gd name="connsiteX10" fmla="*/ 152778 w 183734"/>
                <a:gd name="connsiteY10" fmla="*/ 395466 h 464522"/>
                <a:gd name="connsiteX11" fmla="*/ 169446 w 183734"/>
                <a:gd name="connsiteY11" fmla="*/ 374035 h 464522"/>
                <a:gd name="connsiteX12" fmla="*/ 174209 w 183734"/>
                <a:gd name="connsiteY12" fmla="*/ 366891 h 464522"/>
                <a:gd name="connsiteX13" fmla="*/ 178971 w 183734"/>
                <a:gd name="connsiteY13" fmla="*/ 352604 h 464522"/>
                <a:gd name="connsiteX14" fmla="*/ 181353 w 183734"/>
                <a:gd name="connsiteY14" fmla="*/ 345460 h 464522"/>
                <a:gd name="connsiteX15" fmla="*/ 183734 w 183734"/>
                <a:gd name="connsiteY15" fmla="*/ 326410 h 464522"/>
                <a:gd name="connsiteX16" fmla="*/ 181353 w 183734"/>
                <a:gd name="connsiteY16" fmla="*/ 304979 h 464522"/>
                <a:gd name="connsiteX17" fmla="*/ 176590 w 183734"/>
                <a:gd name="connsiteY17" fmla="*/ 281166 h 464522"/>
                <a:gd name="connsiteX18" fmla="*/ 174209 w 183734"/>
                <a:gd name="connsiteY18" fmla="*/ 266879 h 464522"/>
                <a:gd name="connsiteX19" fmla="*/ 171828 w 183734"/>
                <a:gd name="connsiteY19" fmla="*/ 259735 h 464522"/>
                <a:gd name="connsiteX20" fmla="*/ 169446 w 183734"/>
                <a:gd name="connsiteY20" fmla="*/ 247829 h 464522"/>
                <a:gd name="connsiteX21" fmla="*/ 167065 w 183734"/>
                <a:gd name="connsiteY21" fmla="*/ 214491 h 464522"/>
                <a:gd name="connsiteX22" fmla="*/ 157540 w 183734"/>
                <a:gd name="connsiteY22" fmla="*/ 159722 h 464522"/>
                <a:gd name="connsiteX23" fmla="*/ 152778 w 183734"/>
                <a:gd name="connsiteY23" fmla="*/ 138291 h 464522"/>
                <a:gd name="connsiteX24" fmla="*/ 150396 w 183734"/>
                <a:gd name="connsiteY24" fmla="*/ 131147 h 464522"/>
                <a:gd name="connsiteX25" fmla="*/ 145634 w 183734"/>
                <a:gd name="connsiteY25" fmla="*/ 124004 h 464522"/>
                <a:gd name="connsiteX26" fmla="*/ 140871 w 183734"/>
                <a:gd name="connsiteY26" fmla="*/ 114479 h 464522"/>
                <a:gd name="connsiteX27" fmla="*/ 136109 w 183734"/>
                <a:gd name="connsiteY27" fmla="*/ 97810 h 464522"/>
                <a:gd name="connsiteX28" fmla="*/ 128965 w 183734"/>
                <a:gd name="connsiteY28" fmla="*/ 90666 h 464522"/>
                <a:gd name="connsiteX29" fmla="*/ 126584 w 183734"/>
                <a:gd name="connsiteY29" fmla="*/ 78760 h 464522"/>
                <a:gd name="connsiteX30" fmla="*/ 121821 w 183734"/>
                <a:gd name="connsiteY30" fmla="*/ 66854 h 464522"/>
                <a:gd name="connsiteX31" fmla="*/ 117059 w 183734"/>
                <a:gd name="connsiteY31" fmla="*/ 52566 h 464522"/>
                <a:gd name="connsiteX32" fmla="*/ 109915 w 183734"/>
                <a:gd name="connsiteY32" fmla="*/ 31135 h 464522"/>
                <a:gd name="connsiteX33" fmla="*/ 107534 w 183734"/>
                <a:gd name="connsiteY33" fmla="*/ 23991 h 464522"/>
                <a:gd name="connsiteX34" fmla="*/ 102771 w 183734"/>
                <a:gd name="connsiteY34" fmla="*/ 16847 h 464522"/>
                <a:gd name="connsiteX35" fmla="*/ 100390 w 183734"/>
                <a:gd name="connsiteY35" fmla="*/ 7322 h 464522"/>
                <a:gd name="connsiteX36" fmla="*/ 98009 w 183734"/>
                <a:gd name="connsiteY36" fmla="*/ 179 h 464522"/>
                <a:gd name="connsiteX37" fmla="*/ 88484 w 183734"/>
                <a:gd name="connsiteY37" fmla="*/ 14466 h 464522"/>
                <a:gd name="connsiteX38" fmla="*/ 81340 w 183734"/>
                <a:gd name="connsiteY38" fmla="*/ 19229 h 464522"/>
                <a:gd name="connsiteX39" fmla="*/ 78959 w 183734"/>
                <a:gd name="connsiteY39" fmla="*/ 26372 h 464522"/>
                <a:gd name="connsiteX40" fmla="*/ 69434 w 183734"/>
                <a:gd name="connsiteY40" fmla="*/ 40660 h 464522"/>
                <a:gd name="connsiteX41" fmla="*/ 67053 w 183734"/>
                <a:gd name="connsiteY41" fmla="*/ 47804 h 464522"/>
                <a:gd name="connsiteX42" fmla="*/ 59909 w 183734"/>
                <a:gd name="connsiteY42" fmla="*/ 52566 h 464522"/>
                <a:gd name="connsiteX43" fmla="*/ 48003 w 183734"/>
                <a:gd name="connsiteY43" fmla="*/ 71616 h 464522"/>
                <a:gd name="connsiteX44" fmla="*/ 38478 w 183734"/>
                <a:gd name="connsiteY44" fmla="*/ 83522 h 464522"/>
                <a:gd name="connsiteX45" fmla="*/ 36096 w 183734"/>
                <a:gd name="connsiteY45" fmla="*/ 90666 h 464522"/>
                <a:gd name="connsiteX46" fmla="*/ 26571 w 183734"/>
                <a:gd name="connsiteY46" fmla="*/ 104954 h 464522"/>
                <a:gd name="connsiteX47" fmla="*/ 19428 w 183734"/>
                <a:gd name="connsiteY47" fmla="*/ 128766 h 464522"/>
                <a:gd name="connsiteX48" fmla="*/ 17046 w 183734"/>
                <a:gd name="connsiteY48" fmla="*/ 135910 h 464522"/>
                <a:gd name="connsiteX49" fmla="*/ 12284 w 183734"/>
                <a:gd name="connsiteY49" fmla="*/ 145435 h 464522"/>
                <a:gd name="connsiteX50" fmla="*/ 9903 w 183734"/>
                <a:gd name="connsiteY50" fmla="*/ 159722 h 464522"/>
                <a:gd name="connsiteX51" fmla="*/ 5140 w 183734"/>
                <a:gd name="connsiteY51" fmla="*/ 174010 h 464522"/>
                <a:gd name="connsiteX52" fmla="*/ 2759 w 183734"/>
                <a:gd name="connsiteY52" fmla="*/ 185916 h 464522"/>
                <a:gd name="connsiteX53" fmla="*/ 2759 w 183734"/>
                <a:gd name="connsiteY53" fmla="*/ 328791 h 464522"/>
                <a:gd name="connsiteX54" fmla="*/ 5140 w 183734"/>
                <a:gd name="connsiteY54" fmla="*/ 395466 h 464522"/>
                <a:gd name="connsiteX55" fmla="*/ 7521 w 183734"/>
                <a:gd name="connsiteY55" fmla="*/ 409754 h 464522"/>
                <a:gd name="connsiteX56" fmla="*/ 14665 w 183734"/>
                <a:gd name="connsiteY56" fmla="*/ 435947 h 464522"/>
                <a:gd name="connsiteX57" fmla="*/ 17046 w 183734"/>
                <a:gd name="connsiteY57" fmla="*/ 443091 h 464522"/>
                <a:gd name="connsiteX58" fmla="*/ 21809 w 183734"/>
                <a:gd name="connsiteY58" fmla="*/ 452616 h 464522"/>
                <a:gd name="connsiteX59" fmla="*/ 14665 w 183734"/>
                <a:gd name="connsiteY59" fmla="*/ 464522 h 4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3734" h="464522">
                  <a:moveTo>
                    <a:pt x="14665" y="464522"/>
                  </a:moveTo>
                  <a:lnTo>
                    <a:pt x="14665" y="464522"/>
                  </a:lnTo>
                  <a:cubicBezTo>
                    <a:pt x="22603" y="463728"/>
                    <a:pt x="30637" y="463611"/>
                    <a:pt x="38478" y="462141"/>
                  </a:cubicBezTo>
                  <a:cubicBezTo>
                    <a:pt x="43412" y="461216"/>
                    <a:pt x="47813" y="458204"/>
                    <a:pt x="52765" y="457379"/>
                  </a:cubicBezTo>
                  <a:lnTo>
                    <a:pt x="67053" y="454997"/>
                  </a:lnTo>
                  <a:cubicBezTo>
                    <a:pt x="71022" y="453410"/>
                    <a:pt x="74942" y="451696"/>
                    <a:pt x="78959" y="450235"/>
                  </a:cubicBezTo>
                  <a:cubicBezTo>
                    <a:pt x="83677" y="448519"/>
                    <a:pt x="89069" y="448256"/>
                    <a:pt x="93246" y="445472"/>
                  </a:cubicBezTo>
                  <a:cubicBezTo>
                    <a:pt x="102479" y="439318"/>
                    <a:pt x="97675" y="441615"/>
                    <a:pt x="107534" y="438329"/>
                  </a:cubicBezTo>
                  <a:cubicBezTo>
                    <a:pt x="123330" y="427798"/>
                    <a:pt x="105772" y="440179"/>
                    <a:pt x="121821" y="426422"/>
                  </a:cubicBezTo>
                  <a:cubicBezTo>
                    <a:pt x="132620" y="417165"/>
                    <a:pt x="138464" y="416936"/>
                    <a:pt x="148015" y="402610"/>
                  </a:cubicBezTo>
                  <a:cubicBezTo>
                    <a:pt x="149603" y="400229"/>
                    <a:pt x="150946" y="397665"/>
                    <a:pt x="152778" y="395466"/>
                  </a:cubicBezTo>
                  <a:cubicBezTo>
                    <a:pt x="171429" y="373084"/>
                    <a:pt x="145372" y="410145"/>
                    <a:pt x="169446" y="374035"/>
                  </a:cubicBezTo>
                  <a:lnTo>
                    <a:pt x="174209" y="366891"/>
                  </a:lnTo>
                  <a:lnTo>
                    <a:pt x="178971" y="352604"/>
                  </a:lnTo>
                  <a:lnTo>
                    <a:pt x="181353" y="345460"/>
                  </a:lnTo>
                  <a:cubicBezTo>
                    <a:pt x="182147" y="339110"/>
                    <a:pt x="183734" y="332809"/>
                    <a:pt x="183734" y="326410"/>
                  </a:cubicBezTo>
                  <a:cubicBezTo>
                    <a:pt x="183734" y="319222"/>
                    <a:pt x="182245" y="312111"/>
                    <a:pt x="181353" y="304979"/>
                  </a:cubicBezTo>
                  <a:cubicBezTo>
                    <a:pt x="175415" y="257482"/>
                    <a:pt x="182177" y="306310"/>
                    <a:pt x="176590" y="281166"/>
                  </a:cubicBezTo>
                  <a:cubicBezTo>
                    <a:pt x="175543" y="276453"/>
                    <a:pt x="175256" y="271592"/>
                    <a:pt x="174209" y="266879"/>
                  </a:cubicBezTo>
                  <a:cubicBezTo>
                    <a:pt x="173665" y="264429"/>
                    <a:pt x="172437" y="262170"/>
                    <a:pt x="171828" y="259735"/>
                  </a:cubicBezTo>
                  <a:cubicBezTo>
                    <a:pt x="170846" y="255809"/>
                    <a:pt x="170240" y="251798"/>
                    <a:pt x="169446" y="247829"/>
                  </a:cubicBezTo>
                  <a:cubicBezTo>
                    <a:pt x="168652" y="236716"/>
                    <a:pt x="168074" y="225586"/>
                    <a:pt x="167065" y="214491"/>
                  </a:cubicBezTo>
                  <a:cubicBezTo>
                    <a:pt x="162787" y="167428"/>
                    <a:pt x="168885" y="182410"/>
                    <a:pt x="157540" y="159722"/>
                  </a:cubicBezTo>
                  <a:cubicBezTo>
                    <a:pt x="155905" y="151545"/>
                    <a:pt x="155019" y="146132"/>
                    <a:pt x="152778" y="138291"/>
                  </a:cubicBezTo>
                  <a:cubicBezTo>
                    <a:pt x="152088" y="135877"/>
                    <a:pt x="151519" y="133392"/>
                    <a:pt x="150396" y="131147"/>
                  </a:cubicBezTo>
                  <a:cubicBezTo>
                    <a:pt x="149116" y="128588"/>
                    <a:pt x="147054" y="126489"/>
                    <a:pt x="145634" y="124004"/>
                  </a:cubicBezTo>
                  <a:cubicBezTo>
                    <a:pt x="143873" y="120922"/>
                    <a:pt x="142459" y="117654"/>
                    <a:pt x="140871" y="114479"/>
                  </a:cubicBezTo>
                  <a:cubicBezTo>
                    <a:pt x="140554" y="113209"/>
                    <a:pt x="137475" y="99859"/>
                    <a:pt x="136109" y="97810"/>
                  </a:cubicBezTo>
                  <a:cubicBezTo>
                    <a:pt x="134241" y="95008"/>
                    <a:pt x="131346" y="93047"/>
                    <a:pt x="128965" y="90666"/>
                  </a:cubicBezTo>
                  <a:cubicBezTo>
                    <a:pt x="128171" y="86697"/>
                    <a:pt x="127747" y="82637"/>
                    <a:pt x="126584" y="78760"/>
                  </a:cubicBezTo>
                  <a:cubicBezTo>
                    <a:pt x="125356" y="74666"/>
                    <a:pt x="123282" y="70871"/>
                    <a:pt x="121821" y="66854"/>
                  </a:cubicBezTo>
                  <a:cubicBezTo>
                    <a:pt x="120105" y="62136"/>
                    <a:pt x="118646" y="57329"/>
                    <a:pt x="117059" y="52566"/>
                  </a:cubicBezTo>
                  <a:lnTo>
                    <a:pt x="109915" y="31135"/>
                  </a:lnTo>
                  <a:cubicBezTo>
                    <a:pt x="109121" y="28754"/>
                    <a:pt x="108926" y="26079"/>
                    <a:pt x="107534" y="23991"/>
                  </a:cubicBezTo>
                  <a:lnTo>
                    <a:pt x="102771" y="16847"/>
                  </a:lnTo>
                  <a:cubicBezTo>
                    <a:pt x="101977" y="13672"/>
                    <a:pt x="101289" y="10469"/>
                    <a:pt x="100390" y="7322"/>
                  </a:cubicBezTo>
                  <a:cubicBezTo>
                    <a:pt x="99701" y="4909"/>
                    <a:pt x="100161" y="-1112"/>
                    <a:pt x="98009" y="179"/>
                  </a:cubicBezTo>
                  <a:cubicBezTo>
                    <a:pt x="93101" y="3124"/>
                    <a:pt x="93246" y="11291"/>
                    <a:pt x="88484" y="14466"/>
                  </a:cubicBezTo>
                  <a:lnTo>
                    <a:pt x="81340" y="19229"/>
                  </a:lnTo>
                  <a:cubicBezTo>
                    <a:pt x="80546" y="21610"/>
                    <a:pt x="80178" y="24178"/>
                    <a:pt x="78959" y="26372"/>
                  </a:cubicBezTo>
                  <a:cubicBezTo>
                    <a:pt x="76179" y="31376"/>
                    <a:pt x="71244" y="35230"/>
                    <a:pt x="69434" y="40660"/>
                  </a:cubicBezTo>
                  <a:cubicBezTo>
                    <a:pt x="68640" y="43041"/>
                    <a:pt x="68621" y="45844"/>
                    <a:pt x="67053" y="47804"/>
                  </a:cubicBezTo>
                  <a:cubicBezTo>
                    <a:pt x="65265" y="50039"/>
                    <a:pt x="62290" y="50979"/>
                    <a:pt x="59909" y="52566"/>
                  </a:cubicBezTo>
                  <a:cubicBezTo>
                    <a:pt x="54241" y="69569"/>
                    <a:pt x="59323" y="64069"/>
                    <a:pt x="48003" y="71616"/>
                  </a:cubicBezTo>
                  <a:cubicBezTo>
                    <a:pt x="42015" y="89574"/>
                    <a:pt x="50788" y="68135"/>
                    <a:pt x="38478" y="83522"/>
                  </a:cubicBezTo>
                  <a:cubicBezTo>
                    <a:pt x="36910" y="85482"/>
                    <a:pt x="37315" y="88472"/>
                    <a:pt x="36096" y="90666"/>
                  </a:cubicBezTo>
                  <a:cubicBezTo>
                    <a:pt x="33316" y="95670"/>
                    <a:pt x="26571" y="104954"/>
                    <a:pt x="26571" y="104954"/>
                  </a:cubicBezTo>
                  <a:cubicBezTo>
                    <a:pt x="22974" y="119344"/>
                    <a:pt x="25223" y="111382"/>
                    <a:pt x="19428" y="128766"/>
                  </a:cubicBezTo>
                  <a:cubicBezTo>
                    <a:pt x="18634" y="131147"/>
                    <a:pt x="18169" y="133665"/>
                    <a:pt x="17046" y="135910"/>
                  </a:cubicBezTo>
                  <a:lnTo>
                    <a:pt x="12284" y="145435"/>
                  </a:lnTo>
                  <a:cubicBezTo>
                    <a:pt x="11490" y="150197"/>
                    <a:pt x="11074" y="155038"/>
                    <a:pt x="9903" y="159722"/>
                  </a:cubicBezTo>
                  <a:cubicBezTo>
                    <a:pt x="8685" y="164592"/>
                    <a:pt x="6124" y="169087"/>
                    <a:pt x="5140" y="174010"/>
                  </a:cubicBezTo>
                  <a:lnTo>
                    <a:pt x="2759" y="185916"/>
                  </a:lnTo>
                  <a:cubicBezTo>
                    <a:pt x="-1474" y="257887"/>
                    <a:pt x="-321" y="219430"/>
                    <a:pt x="2759" y="328791"/>
                  </a:cubicBezTo>
                  <a:cubicBezTo>
                    <a:pt x="3385" y="351021"/>
                    <a:pt x="3834" y="373265"/>
                    <a:pt x="5140" y="395466"/>
                  </a:cubicBezTo>
                  <a:cubicBezTo>
                    <a:pt x="5423" y="400286"/>
                    <a:pt x="6657" y="405004"/>
                    <a:pt x="7521" y="409754"/>
                  </a:cubicBezTo>
                  <a:cubicBezTo>
                    <a:pt x="10213" y="424558"/>
                    <a:pt x="9460" y="420332"/>
                    <a:pt x="14665" y="435947"/>
                  </a:cubicBezTo>
                  <a:cubicBezTo>
                    <a:pt x="15459" y="438328"/>
                    <a:pt x="15923" y="440846"/>
                    <a:pt x="17046" y="443091"/>
                  </a:cubicBezTo>
                  <a:lnTo>
                    <a:pt x="21809" y="452616"/>
                  </a:lnTo>
                  <a:cubicBezTo>
                    <a:pt x="24462" y="463230"/>
                    <a:pt x="15856" y="462538"/>
                    <a:pt x="14665" y="46452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20DF29AA-3B85-4995-9BDA-44D48B295A2E}"/>
              </a:ext>
            </a:extLst>
          </p:cNvPr>
          <p:cNvGrpSpPr/>
          <p:nvPr/>
        </p:nvGrpSpPr>
        <p:grpSpPr>
          <a:xfrm>
            <a:off x="6365095" y="3421959"/>
            <a:ext cx="427507" cy="474215"/>
            <a:chOff x="5782266" y="2486892"/>
            <a:chExt cx="693155" cy="768885"/>
          </a:xfrm>
        </p:grpSpPr>
        <p:pic>
          <p:nvPicPr>
            <p:cNvPr id="36" name="Picture 2" descr="Free Check Box Cliparts, Download Free Clip Art, Free Clip Art on Clipart  Library">
              <a:extLst>
                <a:ext uri="{FF2B5EF4-FFF2-40B4-BE49-F238E27FC236}">
                  <a16:creationId xmlns:a16="http://schemas.microsoft.com/office/drawing/2014/main" id="{92866B17-32C4-4256-8872-F98081B0D122}"/>
                </a:ext>
              </a:extLst>
            </p:cNvPr>
            <p:cNvPicPr>
              <a:picLocks noChangeAspect="1" noChangeArrowheads="1"/>
            </p:cNvPicPr>
            <p:nvPr/>
          </p:nvPicPr>
          <p:blipFill rotWithShape="1">
            <a:blip r:embed="rId3" cstate="print">
              <a:clrChange>
                <a:clrFrom>
                  <a:srgbClr val="EDEDED"/>
                </a:clrFrom>
                <a:clrTo>
                  <a:srgbClr val="EDEDED">
                    <a:alpha val="0"/>
                  </a:srgbClr>
                </a:clrTo>
              </a:clrChange>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l="34304" r="1" b="21689"/>
            <a:stretch/>
          </p:blipFill>
          <p:spPr bwMode="auto">
            <a:xfrm>
              <a:off x="5855798" y="2486892"/>
              <a:ext cx="619623" cy="738597"/>
            </a:xfrm>
            <a:prstGeom prst="rect">
              <a:avLst/>
            </a:prstGeom>
            <a:noFill/>
            <a:extLst>
              <a:ext uri="{909E8E84-426E-40DD-AFC4-6F175D3DCCD1}">
                <a14:hiddenFill xmlns:a14="http://schemas.microsoft.com/office/drawing/2010/main">
                  <a:solidFill>
                    <a:srgbClr val="FFFFFF"/>
                  </a:solidFill>
                </a14:hiddenFill>
              </a:ext>
            </a:extLst>
          </p:spPr>
        </p:pic>
        <p:sp>
          <p:nvSpPr>
            <p:cNvPr id="37" name="Freeform: Shape 36">
              <a:extLst>
                <a:ext uri="{FF2B5EF4-FFF2-40B4-BE49-F238E27FC236}">
                  <a16:creationId xmlns:a16="http://schemas.microsoft.com/office/drawing/2014/main" id="{60D849CC-7B91-4EE8-A02B-F9A19FA444F2}"/>
                </a:ext>
              </a:extLst>
            </p:cNvPr>
            <p:cNvSpPr/>
            <p:nvPr/>
          </p:nvSpPr>
          <p:spPr>
            <a:xfrm>
              <a:off x="5782266" y="2617425"/>
              <a:ext cx="395287" cy="173831"/>
            </a:xfrm>
            <a:custGeom>
              <a:avLst/>
              <a:gdLst>
                <a:gd name="connsiteX0" fmla="*/ 69056 w 395287"/>
                <a:gd name="connsiteY0" fmla="*/ 164306 h 173831"/>
                <a:gd name="connsiteX1" fmla="*/ 69056 w 395287"/>
                <a:gd name="connsiteY1" fmla="*/ 164306 h 173831"/>
                <a:gd name="connsiteX2" fmla="*/ 92868 w 395287"/>
                <a:gd name="connsiteY2" fmla="*/ 157162 h 173831"/>
                <a:gd name="connsiteX3" fmla="*/ 102393 w 395287"/>
                <a:gd name="connsiteY3" fmla="*/ 154781 h 173831"/>
                <a:gd name="connsiteX4" fmla="*/ 166687 w 395287"/>
                <a:gd name="connsiteY4" fmla="*/ 157162 h 173831"/>
                <a:gd name="connsiteX5" fmla="*/ 204787 w 395287"/>
                <a:gd name="connsiteY5" fmla="*/ 161925 h 173831"/>
                <a:gd name="connsiteX6" fmla="*/ 214312 w 395287"/>
                <a:gd name="connsiteY6" fmla="*/ 164306 h 173831"/>
                <a:gd name="connsiteX7" fmla="*/ 228600 w 395287"/>
                <a:gd name="connsiteY7" fmla="*/ 169069 h 173831"/>
                <a:gd name="connsiteX8" fmla="*/ 250031 w 395287"/>
                <a:gd name="connsiteY8" fmla="*/ 173831 h 173831"/>
                <a:gd name="connsiteX9" fmla="*/ 323850 w 395287"/>
                <a:gd name="connsiteY9" fmla="*/ 171450 h 173831"/>
                <a:gd name="connsiteX10" fmla="*/ 330993 w 395287"/>
                <a:gd name="connsiteY10" fmla="*/ 169069 h 173831"/>
                <a:gd name="connsiteX11" fmla="*/ 350043 w 395287"/>
                <a:gd name="connsiteY11" fmla="*/ 164306 h 173831"/>
                <a:gd name="connsiteX12" fmla="*/ 364331 w 395287"/>
                <a:gd name="connsiteY12" fmla="*/ 142875 h 173831"/>
                <a:gd name="connsiteX13" fmla="*/ 369093 w 395287"/>
                <a:gd name="connsiteY13" fmla="*/ 135731 h 173831"/>
                <a:gd name="connsiteX14" fmla="*/ 371475 w 395287"/>
                <a:gd name="connsiteY14" fmla="*/ 128587 h 173831"/>
                <a:gd name="connsiteX15" fmla="*/ 385762 w 395287"/>
                <a:gd name="connsiteY15" fmla="*/ 119062 h 173831"/>
                <a:gd name="connsiteX16" fmla="*/ 392906 w 395287"/>
                <a:gd name="connsiteY16" fmla="*/ 104775 h 173831"/>
                <a:gd name="connsiteX17" fmla="*/ 395287 w 395287"/>
                <a:gd name="connsiteY17" fmla="*/ 97631 h 173831"/>
                <a:gd name="connsiteX18" fmla="*/ 388143 w 395287"/>
                <a:gd name="connsiteY18" fmla="*/ 66675 h 173831"/>
                <a:gd name="connsiteX19" fmla="*/ 378618 w 395287"/>
                <a:gd name="connsiteY19" fmla="*/ 52387 h 173831"/>
                <a:gd name="connsiteX20" fmla="*/ 369093 w 395287"/>
                <a:gd name="connsiteY20" fmla="*/ 38100 h 173831"/>
                <a:gd name="connsiteX21" fmla="*/ 352425 w 395287"/>
                <a:gd name="connsiteY21" fmla="*/ 26194 h 173831"/>
                <a:gd name="connsiteX22" fmla="*/ 347662 w 395287"/>
                <a:gd name="connsiteY22" fmla="*/ 19050 h 173831"/>
                <a:gd name="connsiteX23" fmla="*/ 326231 w 395287"/>
                <a:gd name="connsiteY23" fmla="*/ 7144 h 173831"/>
                <a:gd name="connsiteX24" fmla="*/ 314325 w 395287"/>
                <a:gd name="connsiteY24" fmla="*/ 4762 h 173831"/>
                <a:gd name="connsiteX25" fmla="*/ 302418 w 395287"/>
                <a:gd name="connsiteY25" fmla="*/ 0 h 173831"/>
                <a:gd name="connsiteX26" fmla="*/ 252412 w 395287"/>
                <a:gd name="connsiteY26" fmla="*/ 4762 h 173831"/>
                <a:gd name="connsiteX27" fmla="*/ 226218 w 395287"/>
                <a:gd name="connsiteY27" fmla="*/ 9525 h 173831"/>
                <a:gd name="connsiteX28" fmla="*/ 135731 w 395287"/>
                <a:gd name="connsiteY28" fmla="*/ 16669 h 173831"/>
                <a:gd name="connsiteX29" fmla="*/ 104775 w 395287"/>
                <a:gd name="connsiteY29" fmla="*/ 26194 h 173831"/>
                <a:gd name="connsiteX30" fmla="*/ 90487 w 395287"/>
                <a:gd name="connsiteY30" fmla="*/ 30956 h 173831"/>
                <a:gd name="connsiteX31" fmla="*/ 83343 w 395287"/>
                <a:gd name="connsiteY31" fmla="*/ 33337 h 173831"/>
                <a:gd name="connsiteX32" fmla="*/ 59531 w 395287"/>
                <a:gd name="connsiteY32" fmla="*/ 40481 h 173831"/>
                <a:gd name="connsiteX33" fmla="*/ 47625 w 395287"/>
                <a:gd name="connsiteY33" fmla="*/ 45244 h 173831"/>
                <a:gd name="connsiteX34" fmla="*/ 14287 w 395287"/>
                <a:gd name="connsiteY34" fmla="*/ 50006 h 173831"/>
                <a:gd name="connsiteX35" fmla="*/ 7143 w 395287"/>
                <a:gd name="connsiteY35" fmla="*/ 57150 h 173831"/>
                <a:gd name="connsiteX36" fmla="*/ 0 w 395287"/>
                <a:gd name="connsiteY36" fmla="*/ 73819 h 173831"/>
                <a:gd name="connsiteX37" fmla="*/ 2381 w 395287"/>
                <a:gd name="connsiteY37" fmla="*/ 97631 h 173831"/>
                <a:gd name="connsiteX38" fmla="*/ 9525 w 395287"/>
                <a:gd name="connsiteY38" fmla="*/ 111919 h 173831"/>
                <a:gd name="connsiteX39" fmla="*/ 19050 w 395287"/>
                <a:gd name="connsiteY39" fmla="*/ 130969 h 173831"/>
                <a:gd name="connsiteX40" fmla="*/ 38100 w 395287"/>
                <a:gd name="connsiteY40" fmla="*/ 154781 h 173831"/>
                <a:gd name="connsiteX41" fmla="*/ 45243 w 395287"/>
                <a:gd name="connsiteY41" fmla="*/ 159544 h 173831"/>
                <a:gd name="connsiteX42" fmla="*/ 69056 w 395287"/>
                <a:gd name="connsiteY42" fmla="*/ 164306 h 17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5287" h="173831">
                  <a:moveTo>
                    <a:pt x="69056" y="164306"/>
                  </a:moveTo>
                  <a:lnTo>
                    <a:pt x="69056" y="164306"/>
                  </a:lnTo>
                  <a:lnTo>
                    <a:pt x="92868" y="157162"/>
                  </a:lnTo>
                  <a:cubicBezTo>
                    <a:pt x="96015" y="156263"/>
                    <a:pt x="99120" y="154781"/>
                    <a:pt x="102393" y="154781"/>
                  </a:cubicBezTo>
                  <a:cubicBezTo>
                    <a:pt x="123839" y="154781"/>
                    <a:pt x="145256" y="156368"/>
                    <a:pt x="166687" y="157162"/>
                  </a:cubicBezTo>
                  <a:cubicBezTo>
                    <a:pt x="179387" y="158750"/>
                    <a:pt x="192370" y="158821"/>
                    <a:pt x="204787" y="161925"/>
                  </a:cubicBezTo>
                  <a:cubicBezTo>
                    <a:pt x="207962" y="162719"/>
                    <a:pt x="211177" y="163366"/>
                    <a:pt x="214312" y="164306"/>
                  </a:cubicBezTo>
                  <a:cubicBezTo>
                    <a:pt x="219121" y="165749"/>
                    <a:pt x="223648" y="168244"/>
                    <a:pt x="228600" y="169069"/>
                  </a:cubicBezTo>
                  <a:cubicBezTo>
                    <a:pt x="245363" y="171863"/>
                    <a:pt x="238307" y="169923"/>
                    <a:pt x="250031" y="173831"/>
                  </a:cubicBezTo>
                  <a:cubicBezTo>
                    <a:pt x="274637" y="173037"/>
                    <a:pt x="299273" y="172896"/>
                    <a:pt x="323850" y="171450"/>
                  </a:cubicBezTo>
                  <a:cubicBezTo>
                    <a:pt x="326355" y="171303"/>
                    <a:pt x="328558" y="169678"/>
                    <a:pt x="330993" y="169069"/>
                  </a:cubicBezTo>
                  <a:lnTo>
                    <a:pt x="350043" y="164306"/>
                  </a:lnTo>
                  <a:lnTo>
                    <a:pt x="364331" y="142875"/>
                  </a:lnTo>
                  <a:cubicBezTo>
                    <a:pt x="365918" y="140494"/>
                    <a:pt x="368188" y="138446"/>
                    <a:pt x="369093" y="135731"/>
                  </a:cubicBezTo>
                  <a:cubicBezTo>
                    <a:pt x="369887" y="133350"/>
                    <a:pt x="369700" y="130362"/>
                    <a:pt x="371475" y="128587"/>
                  </a:cubicBezTo>
                  <a:cubicBezTo>
                    <a:pt x="375522" y="124540"/>
                    <a:pt x="385762" y="119062"/>
                    <a:pt x="385762" y="119062"/>
                  </a:cubicBezTo>
                  <a:cubicBezTo>
                    <a:pt x="391747" y="101106"/>
                    <a:pt x="383672" y="123242"/>
                    <a:pt x="392906" y="104775"/>
                  </a:cubicBezTo>
                  <a:cubicBezTo>
                    <a:pt x="394029" y="102530"/>
                    <a:pt x="394493" y="100012"/>
                    <a:pt x="395287" y="97631"/>
                  </a:cubicBezTo>
                  <a:cubicBezTo>
                    <a:pt x="394189" y="89943"/>
                    <a:pt x="392899" y="73809"/>
                    <a:pt x="388143" y="66675"/>
                  </a:cubicBezTo>
                  <a:lnTo>
                    <a:pt x="378618" y="52387"/>
                  </a:lnTo>
                  <a:cubicBezTo>
                    <a:pt x="378617" y="52385"/>
                    <a:pt x="369094" y="38101"/>
                    <a:pt x="369093" y="38100"/>
                  </a:cubicBezTo>
                  <a:cubicBezTo>
                    <a:pt x="358648" y="31135"/>
                    <a:pt x="364240" y="35054"/>
                    <a:pt x="352425" y="26194"/>
                  </a:cubicBezTo>
                  <a:cubicBezTo>
                    <a:pt x="350837" y="23813"/>
                    <a:pt x="349816" y="20935"/>
                    <a:pt x="347662" y="19050"/>
                  </a:cubicBezTo>
                  <a:cubicBezTo>
                    <a:pt x="340564" y="12840"/>
                    <a:pt x="334736" y="9271"/>
                    <a:pt x="326231" y="7144"/>
                  </a:cubicBezTo>
                  <a:cubicBezTo>
                    <a:pt x="322305" y="6162"/>
                    <a:pt x="318202" y="5925"/>
                    <a:pt x="314325" y="4762"/>
                  </a:cubicBezTo>
                  <a:cubicBezTo>
                    <a:pt x="310231" y="3534"/>
                    <a:pt x="306387" y="1587"/>
                    <a:pt x="302418" y="0"/>
                  </a:cubicBezTo>
                  <a:cubicBezTo>
                    <a:pt x="285749" y="1587"/>
                    <a:pt x="269037" y="2767"/>
                    <a:pt x="252412" y="4762"/>
                  </a:cubicBezTo>
                  <a:cubicBezTo>
                    <a:pt x="205844" y="10350"/>
                    <a:pt x="300317" y="3518"/>
                    <a:pt x="226218" y="9525"/>
                  </a:cubicBezTo>
                  <a:cubicBezTo>
                    <a:pt x="122885" y="17903"/>
                    <a:pt x="185303" y="10471"/>
                    <a:pt x="135731" y="16669"/>
                  </a:cubicBezTo>
                  <a:cubicBezTo>
                    <a:pt x="99953" y="28593"/>
                    <a:pt x="144696" y="13911"/>
                    <a:pt x="104775" y="26194"/>
                  </a:cubicBezTo>
                  <a:cubicBezTo>
                    <a:pt x="99977" y="27670"/>
                    <a:pt x="95250" y="29369"/>
                    <a:pt x="90487" y="30956"/>
                  </a:cubicBezTo>
                  <a:cubicBezTo>
                    <a:pt x="88106" y="31750"/>
                    <a:pt x="85778" y="32728"/>
                    <a:pt x="83343" y="33337"/>
                  </a:cubicBezTo>
                  <a:cubicBezTo>
                    <a:pt x="73994" y="35675"/>
                    <a:pt x="69183" y="36620"/>
                    <a:pt x="59531" y="40481"/>
                  </a:cubicBezTo>
                  <a:cubicBezTo>
                    <a:pt x="55562" y="42069"/>
                    <a:pt x="51808" y="44363"/>
                    <a:pt x="47625" y="45244"/>
                  </a:cubicBezTo>
                  <a:cubicBezTo>
                    <a:pt x="36640" y="47557"/>
                    <a:pt x="14287" y="50006"/>
                    <a:pt x="14287" y="50006"/>
                  </a:cubicBezTo>
                  <a:cubicBezTo>
                    <a:pt x="11906" y="52387"/>
                    <a:pt x="9100" y="54410"/>
                    <a:pt x="7143" y="57150"/>
                  </a:cubicBezTo>
                  <a:cubicBezTo>
                    <a:pt x="3465" y="62299"/>
                    <a:pt x="1943" y="67990"/>
                    <a:pt x="0" y="73819"/>
                  </a:cubicBezTo>
                  <a:cubicBezTo>
                    <a:pt x="794" y="81756"/>
                    <a:pt x="1168" y="89747"/>
                    <a:pt x="2381" y="97631"/>
                  </a:cubicBezTo>
                  <a:cubicBezTo>
                    <a:pt x="3711" y="106279"/>
                    <a:pt x="5599" y="104068"/>
                    <a:pt x="9525" y="111919"/>
                  </a:cubicBezTo>
                  <a:cubicBezTo>
                    <a:pt x="21176" y="135221"/>
                    <a:pt x="8015" y="114417"/>
                    <a:pt x="19050" y="130969"/>
                  </a:cubicBezTo>
                  <a:cubicBezTo>
                    <a:pt x="23075" y="143043"/>
                    <a:pt x="22290" y="144239"/>
                    <a:pt x="38100" y="154781"/>
                  </a:cubicBezTo>
                  <a:cubicBezTo>
                    <a:pt x="40481" y="156369"/>
                    <a:pt x="42455" y="158900"/>
                    <a:pt x="45243" y="159544"/>
                  </a:cubicBezTo>
                  <a:cubicBezTo>
                    <a:pt x="56245" y="162083"/>
                    <a:pt x="63942" y="161925"/>
                    <a:pt x="69056" y="1643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17AC4BDA-47DC-43AF-B1D5-D924BDEB2AC3}"/>
                </a:ext>
              </a:extLst>
            </p:cNvPr>
            <p:cNvSpPr/>
            <p:nvPr/>
          </p:nvSpPr>
          <p:spPr>
            <a:xfrm rot="204157">
              <a:off x="6133884" y="2791255"/>
              <a:ext cx="183734" cy="464522"/>
            </a:xfrm>
            <a:custGeom>
              <a:avLst/>
              <a:gdLst>
                <a:gd name="connsiteX0" fmla="*/ 14665 w 183734"/>
                <a:gd name="connsiteY0" fmla="*/ 464522 h 464522"/>
                <a:gd name="connsiteX1" fmla="*/ 14665 w 183734"/>
                <a:gd name="connsiteY1" fmla="*/ 464522 h 464522"/>
                <a:gd name="connsiteX2" fmla="*/ 38478 w 183734"/>
                <a:gd name="connsiteY2" fmla="*/ 462141 h 464522"/>
                <a:gd name="connsiteX3" fmla="*/ 52765 w 183734"/>
                <a:gd name="connsiteY3" fmla="*/ 457379 h 464522"/>
                <a:gd name="connsiteX4" fmla="*/ 67053 w 183734"/>
                <a:gd name="connsiteY4" fmla="*/ 454997 h 464522"/>
                <a:gd name="connsiteX5" fmla="*/ 78959 w 183734"/>
                <a:gd name="connsiteY5" fmla="*/ 450235 h 464522"/>
                <a:gd name="connsiteX6" fmla="*/ 93246 w 183734"/>
                <a:gd name="connsiteY6" fmla="*/ 445472 h 464522"/>
                <a:gd name="connsiteX7" fmla="*/ 107534 w 183734"/>
                <a:gd name="connsiteY7" fmla="*/ 438329 h 464522"/>
                <a:gd name="connsiteX8" fmla="*/ 121821 w 183734"/>
                <a:gd name="connsiteY8" fmla="*/ 426422 h 464522"/>
                <a:gd name="connsiteX9" fmla="*/ 148015 w 183734"/>
                <a:gd name="connsiteY9" fmla="*/ 402610 h 464522"/>
                <a:gd name="connsiteX10" fmla="*/ 152778 w 183734"/>
                <a:gd name="connsiteY10" fmla="*/ 395466 h 464522"/>
                <a:gd name="connsiteX11" fmla="*/ 169446 w 183734"/>
                <a:gd name="connsiteY11" fmla="*/ 374035 h 464522"/>
                <a:gd name="connsiteX12" fmla="*/ 174209 w 183734"/>
                <a:gd name="connsiteY12" fmla="*/ 366891 h 464522"/>
                <a:gd name="connsiteX13" fmla="*/ 178971 w 183734"/>
                <a:gd name="connsiteY13" fmla="*/ 352604 h 464522"/>
                <a:gd name="connsiteX14" fmla="*/ 181353 w 183734"/>
                <a:gd name="connsiteY14" fmla="*/ 345460 h 464522"/>
                <a:gd name="connsiteX15" fmla="*/ 183734 w 183734"/>
                <a:gd name="connsiteY15" fmla="*/ 326410 h 464522"/>
                <a:gd name="connsiteX16" fmla="*/ 181353 w 183734"/>
                <a:gd name="connsiteY16" fmla="*/ 304979 h 464522"/>
                <a:gd name="connsiteX17" fmla="*/ 176590 w 183734"/>
                <a:gd name="connsiteY17" fmla="*/ 281166 h 464522"/>
                <a:gd name="connsiteX18" fmla="*/ 174209 w 183734"/>
                <a:gd name="connsiteY18" fmla="*/ 266879 h 464522"/>
                <a:gd name="connsiteX19" fmla="*/ 171828 w 183734"/>
                <a:gd name="connsiteY19" fmla="*/ 259735 h 464522"/>
                <a:gd name="connsiteX20" fmla="*/ 169446 w 183734"/>
                <a:gd name="connsiteY20" fmla="*/ 247829 h 464522"/>
                <a:gd name="connsiteX21" fmla="*/ 167065 w 183734"/>
                <a:gd name="connsiteY21" fmla="*/ 214491 h 464522"/>
                <a:gd name="connsiteX22" fmla="*/ 157540 w 183734"/>
                <a:gd name="connsiteY22" fmla="*/ 159722 h 464522"/>
                <a:gd name="connsiteX23" fmla="*/ 152778 w 183734"/>
                <a:gd name="connsiteY23" fmla="*/ 138291 h 464522"/>
                <a:gd name="connsiteX24" fmla="*/ 150396 w 183734"/>
                <a:gd name="connsiteY24" fmla="*/ 131147 h 464522"/>
                <a:gd name="connsiteX25" fmla="*/ 145634 w 183734"/>
                <a:gd name="connsiteY25" fmla="*/ 124004 h 464522"/>
                <a:gd name="connsiteX26" fmla="*/ 140871 w 183734"/>
                <a:gd name="connsiteY26" fmla="*/ 114479 h 464522"/>
                <a:gd name="connsiteX27" fmla="*/ 136109 w 183734"/>
                <a:gd name="connsiteY27" fmla="*/ 97810 h 464522"/>
                <a:gd name="connsiteX28" fmla="*/ 128965 w 183734"/>
                <a:gd name="connsiteY28" fmla="*/ 90666 h 464522"/>
                <a:gd name="connsiteX29" fmla="*/ 126584 w 183734"/>
                <a:gd name="connsiteY29" fmla="*/ 78760 h 464522"/>
                <a:gd name="connsiteX30" fmla="*/ 121821 w 183734"/>
                <a:gd name="connsiteY30" fmla="*/ 66854 h 464522"/>
                <a:gd name="connsiteX31" fmla="*/ 117059 w 183734"/>
                <a:gd name="connsiteY31" fmla="*/ 52566 h 464522"/>
                <a:gd name="connsiteX32" fmla="*/ 109915 w 183734"/>
                <a:gd name="connsiteY32" fmla="*/ 31135 h 464522"/>
                <a:gd name="connsiteX33" fmla="*/ 107534 w 183734"/>
                <a:gd name="connsiteY33" fmla="*/ 23991 h 464522"/>
                <a:gd name="connsiteX34" fmla="*/ 102771 w 183734"/>
                <a:gd name="connsiteY34" fmla="*/ 16847 h 464522"/>
                <a:gd name="connsiteX35" fmla="*/ 100390 w 183734"/>
                <a:gd name="connsiteY35" fmla="*/ 7322 h 464522"/>
                <a:gd name="connsiteX36" fmla="*/ 98009 w 183734"/>
                <a:gd name="connsiteY36" fmla="*/ 179 h 464522"/>
                <a:gd name="connsiteX37" fmla="*/ 88484 w 183734"/>
                <a:gd name="connsiteY37" fmla="*/ 14466 h 464522"/>
                <a:gd name="connsiteX38" fmla="*/ 81340 w 183734"/>
                <a:gd name="connsiteY38" fmla="*/ 19229 h 464522"/>
                <a:gd name="connsiteX39" fmla="*/ 78959 w 183734"/>
                <a:gd name="connsiteY39" fmla="*/ 26372 h 464522"/>
                <a:gd name="connsiteX40" fmla="*/ 69434 w 183734"/>
                <a:gd name="connsiteY40" fmla="*/ 40660 h 464522"/>
                <a:gd name="connsiteX41" fmla="*/ 67053 w 183734"/>
                <a:gd name="connsiteY41" fmla="*/ 47804 h 464522"/>
                <a:gd name="connsiteX42" fmla="*/ 59909 w 183734"/>
                <a:gd name="connsiteY42" fmla="*/ 52566 h 464522"/>
                <a:gd name="connsiteX43" fmla="*/ 48003 w 183734"/>
                <a:gd name="connsiteY43" fmla="*/ 71616 h 464522"/>
                <a:gd name="connsiteX44" fmla="*/ 38478 w 183734"/>
                <a:gd name="connsiteY44" fmla="*/ 83522 h 464522"/>
                <a:gd name="connsiteX45" fmla="*/ 36096 w 183734"/>
                <a:gd name="connsiteY45" fmla="*/ 90666 h 464522"/>
                <a:gd name="connsiteX46" fmla="*/ 26571 w 183734"/>
                <a:gd name="connsiteY46" fmla="*/ 104954 h 464522"/>
                <a:gd name="connsiteX47" fmla="*/ 19428 w 183734"/>
                <a:gd name="connsiteY47" fmla="*/ 128766 h 464522"/>
                <a:gd name="connsiteX48" fmla="*/ 17046 w 183734"/>
                <a:gd name="connsiteY48" fmla="*/ 135910 h 464522"/>
                <a:gd name="connsiteX49" fmla="*/ 12284 w 183734"/>
                <a:gd name="connsiteY49" fmla="*/ 145435 h 464522"/>
                <a:gd name="connsiteX50" fmla="*/ 9903 w 183734"/>
                <a:gd name="connsiteY50" fmla="*/ 159722 h 464522"/>
                <a:gd name="connsiteX51" fmla="*/ 5140 w 183734"/>
                <a:gd name="connsiteY51" fmla="*/ 174010 h 464522"/>
                <a:gd name="connsiteX52" fmla="*/ 2759 w 183734"/>
                <a:gd name="connsiteY52" fmla="*/ 185916 h 464522"/>
                <a:gd name="connsiteX53" fmla="*/ 2759 w 183734"/>
                <a:gd name="connsiteY53" fmla="*/ 328791 h 464522"/>
                <a:gd name="connsiteX54" fmla="*/ 5140 w 183734"/>
                <a:gd name="connsiteY54" fmla="*/ 395466 h 464522"/>
                <a:gd name="connsiteX55" fmla="*/ 7521 w 183734"/>
                <a:gd name="connsiteY55" fmla="*/ 409754 h 464522"/>
                <a:gd name="connsiteX56" fmla="*/ 14665 w 183734"/>
                <a:gd name="connsiteY56" fmla="*/ 435947 h 464522"/>
                <a:gd name="connsiteX57" fmla="*/ 17046 w 183734"/>
                <a:gd name="connsiteY57" fmla="*/ 443091 h 464522"/>
                <a:gd name="connsiteX58" fmla="*/ 21809 w 183734"/>
                <a:gd name="connsiteY58" fmla="*/ 452616 h 464522"/>
                <a:gd name="connsiteX59" fmla="*/ 14665 w 183734"/>
                <a:gd name="connsiteY59" fmla="*/ 464522 h 4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3734" h="464522">
                  <a:moveTo>
                    <a:pt x="14665" y="464522"/>
                  </a:moveTo>
                  <a:lnTo>
                    <a:pt x="14665" y="464522"/>
                  </a:lnTo>
                  <a:cubicBezTo>
                    <a:pt x="22603" y="463728"/>
                    <a:pt x="30637" y="463611"/>
                    <a:pt x="38478" y="462141"/>
                  </a:cubicBezTo>
                  <a:cubicBezTo>
                    <a:pt x="43412" y="461216"/>
                    <a:pt x="47813" y="458204"/>
                    <a:pt x="52765" y="457379"/>
                  </a:cubicBezTo>
                  <a:lnTo>
                    <a:pt x="67053" y="454997"/>
                  </a:lnTo>
                  <a:cubicBezTo>
                    <a:pt x="71022" y="453410"/>
                    <a:pt x="74942" y="451696"/>
                    <a:pt x="78959" y="450235"/>
                  </a:cubicBezTo>
                  <a:cubicBezTo>
                    <a:pt x="83677" y="448519"/>
                    <a:pt x="89069" y="448256"/>
                    <a:pt x="93246" y="445472"/>
                  </a:cubicBezTo>
                  <a:cubicBezTo>
                    <a:pt x="102479" y="439318"/>
                    <a:pt x="97675" y="441615"/>
                    <a:pt x="107534" y="438329"/>
                  </a:cubicBezTo>
                  <a:cubicBezTo>
                    <a:pt x="123330" y="427798"/>
                    <a:pt x="105772" y="440179"/>
                    <a:pt x="121821" y="426422"/>
                  </a:cubicBezTo>
                  <a:cubicBezTo>
                    <a:pt x="132620" y="417165"/>
                    <a:pt x="138464" y="416936"/>
                    <a:pt x="148015" y="402610"/>
                  </a:cubicBezTo>
                  <a:cubicBezTo>
                    <a:pt x="149603" y="400229"/>
                    <a:pt x="150946" y="397665"/>
                    <a:pt x="152778" y="395466"/>
                  </a:cubicBezTo>
                  <a:cubicBezTo>
                    <a:pt x="171429" y="373084"/>
                    <a:pt x="145372" y="410145"/>
                    <a:pt x="169446" y="374035"/>
                  </a:cubicBezTo>
                  <a:lnTo>
                    <a:pt x="174209" y="366891"/>
                  </a:lnTo>
                  <a:lnTo>
                    <a:pt x="178971" y="352604"/>
                  </a:lnTo>
                  <a:lnTo>
                    <a:pt x="181353" y="345460"/>
                  </a:lnTo>
                  <a:cubicBezTo>
                    <a:pt x="182147" y="339110"/>
                    <a:pt x="183734" y="332809"/>
                    <a:pt x="183734" y="326410"/>
                  </a:cubicBezTo>
                  <a:cubicBezTo>
                    <a:pt x="183734" y="319222"/>
                    <a:pt x="182245" y="312111"/>
                    <a:pt x="181353" y="304979"/>
                  </a:cubicBezTo>
                  <a:cubicBezTo>
                    <a:pt x="175415" y="257482"/>
                    <a:pt x="182177" y="306310"/>
                    <a:pt x="176590" y="281166"/>
                  </a:cubicBezTo>
                  <a:cubicBezTo>
                    <a:pt x="175543" y="276453"/>
                    <a:pt x="175256" y="271592"/>
                    <a:pt x="174209" y="266879"/>
                  </a:cubicBezTo>
                  <a:cubicBezTo>
                    <a:pt x="173665" y="264429"/>
                    <a:pt x="172437" y="262170"/>
                    <a:pt x="171828" y="259735"/>
                  </a:cubicBezTo>
                  <a:cubicBezTo>
                    <a:pt x="170846" y="255809"/>
                    <a:pt x="170240" y="251798"/>
                    <a:pt x="169446" y="247829"/>
                  </a:cubicBezTo>
                  <a:cubicBezTo>
                    <a:pt x="168652" y="236716"/>
                    <a:pt x="168074" y="225586"/>
                    <a:pt x="167065" y="214491"/>
                  </a:cubicBezTo>
                  <a:cubicBezTo>
                    <a:pt x="162787" y="167428"/>
                    <a:pt x="168885" y="182410"/>
                    <a:pt x="157540" y="159722"/>
                  </a:cubicBezTo>
                  <a:cubicBezTo>
                    <a:pt x="155905" y="151545"/>
                    <a:pt x="155019" y="146132"/>
                    <a:pt x="152778" y="138291"/>
                  </a:cubicBezTo>
                  <a:cubicBezTo>
                    <a:pt x="152088" y="135877"/>
                    <a:pt x="151519" y="133392"/>
                    <a:pt x="150396" y="131147"/>
                  </a:cubicBezTo>
                  <a:cubicBezTo>
                    <a:pt x="149116" y="128588"/>
                    <a:pt x="147054" y="126489"/>
                    <a:pt x="145634" y="124004"/>
                  </a:cubicBezTo>
                  <a:cubicBezTo>
                    <a:pt x="143873" y="120922"/>
                    <a:pt x="142459" y="117654"/>
                    <a:pt x="140871" y="114479"/>
                  </a:cubicBezTo>
                  <a:cubicBezTo>
                    <a:pt x="140554" y="113209"/>
                    <a:pt x="137475" y="99859"/>
                    <a:pt x="136109" y="97810"/>
                  </a:cubicBezTo>
                  <a:cubicBezTo>
                    <a:pt x="134241" y="95008"/>
                    <a:pt x="131346" y="93047"/>
                    <a:pt x="128965" y="90666"/>
                  </a:cubicBezTo>
                  <a:cubicBezTo>
                    <a:pt x="128171" y="86697"/>
                    <a:pt x="127747" y="82637"/>
                    <a:pt x="126584" y="78760"/>
                  </a:cubicBezTo>
                  <a:cubicBezTo>
                    <a:pt x="125356" y="74666"/>
                    <a:pt x="123282" y="70871"/>
                    <a:pt x="121821" y="66854"/>
                  </a:cubicBezTo>
                  <a:cubicBezTo>
                    <a:pt x="120105" y="62136"/>
                    <a:pt x="118646" y="57329"/>
                    <a:pt x="117059" y="52566"/>
                  </a:cubicBezTo>
                  <a:lnTo>
                    <a:pt x="109915" y="31135"/>
                  </a:lnTo>
                  <a:cubicBezTo>
                    <a:pt x="109121" y="28754"/>
                    <a:pt x="108926" y="26079"/>
                    <a:pt x="107534" y="23991"/>
                  </a:cubicBezTo>
                  <a:lnTo>
                    <a:pt x="102771" y="16847"/>
                  </a:lnTo>
                  <a:cubicBezTo>
                    <a:pt x="101977" y="13672"/>
                    <a:pt x="101289" y="10469"/>
                    <a:pt x="100390" y="7322"/>
                  </a:cubicBezTo>
                  <a:cubicBezTo>
                    <a:pt x="99701" y="4909"/>
                    <a:pt x="100161" y="-1112"/>
                    <a:pt x="98009" y="179"/>
                  </a:cubicBezTo>
                  <a:cubicBezTo>
                    <a:pt x="93101" y="3124"/>
                    <a:pt x="93246" y="11291"/>
                    <a:pt x="88484" y="14466"/>
                  </a:cubicBezTo>
                  <a:lnTo>
                    <a:pt x="81340" y="19229"/>
                  </a:lnTo>
                  <a:cubicBezTo>
                    <a:pt x="80546" y="21610"/>
                    <a:pt x="80178" y="24178"/>
                    <a:pt x="78959" y="26372"/>
                  </a:cubicBezTo>
                  <a:cubicBezTo>
                    <a:pt x="76179" y="31376"/>
                    <a:pt x="71244" y="35230"/>
                    <a:pt x="69434" y="40660"/>
                  </a:cubicBezTo>
                  <a:cubicBezTo>
                    <a:pt x="68640" y="43041"/>
                    <a:pt x="68621" y="45844"/>
                    <a:pt x="67053" y="47804"/>
                  </a:cubicBezTo>
                  <a:cubicBezTo>
                    <a:pt x="65265" y="50039"/>
                    <a:pt x="62290" y="50979"/>
                    <a:pt x="59909" y="52566"/>
                  </a:cubicBezTo>
                  <a:cubicBezTo>
                    <a:pt x="54241" y="69569"/>
                    <a:pt x="59323" y="64069"/>
                    <a:pt x="48003" y="71616"/>
                  </a:cubicBezTo>
                  <a:cubicBezTo>
                    <a:pt x="42015" y="89574"/>
                    <a:pt x="50788" y="68135"/>
                    <a:pt x="38478" y="83522"/>
                  </a:cubicBezTo>
                  <a:cubicBezTo>
                    <a:pt x="36910" y="85482"/>
                    <a:pt x="37315" y="88472"/>
                    <a:pt x="36096" y="90666"/>
                  </a:cubicBezTo>
                  <a:cubicBezTo>
                    <a:pt x="33316" y="95670"/>
                    <a:pt x="26571" y="104954"/>
                    <a:pt x="26571" y="104954"/>
                  </a:cubicBezTo>
                  <a:cubicBezTo>
                    <a:pt x="22974" y="119344"/>
                    <a:pt x="25223" y="111382"/>
                    <a:pt x="19428" y="128766"/>
                  </a:cubicBezTo>
                  <a:cubicBezTo>
                    <a:pt x="18634" y="131147"/>
                    <a:pt x="18169" y="133665"/>
                    <a:pt x="17046" y="135910"/>
                  </a:cubicBezTo>
                  <a:lnTo>
                    <a:pt x="12284" y="145435"/>
                  </a:lnTo>
                  <a:cubicBezTo>
                    <a:pt x="11490" y="150197"/>
                    <a:pt x="11074" y="155038"/>
                    <a:pt x="9903" y="159722"/>
                  </a:cubicBezTo>
                  <a:cubicBezTo>
                    <a:pt x="8685" y="164592"/>
                    <a:pt x="6124" y="169087"/>
                    <a:pt x="5140" y="174010"/>
                  </a:cubicBezTo>
                  <a:lnTo>
                    <a:pt x="2759" y="185916"/>
                  </a:lnTo>
                  <a:cubicBezTo>
                    <a:pt x="-1474" y="257887"/>
                    <a:pt x="-321" y="219430"/>
                    <a:pt x="2759" y="328791"/>
                  </a:cubicBezTo>
                  <a:cubicBezTo>
                    <a:pt x="3385" y="351021"/>
                    <a:pt x="3834" y="373265"/>
                    <a:pt x="5140" y="395466"/>
                  </a:cubicBezTo>
                  <a:cubicBezTo>
                    <a:pt x="5423" y="400286"/>
                    <a:pt x="6657" y="405004"/>
                    <a:pt x="7521" y="409754"/>
                  </a:cubicBezTo>
                  <a:cubicBezTo>
                    <a:pt x="10213" y="424558"/>
                    <a:pt x="9460" y="420332"/>
                    <a:pt x="14665" y="435947"/>
                  </a:cubicBezTo>
                  <a:cubicBezTo>
                    <a:pt x="15459" y="438328"/>
                    <a:pt x="15923" y="440846"/>
                    <a:pt x="17046" y="443091"/>
                  </a:cubicBezTo>
                  <a:lnTo>
                    <a:pt x="21809" y="452616"/>
                  </a:lnTo>
                  <a:cubicBezTo>
                    <a:pt x="24462" y="463230"/>
                    <a:pt x="15856" y="462538"/>
                    <a:pt x="14665" y="46452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740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69B8A18-CD99-4626-9062-20CE7DC51C29}"/>
              </a:ext>
            </a:extLst>
          </p:cNvPr>
          <p:cNvSpPr/>
          <p:nvPr/>
        </p:nvSpPr>
        <p:spPr>
          <a:xfrm>
            <a:off x="669289" y="418299"/>
            <a:ext cx="11067785" cy="584775"/>
          </a:xfrm>
          <a:prstGeom prst="rect">
            <a:avLst/>
          </a:prstGeom>
        </p:spPr>
        <p:txBody>
          <a:bodyPr wrap="square">
            <a:spAutoFit/>
          </a:bodyPr>
          <a:lstStyle/>
          <a:p>
            <a:pPr lvl="0"/>
            <a:r>
              <a:rPr lang="en-US" sz="3200" b="1" dirty="0">
                <a:solidFill>
                  <a:srgbClr val="1F497D">
                    <a:lumMod val="50000"/>
                  </a:srgbClr>
                </a:solidFill>
                <a:latin typeface="Arial" panose="020B0604020202020204" pitchFamily="34" charset="0"/>
                <a:cs typeface="Arial" panose="020B0604020202020204" pitchFamily="34" charset="0"/>
              </a:rPr>
              <a:t>2021 Framework: Joint Recommendation Phase I &amp; II  </a:t>
            </a:r>
          </a:p>
        </p:txBody>
      </p:sp>
      <p:sp>
        <p:nvSpPr>
          <p:cNvPr id="9" name="Rectangle 8">
            <a:extLst>
              <a:ext uri="{FF2B5EF4-FFF2-40B4-BE49-F238E27FC236}">
                <a16:creationId xmlns:a16="http://schemas.microsoft.com/office/drawing/2014/main" id="{CA06FEB2-3AA8-43F0-A61F-F026D323D5EE}"/>
              </a:ext>
            </a:extLst>
          </p:cNvPr>
          <p:cNvSpPr/>
          <p:nvPr/>
        </p:nvSpPr>
        <p:spPr>
          <a:xfrm>
            <a:off x="669289" y="1186239"/>
            <a:ext cx="9548137" cy="2693045"/>
          </a:xfrm>
          <a:prstGeom prst="rect">
            <a:avLst/>
          </a:prstGeom>
        </p:spPr>
        <p:txBody>
          <a:bodyPr wrap="square">
            <a:spAutoFit/>
          </a:bodyPr>
          <a:lstStyle/>
          <a:p>
            <a:pPr marL="457200" lvl="0" indent="-355600">
              <a:spcBef>
                <a:spcPts val="600"/>
              </a:spcBef>
              <a:buClr>
                <a:srgbClr val="3F3F3F"/>
              </a:buClr>
              <a:buSzPts val="2000"/>
              <a:buFont typeface="Roboto Condensed"/>
              <a:buChar char="●"/>
            </a:pPr>
            <a:r>
              <a:rPr lang="en-US" sz="2400" dirty="0">
                <a:solidFill>
                  <a:srgbClr val="022D41"/>
                </a:solidFill>
                <a:latin typeface="Arial Narrow" panose="020B0606020202030204" pitchFamily="34" charset="0"/>
              </a:rPr>
              <a:t>$15.7 million	Short-Term Rent Assistance (STRA) network</a:t>
            </a:r>
          </a:p>
          <a:p>
            <a:pPr marL="457200" indent="-355600">
              <a:spcBef>
                <a:spcPts val="600"/>
              </a:spcBef>
              <a:buClr>
                <a:srgbClr val="3F3F3F"/>
              </a:buClr>
              <a:buSzPts val="2000"/>
              <a:buFont typeface="Roboto Condensed"/>
              <a:buChar char="●"/>
            </a:pPr>
            <a:r>
              <a:rPr lang="en-US" sz="2400" dirty="0">
                <a:solidFill>
                  <a:srgbClr val="022D41"/>
                </a:solidFill>
                <a:latin typeface="Arial Narrow" panose="020B0606020202030204" pitchFamily="34" charset="0"/>
              </a:rPr>
              <a:t>$11.8 million </a:t>
            </a:r>
            <a:r>
              <a:rPr lang="en-US" sz="2400" dirty="0">
                <a:solidFill>
                  <a:schemeClr val="bg1"/>
                </a:solidFill>
                <a:latin typeface="Arial Narrow" panose="020B0606020202030204" pitchFamily="34" charset="0"/>
              </a:rPr>
              <a:t>	</a:t>
            </a:r>
            <a:r>
              <a:rPr lang="en-US" sz="2400" dirty="0">
                <a:solidFill>
                  <a:srgbClr val="022D41"/>
                </a:solidFill>
                <a:latin typeface="Arial Narrow" panose="020B0606020202030204" pitchFamily="34" charset="0"/>
              </a:rPr>
              <a:t>Expanded Partners network</a:t>
            </a:r>
          </a:p>
          <a:p>
            <a:pPr marL="457200" lvl="0" indent="-355600">
              <a:spcBef>
                <a:spcPts val="600"/>
              </a:spcBef>
              <a:buClr>
                <a:srgbClr val="3F3F3F"/>
              </a:buClr>
              <a:buSzPts val="2000"/>
              <a:buFont typeface="Roboto Condensed"/>
              <a:buChar char="●"/>
            </a:pPr>
            <a:r>
              <a:rPr lang="en-US" sz="2400" dirty="0">
                <a:solidFill>
                  <a:srgbClr val="022D41"/>
                </a:solidFill>
                <a:latin typeface="Arial Narrow" panose="020B0606020202030204" pitchFamily="34" charset="0"/>
              </a:rPr>
              <a:t>$6.3 million	</a:t>
            </a:r>
            <a:r>
              <a:rPr lang="en-US" sz="2400" dirty="0">
                <a:solidFill>
                  <a:schemeClr val="bg1"/>
                </a:solidFill>
                <a:latin typeface="Arial Narrow" panose="020B0606020202030204" pitchFamily="34" charset="0"/>
              </a:rPr>
              <a:t>	</a:t>
            </a:r>
            <a:r>
              <a:rPr lang="en-US" sz="2400" dirty="0">
                <a:solidFill>
                  <a:srgbClr val="022D41"/>
                </a:solidFill>
                <a:latin typeface="Arial Narrow" panose="020B0606020202030204" pitchFamily="34" charset="0"/>
              </a:rPr>
              <a:t>County Human Services and Public Health providers </a:t>
            </a:r>
          </a:p>
          <a:p>
            <a:pPr marL="457200" lvl="0" indent="-355600">
              <a:spcBef>
                <a:spcPts val="600"/>
              </a:spcBef>
              <a:buClr>
                <a:srgbClr val="3F3F3F"/>
              </a:buClr>
              <a:buSzPts val="2000"/>
              <a:buFont typeface="Roboto Condensed"/>
              <a:buChar char="●"/>
            </a:pPr>
            <a:r>
              <a:rPr lang="en-US" sz="2400" dirty="0">
                <a:solidFill>
                  <a:srgbClr val="022D41"/>
                </a:solidFill>
                <a:latin typeface="Arial Narrow" panose="020B0606020202030204" pitchFamily="34" charset="0"/>
              </a:rPr>
              <a:t>$4.3 million</a:t>
            </a:r>
            <a:r>
              <a:rPr lang="en-US" sz="2400" dirty="0">
                <a:solidFill>
                  <a:schemeClr val="bg1"/>
                </a:solidFill>
                <a:latin typeface="Arial Narrow" panose="020B0606020202030204" pitchFamily="34" charset="0"/>
              </a:rPr>
              <a:t>-   	</a:t>
            </a:r>
            <a:r>
              <a:rPr lang="en-US" sz="2400" dirty="0">
                <a:latin typeface="Arial Narrow" panose="020B0606020202030204" pitchFamily="34" charset="0"/>
              </a:rPr>
              <a:t>211 </a:t>
            </a:r>
            <a:r>
              <a:rPr lang="en-US" sz="2400" dirty="0">
                <a:solidFill>
                  <a:srgbClr val="022D41"/>
                </a:solidFill>
                <a:latin typeface="Arial Narrow" panose="020B0606020202030204" pitchFamily="34" charset="0"/>
              </a:rPr>
              <a:t>for open application </a:t>
            </a:r>
          </a:p>
          <a:p>
            <a:pPr marL="457200" indent="-355600">
              <a:spcBef>
                <a:spcPts val="600"/>
              </a:spcBef>
              <a:buClr>
                <a:srgbClr val="3F3F3F"/>
              </a:buClr>
              <a:buSzPts val="2000"/>
              <a:buFont typeface="Roboto Condensed"/>
              <a:buChar char="●"/>
            </a:pPr>
            <a:r>
              <a:rPr lang="en-US" sz="2400" dirty="0">
                <a:solidFill>
                  <a:srgbClr val="022D41"/>
                </a:solidFill>
                <a:latin typeface="Arial Narrow" panose="020B0606020202030204" pitchFamily="34" charset="0"/>
              </a:rPr>
              <a:t>$1.2 million</a:t>
            </a:r>
            <a:r>
              <a:rPr lang="en-US" sz="2400" dirty="0">
                <a:solidFill>
                  <a:schemeClr val="bg1"/>
                </a:solidFill>
                <a:latin typeface="Arial Narrow" panose="020B0606020202030204" pitchFamily="34" charset="0"/>
              </a:rPr>
              <a:t>		</a:t>
            </a:r>
            <a:r>
              <a:rPr lang="en-US" sz="2400" dirty="0">
                <a:solidFill>
                  <a:srgbClr val="022D41"/>
                </a:solidFill>
                <a:latin typeface="Arial Narrow" panose="020B0606020202030204" pitchFamily="34" charset="0"/>
              </a:rPr>
              <a:t>Work Systems, Inc. provider network</a:t>
            </a:r>
          </a:p>
          <a:p>
            <a:pPr marL="457200" lvl="0" indent="-355600">
              <a:spcBef>
                <a:spcPts val="600"/>
              </a:spcBef>
              <a:buClr>
                <a:srgbClr val="3F3F3F"/>
              </a:buClr>
              <a:buSzPts val="2000"/>
              <a:buFont typeface="Roboto Condensed"/>
              <a:buChar char="●"/>
            </a:pPr>
            <a:endParaRPr lang="en-US" sz="2400" dirty="0">
              <a:solidFill>
                <a:srgbClr val="022D41"/>
              </a:solidFill>
              <a:latin typeface="Arial Narrow" panose="020B0606020202030204" pitchFamily="34" charset="0"/>
            </a:endParaRPr>
          </a:p>
        </p:txBody>
      </p:sp>
      <p:graphicFrame>
        <p:nvGraphicFramePr>
          <p:cNvPr id="12" name="Chart 11">
            <a:extLst>
              <a:ext uri="{FF2B5EF4-FFF2-40B4-BE49-F238E27FC236}">
                <a16:creationId xmlns:a16="http://schemas.microsoft.com/office/drawing/2014/main" id="{08A04F3F-5244-45D4-A5B4-37E8855EC5E0}"/>
              </a:ext>
            </a:extLst>
          </p:cNvPr>
          <p:cNvGraphicFramePr>
            <a:graphicFrameLocks/>
          </p:cNvGraphicFramePr>
          <p:nvPr>
            <p:extLst>
              <p:ext uri="{D42A27DB-BD31-4B8C-83A1-F6EECF244321}">
                <p14:modId xmlns:p14="http://schemas.microsoft.com/office/powerpoint/2010/main" val="39281438"/>
              </p:ext>
            </p:extLst>
          </p:nvPr>
        </p:nvGraphicFramePr>
        <p:xfrm>
          <a:off x="5579165" y="3220279"/>
          <a:ext cx="6453379" cy="3520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783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FC2E7-6B4E-44CD-83A9-D1F7C5FC84D3}"/>
              </a:ext>
            </a:extLst>
          </p:cNvPr>
          <p:cNvSpPr>
            <a:spLocks noGrp="1"/>
          </p:cNvSpPr>
          <p:nvPr>
            <p:ph type="title"/>
          </p:nvPr>
        </p:nvSpPr>
        <p:spPr>
          <a:xfrm>
            <a:off x="688340" y="582226"/>
            <a:ext cx="10815319" cy="1231106"/>
          </a:xfrm>
        </p:spPr>
        <p:txBody>
          <a:bodyPr/>
          <a:lstStyle/>
          <a:p>
            <a:pPr algn="ctr"/>
            <a:r>
              <a:rPr lang="en-US" dirty="0"/>
              <a:t>State &amp; Local Phase I &amp; II Rent Assistance Access Points</a:t>
            </a:r>
          </a:p>
        </p:txBody>
      </p:sp>
      <p:graphicFrame>
        <p:nvGraphicFramePr>
          <p:cNvPr id="7" name="Chart 6">
            <a:extLst>
              <a:ext uri="{FF2B5EF4-FFF2-40B4-BE49-F238E27FC236}">
                <a16:creationId xmlns:a16="http://schemas.microsoft.com/office/drawing/2014/main" id="{02BECA52-F99B-4FAA-A209-6F7294896592}"/>
              </a:ext>
            </a:extLst>
          </p:cNvPr>
          <p:cNvGraphicFramePr>
            <a:graphicFrameLocks/>
          </p:cNvGraphicFramePr>
          <p:nvPr>
            <p:extLst>
              <p:ext uri="{D42A27DB-BD31-4B8C-83A1-F6EECF244321}">
                <p14:modId xmlns:p14="http://schemas.microsoft.com/office/powerpoint/2010/main" val="996603662"/>
              </p:ext>
            </p:extLst>
          </p:nvPr>
        </p:nvGraphicFramePr>
        <p:xfrm>
          <a:off x="1408392" y="1813332"/>
          <a:ext cx="9375216" cy="4873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181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4B7559-AE44-42BC-8988-F192D4C9EB8A}"/>
              </a:ext>
            </a:extLst>
          </p:cNvPr>
          <p:cNvSpPr>
            <a:spLocks noGrp="1"/>
          </p:cNvSpPr>
          <p:nvPr>
            <p:ph type="body" idx="1"/>
          </p:nvPr>
        </p:nvSpPr>
        <p:spPr>
          <a:xfrm>
            <a:off x="669290" y="1614663"/>
            <a:ext cx="5263573" cy="4893647"/>
          </a:xfrm>
        </p:spPr>
        <p:txBody>
          <a:bodyPr/>
          <a:lstStyle/>
          <a:p>
            <a:endParaRPr lang="en-US" sz="2800" dirty="0">
              <a:solidFill>
                <a:schemeClr val="tx2">
                  <a:lumMod val="50000"/>
                </a:schemeClr>
              </a:solidFill>
              <a:latin typeface="Arial Narrow" panose="020B0606020202030204" pitchFamily="34" charset="0"/>
              <a:cs typeface="Arial" panose="020B0604020202020204" pitchFamily="34" charset="0"/>
            </a:endParaRPr>
          </a:p>
          <a:p>
            <a:endParaRPr lang="en-US" sz="2800" dirty="0">
              <a:solidFill>
                <a:schemeClr val="tx2">
                  <a:lumMod val="50000"/>
                </a:schemeClr>
              </a:solidFill>
              <a:latin typeface="Arial Narrow" panose="020B0606020202030204" pitchFamily="34" charset="0"/>
              <a:cs typeface="Arial" panose="020B0604020202020204" pitchFamily="34" charset="0"/>
            </a:endParaRPr>
          </a:p>
          <a:p>
            <a:endParaRPr lang="en-US" sz="2800" dirty="0">
              <a:solidFill>
                <a:schemeClr val="tx2">
                  <a:lumMod val="50000"/>
                </a:schemeClr>
              </a:solidFill>
              <a:latin typeface="Arial Narrow" panose="020B0606020202030204" pitchFamily="34" charset="0"/>
              <a:cs typeface="Arial" panose="020B0604020202020204" pitchFamily="34" charset="0"/>
            </a:endParaRPr>
          </a:p>
          <a:p>
            <a:endParaRPr lang="en-US" sz="2800" dirty="0">
              <a:solidFill>
                <a:schemeClr val="tx2">
                  <a:lumMod val="50000"/>
                </a:schemeClr>
              </a:solidFill>
              <a:latin typeface="Arial Narrow" panose="020B0606020202030204" pitchFamily="34" charset="0"/>
              <a:cs typeface="Arial" panose="020B0604020202020204" pitchFamily="34" charset="0"/>
            </a:endParaRPr>
          </a:p>
          <a:p>
            <a:endParaRPr lang="en-US" sz="2800" dirty="0">
              <a:solidFill>
                <a:schemeClr val="tx2">
                  <a:lumMod val="50000"/>
                </a:schemeClr>
              </a:solidFill>
              <a:latin typeface="Arial Narrow" panose="020B0606020202030204" pitchFamily="34" charset="0"/>
              <a:cs typeface="Arial" panose="020B0604020202020204" pitchFamily="34" charset="0"/>
            </a:endParaRPr>
          </a:p>
          <a:p>
            <a:endParaRPr lang="en-US" sz="3200" b="1" dirty="0">
              <a:solidFill>
                <a:schemeClr val="tx2">
                  <a:lumMod val="50000"/>
                </a:schemeClr>
              </a:solidFill>
              <a:latin typeface="Arial Narrow" panose="020B0606020202030204" pitchFamily="34" charset="0"/>
              <a:cs typeface="Arial" panose="020B0604020202020204" pitchFamily="34" charset="0"/>
            </a:endParaRPr>
          </a:p>
          <a:p>
            <a:endParaRPr lang="en-US" sz="3200" b="1" dirty="0">
              <a:solidFill>
                <a:schemeClr val="tx2">
                  <a:lumMod val="50000"/>
                </a:schemeClr>
              </a:solidFill>
              <a:latin typeface="Arial Narrow" panose="020B0606020202030204" pitchFamily="34" charset="0"/>
              <a:cs typeface="Arial" panose="020B0604020202020204" pitchFamily="34" charset="0"/>
            </a:endParaRPr>
          </a:p>
          <a:p>
            <a:r>
              <a:rPr lang="en-US" sz="3200" b="1" dirty="0">
                <a:solidFill>
                  <a:schemeClr val="tx2">
                    <a:lumMod val="50000"/>
                  </a:schemeClr>
                </a:solidFill>
                <a:latin typeface="Arial Narrow" panose="020B0606020202030204" pitchFamily="34" charset="0"/>
                <a:cs typeface="Arial" panose="020B0604020202020204" pitchFamily="34" charset="0"/>
              </a:rPr>
              <a:t>12 months of Rent Arrears:</a:t>
            </a:r>
          </a:p>
          <a:p>
            <a:r>
              <a:rPr lang="en-US" sz="3200" b="1" dirty="0">
                <a:solidFill>
                  <a:srgbClr val="0096B8"/>
                </a:solidFill>
                <a:latin typeface="Arial Narrow" panose="020B0606020202030204" pitchFamily="34" charset="0"/>
                <a:cs typeface="Arial" panose="020B0604020202020204" pitchFamily="34" charset="0"/>
              </a:rPr>
              <a:t>$240-300 million </a:t>
            </a:r>
          </a:p>
          <a:p>
            <a:r>
              <a:rPr lang="en-US" sz="3200" b="1" dirty="0">
                <a:solidFill>
                  <a:schemeClr val="tx2">
                    <a:lumMod val="50000"/>
                  </a:schemeClr>
                </a:solidFill>
                <a:latin typeface="Arial Narrow" panose="020B0606020202030204" pitchFamily="34" charset="0"/>
                <a:cs typeface="Arial" panose="020B0604020202020204" pitchFamily="34" charset="0"/>
              </a:rPr>
              <a:t>					</a:t>
            </a:r>
            <a:endParaRPr lang="en-US" sz="2800" dirty="0">
              <a:solidFill>
                <a:schemeClr val="tx2">
                  <a:lumMod val="50000"/>
                </a:schemeClr>
              </a:solidFill>
              <a:latin typeface="Arial Narrow" panose="020B0606020202030204" pitchFamily="34" charset="0"/>
              <a:cs typeface="Arial" panose="020B0604020202020204" pitchFamily="34" charset="0"/>
            </a:endParaRPr>
          </a:p>
          <a:p>
            <a:endParaRPr lang="en-US" dirty="0"/>
          </a:p>
        </p:txBody>
      </p:sp>
      <p:sp>
        <p:nvSpPr>
          <p:cNvPr id="6" name="Text Placeholder 2">
            <a:extLst>
              <a:ext uri="{FF2B5EF4-FFF2-40B4-BE49-F238E27FC236}">
                <a16:creationId xmlns:a16="http://schemas.microsoft.com/office/drawing/2014/main" id="{88952E3B-B48C-45B3-9199-723E1EA76D70}"/>
              </a:ext>
            </a:extLst>
          </p:cNvPr>
          <p:cNvSpPr txBox="1">
            <a:spLocks/>
          </p:cNvSpPr>
          <p:nvPr/>
        </p:nvSpPr>
        <p:spPr>
          <a:xfrm>
            <a:off x="6553151" y="1245331"/>
            <a:ext cx="5263573" cy="5324535"/>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2800" i="1" kern="0" dirty="0">
              <a:solidFill>
                <a:schemeClr val="tx2">
                  <a:lumMod val="50000"/>
                </a:schemeClr>
              </a:solidFill>
              <a:latin typeface="Arial Narrow" panose="020B0606020202030204" pitchFamily="34" charset="0"/>
              <a:cs typeface="Arial" panose="020B0604020202020204" pitchFamily="34" charset="0"/>
            </a:endParaRPr>
          </a:p>
          <a:p>
            <a:endParaRPr lang="en-US" sz="2800" i="1" kern="0" dirty="0">
              <a:solidFill>
                <a:srgbClr val="0096B8"/>
              </a:solidFill>
              <a:latin typeface="Arial Narrow" panose="020B0606020202030204" pitchFamily="34" charset="0"/>
              <a:cs typeface="Arial" panose="020B0604020202020204" pitchFamily="34" charset="0"/>
            </a:endParaRPr>
          </a:p>
          <a:p>
            <a:endParaRPr lang="en-US" sz="2800" kern="0" dirty="0">
              <a:solidFill>
                <a:schemeClr val="tx2">
                  <a:lumMod val="50000"/>
                </a:schemeClr>
              </a:solidFill>
              <a:latin typeface="Arial Narrow" panose="020B0606020202030204" pitchFamily="34" charset="0"/>
              <a:cs typeface="Arial" panose="020B0604020202020204" pitchFamily="34" charset="0"/>
            </a:endParaRPr>
          </a:p>
          <a:p>
            <a:endParaRPr lang="en-US" sz="2800" kern="0" dirty="0">
              <a:solidFill>
                <a:schemeClr val="tx2">
                  <a:lumMod val="50000"/>
                </a:schemeClr>
              </a:solidFill>
              <a:latin typeface="Arial Narrow" panose="020B0606020202030204" pitchFamily="34" charset="0"/>
              <a:cs typeface="Arial" panose="020B0604020202020204" pitchFamily="34" charset="0"/>
            </a:endParaRPr>
          </a:p>
          <a:p>
            <a:endParaRPr lang="en-US" sz="2800" kern="0" dirty="0">
              <a:solidFill>
                <a:schemeClr val="tx2">
                  <a:lumMod val="50000"/>
                </a:schemeClr>
              </a:solidFill>
              <a:latin typeface="Arial Narrow" panose="020B0606020202030204" pitchFamily="34" charset="0"/>
              <a:cs typeface="Arial" panose="020B0604020202020204" pitchFamily="34" charset="0"/>
            </a:endParaRPr>
          </a:p>
          <a:p>
            <a:endParaRPr lang="en-US" sz="2800" kern="0" dirty="0">
              <a:solidFill>
                <a:schemeClr val="tx2">
                  <a:lumMod val="50000"/>
                </a:schemeClr>
              </a:solidFill>
              <a:latin typeface="Arial Narrow" panose="020B0606020202030204" pitchFamily="34" charset="0"/>
              <a:cs typeface="Arial" panose="020B0604020202020204" pitchFamily="34" charset="0"/>
            </a:endParaRPr>
          </a:p>
          <a:p>
            <a:endParaRPr lang="en-US" sz="3200" b="1" kern="0" dirty="0">
              <a:solidFill>
                <a:schemeClr val="tx2">
                  <a:lumMod val="50000"/>
                </a:schemeClr>
              </a:solidFill>
              <a:latin typeface="Arial Narrow" panose="020B0606020202030204" pitchFamily="34" charset="0"/>
              <a:cs typeface="Arial" panose="020B0604020202020204" pitchFamily="34" charset="0"/>
            </a:endParaRPr>
          </a:p>
          <a:p>
            <a:endParaRPr lang="en-US" sz="3200" b="1" kern="0" dirty="0">
              <a:solidFill>
                <a:schemeClr val="tx2">
                  <a:lumMod val="50000"/>
                </a:schemeClr>
              </a:solidFill>
              <a:latin typeface="Arial Narrow" panose="020B0606020202030204" pitchFamily="34" charset="0"/>
              <a:cs typeface="Arial" panose="020B0604020202020204" pitchFamily="34" charset="0"/>
            </a:endParaRPr>
          </a:p>
          <a:p>
            <a:r>
              <a:rPr lang="en-US" sz="3200" b="1" kern="0" dirty="0">
                <a:solidFill>
                  <a:schemeClr val="tx2">
                    <a:lumMod val="50000"/>
                  </a:schemeClr>
                </a:solidFill>
                <a:latin typeface="Arial Narrow" panose="020B0606020202030204" pitchFamily="34" charset="0"/>
                <a:cs typeface="Arial" panose="020B0604020202020204" pitchFamily="34" charset="0"/>
              </a:rPr>
              <a:t>Rent Assistance to Date:</a:t>
            </a:r>
          </a:p>
          <a:p>
            <a:r>
              <a:rPr lang="en-US" sz="3200" b="1" kern="0" dirty="0">
                <a:solidFill>
                  <a:srgbClr val="0096B8"/>
                </a:solidFill>
                <a:latin typeface="Arial Narrow" panose="020B0606020202030204" pitchFamily="34" charset="0"/>
                <a:cs typeface="Arial" panose="020B0604020202020204" pitchFamily="34" charset="0"/>
              </a:rPr>
              <a:t>$168+ million</a:t>
            </a:r>
          </a:p>
          <a:p>
            <a:r>
              <a:rPr lang="en-US" sz="3200" b="1" kern="0" dirty="0">
                <a:solidFill>
                  <a:schemeClr val="tx2">
                    <a:lumMod val="50000"/>
                  </a:schemeClr>
                </a:solidFill>
                <a:latin typeface="Arial Narrow" panose="020B0606020202030204" pitchFamily="34" charset="0"/>
                <a:cs typeface="Arial" panose="020B0604020202020204" pitchFamily="34" charset="0"/>
              </a:rPr>
              <a:t>					</a:t>
            </a:r>
            <a:endParaRPr lang="en-US" sz="2800" kern="0" dirty="0">
              <a:solidFill>
                <a:schemeClr val="tx2">
                  <a:lumMod val="50000"/>
                </a:schemeClr>
              </a:solidFill>
              <a:latin typeface="Arial Narrow" panose="020B0606020202030204" pitchFamily="34" charset="0"/>
              <a:cs typeface="Arial" panose="020B0604020202020204" pitchFamily="34" charset="0"/>
            </a:endParaRPr>
          </a:p>
          <a:p>
            <a:endParaRPr lang="en-US" kern="0" dirty="0"/>
          </a:p>
        </p:txBody>
      </p:sp>
      <p:sp>
        <p:nvSpPr>
          <p:cNvPr id="2" name="TextBox 1">
            <a:extLst>
              <a:ext uri="{FF2B5EF4-FFF2-40B4-BE49-F238E27FC236}">
                <a16:creationId xmlns:a16="http://schemas.microsoft.com/office/drawing/2014/main" id="{3B5C76CA-87AC-46F3-9853-EA79B44B113E}"/>
              </a:ext>
            </a:extLst>
          </p:cNvPr>
          <p:cNvSpPr txBox="1"/>
          <p:nvPr/>
        </p:nvSpPr>
        <p:spPr>
          <a:xfrm>
            <a:off x="3263153" y="1322275"/>
            <a:ext cx="5665694" cy="2585323"/>
          </a:xfrm>
          <a:prstGeom prst="rect">
            <a:avLst/>
          </a:prstGeom>
          <a:noFill/>
        </p:spPr>
        <p:txBody>
          <a:bodyPr wrap="square" rtlCol="0">
            <a:spAutoFit/>
          </a:bodyPr>
          <a:lstStyle/>
          <a:p>
            <a:r>
              <a:rPr lang="en-US" sz="3600" b="1" dirty="0">
                <a:solidFill>
                  <a:schemeClr val="tx2">
                    <a:lumMod val="50000"/>
                  </a:schemeClr>
                </a:solidFill>
                <a:latin typeface="Arial Narrow" panose="020B0606020202030204" pitchFamily="34" charset="0"/>
                <a:cs typeface="Arial" panose="020B0604020202020204" pitchFamily="34" charset="0"/>
              </a:rPr>
              <a:t>   Renter and Market Impact</a:t>
            </a:r>
            <a:endParaRPr lang="en-US" sz="3600" dirty="0">
              <a:solidFill>
                <a:schemeClr val="tx2">
                  <a:lumMod val="50000"/>
                </a:schemeClr>
              </a:solidFill>
              <a:latin typeface="Arial Narrow" panose="020B0606020202030204" pitchFamily="34" charset="0"/>
              <a:cs typeface="Arial" panose="020B0604020202020204" pitchFamily="34" charset="0"/>
            </a:endParaRPr>
          </a:p>
          <a:p>
            <a:pPr lvl="0"/>
            <a:r>
              <a:rPr lang="en-US" sz="3600" dirty="0">
                <a:solidFill>
                  <a:schemeClr val="tx2">
                    <a:lumMod val="50000"/>
                  </a:schemeClr>
                </a:solidFill>
                <a:latin typeface="Arial Narrow" panose="020B0606020202030204" pitchFamily="34" charset="0"/>
                <a:cs typeface="Arial" panose="020B0604020202020204" pitchFamily="34" charset="0"/>
              </a:rPr>
              <a:t>   12% to 15% non-payment </a:t>
            </a:r>
          </a:p>
          <a:p>
            <a:pPr lvl="0"/>
            <a:r>
              <a:rPr lang="en-US" sz="3600" dirty="0">
                <a:solidFill>
                  <a:schemeClr val="tx2">
                    <a:lumMod val="50000"/>
                  </a:schemeClr>
                </a:solidFill>
                <a:latin typeface="Arial Narrow" panose="020B0606020202030204" pitchFamily="34" charset="0"/>
                <a:cs typeface="Arial" panose="020B0604020202020204" pitchFamily="34" charset="0"/>
              </a:rPr>
              <a:t>   $20 to $25 million per month</a:t>
            </a:r>
          </a:p>
          <a:p>
            <a:r>
              <a:rPr lang="en-US" sz="3600" dirty="0">
                <a:solidFill>
                  <a:schemeClr val="tx2">
                    <a:lumMod val="50000"/>
                  </a:schemeClr>
                </a:solidFill>
                <a:latin typeface="Arial Narrow" panose="020B0606020202030204" pitchFamily="34" charset="0"/>
                <a:cs typeface="Arial" panose="020B0604020202020204" pitchFamily="34" charset="0"/>
              </a:rPr>
              <a:t>   15,000 to 19,000 renters</a:t>
            </a:r>
          </a:p>
          <a:p>
            <a:endParaRPr lang="en-US" dirty="0"/>
          </a:p>
        </p:txBody>
      </p:sp>
    </p:spTree>
    <p:extLst>
      <p:ext uri="{BB962C8B-B14F-4D97-AF65-F5344CB8AC3E}">
        <p14:creationId xmlns:p14="http://schemas.microsoft.com/office/powerpoint/2010/main" val="71357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8649470C-1773-4C53-8E2E-2FF5BE6152FF}"/>
              </a:ext>
            </a:extLst>
          </p:cNvPr>
          <p:cNvCxnSpPr>
            <a:cxnSpLocks/>
          </p:cNvCxnSpPr>
          <p:nvPr/>
        </p:nvCxnSpPr>
        <p:spPr>
          <a:xfrm>
            <a:off x="669291" y="1003074"/>
            <a:ext cx="7719694"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69B8A18-CD99-4626-9062-20CE7DC51C29}"/>
              </a:ext>
            </a:extLst>
          </p:cNvPr>
          <p:cNvSpPr/>
          <p:nvPr/>
        </p:nvSpPr>
        <p:spPr>
          <a:xfrm>
            <a:off x="669291" y="418299"/>
            <a:ext cx="5426710" cy="584775"/>
          </a:xfrm>
          <a:prstGeom prst="rect">
            <a:avLst/>
          </a:prstGeom>
        </p:spPr>
        <p:txBody>
          <a:bodyPr wrap="square">
            <a:spAutoFit/>
          </a:bodyPr>
          <a:lstStyle/>
          <a:p>
            <a:pPr lvl="0"/>
            <a:r>
              <a:rPr lang="en-US" sz="3200" b="1" dirty="0">
                <a:solidFill>
                  <a:schemeClr val="tx2">
                    <a:lumMod val="50000"/>
                  </a:schemeClr>
                </a:solidFill>
                <a:latin typeface="Arial" panose="020B0604020202020204" pitchFamily="34" charset="0"/>
                <a:cs typeface="Arial" panose="020B0604020202020204" pitchFamily="34" charset="0"/>
              </a:rPr>
              <a:t>Leading with Racial Equity</a:t>
            </a:r>
          </a:p>
        </p:txBody>
      </p:sp>
      <p:pic>
        <p:nvPicPr>
          <p:cNvPr id="35" name="Picture 34" descr="A picture containing text&#10;&#10;Description automatically generated">
            <a:extLst>
              <a:ext uri="{FF2B5EF4-FFF2-40B4-BE49-F238E27FC236}">
                <a16:creationId xmlns:a16="http://schemas.microsoft.com/office/drawing/2014/main" id="{5AE6C8B7-FB55-43B2-B391-53FAFB43E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985" y="1"/>
            <a:ext cx="3803015" cy="2758146"/>
          </a:xfrm>
          <a:prstGeom prst="rect">
            <a:avLst/>
          </a:prstGeom>
        </p:spPr>
      </p:pic>
      <p:graphicFrame>
        <p:nvGraphicFramePr>
          <p:cNvPr id="38" name="Chart 37">
            <a:extLst>
              <a:ext uri="{FF2B5EF4-FFF2-40B4-BE49-F238E27FC236}">
                <a16:creationId xmlns:a16="http://schemas.microsoft.com/office/drawing/2014/main" id="{10AD57EC-288E-4AF5-BBE7-90087E57C7CB}"/>
              </a:ext>
            </a:extLst>
          </p:cNvPr>
          <p:cNvGraphicFramePr>
            <a:graphicFrameLocks/>
          </p:cNvGraphicFramePr>
          <p:nvPr>
            <p:extLst>
              <p:ext uri="{D42A27DB-BD31-4B8C-83A1-F6EECF244321}">
                <p14:modId xmlns:p14="http://schemas.microsoft.com/office/powerpoint/2010/main" val="1678605949"/>
              </p:ext>
            </p:extLst>
          </p:nvPr>
        </p:nvGraphicFramePr>
        <p:xfrm>
          <a:off x="307928" y="3045262"/>
          <a:ext cx="3657600"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D31E3200-0E29-4424-8DDC-5F1FC9A63171}"/>
              </a:ext>
            </a:extLst>
          </p:cNvPr>
          <p:cNvGraphicFramePr>
            <a:graphicFrameLocks/>
          </p:cNvGraphicFramePr>
          <p:nvPr>
            <p:extLst>
              <p:ext uri="{D42A27DB-BD31-4B8C-83A1-F6EECF244321}">
                <p14:modId xmlns:p14="http://schemas.microsoft.com/office/powerpoint/2010/main" val="946407356"/>
              </p:ext>
            </p:extLst>
          </p:nvPr>
        </p:nvGraphicFramePr>
        <p:xfrm>
          <a:off x="3965528" y="3045262"/>
          <a:ext cx="3657600" cy="3200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3DC8B54A-F12D-490A-A020-A4620B2D1D00}"/>
              </a:ext>
            </a:extLst>
          </p:cNvPr>
          <p:cNvGraphicFramePr>
            <a:graphicFrameLocks/>
          </p:cNvGraphicFramePr>
          <p:nvPr>
            <p:extLst>
              <p:ext uri="{D42A27DB-BD31-4B8C-83A1-F6EECF244321}">
                <p14:modId xmlns:p14="http://schemas.microsoft.com/office/powerpoint/2010/main" val="1625251328"/>
              </p:ext>
            </p:extLst>
          </p:nvPr>
        </p:nvGraphicFramePr>
        <p:xfrm>
          <a:off x="7623128" y="3045262"/>
          <a:ext cx="3657600"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41" name="Rectangle 40">
            <a:extLst>
              <a:ext uri="{FF2B5EF4-FFF2-40B4-BE49-F238E27FC236}">
                <a16:creationId xmlns:a16="http://schemas.microsoft.com/office/drawing/2014/main" id="{64B33BFE-59D9-4853-9572-04B42E8DC141}"/>
              </a:ext>
            </a:extLst>
          </p:cNvPr>
          <p:cNvSpPr/>
          <p:nvPr/>
        </p:nvSpPr>
        <p:spPr>
          <a:xfrm>
            <a:off x="873496" y="1485558"/>
            <a:ext cx="5768604" cy="1077218"/>
          </a:xfrm>
          <a:prstGeom prst="rect">
            <a:avLst/>
          </a:prstGeom>
        </p:spPr>
        <p:txBody>
          <a:bodyPr wrap="square">
            <a:spAutoFit/>
          </a:bodyPr>
          <a:lstStyle/>
          <a:p>
            <a:pPr lvl="0"/>
            <a:r>
              <a:rPr lang="en-US" sz="3200" dirty="0">
                <a:solidFill>
                  <a:schemeClr val="tx2">
                    <a:lumMod val="50000"/>
                  </a:schemeClr>
                </a:solidFill>
                <a:latin typeface="Arial" panose="020B0604020202020204" pitchFamily="34" charset="0"/>
                <a:cs typeface="Arial" panose="020B0604020202020204" pitchFamily="34" charset="0"/>
              </a:rPr>
              <a:t>Which communities have the largest share of people:</a:t>
            </a:r>
          </a:p>
        </p:txBody>
      </p:sp>
    </p:spTree>
    <p:extLst>
      <p:ext uri="{BB962C8B-B14F-4D97-AF65-F5344CB8AC3E}">
        <p14:creationId xmlns:p14="http://schemas.microsoft.com/office/powerpoint/2010/main" val="251390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5" descr="A picture containing text  Description automatically generated"/>
          <p:cNvPicPr preferRelativeResize="0"/>
          <p:nvPr/>
        </p:nvPicPr>
        <p:blipFill rotWithShape="1">
          <a:blip r:embed="rId3">
            <a:alphaModFix/>
          </a:blip>
          <a:srcRect r="46395" b="24997"/>
          <a:stretch/>
        </p:blipFill>
        <p:spPr>
          <a:xfrm>
            <a:off x="2241030" y="3825164"/>
            <a:ext cx="361496" cy="548640"/>
          </a:xfrm>
          <a:prstGeom prst="rect">
            <a:avLst/>
          </a:prstGeom>
          <a:noFill/>
          <a:ln>
            <a:noFill/>
          </a:ln>
        </p:spPr>
      </p:pic>
      <p:grpSp>
        <p:nvGrpSpPr>
          <p:cNvPr id="75" name="Google Shape;75;p5"/>
          <p:cNvGrpSpPr/>
          <p:nvPr/>
        </p:nvGrpSpPr>
        <p:grpSpPr>
          <a:xfrm>
            <a:off x="1870736" y="1832691"/>
            <a:ext cx="2513814" cy="3344198"/>
            <a:chOff x="346736" y="2590641"/>
            <a:chExt cx="2513814" cy="3344198"/>
          </a:xfrm>
        </p:grpSpPr>
        <p:pic>
          <p:nvPicPr>
            <p:cNvPr id="76" name="Google Shape;76;p5" descr="Icon  Description automatically generated"/>
            <p:cNvPicPr preferRelativeResize="0"/>
            <p:nvPr/>
          </p:nvPicPr>
          <p:blipFill rotWithShape="1">
            <a:blip r:embed="rId4">
              <a:alphaModFix/>
            </a:blip>
            <a:srcRect/>
            <a:stretch/>
          </p:blipFill>
          <p:spPr>
            <a:xfrm>
              <a:off x="346736" y="2590641"/>
              <a:ext cx="676777" cy="228600"/>
            </a:xfrm>
            <a:prstGeom prst="rect">
              <a:avLst/>
            </a:prstGeom>
            <a:noFill/>
            <a:ln>
              <a:noFill/>
            </a:ln>
          </p:spPr>
        </p:pic>
        <p:pic>
          <p:nvPicPr>
            <p:cNvPr id="77" name="Google Shape;77;p5" descr="A picture containing text  Description automatically generated"/>
            <p:cNvPicPr preferRelativeResize="0"/>
            <p:nvPr/>
          </p:nvPicPr>
          <p:blipFill rotWithShape="1">
            <a:blip r:embed="rId5">
              <a:alphaModFix/>
            </a:blip>
            <a:srcRect/>
            <a:stretch/>
          </p:blipFill>
          <p:spPr>
            <a:xfrm>
              <a:off x="1176387" y="2590641"/>
              <a:ext cx="949569" cy="274320"/>
            </a:xfrm>
            <a:prstGeom prst="rect">
              <a:avLst/>
            </a:prstGeom>
            <a:noFill/>
            <a:ln>
              <a:noFill/>
            </a:ln>
          </p:spPr>
        </p:pic>
        <p:pic>
          <p:nvPicPr>
            <p:cNvPr id="78" name="Google Shape;78;p5" descr="A picture containing text, sign  Description automatically generated"/>
            <p:cNvPicPr preferRelativeResize="0"/>
            <p:nvPr/>
          </p:nvPicPr>
          <p:blipFill rotWithShape="1">
            <a:blip r:embed="rId6">
              <a:alphaModFix/>
            </a:blip>
            <a:srcRect/>
            <a:stretch/>
          </p:blipFill>
          <p:spPr>
            <a:xfrm>
              <a:off x="2267095" y="2592037"/>
              <a:ext cx="564776" cy="548640"/>
            </a:xfrm>
            <a:prstGeom prst="rect">
              <a:avLst/>
            </a:prstGeom>
            <a:noFill/>
            <a:ln>
              <a:noFill/>
            </a:ln>
          </p:spPr>
        </p:pic>
        <p:pic>
          <p:nvPicPr>
            <p:cNvPr id="79" name="Google Shape;79;p5" descr="A picture containing logo  Description automatically generated"/>
            <p:cNvPicPr preferRelativeResize="0"/>
            <p:nvPr/>
          </p:nvPicPr>
          <p:blipFill rotWithShape="1">
            <a:blip r:embed="rId7">
              <a:alphaModFix/>
            </a:blip>
            <a:srcRect/>
            <a:stretch/>
          </p:blipFill>
          <p:spPr>
            <a:xfrm>
              <a:off x="403645" y="2971135"/>
              <a:ext cx="560439" cy="731520"/>
            </a:xfrm>
            <a:prstGeom prst="rect">
              <a:avLst/>
            </a:prstGeom>
            <a:noFill/>
            <a:ln>
              <a:noFill/>
            </a:ln>
          </p:spPr>
        </p:pic>
        <p:pic>
          <p:nvPicPr>
            <p:cNvPr id="80" name="Google Shape;80;p5"/>
            <p:cNvPicPr preferRelativeResize="0"/>
            <p:nvPr/>
          </p:nvPicPr>
          <p:blipFill rotWithShape="1">
            <a:blip r:embed="rId8">
              <a:alphaModFix/>
            </a:blip>
            <a:srcRect/>
            <a:stretch/>
          </p:blipFill>
          <p:spPr>
            <a:xfrm>
              <a:off x="1119676" y="2912077"/>
              <a:ext cx="1062990" cy="457200"/>
            </a:xfrm>
            <a:prstGeom prst="rect">
              <a:avLst/>
            </a:prstGeom>
            <a:noFill/>
            <a:ln>
              <a:noFill/>
            </a:ln>
          </p:spPr>
        </p:pic>
        <p:pic>
          <p:nvPicPr>
            <p:cNvPr id="81" name="Google Shape;81;p5" descr="Logo  Description automatically generated"/>
            <p:cNvPicPr preferRelativeResize="0"/>
            <p:nvPr/>
          </p:nvPicPr>
          <p:blipFill rotWithShape="1">
            <a:blip r:embed="rId9">
              <a:alphaModFix/>
            </a:blip>
            <a:srcRect/>
            <a:stretch/>
          </p:blipFill>
          <p:spPr>
            <a:xfrm>
              <a:off x="1848402" y="3327968"/>
              <a:ext cx="979714" cy="457200"/>
            </a:xfrm>
            <a:prstGeom prst="rect">
              <a:avLst/>
            </a:prstGeom>
            <a:noFill/>
            <a:ln>
              <a:noFill/>
            </a:ln>
          </p:spPr>
        </p:pic>
        <p:pic>
          <p:nvPicPr>
            <p:cNvPr id="82" name="Google Shape;82;p5" descr="Logo  Description automatically generated"/>
            <p:cNvPicPr preferRelativeResize="0"/>
            <p:nvPr/>
          </p:nvPicPr>
          <p:blipFill rotWithShape="1">
            <a:blip r:embed="rId10">
              <a:alphaModFix/>
            </a:blip>
            <a:srcRect/>
            <a:stretch/>
          </p:blipFill>
          <p:spPr>
            <a:xfrm>
              <a:off x="1145818" y="3464521"/>
              <a:ext cx="514350" cy="274320"/>
            </a:xfrm>
            <a:prstGeom prst="rect">
              <a:avLst/>
            </a:prstGeom>
            <a:noFill/>
            <a:ln>
              <a:noFill/>
            </a:ln>
          </p:spPr>
        </p:pic>
        <p:pic>
          <p:nvPicPr>
            <p:cNvPr id="83" name="Google Shape;83;p5" descr="Logo, company name  Description automatically generated"/>
            <p:cNvPicPr preferRelativeResize="0"/>
            <p:nvPr/>
          </p:nvPicPr>
          <p:blipFill rotWithShape="1">
            <a:blip r:embed="rId11">
              <a:alphaModFix/>
            </a:blip>
            <a:srcRect/>
            <a:stretch/>
          </p:blipFill>
          <p:spPr>
            <a:xfrm>
              <a:off x="1167573" y="3924045"/>
              <a:ext cx="685800" cy="914400"/>
            </a:xfrm>
            <a:prstGeom prst="rect">
              <a:avLst/>
            </a:prstGeom>
            <a:noFill/>
            <a:ln>
              <a:noFill/>
            </a:ln>
          </p:spPr>
        </p:pic>
        <p:pic>
          <p:nvPicPr>
            <p:cNvPr id="84" name="Google Shape;84;p5" descr="Icon  Description automatically generated"/>
            <p:cNvPicPr preferRelativeResize="0"/>
            <p:nvPr/>
          </p:nvPicPr>
          <p:blipFill rotWithShape="1">
            <a:blip r:embed="rId12">
              <a:alphaModFix/>
            </a:blip>
            <a:srcRect/>
            <a:stretch/>
          </p:blipFill>
          <p:spPr>
            <a:xfrm>
              <a:off x="346736" y="3854549"/>
              <a:ext cx="720089" cy="274320"/>
            </a:xfrm>
            <a:prstGeom prst="rect">
              <a:avLst/>
            </a:prstGeom>
            <a:noFill/>
            <a:ln>
              <a:noFill/>
            </a:ln>
          </p:spPr>
        </p:pic>
        <p:pic>
          <p:nvPicPr>
            <p:cNvPr id="85" name="Google Shape;85;p5" descr="Logo, company name  Description automatically generated"/>
            <p:cNvPicPr preferRelativeResize="0"/>
            <p:nvPr/>
          </p:nvPicPr>
          <p:blipFill rotWithShape="1">
            <a:blip r:embed="rId13">
              <a:alphaModFix/>
            </a:blip>
            <a:srcRect/>
            <a:stretch/>
          </p:blipFill>
          <p:spPr>
            <a:xfrm>
              <a:off x="1823571" y="3880474"/>
              <a:ext cx="709448" cy="457200"/>
            </a:xfrm>
            <a:prstGeom prst="rect">
              <a:avLst/>
            </a:prstGeom>
            <a:noFill/>
            <a:ln>
              <a:noFill/>
            </a:ln>
          </p:spPr>
        </p:pic>
        <p:pic>
          <p:nvPicPr>
            <p:cNvPr id="86" name="Google Shape;86;p5" descr="A picture containing graphical user interface  Description automatically generated"/>
            <p:cNvPicPr preferRelativeResize="0"/>
            <p:nvPr/>
          </p:nvPicPr>
          <p:blipFill rotWithShape="1">
            <a:blip r:embed="rId14">
              <a:alphaModFix/>
            </a:blip>
            <a:srcRect/>
            <a:stretch/>
          </p:blipFill>
          <p:spPr>
            <a:xfrm>
              <a:off x="1150898" y="4989161"/>
              <a:ext cx="792481" cy="274320"/>
            </a:xfrm>
            <a:prstGeom prst="rect">
              <a:avLst/>
            </a:prstGeom>
            <a:noFill/>
            <a:ln>
              <a:noFill/>
            </a:ln>
          </p:spPr>
        </p:pic>
        <p:pic>
          <p:nvPicPr>
            <p:cNvPr id="87" name="Google Shape;87;p5" descr="Logo  Description automatically generated"/>
            <p:cNvPicPr preferRelativeResize="0"/>
            <p:nvPr/>
          </p:nvPicPr>
          <p:blipFill rotWithShape="1">
            <a:blip r:embed="rId15">
              <a:alphaModFix/>
            </a:blip>
            <a:srcRect/>
            <a:stretch/>
          </p:blipFill>
          <p:spPr>
            <a:xfrm>
              <a:off x="1942417" y="4526248"/>
              <a:ext cx="723146" cy="274320"/>
            </a:xfrm>
            <a:prstGeom prst="rect">
              <a:avLst/>
            </a:prstGeom>
            <a:noFill/>
            <a:ln>
              <a:noFill/>
            </a:ln>
          </p:spPr>
        </p:pic>
        <p:pic>
          <p:nvPicPr>
            <p:cNvPr id="88" name="Google Shape;88;p5" descr="Icon  Description automatically generated"/>
            <p:cNvPicPr preferRelativeResize="0"/>
            <p:nvPr/>
          </p:nvPicPr>
          <p:blipFill rotWithShape="1">
            <a:blip r:embed="rId16">
              <a:alphaModFix/>
            </a:blip>
            <a:srcRect/>
            <a:stretch/>
          </p:blipFill>
          <p:spPr>
            <a:xfrm>
              <a:off x="547333" y="5020439"/>
              <a:ext cx="316523" cy="914400"/>
            </a:xfrm>
            <a:prstGeom prst="rect">
              <a:avLst/>
            </a:prstGeom>
            <a:noFill/>
            <a:ln>
              <a:noFill/>
            </a:ln>
          </p:spPr>
        </p:pic>
        <p:pic>
          <p:nvPicPr>
            <p:cNvPr id="89" name="Google Shape;89;p5"/>
            <p:cNvPicPr preferRelativeResize="0"/>
            <p:nvPr/>
          </p:nvPicPr>
          <p:blipFill rotWithShape="1">
            <a:blip r:embed="rId17">
              <a:alphaModFix/>
            </a:blip>
            <a:srcRect/>
            <a:stretch/>
          </p:blipFill>
          <p:spPr>
            <a:xfrm>
              <a:off x="1045008" y="5393287"/>
              <a:ext cx="1035781" cy="457200"/>
            </a:xfrm>
            <a:prstGeom prst="rect">
              <a:avLst/>
            </a:prstGeom>
            <a:noFill/>
            <a:ln>
              <a:noFill/>
            </a:ln>
          </p:spPr>
        </p:pic>
        <p:pic>
          <p:nvPicPr>
            <p:cNvPr id="90" name="Google Shape;90;p5"/>
            <p:cNvPicPr preferRelativeResize="0"/>
            <p:nvPr/>
          </p:nvPicPr>
          <p:blipFill rotWithShape="1">
            <a:blip r:embed="rId18">
              <a:alphaModFix/>
            </a:blip>
            <a:srcRect/>
            <a:stretch/>
          </p:blipFill>
          <p:spPr>
            <a:xfrm>
              <a:off x="2080795" y="4989152"/>
              <a:ext cx="779755" cy="274320"/>
            </a:xfrm>
            <a:prstGeom prst="rect">
              <a:avLst/>
            </a:prstGeom>
            <a:noFill/>
            <a:ln>
              <a:noFill/>
            </a:ln>
          </p:spPr>
        </p:pic>
      </p:grpSp>
      <p:pic>
        <p:nvPicPr>
          <p:cNvPr id="91" name="Google Shape;91;p5" descr="A picture containing logo  Description automatically generated"/>
          <p:cNvPicPr preferRelativeResize="0"/>
          <p:nvPr/>
        </p:nvPicPr>
        <p:blipFill rotWithShape="1">
          <a:blip r:embed="rId19">
            <a:alphaModFix/>
          </a:blip>
          <a:srcRect/>
          <a:stretch/>
        </p:blipFill>
        <p:spPr>
          <a:xfrm>
            <a:off x="1729712" y="3825167"/>
            <a:ext cx="405517" cy="548641"/>
          </a:xfrm>
          <a:prstGeom prst="rect">
            <a:avLst/>
          </a:prstGeom>
          <a:noFill/>
          <a:ln>
            <a:noFill/>
          </a:ln>
        </p:spPr>
      </p:pic>
      <p:sp>
        <p:nvSpPr>
          <p:cNvPr id="92" name="Google Shape;92;p5"/>
          <p:cNvSpPr txBox="1"/>
          <p:nvPr/>
        </p:nvSpPr>
        <p:spPr>
          <a:xfrm>
            <a:off x="1667850" y="1086650"/>
            <a:ext cx="2997300" cy="548700"/>
          </a:xfrm>
          <a:prstGeom prst="rect">
            <a:avLst/>
          </a:prstGeom>
          <a:noFill/>
          <a:ln>
            <a:noFill/>
          </a:ln>
        </p:spPr>
        <p:txBody>
          <a:bodyPr spcFirstLastPara="1" wrap="square" lIns="68575" tIns="34275" rIns="68575" bIns="34275" anchor="ctr" anchorCtr="0">
            <a:noAutofit/>
          </a:bodyPr>
          <a:lstStyle/>
          <a:p>
            <a:pPr algn="ctr">
              <a:lnSpc>
                <a:spcPct val="90000"/>
              </a:lnSpc>
              <a:buClr>
                <a:srgbClr val="0F243E"/>
              </a:buClr>
              <a:buSzPts val="2400"/>
            </a:pPr>
            <a:r>
              <a:rPr lang="en-US" sz="1500" b="1">
                <a:solidFill>
                  <a:srgbClr val="434343"/>
                </a:solidFill>
                <a:latin typeface="Arial Narrow"/>
                <a:ea typeface="Arial Narrow"/>
                <a:cs typeface="Arial Narrow"/>
                <a:sym typeface="Arial Narrow"/>
              </a:rPr>
              <a:t>Short Term Rent Assistance Network</a:t>
            </a:r>
            <a:endParaRPr sz="1500">
              <a:solidFill>
                <a:srgbClr val="434343"/>
              </a:solidFill>
              <a:latin typeface="Arial"/>
              <a:ea typeface="Arial"/>
              <a:cs typeface="Arial"/>
              <a:sym typeface="Arial"/>
            </a:endParaRPr>
          </a:p>
        </p:txBody>
      </p:sp>
      <p:sp>
        <p:nvSpPr>
          <p:cNvPr id="93" name="Google Shape;93;p5"/>
          <p:cNvSpPr txBox="1"/>
          <p:nvPr/>
        </p:nvSpPr>
        <p:spPr>
          <a:xfrm>
            <a:off x="4930075" y="1100600"/>
            <a:ext cx="2347800" cy="548700"/>
          </a:xfrm>
          <a:prstGeom prst="rect">
            <a:avLst/>
          </a:prstGeom>
          <a:noFill/>
          <a:ln>
            <a:noFill/>
          </a:ln>
        </p:spPr>
        <p:txBody>
          <a:bodyPr spcFirstLastPara="1" wrap="square" lIns="68575" tIns="34275" rIns="68575" bIns="34275" anchor="ctr" anchorCtr="0">
            <a:noAutofit/>
          </a:bodyPr>
          <a:lstStyle/>
          <a:p>
            <a:pPr algn="ctr">
              <a:lnSpc>
                <a:spcPct val="90000"/>
              </a:lnSpc>
              <a:buClr>
                <a:srgbClr val="0F243E"/>
              </a:buClr>
              <a:buSzPts val="2400"/>
            </a:pPr>
            <a:r>
              <a:rPr lang="en-US" sz="1500" b="1">
                <a:solidFill>
                  <a:srgbClr val="434343"/>
                </a:solidFill>
                <a:latin typeface="Arial Narrow"/>
                <a:ea typeface="Arial Narrow"/>
                <a:cs typeface="Arial Narrow"/>
                <a:sym typeface="Arial Narrow"/>
              </a:rPr>
              <a:t>Worksystems Inc. Network</a:t>
            </a:r>
            <a:endParaRPr sz="1500">
              <a:solidFill>
                <a:srgbClr val="434343"/>
              </a:solidFill>
              <a:latin typeface="Arial"/>
              <a:ea typeface="Arial"/>
              <a:cs typeface="Arial"/>
              <a:sym typeface="Arial"/>
            </a:endParaRPr>
          </a:p>
        </p:txBody>
      </p:sp>
      <p:grpSp>
        <p:nvGrpSpPr>
          <p:cNvPr id="94" name="Google Shape;94;p5"/>
          <p:cNvGrpSpPr/>
          <p:nvPr/>
        </p:nvGrpSpPr>
        <p:grpSpPr>
          <a:xfrm>
            <a:off x="4949397" y="1829925"/>
            <a:ext cx="2233746" cy="3253272"/>
            <a:chOff x="3344647" y="2681588"/>
            <a:chExt cx="2233746" cy="3253272"/>
          </a:xfrm>
        </p:grpSpPr>
        <p:pic>
          <p:nvPicPr>
            <p:cNvPr id="95" name="Google Shape;95;p5"/>
            <p:cNvPicPr preferRelativeResize="0"/>
            <p:nvPr/>
          </p:nvPicPr>
          <p:blipFill rotWithShape="1">
            <a:blip r:embed="rId8">
              <a:alphaModFix/>
            </a:blip>
            <a:srcRect/>
            <a:stretch/>
          </p:blipFill>
          <p:spPr>
            <a:xfrm>
              <a:off x="3345467" y="3264233"/>
              <a:ext cx="1062990" cy="457200"/>
            </a:xfrm>
            <a:prstGeom prst="rect">
              <a:avLst/>
            </a:prstGeom>
            <a:noFill/>
            <a:ln>
              <a:noFill/>
            </a:ln>
          </p:spPr>
        </p:pic>
        <p:pic>
          <p:nvPicPr>
            <p:cNvPr id="96" name="Google Shape;96;p5"/>
            <p:cNvPicPr preferRelativeResize="0"/>
            <p:nvPr/>
          </p:nvPicPr>
          <p:blipFill rotWithShape="1">
            <a:blip r:embed="rId20">
              <a:alphaModFix/>
            </a:blip>
            <a:srcRect t="18375" r="48196" b="17865"/>
            <a:stretch/>
          </p:blipFill>
          <p:spPr>
            <a:xfrm>
              <a:off x="3422403" y="5439315"/>
              <a:ext cx="1028700" cy="457200"/>
            </a:xfrm>
            <a:prstGeom prst="rect">
              <a:avLst/>
            </a:prstGeom>
            <a:noFill/>
            <a:ln>
              <a:noFill/>
            </a:ln>
          </p:spPr>
        </p:pic>
        <p:pic>
          <p:nvPicPr>
            <p:cNvPr id="97" name="Google Shape;97;p5" descr="Logo, company name  Description automatically generated"/>
            <p:cNvPicPr preferRelativeResize="0"/>
            <p:nvPr/>
          </p:nvPicPr>
          <p:blipFill rotWithShape="1">
            <a:blip r:embed="rId13">
              <a:alphaModFix/>
            </a:blip>
            <a:srcRect/>
            <a:stretch/>
          </p:blipFill>
          <p:spPr>
            <a:xfrm>
              <a:off x="3661544" y="3600897"/>
              <a:ext cx="709448" cy="457200"/>
            </a:xfrm>
            <a:prstGeom prst="rect">
              <a:avLst/>
            </a:prstGeom>
            <a:noFill/>
            <a:ln>
              <a:noFill/>
            </a:ln>
          </p:spPr>
        </p:pic>
        <p:pic>
          <p:nvPicPr>
            <p:cNvPr id="98" name="Google Shape;98;p5" descr="A picture containing text, sign  Description automatically generated"/>
            <p:cNvPicPr preferRelativeResize="0"/>
            <p:nvPr/>
          </p:nvPicPr>
          <p:blipFill rotWithShape="1">
            <a:blip r:embed="rId6">
              <a:alphaModFix/>
            </a:blip>
            <a:srcRect/>
            <a:stretch/>
          </p:blipFill>
          <p:spPr>
            <a:xfrm>
              <a:off x="3594577" y="2681588"/>
              <a:ext cx="564776" cy="548640"/>
            </a:xfrm>
            <a:prstGeom prst="rect">
              <a:avLst/>
            </a:prstGeom>
            <a:noFill/>
            <a:ln>
              <a:noFill/>
            </a:ln>
          </p:spPr>
        </p:pic>
        <p:pic>
          <p:nvPicPr>
            <p:cNvPr id="99" name="Google Shape;99;p5" descr="Logo  Description automatically generated"/>
            <p:cNvPicPr preferRelativeResize="0"/>
            <p:nvPr/>
          </p:nvPicPr>
          <p:blipFill rotWithShape="1">
            <a:blip r:embed="rId10">
              <a:alphaModFix/>
            </a:blip>
            <a:srcRect/>
            <a:stretch/>
          </p:blipFill>
          <p:spPr>
            <a:xfrm>
              <a:off x="4481645" y="3582966"/>
              <a:ext cx="514350" cy="274320"/>
            </a:xfrm>
            <a:prstGeom prst="rect">
              <a:avLst/>
            </a:prstGeom>
            <a:noFill/>
            <a:ln>
              <a:noFill/>
            </a:ln>
          </p:spPr>
        </p:pic>
        <p:pic>
          <p:nvPicPr>
            <p:cNvPr id="100" name="Google Shape;100;p5"/>
            <p:cNvPicPr preferRelativeResize="0"/>
            <p:nvPr/>
          </p:nvPicPr>
          <p:blipFill rotWithShape="1">
            <a:blip r:embed="rId17">
              <a:alphaModFix/>
            </a:blip>
            <a:srcRect/>
            <a:stretch/>
          </p:blipFill>
          <p:spPr>
            <a:xfrm>
              <a:off x="4542612" y="5477660"/>
              <a:ext cx="1035781" cy="457200"/>
            </a:xfrm>
            <a:prstGeom prst="rect">
              <a:avLst/>
            </a:prstGeom>
            <a:noFill/>
            <a:ln>
              <a:noFill/>
            </a:ln>
          </p:spPr>
        </p:pic>
        <p:pic>
          <p:nvPicPr>
            <p:cNvPr id="101" name="Google Shape;101;p5"/>
            <p:cNvPicPr preferRelativeResize="0"/>
            <p:nvPr/>
          </p:nvPicPr>
          <p:blipFill rotWithShape="1">
            <a:blip r:embed="rId21">
              <a:alphaModFix/>
            </a:blip>
            <a:srcRect/>
            <a:stretch/>
          </p:blipFill>
          <p:spPr>
            <a:xfrm>
              <a:off x="4466378" y="2682737"/>
              <a:ext cx="1097280" cy="324129"/>
            </a:xfrm>
            <a:prstGeom prst="rect">
              <a:avLst/>
            </a:prstGeom>
            <a:noFill/>
            <a:ln>
              <a:noFill/>
            </a:ln>
          </p:spPr>
        </p:pic>
        <p:pic>
          <p:nvPicPr>
            <p:cNvPr id="102" name="Google Shape;102;p5" descr="Icon  Description automatically generated"/>
            <p:cNvPicPr preferRelativeResize="0"/>
            <p:nvPr/>
          </p:nvPicPr>
          <p:blipFill rotWithShape="1">
            <a:blip r:embed="rId22">
              <a:alphaModFix/>
            </a:blip>
            <a:srcRect/>
            <a:stretch/>
          </p:blipFill>
          <p:spPr>
            <a:xfrm>
              <a:off x="4497354" y="2989913"/>
              <a:ext cx="759655" cy="548640"/>
            </a:xfrm>
            <a:prstGeom prst="rect">
              <a:avLst/>
            </a:prstGeom>
            <a:noFill/>
            <a:ln>
              <a:noFill/>
            </a:ln>
          </p:spPr>
        </p:pic>
        <p:pic>
          <p:nvPicPr>
            <p:cNvPr id="103" name="Google Shape;103;p5" descr="A picture containing text  Description automatically generated"/>
            <p:cNvPicPr preferRelativeResize="0"/>
            <p:nvPr/>
          </p:nvPicPr>
          <p:blipFill rotWithShape="1">
            <a:blip r:embed="rId23">
              <a:alphaModFix/>
            </a:blip>
            <a:srcRect/>
            <a:stretch/>
          </p:blipFill>
          <p:spPr>
            <a:xfrm>
              <a:off x="3344647" y="4134813"/>
              <a:ext cx="1028700" cy="252663"/>
            </a:xfrm>
            <a:prstGeom prst="rect">
              <a:avLst/>
            </a:prstGeom>
            <a:noFill/>
            <a:ln>
              <a:noFill/>
            </a:ln>
          </p:spPr>
        </p:pic>
        <p:pic>
          <p:nvPicPr>
            <p:cNvPr id="104" name="Google Shape;104;p5" descr="Text  Description automatically generated"/>
            <p:cNvPicPr preferRelativeResize="0"/>
            <p:nvPr/>
          </p:nvPicPr>
          <p:blipFill rotWithShape="1">
            <a:blip r:embed="rId24">
              <a:alphaModFix/>
            </a:blip>
            <a:srcRect/>
            <a:stretch/>
          </p:blipFill>
          <p:spPr>
            <a:xfrm>
              <a:off x="4477899" y="3962591"/>
              <a:ext cx="578644" cy="457200"/>
            </a:xfrm>
            <a:prstGeom prst="rect">
              <a:avLst/>
            </a:prstGeom>
            <a:noFill/>
            <a:ln>
              <a:noFill/>
            </a:ln>
          </p:spPr>
        </p:pic>
        <p:pic>
          <p:nvPicPr>
            <p:cNvPr id="105" name="Google Shape;105;p5"/>
            <p:cNvPicPr preferRelativeResize="0"/>
            <p:nvPr/>
          </p:nvPicPr>
          <p:blipFill rotWithShape="1">
            <a:blip r:embed="rId25">
              <a:alphaModFix/>
            </a:blip>
            <a:srcRect r="17552"/>
            <a:stretch/>
          </p:blipFill>
          <p:spPr>
            <a:xfrm>
              <a:off x="4500668" y="4519838"/>
              <a:ext cx="1028700" cy="244842"/>
            </a:xfrm>
            <a:prstGeom prst="rect">
              <a:avLst/>
            </a:prstGeom>
            <a:noFill/>
            <a:ln>
              <a:noFill/>
            </a:ln>
          </p:spPr>
        </p:pic>
        <p:pic>
          <p:nvPicPr>
            <p:cNvPr id="106" name="Google Shape;106;p5" descr="A picture containing icon  Description automatically generated"/>
            <p:cNvPicPr preferRelativeResize="0"/>
            <p:nvPr/>
          </p:nvPicPr>
          <p:blipFill rotWithShape="1">
            <a:blip r:embed="rId26">
              <a:alphaModFix/>
            </a:blip>
            <a:srcRect/>
            <a:stretch/>
          </p:blipFill>
          <p:spPr>
            <a:xfrm>
              <a:off x="3344647" y="4535063"/>
              <a:ext cx="1028700" cy="425410"/>
            </a:xfrm>
            <a:prstGeom prst="rect">
              <a:avLst/>
            </a:prstGeom>
            <a:noFill/>
            <a:ln>
              <a:noFill/>
            </a:ln>
          </p:spPr>
        </p:pic>
        <p:pic>
          <p:nvPicPr>
            <p:cNvPr id="107" name="Google Shape;107;p5" descr="A picture containing text, clock, gauge  Description automatically generated"/>
            <p:cNvPicPr preferRelativeResize="0"/>
            <p:nvPr/>
          </p:nvPicPr>
          <p:blipFill rotWithShape="1">
            <a:blip r:embed="rId27">
              <a:alphaModFix/>
            </a:blip>
            <a:srcRect/>
            <a:stretch/>
          </p:blipFill>
          <p:spPr>
            <a:xfrm>
              <a:off x="3379757" y="5164893"/>
              <a:ext cx="1028700" cy="262433"/>
            </a:xfrm>
            <a:prstGeom prst="rect">
              <a:avLst/>
            </a:prstGeom>
            <a:noFill/>
            <a:ln>
              <a:noFill/>
            </a:ln>
          </p:spPr>
        </p:pic>
        <p:pic>
          <p:nvPicPr>
            <p:cNvPr id="108" name="Google Shape;108;p5"/>
            <p:cNvPicPr preferRelativeResize="0"/>
            <p:nvPr/>
          </p:nvPicPr>
          <p:blipFill rotWithShape="1">
            <a:blip r:embed="rId28">
              <a:alphaModFix/>
            </a:blip>
            <a:srcRect/>
            <a:stretch/>
          </p:blipFill>
          <p:spPr>
            <a:xfrm>
              <a:off x="4550907" y="4868357"/>
              <a:ext cx="635081" cy="457200"/>
            </a:xfrm>
            <a:prstGeom prst="rect">
              <a:avLst/>
            </a:prstGeom>
            <a:noFill/>
            <a:ln>
              <a:noFill/>
            </a:ln>
          </p:spPr>
        </p:pic>
      </p:grpSp>
      <p:sp>
        <p:nvSpPr>
          <p:cNvPr id="109" name="Google Shape;109;p5"/>
          <p:cNvSpPr txBox="1"/>
          <p:nvPr/>
        </p:nvSpPr>
        <p:spPr>
          <a:xfrm>
            <a:off x="7897150" y="1039100"/>
            <a:ext cx="2325600" cy="643800"/>
          </a:xfrm>
          <a:prstGeom prst="rect">
            <a:avLst/>
          </a:prstGeom>
          <a:noFill/>
          <a:ln>
            <a:noFill/>
          </a:ln>
        </p:spPr>
        <p:txBody>
          <a:bodyPr spcFirstLastPara="1" wrap="square" lIns="68575" tIns="34275" rIns="68575" bIns="34275" anchor="ctr" anchorCtr="0">
            <a:noAutofit/>
          </a:bodyPr>
          <a:lstStyle/>
          <a:p>
            <a:pPr algn="ctr">
              <a:lnSpc>
                <a:spcPct val="90000"/>
              </a:lnSpc>
              <a:buClr>
                <a:srgbClr val="953734"/>
              </a:buClr>
              <a:buSzPts val="2400"/>
            </a:pPr>
            <a:r>
              <a:rPr lang="en-US" sz="1500" b="1">
                <a:solidFill>
                  <a:srgbClr val="434343"/>
                </a:solidFill>
                <a:latin typeface="Arial Narrow"/>
                <a:ea typeface="Arial Narrow"/>
                <a:cs typeface="Arial Narrow"/>
                <a:sym typeface="Arial Narrow"/>
              </a:rPr>
              <a:t>Expanded Partner Network</a:t>
            </a:r>
            <a:endParaRPr sz="1500">
              <a:solidFill>
                <a:srgbClr val="434343"/>
              </a:solidFill>
              <a:latin typeface="Arial"/>
              <a:ea typeface="Arial"/>
              <a:cs typeface="Arial"/>
              <a:sym typeface="Arial"/>
            </a:endParaRPr>
          </a:p>
        </p:txBody>
      </p:sp>
      <p:sp>
        <p:nvSpPr>
          <p:cNvPr id="110" name="Google Shape;110;p5"/>
          <p:cNvSpPr txBox="1"/>
          <p:nvPr/>
        </p:nvSpPr>
        <p:spPr>
          <a:xfrm>
            <a:off x="1442174" y="281242"/>
            <a:ext cx="9802791" cy="462000"/>
          </a:xfrm>
          <a:prstGeom prst="rect">
            <a:avLst/>
          </a:prstGeom>
          <a:noFill/>
          <a:ln>
            <a:noFill/>
          </a:ln>
        </p:spPr>
        <p:txBody>
          <a:bodyPr spcFirstLastPara="1" wrap="square" lIns="91425" tIns="45700" rIns="91425" bIns="45700" anchor="t" anchorCtr="0">
            <a:noAutofit/>
          </a:bodyPr>
          <a:lstStyle/>
          <a:p>
            <a:pPr>
              <a:buClr>
                <a:schemeClr val="dk1"/>
              </a:buClr>
              <a:buSzPts val="1100"/>
            </a:pPr>
            <a:r>
              <a:rPr lang="en-US" sz="3200" b="1" dirty="0">
                <a:solidFill>
                  <a:srgbClr val="022D41"/>
                </a:solidFill>
                <a:latin typeface="Arial" panose="020B0604020202020204" pitchFamily="34" charset="0"/>
                <a:ea typeface="Roboto Condensed"/>
                <a:cs typeface="Arial" panose="020B0604020202020204" pitchFamily="34" charset="0"/>
                <a:sym typeface="Roboto Condensed"/>
              </a:rPr>
              <a:t>Leveraging Existing Systems &amp; Adding Capacity</a:t>
            </a:r>
            <a:endParaRPr sz="3200" b="1" dirty="0">
              <a:solidFill>
                <a:srgbClr val="022D41"/>
              </a:solidFill>
              <a:latin typeface="Arial" panose="020B0604020202020204" pitchFamily="34" charset="0"/>
              <a:ea typeface="Roboto Condensed"/>
              <a:cs typeface="Arial" panose="020B0604020202020204" pitchFamily="34" charset="0"/>
              <a:sym typeface="Roboto Condensed"/>
            </a:endParaRPr>
          </a:p>
          <a:p>
            <a:pPr>
              <a:buClr>
                <a:srgbClr val="D89F39"/>
              </a:buClr>
              <a:buSzPts val="2400"/>
            </a:pPr>
            <a:endParaRPr sz="2400" dirty="0">
              <a:solidFill>
                <a:schemeClr val="accent2"/>
              </a:solidFill>
              <a:latin typeface="Roboto Condensed"/>
              <a:ea typeface="Roboto Condensed"/>
              <a:cs typeface="Roboto Condensed"/>
              <a:sym typeface="Roboto Condensed"/>
            </a:endParaRPr>
          </a:p>
        </p:txBody>
      </p:sp>
      <p:sp>
        <p:nvSpPr>
          <p:cNvPr id="111" name="Google Shape;111;p5"/>
          <p:cNvSpPr txBox="1"/>
          <p:nvPr/>
        </p:nvSpPr>
        <p:spPr>
          <a:xfrm>
            <a:off x="2885850" y="5439788"/>
            <a:ext cx="4070100" cy="414000"/>
          </a:xfrm>
          <a:prstGeom prst="rect">
            <a:avLst/>
          </a:prstGeom>
          <a:noFill/>
          <a:ln>
            <a:noFill/>
          </a:ln>
        </p:spPr>
        <p:txBody>
          <a:bodyPr spcFirstLastPara="1" wrap="square" lIns="68575" tIns="34275" rIns="68575" bIns="34275" anchor="ctr" anchorCtr="0">
            <a:noAutofit/>
          </a:bodyPr>
          <a:lstStyle/>
          <a:p>
            <a:pPr algn="ctr">
              <a:lnSpc>
                <a:spcPct val="90000"/>
              </a:lnSpc>
              <a:buClr>
                <a:srgbClr val="0F243E"/>
              </a:buClr>
              <a:buSzPts val="2400"/>
            </a:pPr>
            <a:r>
              <a:rPr lang="en-US" sz="1500" b="1">
                <a:solidFill>
                  <a:srgbClr val="434343"/>
                </a:solidFill>
                <a:latin typeface="Arial Narrow"/>
                <a:ea typeface="Arial Narrow"/>
                <a:cs typeface="Arial Narrow"/>
                <a:sym typeface="Arial Narrow"/>
              </a:rPr>
              <a:t>Multnomah County Programs</a:t>
            </a:r>
            <a:endParaRPr sz="1500">
              <a:solidFill>
                <a:srgbClr val="434343"/>
              </a:solidFill>
              <a:latin typeface="Arial"/>
              <a:ea typeface="Arial"/>
              <a:cs typeface="Arial"/>
              <a:sym typeface="Arial"/>
            </a:endParaRPr>
          </a:p>
        </p:txBody>
      </p:sp>
      <p:sp>
        <p:nvSpPr>
          <p:cNvPr id="112" name="Google Shape;112;p5"/>
          <p:cNvSpPr/>
          <p:nvPr/>
        </p:nvSpPr>
        <p:spPr>
          <a:xfrm>
            <a:off x="1477600" y="6136550"/>
            <a:ext cx="9457800" cy="6936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113" name="Google Shape;113;p5"/>
          <p:cNvPicPr preferRelativeResize="0"/>
          <p:nvPr/>
        </p:nvPicPr>
        <p:blipFill rotWithShape="1">
          <a:blip r:embed="rId29">
            <a:alphaModFix/>
          </a:blip>
          <a:srcRect/>
          <a:stretch/>
        </p:blipFill>
        <p:spPr>
          <a:xfrm>
            <a:off x="4048749" y="5928426"/>
            <a:ext cx="1165850" cy="380075"/>
          </a:xfrm>
          <a:prstGeom prst="rect">
            <a:avLst/>
          </a:prstGeom>
          <a:noFill/>
          <a:ln>
            <a:noFill/>
          </a:ln>
        </p:spPr>
      </p:pic>
      <p:pic>
        <p:nvPicPr>
          <p:cNvPr id="114" name="Google Shape;114;p5"/>
          <p:cNvPicPr preferRelativeResize="0"/>
          <p:nvPr/>
        </p:nvPicPr>
        <p:blipFill rotWithShape="1">
          <a:blip r:embed="rId30">
            <a:alphaModFix/>
          </a:blip>
          <a:srcRect/>
          <a:stretch/>
        </p:blipFill>
        <p:spPr>
          <a:xfrm>
            <a:off x="3057251" y="5830225"/>
            <a:ext cx="822723" cy="576472"/>
          </a:xfrm>
          <a:prstGeom prst="rect">
            <a:avLst/>
          </a:prstGeom>
          <a:noFill/>
          <a:ln>
            <a:noFill/>
          </a:ln>
        </p:spPr>
      </p:pic>
      <p:sp>
        <p:nvSpPr>
          <p:cNvPr id="115" name="Google Shape;115;p5"/>
          <p:cNvSpPr txBox="1"/>
          <p:nvPr/>
        </p:nvSpPr>
        <p:spPr>
          <a:xfrm>
            <a:off x="5270300" y="5794500"/>
            <a:ext cx="1760700" cy="834900"/>
          </a:xfrm>
          <a:prstGeom prst="rect">
            <a:avLst/>
          </a:prstGeom>
          <a:noFill/>
          <a:ln>
            <a:noFill/>
          </a:ln>
        </p:spPr>
        <p:txBody>
          <a:bodyPr spcFirstLastPara="1" wrap="square" lIns="91425" tIns="91425" rIns="91425" bIns="91425" anchor="t" anchorCtr="0">
            <a:spAutoFit/>
          </a:bodyPr>
          <a:lstStyle/>
          <a:p>
            <a:pPr>
              <a:buClr>
                <a:srgbClr val="000000"/>
              </a:buClr>
              <a:buSzPts val="1000"/>
            </a:pPr>
            <a:r>
              <a:rPr lang="en-US" sz="1000">
                <a:solidFill>
                  <a:srgbClr val="000000"/>
                </a:solidFill>
                <a:latin typeface="Calibri"/>
                <a:ea typeface="Calibri"/>
                <a:cs typeface="Calibri"/>
                <a:sym typeface="Calibri"/>
              </a:rPr>
              <a:t>Intellectual &amp; Developmental Disabilities</a:t>
            </a:r>
            <a:endParaRPr sz="1000">
              <a:solidFill>
                <a:srgbClr val="000000"/>
              </a:solidFill>
              <a:latin typeface="Calibri"/>
              <a:ea typeface="Calibri"/>
              <a:cs typeface="Calibri"/>
              <a:sym typeface="Calibri"/>
            </a:endParaRPr>
          </a:p>
          <a:p>
            <a:pPr>
              <a:buClr>
                <a:srgbClr val="000000"/>
              </a:buClr>
              <a:buSzPts val="200"/>
            </a:pPr>
            <a:endParaRPr sz="200">
              <a:solidFill>
                <a:srgbClr val="000000"/>
              </a:solidFill>
              <a:latin typeface="Calibri"/>
              <a:ea typeface="Calibri"/>
              <a:cs typeface="Calibri"/>
              <a:sym typeface="Calibri"/>
            </a:endParaRPr>
          </a:p>
          <a:p>
            <a:pPr>
              <a:buClr>
                <a:srgbClr val="000000"/>
              </a:buClr>
              <a:buSzPts val="1000"/>
            </a:pPr>
            <a:r>
              <a:rPr lang="en-US" sz="1000">
                <a:solidFill>
                  <a:srgbClr val="000000"/>
                </a:solidFill>
                <a:latin typeface="Calibri"/>
                <a:ea typeface="Calibri"/>
                <a:cs typeface="Calibri"/>
                <a:sym typeface="Calibri"/>
              </a:rPr>
              <a:t>Maternal, Child &amp; Family Health Services</a:t>
            </a:r>
            <a:endParaRPr sz="1000">
              <a:solidFill>
                <a:srgbClr val="000000"/>
              </a:solidFill>
              <a:latin typeface="Calibri"/>
              <a:ea typeface="Calibri"/>
              <a:cs typeface="Calibri"/>
              <a:sym typeface="Calibri"/>
            </a:endParaRPr>
          </a:p>
        </p:txBody>
      </p:sp>
      <p:cxnSp>
        <p:nvCxnSpPr>
          <p:cNvPr id="116" name="Google Shape;116;p5"/>
          <p:cNvCxnSpPr/>
          <p:nvPr/>
        </p:nvCxnSpPr>
        <p:spPr>
          <a:xfrm>
            <a:off x="2006575" y="1560500"/>
            <a:ext cx="2347800" cy="9300"/>
          </a:xfrm>
          <a:prstGeom prst="straightConnector1">
            <a:avLst/>
          </a:prstGeom>
          <a:noFill/>
          <a:ln w="9525" cap="flat" cmpd="sng">
            <a:solidFill>
              <a:schemeClr val="dk2"/>
            </a:solidFill>
            <a:prstDash val="solid"/>
            <a:round/>
            <a:headEnd type="none" w="sm" len="sm"/>
            <a:tailEnd type="none" w="sm" len="sm"/>
          </a:ln>
        </p:spPr>
      </p:cxnSp>
      <p:cxnSp>
        <p:nvCxnSpPr>
          <p:cNvPr id="117" name="Google Shape;117;p5"/>
          <p:cNvCxnSpPr/>
          <p:nvPr/>
        </p:nvCxnSpPr>
        <p:spPr>
          <a:xfrm>
            <a:off x="4932275" y="1560500"/>
            <a:ext cx="2347800" cy="9300"/>
          </a:xfrm>
          <a:prstGeom prst="straightConnector1">
            <a:avLst/>
          </a:prstGeom>
          <a:noFill/>
          <a:ln w="9525" cap="flat" cmpd="sng">
            <a:solidFill>
              <a:schemeClr val="dk2"/>
            </a:solidFill>
            <a:prstDash val="solid"/>
            <a:round/>
            <a:headEnd type="none" w="sm" len="sm"/>
            <a:tailEnd type="none" w="sm" len="sm"/>
          </a:ln>
        </p:spPr>
      </p:cxnSp>
      <p:cxnSp>
        <p:nvCxnSpPr>
          <p:cNvPr id="118" name="Google Shape;118;p5"/>
          <p:cNvCxnSpPr/>
          <p:nvPr/>
        </p:nvCxnSpPr>
        <p:spPr>
          <a:xfrm>
            <a:off x="7886050" y="1569800"/>
            <a:ext cx="2347800" cy="9300"/>
          </a:xfrm>
          <a:prstGeom prst="straightConnector1">
            <a:avLst/>
          </a:prstGeom>
          <a:noFill/>
          <a:ln w="9525" cap="flat" cmpd="sng">
            <a:solidFill>
              <a:schemeClr val="dk2"/>
            </a:solidFill>
            <a:prstDash val="solid"/>
            <a:round/>
            <a:headEnd type="none" w="sm" len="sm"/>
            <a:tailEnd type="none" w="sm" len="sm"/>
          </a:ln>
        </p:spPr>
      </p:cxnSp>
      <p:cxnSp>
        <p:nvCxnSpPr>
          <p:cNvPr id="119" name="Google Shape;119;p5"/>
          <p:cNvCxnSpPr/>
          <p:nvPr/>
        </p:nvCxnSpPr>
        <p:spPr>
          <a:xfrm>
            <a:off x="3143800" y="5794500"/>
            <a:ext cx="3697800" cy="5700"/>
          </a:xfrm>
          <a:prstGeom prst="straightConnector1">
            <a:avLst/>
          </a:prstGeom>
          <a:noFill/>
          <a:ln w="9525" cap="flat" cmpd="sng">
            <a:solidFill>
              <a:schemeClr val="dk2"/>
            </a:solidFill>
            <a:prstDash val="solid"/>
            <a:round/>
            <a:headEnd type="none" w="sm" len="sm"/>
            <a:tailEnd type="none" w="sm" len="sm"/>
          </a:ln>
        </p:spPr>
      </p:cxnSp>
      <p:grpSp>
        <p:nvGrpSpPr>
          <p:cNvPr id="120" name="Google Shape;120;p5"/>
          <p:cNvGrpSpPr/>
          <p:nvPr/>
        </p:nvGrpSpPr>
        <p:grpSpPr>
          <a:xfrm>
            <a:off x="7652389" y="1755089"/>
            <a:ext cx="2491046" cy="4765274"/>
            <a:chOff x="6280789" y="993089"/>
            <a:chExt cx="2491046" cy="4765274"/>
          </a:xfrm>
        </p:grpSpPr>
        <p:pic>
          <p:nvPicPr>
            <p:cNvPr id="121" name="Google Shape;121;p5"/>
            <p:cNvPicPr preferRelativeResize="0"/>
            <p:nvPr/>
          </p:nvPicPr>
          <p:blipFill rotWithShape="1">
            <a:blip r:embed="rId31">
              <a:alphaModFix/>
            </a:blip>
            <a:srcRect/>
            <a:stretch/>
          </p:blipFill>
          <p:spPr>
            <a:xfrm>
              <a:off x="6347893" y="2255440"/>
              <a:ext cx="1165860" cy="474576"/>
            </a:xfrm>
            <a:prstGeom prst="rect">
              <a:avLst/>
            </a:prstGeom>
            <a:noFill/>
            <a:ln>
              <a:noFill/>
            </a:ln>
          </p:spPr>
        </p:pic>
        <p:pic>
          <p:nvPicPr>
            <p:cNvPr id="122" name="Google Shape;122;p5" descr="A picture containing text  Description automatically generated"/>
            <p:cNvPicPr preferRelativeResize="0"/>
            <p:nvPr/>
          </p:nvPicPr>
          <p:blipFill rotWithShape="1">
            <a:blip r:embed="rId32">
              <a:alphaModFix/>
            </a:blip>
            <a:srcRect/>
            <a:stretch/>
          </p:blipFill>
          <p:spPr>
            <a:xfrm>
              <a:off x="7383075" y="1016900"/>
              <a:ext cx="606475" cy="822950"/>
            </a:xfrm>
            <a:prstGeom prst="rect">
              <a:avLst/>
            </a:prstGeom>
            <a:noFill/>
            <a:ln>
              <a:noFill/>
            </a:ln>
          </p:spPr>
        </p:pic>
        <p:pic>
          <p:nvPicPr>
            <p:cNvPr id="123" name="Google Shape;123;p5" descr="A picture containing text  Description automatically generated"/>
            <p:cNvPicPr preferRelativeResize="0"/>
            <p:nvPr/>
          </p:nvPicPr>
          <p:blipFill rotWithShape="1">
            <a:blip r:embed="rId33">
              <a:alphaModFix/>
            </a:blip>
            <a:srcRect/>
            <a:stretch/>
          </p:blipFill>
          <p:spPr>
            <a:xfrm>
              <a:off x="7600652" y="1923501"/>
              <a:ext cx="566776" cy="365760"/>
            </a:xfrm>
            <a:prstGeom prst="rect">
              <a:avLst/>
            </a:prstGeom>
            <a:noFill/>
            <a:ln>
              <a:noFill/>
            </a:ln>
          </p:spPr>
        </p:pic>
        <p:pic>
          <p:nvPicPr>
            <p:cNvPr id="124" name="Google Shape;124;p5">
              <a:hlinkClick r:id="rId34"/>
            </p:cNvPr>
            <p:cNvPicPr preferRelativeResize="0"/>
            <p:nvPr/>
          </p:nvPicPr>
          <p:blipFill rotWithShape="1">
            <a:blip r:embed="rId35">
              <a:alphaModFix/>
            </a:blip>
            <a:srcRect/>
            <a:stretch/>
          </p:blipFill>
          <p:spPr>
            <a:xfrm>
              <a:off x="6681793" y="993089"/>
              <a:ext cx="411480" cy="548640"/>
            </a:xfrm>
            <a:prstGeom prst="rect">
              <a:avLst/>
            </a:prstGeom>
            <a:noFill/>
            <a:ln>
              <a:noFill/>
            </a:ln>
          </p:spPr>
        </p:pic>
        <p:pic>
          <p:nvPicPr>
            <p:cNvPr id="125" name="Google Shape;125;p5" descr="Logo, company name  Description automatically generated"/>
            <p:cNvPicPr preferRelativeResize="0"/>
            <p:nvPr/>
          </p:nvPicPr>
          <p:blipFill rotWithShape="1">
            <a:blip r:embed="rId36">
              <a:alphaModFix/>
            </a:blip>
            <a:srcRect/>
            <a:stretch/>
          </p:blipFill>
          <p:spPr>
            <a:xfrm>
              <a:off x="8132243" y="1176246"/>
              <a:ext cx="606490" cy="731520"/>
            </a:xfrm>
            <a:prstGeom prst="rect">
              <a:avLst/>
            </a:prstGeom>
            <a:noFill/>
            <a:ln>
              <a:noFill/>
            </a:ln>
          </p:spPr>
        </p:pic>
        <p:pic>
          <p:nvPicPr>
            <p:cNvPr id="126" name="Google Shape;126;p5"/>
            <p:cNvPicPr preferRelativeResize="0"/>
            <p:nvPr/>
          </p:nvPicPr>
          <p:blipFill rotWithShape="1">
            <a:blip r:embed="rId37">
              <a:alphaModFix/>
            </a:blip>
            <a:srcRect/>
            <a:stretch/>
          </p:blipFill>
          <p:spPr>
            <a:xfrm>
              <a:off x="7605975" y="2342487"/>
              <a:ext cx="1165860" cy="458053"/>
            </a:xfrm>
            <a:prstGeom prst="rect">
              <a:avLst/>
            </a:prstGeom>
            <a:noFill/>
            <a:ln>
              <a:noFill/>
            </a:ln>
          </p:spPr>
        </p:pic>
        <p:pic>
          <p:nvPicPr>
            <p:cNvPr id="127" name="Google Shape;127;p5"/>
            <p:cNvPicPr preferRelativeResize="0"/>
            <p:nvPr/>
          </p:nvPicPr>
          <p:blipFill rotWithShape="1">
            <a:blip r:embed="rId38">
              <a:alphaModFix/>
            </a:blip>
            <a:srcRect/>
            <a:stretch/>
          </p:blipFill>
          <p:spPr>
            <a:xfrm>
              <a:off x="6441532" y="2910587"/>
              <a:ext cx="1165860" cy="352187"/>
            </a:xfrm>
            <a:prstGeom prst="rect">
              <a:avLst/>
            </a:prstGeom>
            <a:noFill/>
            <a:ln>
              <a:noFill/>
            </a:ln>
          </p:spPr>
        </p:pic>
        <p:pic>
          <p:nvPicPr>
            <p:cNvPr id="128" name="Google Shape;128;p5" descr="Logo, company name  Description automatically generated"/>
            <p:cNvPicPr preferRelativeResize="0"/>
            <p:nvPr/>
          </p:nvPicPr>
          <p:blipFill rotWithShape="1">
            <a:blip r:embed="rId39">
              <a:alphaModFix/>
            </a:blip>
            <a:srcRect/>
            <a:stretch/>
          </p:blipFill>
          <p:spPr>
            <a:xfrm>
              <a:off x="7660675" y="2805958"/>
              <a:ext cx="934603" cy="731520"/>
            </a:xfrm>
            <a:prstGeom prst="rect">
              <a:avLst/>
            </a:prstGeom>
            <a:noFill/>
            <a:ln>
              <a:noFill/>
            </a:ln>
          </p:spPr>
        </p:pic>
        <p:pic>
          <p:nvPicPr>
            <p:cNvPr id="129" name="Google Shape;129;p5" descr="Logo, company name  Description automatically generated"/>
            <p:cNvPicPr preferRelativeResize="0"/>
            <p:nvPr/>
          </p:nvPicPr>
          <p:blipFill rotWithShape="1">
            <a:blip r:embed="rId40">
              <a:alphaModFix/>
            </a:blip>
            <a:srcRect l="15577" t="10352" r="20421" b="21495"/>
            <a:stretch/>
          </p:blipFill>
          <p:spPr>
            <a:xfrm>
              <a:off x="7657972" y="3611460"/>
              <a:ext cx="515200" cy="731520"/>
            </a:xfrm>
            <a:prstGeom prst="rect">
              <a:avLst/>
            </a:prstGeom>
            <a:noFill/>
            <a:ln>
              <a:noFill/>
            </a:ln>
          </p:spPr>
        </p:pic>
        <p:pic>
          <p:nvPicPr>
            <p:cNvPr id="130" name="Google Shape;130;p5" descr="Logo, company name  Description automatically generated"/>
            <p:cNvPicPr preferRelativeResize="0"/>
            <p:nvPr/>
          </p:nvPicPr>
          <p:blipFill rotWithShape="1">
            <a:blip r:embed="rId41">
              <a:alphaModFix/>
            </a:blip>
            <a:srcRect t="32799" b="33856"/>
            <a:stretch/>
          </p:blipFill>
          <p:spPr>
            <a:xfrm>
              <a:off x="6708705" y="3350450"/>
              <a:ext cx="822732" cy="365760"/>
            </a:xfrm>
            <a:prstGeom prst="rect">
              <a:avLst/>
            </a:prstGeom>
            <a:noFill/>
            <a:ln>
              <a:noFill/>
            </a:ln>
          </p:spPr>
        </p:pic>
        <p:pic>
          <p:nvPicPr>
            <p:cNvPr id="131" name="Google Shape;131;p5"/>
            <p:cNvPicPr preferRelativeResize="0"/>
            <p:nvPr/>
          </p:nvPicPr>
          <p:blipFill rotWithShape="1">
            <a:blip r:embed="rId42">
              <a:alphaModFix/>
            </a:blip>
            <a:srcRect l="27292" t="19602" r="49305" b="74487"/>
            <a:stretch/>
          </p:blipFill>
          <p:spPr>
            <a:xfrm>
              <a:off x="6544127" y="3825163"/>
              <a:ext cx="1028700" cy="194746"/>
            </a:xfrm>
            <a:prstGeom prst="rect">
              <a:avLst/>
            </a:prstGeom>
            <a:noFill/>
            <a:ln>
              <a:noFill/>
            </a:ln>
          </p:spPr>
        </p:pic>
        <p:pic>
          <p:nvPicPr>
            <p:cNvPr id="132" name="Google Shape;132;p5" descr="Logo, company name  Description automatically generated"/>
            <p:cNvPicPr preferRelativeResize="0"/>
            <p:nvPr/>
          </p:nvPicPr>
          <p:blipFill rotWithShape="1">
            <a:blip r:embed="rId43">
              <a:alphaModFix/>
            </a:blip>
            <a:srcRect/>
            <a:stretch/>
          </p:blipFill>
          <p:spPr>
            <a:xfrm>
              <a:off x="8224991" y="3623123"/>
              <a:ext cx="480060" cy="640080"/>
            </a:xfrm>
            <a:prstGeom prst="rect">
              <a:avLst/>
            </a:prstGeom>
            <a:noFill/>
            <a:ln>
              <a:noFill/>
            </a:ln>
          </p:spPr>
        </p:pic>
        <p:pic>
          <p:nvPicPr>
            <p:cNvPr id="133" name="Google Shape;133;p5" descr="Diagram  Description automatically generated"/>
            <p:cNvPicPr preferRelativeResize="0"/>
            <p:nvPr/>
          </p:nvPicPr>
          <p:blipFill rotWithShape="1">
            <a:blip r:embed="rId44">
              <a:alphaModFix/>
            </a:blip>
            <a:srcRect/>
            <a:stretch/>
          </p:blipFill>
          <p:spPr>
            <a:xfrm>
              <a:off x="7032969" y="4091727"/>
              <a:ext cx="548640" cy="693481"/>
            </a:xfrm>
            <a:prstGeom prst="rect">
              <a:avLst/>
            </a:prstGeom>
            <a:noFill/>
            <a:ln>
              <a:noFill/>
            </a:ln>
          </p:spPr>
        </p:pic>
        <p:pic>
          <p:nvPicPr>
            <p:cNvPr id="134" name="Google Shape;134;p5" descr="Icon  Description automatically generated"/>
            <p:cNvPicPr preferRelativeResize="0"/>
            <p:nvPr/>
          </p:nvPicPr>
          <p:blipFill rotWithShape="1">
            <a:blip r:embed="rId45">
              <a:alphaModFix/>
            </a:blip>
            <a:srcRect/>
            <a:stretch/>
          </p:blipFill>
          <p:spPr>
            <a:xfrm>
              <a:off x="7735471" y="4403643"/>
              <a:ext cx="969581" cy="457200"/>
            </a:xfrm>
            <a:prstGeom prst="rect">
              <a:avLst/>
            </a:prstGeom>
            <a:noFill/>
            <a:ln>
              <a:noFill/>
            </a:ln>
          </p:spPr>
        </p:pic>
        <p:pic>
          <p:nvPicPr>
            <p:cNvPr id="135" name="Google Shape;135;p5" descr="Icon  Description automatically generated"/>
            <p:cNvPicPr preferRelativeResize="0"/>
            <p:nvPr/>
          </p:nvPicPr>
          <p:blipFill rotWithShape="1">
            <a:blip r:embed="rId46">
              <a:alphaModFix/>
            </a:blip>
            <a:srcRect/>
            <a:stretch/>
          </p:blipFill>
          <p:spPr>
            <a:xfrm>
              <a:off x="6653985" y="4810762"/>
              <a:ext cx="918482" cy="457200"/>
            </a:xfrm>
            <a:prstGeom prst="rect">
              <a:avLst/>
            </a:prstGeom>
            <a:noFill/>
            <a:ln>
              <a:noFill/>
            </a:ln>
          </p:spPr>
        </p:pic>
        <p:pic>
          <p:nvPicPr>
            <p:cNvPr id="136" name="Google Shape;136;p5" descr="Logo  Description automatically generated"/>
            <p:cNvPicPr preferRelativeResize="0"/>
            <p:nvPr/>
          </p:nvPicPr>
          <p:blipFill rotWithShape="1">
            <a:blip r:embed="rId47">
              <a:alphaModFix/>
            </a:blip>
            <a:srcRect/>
            <a:stretch/>
          </p:blipFill>
          <p:spPr>
            <a:xfrm>
              <a:off x="7715931" y="4942948"/>
              <a:ext cx="685800" cy="640606"/>
            </a:xfrm>
            <a:prstGeom prst="rect">
              <a:avLst/>
            </a:prstGeom>
            <a:noFill/>
            <a:ln>
              <a:noFill/>
            </a:ln>
          </p:spPr>
        </p:pic>
        <p:pic>
          <p:nvPicPr>
            <p:cNvPr id="137" name="Google Shape;137;p5" descr="Logo  Description automatically generated"/>
            <p:cNvPicPr preferRelativeResize="0"/>
            <p:nvPr/>
          </p:nvPicPr>
          <p:blipFill rotWithShape="1">
            <a:blip r:embed="rId48">
              <a:alphaModFix/>
            </a:blip>
            <a:srcRect t="24917" b="18501"/>
            <a:stretch/>
          </p:blipFill>
          <p:spPr>
            <a:xfrm>
              <a:off x="7021499" y="5344472"/>
              <a:ext cx="548640" cy="413891"/>
            </a:xfrm>
            <a:prstGeom prst="rect">
              <a:avLst/>
            </a:prstGeom>
            <a:noFill/>
            <a:ln>
              <a:noFill/>
            </a:ln>
          </p:spPr>
        </p:pic>
        <p:pic>
          <p:nvPicPr>
            <p:cNvPr id="138" name="Google Shape;138;p5" descr="Text, letter  Description automatically generated"/>
            <p:cNvPicPr preferRelativeResize="0"/>
            <p:nvPr/>
          </p:nvPicPr>
          <p:blipFill rotWithShape="1">
            <a:blip r:embed="rId49">
              <a:alphaModFix/>
            </a:blip>
            <a:srcRect l="6357" t="31811" r="2042" b="26907"/>
            <a:stretch/>
          </p:blipFill>
          <p:spPr>
            <a:xfrm>
              <a:off x="6280789" y="1552946"/>
              <a:ext cx="1102279" cy="662345"/>
            </a:xfrm>
            <a:prstGeom prst="rect">
              <a:avLst/>
            </a:prstGeom>
            <a:noFill/>
            <a:ln>
              <a:noFill/>
            </a:ln>
          </p:spPr>
        </p:pic>
        <p:pic>
          <p:nvPicPr>
            <p:cNvPr id="139" name="Google Shape;139;p5" descr="Logo  Description automatically generated"/>
            <p:cNvPicPr preferRelativeResize="0"/>
            <p:nvPr/>
          </p:nvPicPr>
          <p:blipFill rotWithShape="1">
            <a:blip r:embed="rId50">
              <a:alphaModFix/>
            </a:blip>
            <a:srcRect/>
            <a:stretch/>
          </p:blipFill>
          <p:spPr>
            <a:xfrm>
              <a:off x="6347675" y="4128425"/>
              <a:ext cx="643800" cy="6438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69B8A18-CD99-4626-9062-20CE7DC51C29}"/>
              </a:ext>
            </a:extLst>
          </p:cNvPr>
          <p:cNvSpPr/>
          <p:nvPr/>
        </p:nvSpPr>
        <p:spPr>
          <a:xfrm>
            <a:off x="7429499" y="418299"/>
            <a:ext cx="5768603" cy="584775"/>
          </a:xfrm>
          <a:prstGeom prst="rect">
            <a:avLst/>
          </a:prstGeom>
        </p:spPr>
        <p:txBody>
          <a:bodyPr wrap="square">
            <a:spAutoFit/>
          </a:bodyPr>
          <a:lstStyle/>
          <a:p>
            <a:pPr lvl="0"/>
            <a:r>
              <a:rPr lang="en-US" sz="3200" b="1" dirty="0">
                <a:solidFill>
                  <a:srgbClr val="1F497D">
                    <a:lumMod val="50000"/>
                  </a:srgbClr>
                </a:solidFill>
                <a:latin typeface="Arial" panose="020B0604020202020204" pitchFamily="34" charset="0"/>
                <a:cs typeface="Arial" panose="020B0604020202020204" pitchFamily="34" charset="0"/>
              </a:rPr>
              <a:t>Program Framework</a:t>
            </a:r>
          </a:p>
        </p:txBody>
      </p:sp>
      <p:cxnSp>
        <p:nvCxnSpPr>
          <p:cNvPr id="28" name="Straight Connector 27">
            <a:extLst>
              <a:ext uri="{FF2B5EF4-FFF2-40B4-BE49-F238E27FC236}">
                <a16:creationId xmlns:a16="http://schemas.microsoft.com/office/drawing/2014/main" id="{9CC7D1EB-0E36-4DA6-837D-1C1035D29ED2}"/>
              </a:ext>
            </a:extLst>
          </p:cNvPr>
          <p:cNvCxnSpPr>
            <a:cxnSpLocks/>
          </p:cNvCxnSpPr>
          <p:nvPr/>
        </p:nvCxnSpPr>
        <p:spPr>
          <a:xfrm>
            <a:off x="3855836" y="1003074"/>
            <a:ext cx="7719694"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2260050-0169-4D60-A6A9-14AD4865F36B}"/>
              </a:ext>
            </a:extLst>
          </p:cNvPr>
          <p:cNvSpPr/>
          <p:nvPr/>
        </p:nvSpPr>
        <p:spPr>
          <a:xfrm>
            <a:off x="4087749" y="1003074"/>
            <a:ext cx="7719694" cy="584775"/>
          </a:xfrm>
          <a:prstGeom prst="rect">
            <a:avLst/>
          </a:prstGeom>
        </p:spPr>
        <p:txBody>
          <a:bodyPr wrap="square">
            <a:spAutoFit/>
          </a:bodyPr>
          <a:lstStyle/>
          <a:p>
            <a:pPr lvl="0"/>
            <a:r>
              <a:rPr lang="en-US" sz="3200" dirty="0">
                <a:solidFill>
                  <a:schemeClr val="tx2">
                    <a:lumMod val="50000"/>
                  </a:schemeClr>
                </a:solidFill>
                <a:latin typeface="Arial" panose="020B0604020202020204" pitchFamily="34" charset="0"/>
                <a:cs typeface="Arial" panose="020B0604020202020204" pitchFamily="34" charset="0"/>
              </a:rPr>
              <a:t>Shared </a:t>
            </a:r>
            <a:r>
              <a:rPr lang="en-US" sz="3200" i="1" dirty="0">
                <a:solidFill>
                  <a:schemeClr val="tx2">
                    <a:lumMod val="50000"/>
                  </a:schemeClr>
                </a:solidFill>
                <a:latin typeface="Arial" panose="020B0604020202020204" pitchFamily="34" charset="0"/>
                <a:cs typeface="Arial" panose="020B0604020202020204" pitchFamily="34" charset="0"/>
              </a:rPr>
              <a:t>City-County-Community</a:t>
            </a:r>
            <a:r>
              <a:rPr lang="en-US" sz="3200" dirty="0">
                <a:solidFill>
                  <a:schemeClr val="tx2">
                    <a:lumMod val="50000"/>
                  </a:schemeClr>
                </a:solidFill>
                <a:latin typeface="Arial" panose="020B0604020202020204" pitchFamily="34" charset="0"/>
                <a:cs typeface="Arial" panose="020B0604020202020204" pitchFamily="34" charset="0"/>
              </a:rPr>
              <a:t> Program</a:t>
            </a:r>
          </a:p>
        </p:txBody>
      </p:sp>
      <p:sp>
        <p:nvSpPr>
          <p:cNvPr id="5" name="Rectangle 4">
            <a:extLst>
              <a:ext uri="{FF2B5EF4-FFF2-40B4-BE49-F238E27FC236}">
                <a16:creationId xmlns:a16="http://schemas.microsoft.com/office/drawing/2014/main" id="{8C0BEE1B-2E3C-4727-A742-F1A5DAE7590A}"/>
              </a:ext>
            </a:extLst>
          </p:cNvPr>
          <p:cNvSpPr/>
          <p:nvPr/>
        </p:nvSpPr>
        <p:spPr>
          <a:xfrm>
            <a:off x="4984979" y="2066474"/>
            <a:ext cx="7018600" cy="3929281"/>
          </a:xfrm>
          <a:prstGeom prst="rect">
            <a:avLst/>
          </a:prstGeom>
        </p:spPr>
        <p:txBody>
          <a:bodyPr wrap="square">
            <a:spAutoFit/>
          </a:bodyPr>
          <a:lstStyle/>
          <a:p>
            <a:pPr lvl="0">
              <a:spcBef>
                <a:spcPts val="150"/>
              </a:spcBef>
            </a:pPr>
            <a:r>
              <a:rPr lang="en-US" sz="2400" b="1" dirty="0">
                <a:solidFill>
                  <a:srgbClr val="022D41"/>
                </a:solidFill>
                <a:latin typeface="Arial Narrow" panose="020B0606020202030204" pitchFamily="34" charset="0"/>
              </a:rPr>
              <a:t>Jurisdictions jointly established framework:</a:t>
            </a:r>
          </a:p>
          <a:p>
            <a:pPr marL="457200" lvl="0" indent="-355600">
              <a:spcBef>
                <a:spcPts val="600"/>
              </a:spcBef>
              <a:buClr>
                <a:srgbClr val="3F3F3F"/>
              </a:buClr>
              <a:buSzPts val="2000"/>
              <a:buFont typeface="Roboto Condensed"/>
              <a:buChar char="●"/>
            </a:pPr>
            <a:r>
              <a:rPr lang="en-US" sz="2400" dirty="0">
                <a:solidFill>
                  <a:srgbClr val="022D41"/>
                </a:solidFill>
                <a:latin typeface="Arial Narrow" panose="020B0606020202030204" pitchFamily="34" charset="0"/>
              </a:rPr>
              <a:t>Multnomah County resident</a:t>
            </a:r>
          </a:p>
          <a:p>
            <a:pPr marL="457200" lvl="0" indent="-355600">
              <a:spcBef>
                <a:spcPts val="600"/>
              </a:spcBef>
              <a:buClr>
                <a:srgbClr val="3F3F3F"/>
              </a:buClr>
              <a:buSzPts val="2000"/>
              <a:buFont typeface="Roboto Condensed"/>
              <a:buChar char="●"/>
            </a:pPr>
            <a:r>
              <a:rPr lang="en-US" sz="2400" dirty="0">
                <a:solidFill>
                  <a:srgbClr val="022D41"/>
                </a:solidFill>
                <a:latin typeface="Arial Narrow" panose="020B0606020202030204" pitchFamily="34" charset="0"/>
              </a:rPr>
              <a:t>80% Area Median Income * (</a:t>
            </a:r>
            <a:r>
              <a:rPr lang="en-US" sz="2400" i="1" dirty="0">
                <a:solidFill>
                  <a:srgbClr val="022D41"/>
                </a:solidFill>
                <a:latin typeface="Arial Narrow" panose="020B0606020202030204" pitchFamily="34" charset="0"/>
              </a:rPr>
              <a:t>Preference for 50% AMI</a:t>
            </a:r>
            <a:r>
              <a:rPr lang="en-US" sz="2400" dirty="0">
                <a:solidFill>
                  <a:srgbClr val="022D41"/>
                </a:solidFill>
                <a:latin typeface="Arial Narrow" panose="020B0606020202030204" pitchFamily="34" charset="0"/>
              </a:rPr>
              <a:t>) </a:t>
            </a:r>
          </a:p>
          <a:p>
            <a:pPr marL="457200" indent="-355600">
              <a:spcBef>
                <a:spcPts val="600"/>
              </a:spcBef>
              <a:buClr>
                <a:srgbClr val="3F3F3F"/>
              </a:buClr>
              <a:buSzPts val="2000"/>
              <a:buFont typeface="Roboto Condensed"/>
              <a:buChar char="●"/>
            </a:pPr>
            <a:r>
              <a:rPr lang="en-US" sz="2400" dirty="0">
                <a:solidFill>
                  <a:srgbClr val="022D41"/>
                </a:solidFill>
                <a:latin typeface="Arial Narrow" panose="020B0606020202030204" pitchFamily="34" charset="0"/>
              </a:rPr>
              <a:t>Single application for all funding sources </a:t>
            </a:r>
          </a:p>
          <a:p>
            <a:pPr lvl="0">
              <a:spcBef>
                <a:spcPts val="150"/>
              </a:spcBef>
            </a:pPr>
            <a:endParaRPr lang="en-US" sz="2400" b="1" dirty="0">
              <a:solidFill>
                <a:srgbClr val="022D41"/>
              </a:solidFill>
              <a:latin typeface="Arial Narrow" panose="020B0606020202030204" pitchFamily="34" charset="0"/>
            </a:endParaRPr>
          </a:p>
          <a:p>
            <a:pPr lvl="0">
              <a:spcBef>
                <a:spcPts val="150"/>
              </a:spcBef>
            </a:pPr>
            <a:r>
              <a:rPr lang="en-US" sz="2400" b="1" dirty="0">
                <a:solidFill>
                  <a:srgbClr val="022D41"/>
                </a:solidFill>
                <a:latin typeface="Arial Narrow" panose="020B0606020202030204" pitchFamily="34" charset="0"/>
              </a:rPr>
              <a:t>Maximize flexibility for community partners:</a:t>
            </a:r>
          </a:p>
          <a:p>
            <a:pPr marL="457200" lvl="0" indent="-355600">
              <a:spcBef>
                <a:spcPts val="600"/>
              </a:spcBef>
              <a:buClr>
                <a:srgbClr val="3F3F3F"/>
              </a:buClr>
              <a:buSzPts val="2000"/>
              <a:buFont typeface="Roboto Condensed"/>
              <a:buChar char="●"/>
            </a:pPr>
            <a:r>
              <a:rPr lang="en-US" sz="2400" dirty="0">
                <a:solidFill>
                  <a:srgbClr val="022D41"/>
                </a:solidFill>
                <a:latin typeface="Arial Narrow" panose="020B0606020202030204" pitchFamily="34" charset="0"/>
              </a:rPr>
              <a:t>Rent arrears, current/future rent, utilities, etc.</a:t>
            </a:r>
            <a:endParaRPr lang="en-US" sz="2400" i="1" dirty="0">
              <a:solidFill>
                <a:srgbClr val="022D41"/>
              </a:solidFill>
              <a:latin typeface="Arial Narrow" panose="020B0606020202030204" pitchFamily="34" charset="0"/>
            </a:endParaRPr>
          </a:p>
          <a:p>
            <a:pPr marL="457200" lvl="0" indent="-355600">
              <a:spcBef>
                <a:spcPts val="600"/>
              </a:spcBef>
              <a:buClr>
                <a:srgbClr val="3F3F3F"/>
              </a:buClr>
              <a:buSzPts val="2000"/>
              <a:buFont typeface="Roboto Condensed"/>
              <a:buChar char="●"/>
            </a:pPr>
            <a:r>
              <a:rPr lang="en-US" sz="2400" dirty="0">
                <a:solidFill>
                  <a:srgbClr val="022D41"/>
                </a:solidFill>
                <a:latin typeface="Arial Narrow" panose="020B0606020202030204" pitchFamily="34" charset="0"/>
              </a:rPr>
              <a:t>Decentralized intake and prioritization process</a:t>
            </a:r>
          </a:p>
          <a:p>
            <a:pPr marL="457200" lvl="0" indent="-355600">
              <a:spcBef>
                <a:spcPts val="600"/>
              </a:spcBef>
              <a:buClr>
                <a:srgbClr val="3F3F3F"/>
              </a:buClr>
              <a:buSzPts val="2000"/>
              <a:buFont typeface="Roboto Condensed"/>
              <a:buChar char="●"/>
            </a:pPr>
            <a:r>
              <a:rPr lang="en-US" sz="2400" dirty="0">
                <a:solidFill>
                  <a:srgbClr val="022D41"/>
                </a:solidFill>
                <a:latin typeface="Arial Narrow" panose="020B0606020202030204" pitchFamily="34" charset="0"/>
              </a:rPr>
              <a:t>Flexible assistance amounts</a:t>
            </a:r>
          </a:p>
        </p:txBody>
      </p:sp>
      <p:sp>
        <p:nvSpPr>
          <p:cNvPr id="2" name="Rectangle 1">
            <a:extLst>
              <a:ext uri="{FF2B5EF4-FFF2-40B4-BE49-F238E27FC236}">
                <a16:creationId xmlns:a16="http://schemas.microsoft.com/office/drawing/2014/main" id="{9C40527B-3274-4596-8D59-73BFD71A8749}"/>
              </a:ext>
            </a:extLst>
          </p:cNvPr>
          <p:cNvSpPr/>
          <p:nvPr/>
        </p:nvSpPr>
        <p:spPr>
          <a:xfrm>
            <a:off x="495117" y="3436754"/>
            <a:ext cx="4219575" cy="3046988"/>
          </a:xfrm>
          <a:prstGeom prst="rect">
            <a:avLst/>
          </a:prstGeom>
          <a:ln w="76200">
            <a:solidFill>
              <a:srgbClr val="0096B8"/>
            </a:solidFill>
          </a:ln>
        </p:spPr>
        <p:txBody>
          <a:bodyPr wrap="square">
            <a:spAutoFit/>
          </a:bodyPr>
          <a:lstStyle/>
          <a:p>
            <a:r>
              <a:rPr lang="en-US" sz="3200" i="1" dirty="0">
                <a:latin typeface="Calibri" panose="020F0502020204030204" pitchFamily="34" charset="0"/>
              </a:rPr>
              <a:t>Low barrier single application translated into Spanish, Simplified Chinese, Russian, Vietnamese, Somali, &amp; Swahili. </a:t>
            </a:r>
            <a:endParaRPr lang="en-US" sz="3200" i="1" dirty="0"/>
          </a:p>
        </p:txBody>
      </p:sp>
      <p:pic>
        <p:nvPicPr>
          <p:cNvPr id="4" name="Graphic 3" descr="Document">
            <a:extLst>
              <a:ext uri="{FF2B5EF4-FFF2-40B4-BE49-F238E27FC236}">
                <a16:creationId xmlns:a16="http://schemas.microsoft.com/office/drawing/2014/main" id="{ED5FACA2-2A63-41E1-9247-87583F53BD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463" y="418299"/>
            <a:ext cx="2746460" cy="2746460"/>
          </a:xfrm>
          <a:prstGeom prst="rect">
            <a:avLst/>
          </a:prstGeom>
        </p:spPr>
      </p:pic>
    </p:spTree>
    <p:extLst>
      <p:ext uri="{BB962C8B-B14F-4D97-AF65-F5344CB8AC3E}">
        <p14:creationId xmlns:p14="http://schemas.microsoft.com/office/powerpoint/2010/main" val="121883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69B8A18-CD99-4626-9062-20CE7DC51C29}"/>
              </a:ext>
            </a:extLst>
          </p:cNvPr>
          <p:cNvSpPr/>
          <p:nvPr/>
        </p:nvSpPr>
        <p:spPr>
          <a:xfrm>
            <a:off x="1746937" y="350459"/>
            <a:ext cx="5768603" cy="584775"/>
          </a:xfrm>
          <a:prstGeom prst="rect">
            <a:avLst/>
          </a:prstGeom>
        </p:spPr>
        <p:txBody>
          <a:bodyPr wrap="square">
            <a:spAutoFit/>
          </a:bodyPr>
          <a:lstStyle/>
          <a:p>
            <a:pPr lvl="0"/>
            <a:r>
              <a:rPr lang="en-US" sz="3200" b="1" dirty="0">
                <a:solidFill>
                  <a:srgbClr val="1F497D">
                    <a:lumMod val="50000"/>
                  </a:srgbClr>
                </a:solidFill>
                <a:latin typeface="Arial" panose="020B0604020202020204" pitchFamily="34" charset="0"/>
                <a:cs typeface="Arial" panose="020B0604020202020204" pitchFamily="34" charset="0"/>
              </a:rPr>
              <a:t>Jurisdictional Coordination</a:t>
            </a:r>
          </a:p>
        </p:txBody>
      </p:sp>
      <p:cxnSp>
        <p:nvCxnSpPr>
          <p:cNvPr id="28" name="Straight Connector 27">
            <a:extLst>
              <a:ext uri="{FF2B5EF4-FFF2-40B4-BE49-F238E27FC236}">
                <a16:creationId xmlns:a16="http://schemas.microsoft.com/office/drawing/2014/main" id="{9CC7D1EB-0E36-4DA6-837D-1C1035D29ED2}"/>
              </a:ext>
            </a:extLst>
          </p:cNvPr>
          <p:cNvCxnSpPr>
            <a:cxnSpLocks/>
          </p:cNvCxnSpPr>
          <p:nvPr/>
        </p:nvCxnSpPr>
        <p:spPr>
          <a:xfrm>
            <a:off x="669291" y="1003074"/>
            <a:ext cx="7719694"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B48430F-1A04-4942-93A6-832E12C42D66}"/>
              </a:ext>
            </a:extLst>
          </p:cNvPr>
          <p:cNvGrpSpPr/>
          <p:nvPr/>
        </p:nvGrpSpPr>
        <p:grpSpPr>
          <a:xfrm>
            <a:off x="8844519" y="418299"/>
            <a:ext cx="2678190" cy="5871090"/>
            <a:chOff x="8388985" y="476515"/>
            <a:chExt cx="2678190" cy="5871090"/>
          </a:xfrm>
        </p:grpSpPr>
        <p:pic>
          <p:nvPicPr>
            <p:cNvPr id="15" name="Picture 14" descr="Icon&#10;&#10;Description automatically generated">
              <a:extLst>
                <a:ext uri="{FF2B5EF4-FFF2-40B4-BE49-F238E27FC236}">
                  <a16:creationId xmlns:a16="http://schemas.microsoft.com/office/drawing/2014/main" id="{842B58E0-30DC-42D1-BCC0-D5A5194A2349}"/>
                </a:ext>
              </a:extLst>
            </p:cNvPr>
            <p:cNvPicPr>
              <a:picLocks noChangeAspect="1"/>
            </p:cNvPicPr>
            <p:nvPr/>
          </p:nvPicPr>
          <p:blipFill rotWithShape="1">
            <a:blip r:embed="rId3">
              <a:extLst>
                <a:ext uri="{28A0092B-C50C-407E-A947-70E740481C1C}">
                  <a14:useLocalDpi xmlns:a14="http://schemas.microsoft.com/office/drawing/2010/main" val="0"/>
                </a:ext>
              </a:extLst>
            </a:blip>
            <a:srcRect r="7346"/>
            <a:stretch/>
          </p:blipFill>
          <p:spPr>
            <a:xfrm>
              <a:off x="8554996" y="3944698"/>
              <a:ext cx="2346169" cy="1371600"/>
            </a:xfrm>
            <a:prstGeom prst="rect">
              <a:avLst/>
            </a:prstGeom>
          </p:spPr>
        </p:pic>
        <p:pic>
          <p:nvPicPr>
            <p:cNvPr id="10" name="Picture 9" descr="Logo, company name&#10;&#10;Description automatically generated">
              <a:extLst>
                <a:ext uri="{FF2B5EF4-FFF2-40B4-BE49-F238E27FC236}">
                  <a16:creationId xmlns:a16="http://schemas.microsoft.com/office/drawing/2014/main" id="{F5B75F88-8453-484F-8F48-53709E5E3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739" y="2482856"/>
              <a:ext cx="2090684" cy="1371600"/>
            </a:xfrm>
            <a:prstGeom prst="rect">
              <a:avLst/>
            </a:prstGeom>
          </p:spPr>
        </p:pic>
        <p:pic>
          <p:nvPicPr>
            <p:cNvPr id="8" name="Picture 7" descr="Logo, company name&#10;&#10;Description automatically generated">
              <a:extLst>
                <a:ext uri="{FF2B5EF4-FFF2-40B4-BE49-F238E27FC236}">
                  <a16:creationId xmlns:a16="http://schemas.microsoft.com/office/drawing/2014/main" id="{844D8CFE-8EAC-4AF7-B2F2-074EF3DBB3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3681" y="476515"/>
              <a:ext cx="1828800" cy="1828800"/>
            </a:xfrm>
            <a:prstGeom prst="rect">
              <a:avLst/>
            </a:prstGeom>
          </p:spPr>
        </p:pic>
        <p:grpSp>
          <p:nvGrpSpPr>
            <p:cNvPr id="18" name="Group 17">
              <a:extLst>
                <a:ext uri="{FF2B5EF4-FFF2-40B4-BE49-F238E27FC236}">
                  <a16:creationId xmlns:a16="http://schemas.microsoft.com/office/drawing/2014/main" id="{5ACD25CA-E58B-48D4-9126-12820A29B861}"/>
                </a:ext>
              </a:extLst>
            </p:cNvPr>
            <p:cNvGrpSpPr/>
            <p:nvPr/>
          </p:nvGrpSpPr>
          <p:grpSpPr>
            <a:xfrm>
              <a:off x="8388985" y="5614026"/>
              <a:ext cx="2678190" cy="733579"/>
              <a:chOff x="9010529" y="5396534"/>
              <a:chExt cx="2678190" cy="733579"/>
            </a:xfrm>
          </p:grpSpPr>
          <p:pic>
            <p:nvPicPr>
              <p:cNvPr id="21" name="Picture 20">
                <a:extLst>
                  <a:ext uri="{FF2B5EF4-FFF2-40B4-BE49-F238E27FC236}">
                    <a16:creationId xmlns:a16="http://schemas.microsoft.com/office/drawing/2014/main" id="{90FA6E1E-56F1-4240-813D-57C8BB34DD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136" t="35087" r="6320" b="26113"/>
              <a:stretch/>
            </p:blipFill>
            <p:spPr>
              <a:xfrm>
                <a:off x="9010529" y="5754333"/>
                <a:ext cx="2678190" cy="375780"/>
              </a:xfrm>
              <a:prstGeom prst="rect">
                <a:avLst/>
              </a:prstGeom>
            </p:spPr>
          </p:pic>
          <p:pic>
            <p:nvPicPr>
              <p:cNvPr id="29" name="Picture 28">
                <a:extLst>
                  <a:ext uri="{FF2B5EF4-FFF2-40B4-BE49-F238E27FC236}">
                    <a16:creationId xmlns:a16="http://schemas.microsoft.com/office/drawing/2014/main" id="{1B150FCA-910C-4699-9E03-6EB861214BE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136" r="33980" b="63456"/>
              <a:stretch/>
            </p:blipFill>
            <p:spPr>
              <a:xfrm>
                <a:off x="9567134" y="5396534"/>
                <a:ext cx="1564980" cy="353935"/>
              </a:xfrm>
              <a:prstGeom prst="rect">
                <a:avLst/>
              </a:prstGeom>
            </p:spPr>
          </p:pic>
        </p:grpSp>
      </p:grpSp>
      <p:sp>
        <p:nvSpPr>
          <p:cNvPr id="32" name="Title 1">
            <a:extLst>
              <a:ext uri="{FF2B5EF4-FFF2-40B4-BE49-F238E27FC236}">
                <a16:creationId xmlns:a16="http://schemas.microsoft.com/office/drawing/2014/main" id="{8A10035C-E5D0-48DF-A21B-2566859CC89A}"/>
              </a:ext>
            </a:extLst>
          </p:cNvPr>
          <p:cNvSpPr txBox="1">
            <a:spLocks/>
          </p:cNvSpPr>
          <p:nvPr/>
        </p:nvSpPr>
        <p:spPr>
          <a:xfrm>
            <a:off x="1461356" y="3063379"/>
            <a:ext cx="2646231" cy="662344"/>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dirty="0">
                <a:solidFill>
                  <a:schemeClr val="tx2">
                    <a:lumMod val="50000"/>
                  </a:schemeClr>
                </a:solidFill>
                <a:latin typeface="Arial Narrow" panose="020B0606020202030204" pitchFamily="34" charset="0"/>
                <a:cs typeface="Arial" panose="020B0604020202020204" pitchFamily="34" charset="0"/>
              </a:rPr>
              <a:t>City CARES</a:t>
            </a:r>
          </a:p>
        </p:txBody>
      </p:sp>
      <p:sp>
        <p:nvSpPr>
          <p:cNvPr id="33" name="Rectangle 32">
            <a:extLst>
              <a:ext uri="{FF2B5EF4-FFF2-40B4-BE49-F238E27FC236}">
                <a16:creationId xmlns:a16="http://schemas.microsoft.com/office/drawing/2014/main" id="{C2260050-0169-4D60-A6A9-14AD4865F36B}"/>
              </a:ext>
            </a:extLst>
          </p:cNvPr>
          <p:cNvSpPr/>
          <p:nvPr/>
        </p:nvSpPr>
        <p:spPr>
          <a:xfrm>
            <a:off x="873495" y="1049240"/>
            <a:ext cx="7515489" cy="584775"/>
          </a:xfrm>
          <a:prstGeom prst="rect">
            <a:avLst/>
          </a:prstGeom>
        </p:spPr>
        <p:txBody>
          <a:bodyPr wrap="square">
            <a:spAutoFit/>
          </a:bodyPr>
          <a:lstStyle/>
          <a:p>
            <a:pPr lvl="0"/>
            <a:r>
              <a:rPr lang="en-US" sz="3200" dirty="0">
                <a:solidFill>
                  <a:schemeClr val="tx2">
                    <a:lumMod val="50000"/>
                  </a:schemeClr>
                </a:solidFill>
                <a:latin typeface="Arial" panose="020B0604020202020204" pitchFamily="34" charset="0"/>
                <a:cs typeface="Arial" panose="020B0604020202020204" pitchFamily="34" charset="0"/>
              </a:rPr>
              <a:t>Leveraging resources and infrastructure</a:t>
            </a:r>
          </a:p>
        </p:txBody>
      </p:sp>
      <p:sp>
        <p:nvSpPr>
          <p:cNvPr id="34" name="Title 1">
            <a:extLst>
              <a:ext uri="{FF2B5EF4-FFF2-40B4-BE49-F238E27FC236}">
                <a16:creationId xmlns:a16="http://schemas.microsoft.com/office/drawing/2014/main" id="{C875BEFA-D90E-4ED1-B8E0-FC930275954F}"/>
              </a:ext>
            </a:extLst>
          </p:cNvPr>
          <p:cNvSpPr txBox="1">
            <a:spLocks/>
          </p:cNvSpPr>
          <p:nvPr/>
        </p:nvSpPr>
        <p:spPr>
          <a:xfrm>
            <a:off x="963043" y="3582936"/>
            <a:ext cx="4262951" cy="662344"/>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dirty="0">
                <a:solidFill>
                  <a:schemeClr val="tx2">
                    <a:lumMod val="50000"/>
                  </a:schemeClr>
                </a:solidFill>
                <a:latin typeface="Arial Narrow" panose="020B0606020202030204" pitchFamily="34" charset="0"/>
                <a:cs typeface="Arial" panose="020B0604020202020204" pitchFamily="34" charset="0"/>
              </a:rPr>
              <a:t>Housing Bureau HOME Funds</a:t>
            </a:r>
          </a:p>
        </p:txBody>
      </p:sp>
      <p:sp>
        <p:nvSpPr>
          <p:cNvPr id="36" name="Title 1">
            <a:extLst>
              <a:ext uri="{FF2B5EF4-FFF2-40B4-BE49-F238E27FC236}">
                <a16:creationId xmlns:a16="http://schemas.microsoft.com/office/drawing/2014/main" id="{DB712357-49A7-4B41-85D0-DDF545DFD80A}"/>
              </a:ext>
            </a:extLst>
          </p:cNvPr>
          <p:cNvSpPr txBox="1">
            <a:spLocks/>
          </p:cNvSpPr>
          <p:nvPr/>
        </p:nvSpPr>
        <p:spPr>
          <a:xfrm>
            <a:off x="1461356" y="4063325"/>
            <a:ext cx="2646231" cy="662344"/>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dirty="0">
                <a:solidFill>
                  <a:schemeClr val="tx2">
                    <a:lumMod val="50000"/>
                  </a:schemeClr>
                </a:solidFill>
                <a:latin typeface="Arial Narrow" panose="020B0606020202030204" pitchFamily="34" charset="0"/>
                <a:cs typeface="Arial" panose="020B0604020202020204" pitchFamily="34" charset="0"/>
              </a:rPr>
              <a:t>County CARES</a:t>
            </a:r>
          </a:p>
        </p:txBody>
      </p:sp>
      <p:sp>
        <p:nvSpPr>
          <p:cNvPr id="42" name="Title 1">
            <a:extLst>
              <a:ext uri="{FF2B5EF4-FFF2-40B4-BE49-F238E27FC236}">
                <a16:creationId xmlns:a16="http://schemas.microsoft.com/office/drawing/2014/main" id="{4AF35C45-8BAF-4A49-A6E8-7470095C3170}"/>
              </a:ext>
            </a:extLst>
          </p:cNvPr>
          <p:cNvSpPr txBox="1">
            <a:spLocks/>
          </p:cNvSpPr>
          <p:nvPr/>
        </p:nvSpPr>
        <p:spPr>
          <a:xfrm>
            <a:off x="4873838" y="3063379"/>
            <a:ext cx="2646231" cy="662344"/>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dirty="0">
                <a:solidFill>
                  <a:schemeClr val="tx2">
                    <a:lumMod val="50000"/>
                  </a:schemeClr>
                </a:solidFill>
                <a:latin typeface="Arial Narrow" panose="020B0606020202030204" pitchFamily="34" charset="0"/>
                <a:cs typeface="Arial" panose="020B0604020202020204" pitchFamily="34" charset="0"/>
              </a:rPr>
              <a:t>$15 million</a:t>
            </a:r>
          </a:p>
        </p:txBody>
      </p:sp>
      <p:sp>
        <p:nvSpPr>
          <p:cNvPr id="43" name="Title 1">
            <a:extLst>
              <a:ext uri="{FF2B5EF4-FFF2-40B4-BE49-F238E27FC236}">
                <a16:creationId xmlns:a16="http://schemas.microsoft.com/office/drawing/2014/main" id="{EDCA5DC2-7D40-4603-92C8-AA96FB7F359B}"/>
              </a:ext>
            </a:extLst>
          </p:cNvPr>
          <p:cNvSpPr txBox="1">
            <a:spLocks/>
          </p:cNvSpPr>
          <p:nvPr/>
        </p:nvSpPr>
        <p:spPr>
          <a:xfrm>
            <a:off x="4873838" y="3582936"/>
            <a:ext cx="2646231" cy="662344"/>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dirty="0">
                <a:solidFill>
                  <a:schemeClr val="tx2">
                    <a:lumMod val="50000"/>
                  </a:schemeClr>
                </a:solidFill>
                <a:latin typeface="Arial Narrow" panose="020B0606020202030204" pitchFamily="34" charset="0"/>
                <a:cs typeface="Arial" panose="020B0604020202020204" pitchFamily="34" charset="0"/>
              </a:rPr>
              <a:t>$4.5 million</a:t>
            </a:r>
          </a:p>
        </p:txBody>
      </p:sp>
      <p:sp>
        <p:nvSpPr>
          <p:cNvPr id="44" name="Title 1">
            <a:extLst>
              <a:ext uri="{FF2B5EF4-FFF2-40B4-BE49-F238E27FC236}">
                <a16:creationId xmlns:a16="http://schemas.microsoft.com/office/drawing/2014/main" id="{BC69F0D1-7E49-46DD-ABAD-0572658AC21E}"/>
              </a:ext>
            </a:extLst>
          </p:cNvPr>
          <p:cNvSpPr txBox="1">
            <a:spLocks/>
          </p:cNvSpPr>
          <p:nvPr/>
        </p:nvSpPr>
        <p:spPr>
          <a:xfrm>
            <a:off x="4873838" y="4063325"/>
            <a:ext cx="2646231" cy="662344"/>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dirty="0">
                <a:solidFill>
                  <a:schemeClr val="tx2">
                    <a:lumMod val="50000"/>
                  </a:schemeClr>
                </a:solidFill>
                <a:latin typeface="Arial Narrow" panose="020B0606020202030204" pitchFamily="34" charset="0"/>
                <a:cs typeface="Arial" panose="020B0604020202020204" pitchFamily="34" charset="0"/>
              </a:rPr>
              <a:t>$11.6 million</a:t>
            </a:r>
          </a:p>
        </p:txBody>
      </p:sp>
      <p:sp>
        <p:nvSpPr>
          <p:cNvPr id="45" name="Title 1">
            <a:extLst>
              <a:ext uri="{FF2B5EF4-FFF2-40B4-BE49-F238E27FC236}">
                <a16:creationId xmlns:a16="http://schemas.microsoft.com/office/drawing/2014/main" id="{2A3E57A4-9BEF-401C-826A-559FAFA7AEF3}"/>
              </a:ext>
            </a:extLst>
          </p:cNvPr>
          <p:cNvSpPr txBox="1">
            <a:spLocks/>
          </p:cNvSpPr>
          <p:nvPr/>
        </p:nvSpPr>
        <p:spPr>
          <a:xfrm>
            <a:off x="1193256" y="4591631"/>
            <a:ext cx="3182429" cy="662344"/>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solidFill>
                  <a:schemeClr val="tx2">
                    <a:lumMod val="50000"/>
                  </a:schemeClr>
                </a:solidFill>
                <a:latin typeface="Arial Narrow" panose="020B0606020202030204" pitchFamily="34" charset="0"/>
                <a:cs typeface="Arial" panose="020B0604020202020204" pitchFamily="34" charset="0"/>
              </a:rPr>
              <a:t>Total Rent Assistance</a:t>
            </a:r>
          </a:p>
        </p:txBody>
      </p:sp>
      <p:sp>
        <p:nvSpPr>
          <p:cNvPr id="46" name="Title 1">
            <a:extLst>
              <a:ext uri="{FF2B5EF4-FFF2-40B4-BE49-F238E27FC236}">
                <a16:creationId xmlns:a16="http://schemas.microsoft.com/office/drawing/2014/main" id="{34DB552C-89FF-4F8A-AB82-12948A68ECDE}"/>
              </a:ext>
            </a:extLst>
          </p:cNvPr>
          <p:cNvSpPr txBox="1">
            <a:spLocks/>
          </p:cNvSpPr>
          <p:nvPr/>
        </p:nvSpPr>
        <p:spPr>
          <a:xfrm>
            <a:off x="4873838" y="4591631"/>
            <a:ext cx="2646231" cy="662344"/>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r>
              <a:rPr lang="en-US" sz="2800" b="1" dirty="0">
                <a:solidFill>
                  <a:schemeClr val="tx2">
                    <a:lumMod val="50000"/>
                  </a:schemeClr>
                </a:solidFill>
                <a:latin typeface="Arial Narrow" panose="020B0606020202030204" pitchFamily="34" charset="0"/>
                <a:cs typeface="Arial" panose="020B0604020202020204" pitchFamily="34" charset="0"/>
              </a:rPr>
              <a:t>$31.1 million</a:t>
            </a:r>
          </a:p>
        </p:txBody>
      </p:sp>
      <p:sp>
        <p:nvSpPr>
          <p:cNvPr id="20" name="Rectangle 19">
            <a:extLst>
              <a:ext uri="{FF2B5EF4-FFF2-40B4-BE49-F238E27FC236}">
                <a16:creationId xmlns:a16="http://schemas.microsoft.com/office/drawing/2014/main" id="{14572177-6499-464E-BDC3-988D77F6D16A}"/>
              </a:ext>
            </a:extLst>
          </p:cNvPr>
          <p:cNvSpPr/>
          <p:nvPr/>
        </p:nvSpPr>
        <p:spPr>
          <a:xfrm>
            <a:off x="873495" y="2299380"/>
            <a:ext cx="7515489" cy="584775"/>
          </a:xfrm>
          <a:prstGeom prst="rect">
            <a:avLst/>
          </a:prstGeom>
        </p:spPr>
        <p:txBody>
          <a:bodyPr wrap="square">
            <a:spAutoFit/>
          </a:bodyPr>
          <a:lstStyle/>
          <a:p>
            <a:pPr lvl="0" algn="ctr"/>
            <a:r>
              <a:rPr lang="en-US" sz="3200" b="1" dirty="0">
                <a:solidFill>
                  <a:schemeClr val="tx2">
                    <a:lumMod val="50000"/>
                  </a:schemeClr>
                </a:solidFill>
                <a:latin typeface="Arial Narrow" panose="020B0606020202030204" pitchFamily="34" charset="0"/>
                <a:cs typeface="Arial" panose="020B0604020202020204" pitchFamily="34" charset="0"/>
              </a:rPr>
              <a:t>2020 CARES Program</a:t>
            </a:r>
          </a:p>
        </p:txBody>
      </p:sp>
    </p:spTree>
    <p:extLst>
      <p:ext uri="{BB962C8B-B14F-4D97-AF65-F5344CB8AC3E}">
        <p14:creationId xmlns:p14="http://schemas.microsoft.com/office/powerpoint/2010/main" val="353260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E59AC-1BEC-43E0-99AA-70A51A8A49CB}"/>
              </a:ext>
            </a:extLst>
          </p:cNvPr>
          <p:cNvSpPr txBox="1">
            <a:spLocks/>
          </p:cNvSpPr>
          <p:nvPr/>
        </p:nvSpPr>
        <p:spPr>
          <a:xfrm>
            <a:off x="688340" y="2834933"/>
            <a:ext cx="10815319" cy="1188134"/>
          </a:xfrm>
          <a:prstGeom prst="rect">
            <a:avLst/>
          </a:prstGeom>
        </p:spPr>
        <p:txBody>
          <a:bodyPr/>
          <a:lstStyle>
            <a:lvl1pPr>
              <a:defRPr>
                <a:latin typeface="+mj-lt"/>
                <a:ea typeface="+mj-ea"/>
                <a:cs typeface="+mj-cs"/>
              </a:defRPr>
            </a:lvl1pPr>
          </a:lstStyle>
          <a:p>
            <a:pPr algn="ctr"/>
            <a:r>
              <a:rPr lang="en-US" sz="4800" b="1" kern="0" dirty="0">
                <a:solidFill>
                  <a:schemeClr val="tx2">
                    <a:lumMod val="50000"/>
                  </a:schemeClr>
                </a:solidFill>
                <a:latin typeface="Arial" panose="020B0604020202020204" pitchFamily="34" charset="0"/>
                <a:cs typeface="Arial" panose="020B0604020202020204" pitchFamily="34" charset="0"/>
              </a:rPr>
              <a:t>Initial Impact Data</a:t>
            </a:r>
          </a:p>
          <a:p>
            <a:pPr algn="ctr"/>
            <a:r>
              <a:rPr lang="en-US" sz="2000" i="1" kern="0" dirty="0">
                <a:solidFill>
                  <a:schemeClr val="tx2">
                    <a:lumMod val="50000"/>
                  </a:schemeClr>
                </a:solidFill>
                <a:latin typeface="Arial" panose="020B0604020202020204" pitchFamily="34" charset="0"/>
                <a:cs typeface="Arial" panose="020B0604020202020204" pitchFamily="34" charset="0"/>
              </a:rPr>
              <a:t>(</a:t>
            </a:r>
            <a:r>
              <a:rPr lang="en-US" sz="2000" i="1" u="sng" kern="0" dirty="0">
                <a:solidFill>
                  <a:schemeClr val="tx2">
                    <a:lumMod val="50000"/>
                  </a:schemeClr>
                </a:solidFill>
                <a:latin typeface="Arial" panose="020B0604020202020204" pitchFamily="34" charset="0"/>
                <a:cs typeface="Arial" panose="020B0604020202020204" pitchFamily="34" charset="0"/>
              </a:rPr>
              <a:t>City CARES and City HOME</a:t>
            </a:r>
            <a:r>
              <a:rPr lang="en-US" sz="2000" i="1" kern="0" dirty="0">
                <a:solidFill>
                  <a:schemeClr val="tx2">
                    <a:lumMod val="50000"/>
                  </a:schemeClr>
                </a:solidFill>
                <a:latin typeface="Arial" panose="020B0604020202020204" pitchFamily="34" charset="0"/>
                <a:cs typeface="Arial" panose="020B0604020202020204" pitchFamily="34" charset="0"/>
              </a:rPr>
              <a:t> funding – initial data)</a:t>
            </a:r>
          </a:p>
        </p:txBody>
      </p:sp>
    </p:spTree>
    <p:extLst>
      <p:ext uri="{BB962C8B-B14F-4D97-AF65-F5344CB8AC3E}">
        <p14:creationId xmlns:p14="http://schemas.microsoft.com/office/powerpoint/2010/main" val="273052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003BD9-4624-4C0F-8DA2-5302D3698C05}"/>
              </a:ext>
            </a:extLst>
          </p:cNvPr>
          <p:cNvPicPr>
            <a:picLocks noChangeAspect="1"/>
          </p:cNvPicPr>
          <p:nvPr/>
        </p:nvPicPr>
        <p:blipFill rotWithShape="1">
          <a:blip r:embed="rId3">
            <a:clrChange>
              <a:clrFrom>
                <a:srgbClr val="EEEEEE"/>
              </a:clrFrom>
              <a:clrTo>
                <a:srgbClr val="EEEEEE">
                  <a:alpha val="0"/>
                </a:srgbClr>
              </a:clrTo>
            </a:clrChange>
          </a:blip>
          <a:srcRect l="27705" t="28938" r="6695" b="27189"/>
          <a:stretch/>
        </p:blipFill>
        <p:spPr>
          <a:xfrm>
            <a:off x="0" y="1478071"/>
            <a:ext cx="12192000" cy="4584526"/>
          </a:xfrm>
          <a:prstGeom prst="rect">
            <a:avLst/>
          </a:prstGeom>
        </p:spPr>
      </p:pic>
      <p:pic>
        <p:nvPicPr>
          <p:cNvPr id="5" name="Picture 4">
            <a:extLst>
              <a:ext uri="{FF2B5EF4-FFF2-40B4-BE49-F238E27FC236}">
                <a16:creationId xmlns:a16="http://schemas.microsoft.com/office/drawing/2014/main" id="{1B206B9C-E107-4F55-AA9F-6AFA32EE2A6D}"/>
              </a:ext>
            </a:extLst>
          </p:cNvPr>
          <p:cNvPicPr>
            <a:picLocks noChangeAspect="1"/>
          </p:cNvPicPr>
          <p:nvPr/>
        </p:nvPicPr>
        <p:blipFill rotWithShape="1">
          <a:blip r:embed="rId4">
            <a:clrChange>
              <a:clrFrom>
                <a:srgbClr val="EEEEEE"/>
              </a:clrFrom>
              <a:clrTo>
                <a:srgbClr val="EEEEEE">
                  <a:alpha val="0"/>
                </a:srgbClr>
              </a:clrTo>
            </a:clrChange>
          </a:blip>
          <a:srcRect l="493" t="63235" r="91563" b="12252"/>
          <a:stretch/>
        </p:blipFill>
        <p:spPr>
          <a:xfrm>
            <a:off x="407532" y="4337658"/>
            <a:ext cx="1375079" cy="2385686"/>
          </a:xfrm>
          <a:prstGeom prst="rect">
            <a:avLst/>
          </a:prstGeom>
        </p:spPr>
      </p:pic>
      <p:sp>
        <p:nvSpPr>
          <p:cNvPr id="6" name="Rectangle 5">
            <a:extLst>
              <a:ext uri="{FF2B5EF4-FFF2-40B4-BE49-F238E27FC236}">
                <a16:creationId xmlns:a16="http://schemas.microsoft.com/office/drawing/2014/main" id="{884214B3-CC12-4F86-A565-B096862DD996}"/>
              </a:ext>
            </a:extLst>
          </p:cNvPr>
          <p:cNvSpPr/>
          <p:nvPr/>
        </p:nvSpPr>
        <p:spPr>
          <a:xfrm>
            <a:off x="4940300" y="418299"/>
            <a:ext cx="6666493" cy="892552"/>
          </a:xfrm>
          <a:prstGeom prst="rect">
            <a:avLst/>
          </a:prstGeom>
        </p:spPr>
        <p:txBody>
          <a:bodyPr wrap="square">
            <a:spAutoFit/>
          </a:bodyPr>
          <a:lstStyle/>
          <a:p>
            <a:pPr lvl="0" algn="r"/>
            <a:r>
              <a:rPr lang="en-US" sz="3200" b="1" dirty="0">
                <a:solidFill>
                  <a:srgbClr val="1F497D">
                    <a:lumMod val="50000"/>
                  </a:srgbClr>
                </a:solidFill>
                <a:latin typeface="Arial" panose="020B0604020202020204" pitchFamily="34" charset="0"/>
                <a:cs typeface="Arial" panose="020B0604020202020204" pitchFamily="34" charset="0"/>
              </a:rPr>
              <a:t>Households Served by Zip Code</a:t>
            </a:r>
          </a:p>
          <a:p>
            <a:pPr lvl="0" algn="r"/>
            <a:r>
              <a:rPr lang="en-US" sz="2000" i="1" u="sng" dirty="0">
                <a:solidFill>
                  <a:srgbClr val="1F497D">
                    <a:lumMod val="50000"/>
                  </a:srgbClr>
                </a:solidFill>
                <a:latin typeface="Arial" panose="020B0604020202020204" pitchFamily="34" charset="0"/>
                <a:cs typeface="Arial" panose="020B0604020202020204" pitchFamily="34" charset="0"/>
              </a:rPr>
              <a:t>City CARES</a:t>
            </a:r>
            <a:r>
              <a:rPr lang="en-US" sz="2000" i="1" dirty="0">
                <a:solidFill>
                  <a:srgbClr val="1F497D">
                    <a:lumMod val="50000"/>
                  </a:srgbClr>
                </a:solidFill>
                <a:latin typeface="Arial" panose="020B0604020202020204" pitchFamily="34" charset="0"/>
                <a:cs typeface="Arial" panose="020B0604020202020204" pitchFamily="34" charset="0"/>
              </a:rPr>
              <a:t> Funding</a:t>
            </a:r>
            <a:endParaRPr lang="en-US" i="1" dirty="0">
              <a:solidFill>
                <a:srgbClr val="1F497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568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A31B16D-E808-472E-B785-DC56C94416A9}"/>
              </a:ext>
            </a:extLst>
          </p:cNvPr>
          <p:cNvGraphicFramePr>
            <a:graphicFrameLocks/>
          </p:cNvGraphicFramePr>
          <p:nvPr>
            <p:extLst>
              <p:ext uri="{D42A27DB-BD31-4B8C-83A1-F6EECF244321}">
                <p14:modId xmlns:p14="http://schemas.microsoft.com/office/powerpoint/2010/main" val="963636462"/>
              </p:ext>
            </p:extLst>
          </p:nvPr>
        </p:nvGraphicFramePr>
        <p:xfrm>
          <a:off x="198619" y="2943796"/>
          <a:ext cx="8778240" cy="318143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BAA97CCE-90EA-4B40-8A3E-7B54698E72C9}"/>
              </a:ext>
            </a:extLst>
          </p:cNvPr>
          <p:cNvSpPr/>
          <p:nvPr/>
        </p:nvSpPr>
        <p:spPr>
          <a:xfrm>
            <a:off x="4940300" y="418299"/>
            <a:ext cx="6666493" cy="1815882"/>
          </a:xfrm>
          <a:prstGeom prst="rect">
            <a:avLst/>
          </a:prstGeom>
        </p:spPr>
        <p:txBody>
          <a:bodyPr wrap="square">
            <a:spAutoFit/>
          </a:bodyPr>
          <a:lstStyle/>
          <a:p>
            <a:pPr lvl="0" algn="r"/>
            <a:r>
              <a:rPr lang="en-US" sz="3200" b="1" dirty="0">
                <a:solidFill>
                  <a:srgbClr val="1F497D">
                    <a:lumMod val="50000"/>
                  </a:srgbClr>
                </a:solidFill>
                <a:latin typeface="Arial" panose="020B0604020202020204" pitchFamily="34" charset="0"/>
                <a:cs typeface="Arial" panose="020B0604020202020204" pitchFamily="34" charset="0"/>
              </a:rPr>
              <a:t>Household Demographics</a:t>
            </a:r>
          </a:p>
          <a:p>
            <a:pPr lvl="0" algn="r"/>
            <a:r>
              <a:rPr lang="en-US" sz="2000" i="1" u="sng" dirty="0">
                <a:solidFill>
                  <a:srgbClr val="1F497D">
                    <a:lumMod val="50000"/>
                  </a:srgbClr>
                </a:solidFill>
                <a:latin typeface="Arial" panose="020B0604020202020204" pitchFamily="34" charset="0"/>
                <a:cs typeface="Arial" panose="020B0604020202020204" pitchFamily="34" charset="0"/>
              </a:rPr>
              <a:t>City CARES</a:t>
            </a:r>
            <a:r>
              <a:rPr lang="en-US" sz="2000" i="1" dirty="0">
                <a:solidFill>
                  <a:srgbClr val="1F497D">
                    <a:lumMod val="50000"/>
                  </a:srgbClr>
                </a:solidFill>
                <a:latin typeface="Arial" panose="020B0604020202020204" pitchFamily="34" charset="0"/>
                <a:cs typeface="Arial" panose="020B0604020202020204" pitchFamily="34" charset="0"/>
              </a:rPr>
              <a:t> Funding</a:t>
            </a:r>
          </a:p>
          <a:p>
            <a:pPr lvl="0" algn="r"/>
            <a:endParaRPr lang="en-US" sz="2000" i="1" dirty="0">
              <a:solidFill>
                <a:srgbClr val="1F497D">
                  <a:lumMod val="50000"/>
                </a:srgbClr>
              </a:solidFill>
              <a:latin typeface="Arial" panose="020B0604020202020204" pitchFamily="34" charset="0"/>
              <a:cs typeface="Arial" panose="020B0604020202020204" pitchFamily="34" charset="0"/>
            </a:endParaRPr>
          </a:p>
          <a:p>
            <a:pPr lvl="0" algn="r"/>
            <a:r>
              <a:rPr lang="en-US" sz="2000" i="1" dirty="0">
                <a:solidFill>
                  <a:srgbClr val="1F497D">
                    <a:lumMod val="50000"/>
                  </a:srgbClr>
                </a:solidFill>
                <a:latin typeface="Arial" panose="020B0604020202020204" pitchFamily="34" charset="0"/>
                <a:cs typeface="Arial" panose="020B0604020202020204" pitchFamily="34" charset="0"/>
              </a:rPr>
              <a:t>Estimated 3,200 households</a:t>
            </a:r>
          </a:p>
          <a:p>
            <a:pPr lvl="0" algn="r"/>
            <a:r>
              <a:rPr lang="en-US" sz="2000" i="1" dirty="0">
                <a:solidFill>
                  <a:srgbClr val="1F497D">
                    <a:lumMod val="50000"/>
                  </a:srgbClr>
                </a:solidFill>
                <a:latin typeface="Arial" panose="020B0604020202020204" pitchFamily="34" charset="0"/>
                <a:cs typeface="Arial" panose="020B0604020202020204" pitchFamily="34" charset="0"/>
              </a:rPr>
              <a:t>Estimated $4,100 average assistance</a:t>
            </a:r>
          </a:p>
        </p:txBody>
      </p:sp>
      <p:graphicFrame>
        <p:nvGraphicFramePr>
          <p:cNvPr id="13" name="Chart 12">
            <a:extLst>
              <a:ext uri="{FF2B5EF4-FFF2-40B4-BE49-F238E27FC236}">
                <a16:creationId xmlns:a16="http://schemas.microsoft.com/office/drawing/2014/main" id="{D3A6E2A9-FABF-49EA-8BAC-9937A4375EDA}"/>
              </a:ext>
            </a:extLst>
          </p:cNvPr>
          <p:cNvGraphicFramePr>
            <a:graphicFrameLocks/>
          </p:cNvGraphicFramePr>
          <p:nvPr>
            <p:extLst>
              <p:ext uri="{D42A27DB-BD31-4B8C-83A1-F6EECF244321}">
                <p14:modId xmlns:p14="http://schemas.microsoft.com/office/powerpoint/2010/main" val="3407693053"/>
              </p:ext>
            </p:extLst>
          </p:nvPr>
        </p:nvGraphicFramePr>
        <p:xfrm>
          <a:off x="9047199" y="2234181"/>
          <a:ext cx="2559594" cy="435043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BD5095FB-F26F-4BBA-B471-DFAC67F75D91}"/>
              </a:ext>
            </a:extLst>
          </p:cNvPr>
          <p:cNvSpPr/>
          <p:nvPr/>
        </p:nvSpPr>
        <p:spPr>
          <a:xfrm>
            <a:off x="3714101" y="2316763"/>
            <a:ext cx="1747276" cy="461665"/>
          </a:xfrm>
          <a:prstGeom prst="rect">
            <a:avLst/>
          </a:prstGeom>
        </p:spPr>
        <p:txBody>
          <a:bodyPr wrap="square">
            <a:spAutoFit/>
          </a:bodyPr>
          <a:lstStyle/>
          <a:p>
            <a:r>
              <a:rPr lang="en-US" sz="1200" b="1" i="1" dirty="0">
                <a:solidFill>
                  <a:srgbClr val="022D41"/>
                </a:solidFill>
                <a:latin typeface="Arial" panose="020B0604020202020204" pitchFamily="34" charset="0"/>
                <a:cs typeface="Arial" panose="020B0604020202020204" pitchFamily="34" charset="0"/>
              </a:rPr>
              <a:t>Share of Multnomah County households</a:t>
            </a:r>
            <a:endParaRPr lang="en-US" sz="1200" b="1" i="1" dirty="0">
              <a:solidFill>
                <a:srgbClr val="022D41"/>
              </a:solidFill>
            </a:endParaRPr>
          </a:p>
        </p:txBody>
      </p:sp>
      <p:sp>
        <p:nvSpPr>
          <p:cNvPr id="15" name="Arrow: Curved Right 14">
            <a:extLst>
              <a:ext uri="{FF2B5EF4-FFF2-40B4-BE49-F238E27FC236}">
                <a16:creationId xmlns:a16="http://schemas.microsoft.com/office/drawing/2014/main" id="{8F18A83E-3B9A-4F46-97B7-75123ABD250B}"/>
              </a:ext>
            </a:extLst>
          </p:cNvPr>
          <p:cNvSpPr/>
          <p:nvPr/>
        </p:nvSpPr>
        <p:spPr>
          <a:xfrm rot="13636070" flipH="1">
            <a:off x="3062381" y="1823804"/>
            <a:ext cx="502419" cy="1293697"/>
          </a:xfrm>
          <a:prstGeom prst="curvedRightArrow">
            <a:avLst>
              <a:gd name="adj1" fmla="val 25000"/>
              <a:gd name="adj2" fmla="val 64230"/>
              <a:gd name="adj3" fmla="val 25000"/>
            </a:avLst>
          </a:prstGeom>
          <a:solidFill>
            <a:srgbClr val="022D4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9C0C086E-9528-4DFB-A9D4-047838147464}"/>
              </a:ext>
            </a:extLst>
          </p:cNvPr>
          <p:cNvSpPr/>
          <p:nvPr/>
        </p:nvSpPr>
        <p:spPr>
          <a:xfrm>
            <a:off x="2742710" y="3127065"/>
            <a:ext cx="835025" cy="18288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983C19-DB15-4669-B87F-47AEB521C2F0}"/>
              </a:ext>
            </a:extLst>
          </p:cNvPr>
          <p:cNvSpPr/>
          <p:nvPr/>
        </p:nvSpPr>
        <p:spPr>
          <a:xfrm>
            <a:off x="2742709" y="3669896"/>
            <a:ext cx="1280160" cy="18288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65EC02-BA40-4CCB-8F47-17F0F6B703D8}"/>
              </a:ext>
            </a:extLst>
          </p:cNvPr>
          <p:cNvSpPr/>
          <p:nvPr/>
        </p:nvSpPr>
        <p:spPr>
          <a:xfrm>
            <a:off x="2742709" y="3942213"/>
            <a:ext cx="137160" cy="18288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2C80BE-3D9C-4258-BA0D-E41B59948EE8}"/>
              </a:ext>
            </a:extLst>
          </p:cNvPr>
          <p:cNvSpPr/>
          <p:nvPr/>
        </p:nvSpPr>
        <p:spPr>
          <a:xfrm>
            <a:off x="5189009" y="2615287"/>
            <a:ext cx="2207138" cy="461665"/>
          </a:xfrm>
          <a:prstGeom prst="rect">
            <a:avLst/>
          </a:prstGeom>
        </p:spPr>
        <p:txBody>
          <a:bodyPr wrap="square">
            <a:spAutoFit/>
          </a:bodyPr>
          <a:lstStyle/>
          <a:p>
            <a:r>
              <a:rPr lang="en-US" sz="1200" b="1" i="1" dirty="0">
                <a:solidFill>
                  <a:schemeClr val="accent6">
                    <a:lumMod val="75000"/>
                  </a:schemeClr>
                </a:solidFill>
                <a:latin typeface="Arial" panose="020B0604020202020204" pitchFamily="34" charset="0"/>
                <a:cs typeface="Arial" panose="020B0604020202020204" pitchFamily="34" charset="0"/>
              </a:rPr>
              <a:t>vs. households served by rent assistance program</a:t>
            </a:r>
            <a:endParaRPr lang="en-US" sz="1200" b="1" i="1" dirty="0">
              <a:solidFill>
                <a:schemeClr val="accent6">
                  <a:lumMod val="75000"/>
                </a:schemeClr>
              </a:solidFill>
            </a:endParaRPr>
          </a:p>
        </p:txBody>
      </p:sp>
      <p:sp>
        <p:nvSpPr>
          <p:cNvPr id="23" name="Rectangle 22">
            <a:extLst>
              <a:ext uri="{FF2B5EF4-FFF2-40B4-BE49-F238E27FC236}">
                <a16:creationId xmlns:a16="http://schemas.microsoft.com/office/drawing/2014/main" id="{C5DF5132-A0F0-4E98-A6EB-02AC1B83EA2F}"/>
              </a:ext>
            </a:extLst>
          </p:cNvPr>
          <p:cNvSpPr/>
          <p:nvPr/>
        </p:nvSpPr>
        <p:spPr>
          <a:xfrm>
            <a:off x="2742709" y="4496416"/>
            <a:ext cx="868680" cy="18288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F3C3DC-A5B2-4205-8110-A1B79BA1E3A2}"/>
              </a:ext>
            </a:extLst>
          </p:cNvPr>
          <p:cNvSpPr/>
          <p:nvPr/>
        </p:nvSpPr>
        <p:spPr>
          <a:xfrm>
            <a:off x="2742709" y="4757964"/>
            <a:ext cx="91440" cy="18288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61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B48430F-1A04-4942-93A6-832E12C42D66}"/>
              </a:ext>
            </a:extLst>
          </p:cNvPr>
          <p:cNvGrpSpPr/>
          <p:nvPr/>
        </p:nvGrpSpPr>
        <p:grpSpPr>
          <a:xfrm>
            <a:off x="432039" y="344762"/>
            <a:ext cx="2678190" cy="5871090"/>
            <a:chOff x="8388985" y="476515"/>
            <a:chExt cx="2678190" cy="5871090"/>
          </a:xfrm>
        </p:grpSpPr>
        <p:pic>
          <p:nvPicPr>
            <p:cNvPr id="15" name="Picture 14" descr="Icon&#10;&#10;Description automatically generated">
              <a:extLst>
                <a:ext uri="{FF2B5EF4-FFF2-40B4-BE49-F238E27FC236}">
                  <a16:creationId xmlns:a16="http://schemas.microsoft.com/office/drawing/2014/main" id="{842B58E0-30DC-42D1-BCC0-D5A5194A2349}"/>
                </a:ext>
              </a:extLst>
            </p:cNvPr>
            <p:cNvPicPr>
              <a:picLocks noChangeAspect="1"/>
            </p:cNvPicPr>
            <p:nvPr/>
          </p:nvPicPr>
          <p:blipFill rotWithShape="1">
            <a:blip r:embed="rId3">
              <a:extLst>
                <a:ext uri="{28A0092B-C50C-407E-A947-70E740481C1C}">
                  <a14:useLocalDpi xmlns:a14="http://schemas.microsoft.com/office/drawing/2010/main" val="0"/>
                </a:ext>
              </a:extLst>
            </a:blip>
            <a:srcRect r="7346"/>
            <a:stretch/>
          </p:blipFill>
          <p:spPr>
            <a:xfrm>
              <a:off x="8554996" y="3944698"/>
              <a:ext cx="2346169" cy="1371600"/>
            </a:xfrm>
            <a:prstGeom prst="rect">
              <a:avLst/>
            </a:prstGeom>
          </p:spPr>
        </p:pic>
        <p:pic>
          <p:nvPicPr>
            <p:cNvPr id="10" name="Picture 9" descr="Logo, company name&#10;&#10;Description automatically generated">
              <a:extLst>
                <a:ext uri="{FF2B5EF4-FFF2-40B4-BE49-F238E27FC236}">
                  <a16:creationId xmlns:a16="http://schemas.microsoft.com/office/drawing/2014/main" id="{F5B75F88-8453-484F-8F48-53709E5E3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739" y="2482856"/>
              <a:ext cx="2090684" cy="1371600"/>
            </a:xfrm>
            <a:prstGeom prst="rect">
              <a:avLst/>
            </a:prstGeom>
          </p:spPr>
        </p:pic>
        <p:pic>
          <p:nvPicPr>
            <p:cNvPr id="8" name="Picture 7" descr="Logo, company name&#10;&#10;Description automatically generated">
              <a:extLst>
                <a:ext uri="{FF2B5EF4-FFF2-40B4-BE49-F238E27FC236}">
                  <a16:creationId xmlns:a16="http://schemas.microsoft.com/office/drawing/2014/main" id="{844D8CFE-8EAC-4AF7-B2F2-074EF3DBB3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3681" y="476515"/>
              <a:ext cx="1828800" cy="1828800"/>
            </a:xfrm>
            <a:prstGeom prst="rect">
              <a:avLst/>
            </a:prstGeom>
          </p:spPr>
        </p:pic>
        <p:grpSp>
          <p:nvGrpSpPr>
            <p:cNvPr id="18" name="Group 17">
              <a:extLst>
                <a:ext uri="{FF2B5EF4-FFF2-40B4-BE49-F238E27FC236}">
                  <a16:creationId xmlns:a16="http://schemas.microsoft.com/office/drawing/2014/main" id="{5ACD25CA-E58B-48D4-9126-12820A29B861}"/>
                </a:ext>
              </a:extLst>
            </p:cNvPr>
            <p:cNvGrpSpPr/>
            <p:nvPr/>
          </p:nvGrpSpPr>
          <p:grpSpPr>
            <a:xfrm>
              <a:off x="8388985" y="5614026"/>
              <a:ext cx="2678190" cy="733579"/>
              <a:chOff x="9010529" y="5396534"/>
              <a:chExt cx="2678190" cy="733579"/>
            </a:xfrm>
          </p:grpSpPr>
          <p:pic>
            <p:nvPicPr>
              <p:cNvPr id="21" name="Picture 20">
                <a:extLst>
                  <a:ext uri="{FF2B5EF4-FFF2-40B4-BE49-F238E27FC236}">
                    <a16:creationId xmlns:a16="http://schemas.microsoft.com/office/drawing/2014/main" id="{90FA6E1E-56F1-4240-813D-57C8BB34DD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136" t="35087" r="6320" b="26113"/>
              <a:stretch/>
            </p:blipFill>
            <p:spPr>
              <a:xfrm>
                <a:off x="9010529" y="5754333"/>
                <a:ext cx="2678190" cy="375780"/>
              </a:xfrm>
              <a:prstGeom prst="rect">
                <a:avLst/>
              </a:prstGeom>
            </p:spPr>
          </p:pic>
          <p:pic>
            <p:nvPicPr>
              <p:cNvPr id="29" name="Picture 28">
                <a:extLst>
                  <a:ext uri="{FF2B5EF4-FFF2-40B4-BE49-F238E27FC236}">
                    <a16:creationId xmlns:a16="http://schemas.microsoft.com/office/drawing/2014/main" id="{1B150FCA-910C-4699-9E03-6EB861214BE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136" r="33980" b="63456"/>
              <a:stretch/>
            </p:blipFill>
            <p:spPr>
              <a:xfrm>
                <a:off x="9567134" y="5396534"/>
                <a:ext cx="1564980" cy="353935"/>
              </a:xfrm>
              <a:prstGeom prst="rect">
                <a:avLst/>
              </a:prstGeom>
            </p:spPr>
          </p:pic>
        </p:grpSp>
      </p:grpSp>
      <p:sp>
        <p:nvSpPr>
          <p:cNvPr id="45" name="Title 1">
            <a:extLst>
              <a:ext uri="{FF2B5EF4-FFF2-40B4-BE49-F238E27FC236}">
                <a16:creationId xmlns:a16="http://schemas.microsoft.com/office/drawing/2014/main" id="{2A3E57A4-9BEF-401C-826A-559FAFA7AEF3}"/>
              </a:ext>
            </a:extLst>
          </p:cNvPr>
          <p:cNvSpPr txBox="1">
            <a:spLocks/>
          </p:cNvSpPr>
          <p:nvPr/>
        </p:nvSpPr>
        <p:spPr>
          <a:xfrm>
            <a:off x="3373082" y="845820"/>
            <a:ext cx="8514118" cy="5189220"/>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spcAft>
                <a:spcPts val="600"/>
              </a:spcAft>
            </a:pPr>
            <a:r>
              <a:rPr lang="en-US" sz="4000" b="1" dirty="0">
                <a:solidFill>
                  <a:srgbClr val="022D41"/>
                </a:solidFill>
                <a:latin typeface="Arial" panose="020B0604020202020204" pitchFamily="34" charset="0"/>
                <a:cs typeface="Arial" panose="020B0604020202020204" pitchFamily="34" charset="0"/>
              </a:rPr>
              <a:t>2020 Jurisdictional Collaboration </a:t>
            </a:r>
          </a:p>
          <a:p>
            <a:pPr>
              <a:spcAft>
                <a:spcPts val="600"/>
              </a:spcAft>
            </a:pPr>
            <a:endParaRPr lang="en-US" sz="4000" b="1" dirty="0">
              <a:solidFill>
                <a:schemeClr val="tx2">
                  <a:lumMod val="50000"/>
                </a:schemeClr>
              </a:solidFill>
              <a:latin typeface="Arial" panose="020B0604020202020204" pitchFamily="34" charset="0"/>
              <a:cs typeface="Arial" panose="020B0604020202020204" pitchFamily="34" charset="0"/>
            </a:endParaRPr>
          </a:p>
          <a:p>
            <a:pPr marL="571500" indent="-571500">
              <a:spcAft>
                <a:spcPts val="600"/>
              </a:spcAft>
              <a:buFont typeface="Wingdings" panose="05000000000000000000" pitchFamily="2" charset="2"/>
              <a:buChar char="v"/>
            </a:pPr>
            <a:r>
              <a:rPr lang="en-US" sz="6000" b="1" dirty="0">
                <a:solidFill>
                  <a:schemeClr val="tx2">
                    <a:lumMod val="50000"/>
                  </a:schemeClr>
                </a:solidFill>
                <a:latin typeface="Arial" panose="020B0604020202020204" pitchFamily="34" charset="0"/>
                <a:cs typeface="Arial" panose="020B0604020202020204" pitchFamily="34" charset="0"/>
              </a:rPr>
              <a:t> </a:t>
            </a:r>
            <a:r>
              <a:rPr lang="en-US" sz="6000" b="1" dirty="0">
                <a:solidFill>
                  <a:srgbClr val="0096B8"/>
                </a:solidFill>
                <a:latin typeface="Arial" panose="020B0604020202020204" pitchFamily="34" charset="0"/>
                <a:cs typeface="Arial" panose="020B0604020202020204" pitchFamily="34" charset="0"/>
              </a:rPr>
              <a:t>84% </a:t>
            </a:r>
            <a:r>
              <a:rPr lang="en-US" sz="4000" b="1" dirty="0">
                <a:solidFill>
                  <a:schemeClr val="tx2">
                    <a:lumMod val="50000"/>
                  </a:schemeClr>
                </a:solidFill>
                <a:latin typeface="Arial" panose="020B0604020202020204" pitchFamily="34" charset="0"/>
                <a:cs typeface="Arial" panose="020B0604020202020204" pitchFamily="34" charset="0"/>
              </a:rPr>
              <a:t>BIPOC Households</a:t>
            </a:r>
          </a:p>
          <a:p>
            <a:pPr marL="571500" indent="-571500">
              <a:spcAft>
                <a:spcPts val="600"/>
              </a:spcAft>
              <a:buFont typeface="Wingdings" panose="05000000000000000000" pitchFamily="2" charset="2"/>
              <a:buChar char="v"/>
            </a:pPr>
            <a:endParaRPr lang="en-US" sz="4000" b="1" dirty="0">
              <a:solidFill>
                <a:schemeClr val="tx2">
                  <a:lumMod val="50000"/>
                </a:schemeClr>
              </a:solidFill>
              <a:latin typeface="Arial" panose="020B0604020202020204" pitchFamily="34" charset="0"/>
              <a:cs typeface="Arial" panose="020B0604020202020204" pitchFamily="34" charset="0"/>
            </a:endParaRPr>
          </a:p>
          <a:p>
            <a:pPr marL="571500" indent="-571500">
              <a:spcAft>
                <a:spcPts val="600"/>
              </a:spcAft>
              <a:buFont typeface="Wingdings" panose="05000000000000000000" pitchFamily="2" charset="2"/>
              <a:buChar char="v"/>
            </a:pPr>
            <a:r>
              <a:rPr lang="en-US" sz="6000" b="1" dirty="0">
                <a:solidFill>
                  <a:schemeClr val="tx2">
                    <a:lumMod val="50000"/>
                  </a:schemeClr>
                </a:solidFill>
                <a:latin typeface="Arial" panose="020B0604020202020204" pitchFamily="34" charset="0"/>
                <a:cs typeface="Arial" panose="020B0604020202020204" pitchFamily="34" charset="0"/>
              </a:rPr>
              <a:t> </a:t>
            </a:r>
            <a:r>
              <a:rPr lang="en-US" sz="6000" b="1" dirty="0">
                <a:solidFill>
                  <a:srgbClr val="0096B8"/>
                </a:solidFill>
                <a:latin typeface="Arial" panose="020B0604020202020204" pitchFamily="34" charset="0"/>
                <a:cs typeface="Arial" panose="020B0604020202020204" pitchFamily="34" charset="0"/>
              </a:rPr>
              <a:t>5,820</a:t>
            </a:r>
            <a:r>
              <a:rPr lang="en-US" sz="4000" b="1" dirty="0">
                <a:solidFill>
                  <a:schemeClr val="tx2">
                    <a:lumMod val="50000"/>
                  </a:schemeClr>
                </a:solidFill>
                <a:latin typeface="Arial" panose="020B0604020202020204" pitchFamily="34" charset="0"/>
                <a:cs typeface="Arial" panose="020B0604020202020204" pitchFamily="34" charset="0"/>
              </a:rPr>
              <a:t> Households Assisted</a:t>
            </a:r>
          </a:p>
          <a:p>
            <a:pPr marL="571500" indent="-571500">
              <a:spcAft>
                <a:spcPts val="600"/>
              </a:spcAft>
              <a:buFont typeface="Wingdings" panose="05000000000000000000" pitchFamily="2" charset="2"/>
              <a:buChar char="v"/>
            </a:pPr>
            <a:endParaRPr lang="en-US" sz="4000" b="1" dirty="0">
              <a:solidFill>
                <a:schemeClr val="tx2">
                  <a:lumMod val="50000"/>
                </a:schemeClr>
              </a:solidFill>
              <a:latin typeface="Arial" panose="020B0604020202020204" pitchFamily="34" charset="0"/>
              <a:cs typeface="Arial" panose="020B0604020202020204" pitchFamily="34" charset="0"/>
            </a:endParaRPr>
          </a:p>
          <a:p>
            <a:pPr marL="571500" indent="-571500">
              <a:spcAft>
                <a:spcPts val="600"/>
              </a:spcAft>
              <a:buFont typeface="Wingdings" panose="05000000000000000000" pitchFamily="2" charset="2"/>
              <a:buChar char="v"/>
            </a:pPr>
            <a:r>
              <a:rPr lang="en-US" sz="6000" b="1" dirty="0">
                <a:solidFill>
                  <a:schemeClr val="tx2">
                    <a:lumMod val="50000"/>
                  </a:schemeClr>
                </a:solidFill>
                <a:latin typeface="Arial" panose="020B0604020202020204" pitchFamily="34" charset="0"/>
                <a:cs typeface="Arial" panose="020B0604020202020204" pitchFamily="34" charset="0"/>
              </a:rPr>
              <a:t> </a:t>
            </a:r>
            <a:r>
              <a:rPr lang="en-US" sz="6000" b="1" dirty="0">
                <a:solidFill>
                  <a:srgbClr val="0096B8"/>
                </a:solidFill>
                <a:latin typeface="Arial" panose="020B0604020202020204" pitchFamily="34" charset="0"/>
                <a:cs typeface="Arial" panose="020B0604020202020204" pitchFamily="34" charset="0"/>
              </a:rPr>
              <a:t>16,143</a:t>
            </a:r>
            <a:r>
              <a:rPr lang="en-US" sz="6000" b="1" dirty="0">
                <a:solidFill>
                  <a:schemeClr val="tx2">
                    <a:lumMod val="50000"/>
                  </a:schemeClr>
                </a:solidFill>
                <a:latin typeface="Arial" panose="020B0604020202020204" pitchFamily="34" charset="0"/>
                <a:cs typeface="Arial" panose="020B0604020202020204" pitchFamily="34" charset="0"/>
              </a:rPr>
              <a:t> </a:t>
            </a:r>
            <a:r>
              <a:rPr lang="en-US" sz="4000" b="1" dirty="0">
                <a:solidFill>
                  <a:schemeClr val="tx2">
                    <a:lumMod val="50000"/>
                  </a:schemeClr>
                </a:solidFill>
                <a:latin typeface="Arial" panose="020B0604020202020204" pitchFamily="34" charset="0"/>
                <a:cs typeface="Arial" panose="020B0604020202020204" pitchFamily="34" charset="0"/>
              </a:rPr>
              <a:t>People Supported </a:t>
            </a:r>
          </a:p>
        </p:txBody>
      </p:sp>
      <p:sp>
        <p:nvSpPr>
          <p:cNvPr id="46" name="Title 1">
            <a:extLst>
              <a:ext uri="{FF2B5EF4-FFF2-40B4-BE49-F238E27FC236}">
                <a16:creationId xmlns:a16="http://schemas.microsoft.com/office/drawing/2014/main" id="{34DB552C-89FF-4F8A-AB82-12948A68ECDE}"/>
              </a:ext>
            </a:extLst>
          </p:cNvPr>
          <p:cNvSpPr txBox="1">
            <a:spLocks/>
          </p:cNvSpPr>
          <p:nvPr/>
        </p:nvSpPr>
        <p:spPr>
          <a:xfrm>
            <a:off x="4873838" y="4591631"/>
            <a:ext cx="2646231" cy="662344"/>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pPr algn="ctr"/>
            <a:endParaRPr lang="en-US" sz="2800" b="1" dirty="0">
              <a:solidFill>
                <a:schemeClr val="tx2">
                  <a:lumMod val="5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15760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Time xmlns="346db972-0b35-4356-939b-7cf22708d79a" xsi:nil="true"/>
    <SharedWithUsers xmlns="060a82f8-d967-4b12-b40e-d98873453ce7">
      <UserInfo>
        <DisplayName>Van Bockel, Dory</DisplayName>
        <AccountId>17</AccountId>
        <AccountType/>
      </UserInfo>
      <UserInfo>
        <DisplayName>Shook, Anna</DisplayName>
        <AccountId>302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5ED171E556C14F82E9EE7D6AD6ADC0" ma:contentTypeVersion="11" ma:contentTypeDescription="Create a new document." ma:contentTypeScope="" ma:versionID="738589e01d4748eb528e4b45a42bede9">
  <xsd:schema xmlns:xsd="http://www.w3.org/2001/XMLSchema" xmlns:xs="http://www.w3.org/2001/XMLSchema" xmlns:p="http://schemas.microsoft.com/office/2006/metadata/properties" xmlns:ns2="346db972-0b35-4356-939b-7cf22708d79a" xmlns:ns3="060a82f8-d967-4b12-b40e-d98873453ce7" targetNamespace="http://schemas.microsoft.com/office/2006/metadata/properties" ma:root="true" ma:fieldsID="c71e2c4d2836159335b13c8c07ce5bdf" ns2:_="" ns3:_="">
    <xsd:import namespace="346db972-0b35-4356-939b-7cf22708d79a"/>
    <xsd:import namespace="060a82f8-d967-4b12-b40e-d98873453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ateTim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db972-0b35-4356-939b-7cf22708d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DateTime" ma:index="16" nillable="true" ma:displayName="Date &amp; Time" ma:format="DateTime" ma:internalName="DateTime">
      <xsd:simpleType>
        <xsd:restriction base="dms:DateTime"/>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a82f8-d967-4b12-b40e-d98873453c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420062-EADD-4A75-97E2-1E3002C083D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346db972-0b35-4356-939b-7cf22708d79a"/>
    <ds:schemaRef ds:uri="http://purl.org/dc/elements/1.1/"/>
    <ds:schemaRef ds:uri="http://schemas.microsoft.com/office/2006/metadata/properties"/>
    <ds:schemaRef ds:uri="060a82f8-d967-4b12-b40e-d98873453ce7"/>
    <ds:schemaRef ds:uri="http://www.w3.org/XML/1998/namespace"/>
  </ds:schemaRefs>
</ds:datastoreItem>
</file>

<file path=customXml/itemProps2.xml><?xml version="1.0" encoding="utf-8"?>
<ds:datastoreItem xmlns:ds="http://schemas.openxmlformats.org/officeDocument/2006/customXml" ds:itemID="{4577F0A5-D250-42CE-996D-B2EDD1267848}">
  <ds:schemaRefs>
    <ds:schemaRef ds:uri="060a82f8-d967-4b12-b40e-d98873453ce7"/>
    <ds:schemaRef ds:uri="346db972-0b35-4356-939b-7cf22708d7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8A72F6-8C61-402B-A9F5-5CB1688E62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2152</TotalTime>
  <Words>1494</Words>
  <Application>Microsoft Office PowerPoint</Application>
  <PresentationFormat>Widescreen</PresentationFormat>
  <Paragraphs>188</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Roboto Condensed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vt:lpstr>
      <vt:lpstr>PowerPoint Presentation</vt:lpstr>
      <vt:lpstr>PowerPoint Presentation</vt:lpstr>
      <vt:lpstr>State &amp; Local Phase I &amp; II Rent Assistance Access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PHB PPT Twmplate</dc:title>
  <dc:creator>Benoit, Emily</dc:creator>
  <cp:lastModifiedBy>Tschabold, Matthew</cp:lastModifiedBy>
  <cp:revision>179</cp:revision>
  <dcterms:created xsi:type="dcterms:W3CDTF">2017-10-04T08:00:34Z</dcterms:created>
  <dcterms:modified xsi:type="dcterms:W3CDTF">2021-04-08T22:15:30Z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2017-10-03T00:00:00Z</vt:filetime>
  </property>
  <property fmtid="{D5CDD505-2E9C-101B-9397-08002B2CF9AE}" pid="3" name="Creator">
    <vt:lpwstr>PowerPoint</vt:lpwstr>
  </property>
  <property fmtid="{D5CDD505-2E9C-101B-9397-08002B2CF9AE}" pid="4" name="LastSaved">
    <vt:filetime>2017-10-04T00:00:00Z</vt:filetime>
  </property>
  <property fmtid="{D5CDD505-2E9C-101B-9397-08002B2CF9AE}" pid="5" name="ContentTypeId">
    <vt:lpwstr>0x010100725ED171E556C14F82E9EE7D6AD6ADC0</vt:lpwstr>
  </property>
</Properties>
</file>