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75" r:id="rId6"/>
    <p:sldId id="278" r:id="rId7"/>
    <p:sldId id="279" r:id="rId8"/>
    <p:sldId id="390" r:id="rId9"/>
    <p:sldId id="272" r:id="rId10"/>
    <p:sldId id="259" r:id="rId11"/>
    <p:sldId id="260" r:id="rId12"/>
    <p:sldId id="266" r:id="rId13"/>
    <p:sldId id="265" r:id="rId14"/>
    <p:sldId id="269" r:id="rId15"/>
    <p:sldId id="389" r:id="rId16"/>
    <p:sldId id="385" r:id="rId17"/>
    <p:sldId id="384" r:id="rId18"/>
    <p:sldId id="386" r:id="rId19"/>
    <p:sldId id="262" r:id="rId20"/>
    <p:sldId id="388" r:id="rId21"/>
    <p:sldId id="261" r:id="rId22"/>
    <p:sldId id="282" r:id="rId23"/>
    <p:sldId id="274" r:id="rId24"/>
    <p:sldId id="283" r:id="rId25"/>
    <p:sldId id="387" r:id="rId26"/>
  </p:sldIdLst>
  <p:sldSz cx="32918400" cy="21945600"/>
  <p:notesSz cx="7010400" cy="9296400"/>
  <p:defaultTextStyle>
    <a:defPPr>
      <a:defRPr lang="en-US"/>
    </a:defPPr>
    <a:lvl1pPr marL="0" algn="l" defTabSz="1566979" rtl="0" eaLnBrk="1" latinLnBrk="0" hangingPunct="1">
      <a:defRPr sz="6140" kern="1200">
        <a:solidFill>
          <a:schemeClr val="tx1"/>
        </a:solidFill>
        <a:latin typeface="+mn-lt"/>
        <a:ea typeface="+mn-ea"/>
        <a:cs typeface="+mn-cs"/>
      </a:defRPr>
    </a:lvl1pPr>
    <a:lvl2pPr marL="1566979" algn="l" defTabSz="1566979" rtl="0" eaLnBrk="1" latinLnBrk="0" hangingPunct="1">
      <a:defRPr sz="6140" kern="1200">
        <a:solidFill>
          <a:schemeClr val="tx1"/>
        </a:solidFill>
        <a:latin typeface="+mn-lt"/>
        <a:ea typeface="+mn-ea"/>
        <a:cs typeface="+mn-cs"/>
      </a:defRPr>
    </a:lvl2pPr>
    <a:lvl3pPr marL="3133958" algn="l" defTabSz="1566979" rtl="0" eaLnBrk="1" latinLnBrk="0" hangingPunct="1">
      <a:defRPr sz="6140" kern="1200">
        <a:solidFill>
          <a:schemeClr val="tx1"/>
        </a:solidFill>
        <a:latin typeface="+mn-lt"/>
        <a:ea typeface="+mn-ea"/>
        <a:cs typeface="+mn-cs"/>
      </a:defRPr>
    </a:lvl3pPr>
    <a:lvl4pPr marL="4700936" algn="l" defTabSz="1566979" rtl="0" eaLnBrk="1" latinLnBrk="0" hangingPunct="1">
      <a:defRPr sz="6140" kern="1200">
        <a:solidFill>
          <a:schemeClr val="tx1"/>
        </a:solidFill>
        <a:latin typeface="+mn-lt"/>
        <a:ea typeface="+mn-ea"/>
        <a:cs typeface="+mn-cs"/>
      </a:defRPr>
    </a:lvl4pPr>
    <a:lvl5pPr marL="6267915" algn="l" defTabSz="1566979" rtl="0" eaLnBrk="1" latinLnBrk="0" hangingPunct="1">
      <a:defRPr sz="6140" kern="1200">
        <a:solidFill>
          <a:schemeClr val="tx1"/>
        </a:solidFill>
        <a:latin typeface="+mn-lt"/>
        <a:ea typeface="+mn-ea"/>
        <a:cs typeface="+mn-cs"/>
      </a:defRPr>
    </a:lvl5pPr>
    <a:lvl6pPr marL="7834894" algn="l" defTabSz="1566979" rtl="0" eaLnBrk="1" latinLnBrk="0" hangingPunct="1">
      <a:defRPr sz="6140" kern="1200">
        <a:solidFill>
          <a:schemeClr val="tx1"/>
        </a:solidFill>
        <a:latin typeface="+mn-lt"/>
        <a:ea typeface="+mn-ea"/>
        <a:cs typeface="+mn-cs"/>
      </a:defRPr>
    </a:lvl6pPr>
    <a:lvl7pPr marL="9401872" algn="l" defTabSz="1566979" rtl="0" eaLnBrk="1" latinLnBrk="0" hangingPunct="1">
      <a:defRPr sz="6140" kern="1200">
        <a:solidFill>
          <a:schemeClr val="tx1"/>
        </a:solidFill>
        <a:latin typeface="+mn-lt"/>
        <a:ea typeface="+mn-ea"/>
        <a:cs typeface="+mn-cs"/>
      </a:defRPr>
    </a:lvl7pPr>
    <a:lvl8pPr marL="10968849" algn="l" defTabSz="1566979" rtl="0" eaLnBrk="1" latinLnBrk="0" hangingPunct="1">
      <a:defRPr sz="6140" kern="1200">
        <a:solidFill>
          <a:schemeClr val="tx1"/>
        </a:solidFill>
        <a:latin typeface="+mn-lt"/>
        <a:ea typeface="+mn-ea"/>
        <a:cs typeface="+mn-cs"/>
      </a:defRPr>
    </a:lvl8pPr>
    <a:lvl9pPr marL="12535828" algn="l" defTabSz="1566979" rtl="0" eaLnBrk="1" latinLnBrk="0" hangingPunct="1">
      <a:defRPr sz="614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912" userDrawn="1">
          <p15:clr>
            <a:srgbClr val="A4A3A4"/>
          </p15:clr>
        </p15:guide>
        <p15:guide id="2" pos="10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llstrom, Elizabeth" initials="TE" lastIdx="1" clrIdx="0">
    <p:extLst>
      <p:ext uri="{19B8F6BF-5375-455C-9EA6-DF929625EA0E}">
        <p15:presenceInfo xmlns:p15="http://schemas.microsoft.com/office/powerpoint/2012/main" userId="S::Elizabeth.Tillstrom@portlandoregon.gov::6e31c910-2ffd-4fea-8a82-4092c9191a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7BAB"/>
    <a:srgbClr val="0092BD"/>
    <a:srgbClr val="4D4D4F"/>
    <a:srgbClr val="FF666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60"/>
  </p:normalViewPr>
  <p:slideViewPr>
    <p:cSldViewPr snapToGrid="0">
      <p:cViewPr varScale="1">
        <p:scale>
          <a:sx n="34" d="100"/>
          <a:sy n="34" d="100"/>
        </p:scale>
        <p:origin x="1380" y="114"/>
      </p:cViewPr>
      <p:guideLst>
        <p:guide orient="horz" pos="6912"/>
        <p:guide pos="10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6945" y="1182144"/>
            <a:ext cx="15847120" cy="1542868"/>
          </a:xfrm>
        </p:spPr>
        <p:txBody>
          <a:bodyPr>
            <a:normAutofit/>
          </a:bodyPr>
          <a:lstStyle>
            <a:lvl1pPr algn="l">
              <a:defRPr sz="4800">
                <a:solidFill>
                  <a:srgbClr val="1A7BAB"/>
                </a:solidFill>
              </a:defRPr>
            </a:lvl1pPr>
          </a:lstStyle>
          <a:p>
            <a:r>
              <a:rPr lang="en-US"/>
              <a:t>Click to edit Master title style</a:t>
            </a:r>
          </a:p>
        </p:txBody>
      </p:sp>
    </p:spTree>
    <p:extLst>
      <p:ext uri="{BB962C8B-B14F-4D97-AF65-F5344CB8AC3E}">
        <p14:creationId xmlns:p14="http://schemas.microsoft.com/office/powerpoint/2010/main" val="1323812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6817362"/>
            <a:ext cx="27980640" cy="4704080"/>
          </a:xfrm>
        </p:spPr>
        <p:txBody>
          <a:bodyPr/>
          <a:lstStyle/>
          <a:p>
            <a:r>
              <a:rPr lang="en-US"/>
              <a:t>Click to edit Master title style</a:t>
            </a:r>
          </a:p>
        </p:txBody>
      </p:sp>
      <p:sp>
        <p:nvSpPr>
          <p:cNvPr id="3" name="Subtitle 2"/>
          <p:cNvSpPr>
            <a:spLocks noGrp="1"/>
          </p:cNvSpPr>
          <p:nvPr>
            <p:ph type="subTitle" idx="1"/>
          </p:nvPr>
        </p:nvSpPr>
        <p:spPr>
          <a:xfrm>
            <a:off x="4937760" y="12435840"/>
            <a:ext cx="23042880" cy="5608320"/>
          </a:xfrm>
        </p:spPr>
        <p:txBody>
          <a:bodyPr/>
          <a:lstStyle>
            <a:lvl1pPr marL="0" indent="0" algn="ctr">
              <a:buNone/>
              <a:defRPr/>
            </a:lvl1pPr>
            <a:lvl2pPr marL="1463040" indent="0" algn="ctr">
              <a:buNone/>
              <a:defRPr/>
            </a:lvl2pPr>
            <a:lvl3pPr marL="2926080" indent="0" algn="ctr">
              <a:buNone/>
              <a:defRPr/>
            </a:lvl3pPr>
            <a:lvl4pPr marL="4389120" indent="0" algn="ctr">
              <a:buNone/>
              <a:defRPr/>
            </a:lvl4pPr>
            <a:lvl5pPr marL="5852160" indent="0" algn="ctr">
              <a:buNone/>
              <a:defRPr/>
            </a:lvl5pPr>
            <a:lvl6pPr marL="7315200" indent="0" algn="ctr">
              <a:buNone/>
              <a:defRPr/>
            </a:lvl6pPr>
            <a:lvl7pPr marL="8778240" indent="0" algn="ctr">
              <a:buNone/>
              <a:defRPr/>
            </a:lvl7pPr>
            <a:lvl8pPr marL="10241280" indent="0" algn="ctr">
              <a:buNone/>
              <a:defRPr/>
            </a:lvl8pPr>
            <a:lvl9pPr marL="1170432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15FCCD-C188-40C2-8C7E-62946BE92056}" type="slidenum">
              <a:rPr lang="en-US"/>
              <a:pPr>
                <a:defRPr/>
              </a:pPr>
              <a:t>‹#›</a:t>
            </a:fld>
            <a:endParaRPr lang="en-US"/>
          </a:p>
        </p:txBody>
      </p:sp>
    </p:spTree>
    <p:extLst>
      <p:ext uri="{BB962C8B-B14F-4D97-AF65-F5344CB8AC3E}">
        <p14:creationId xmlns:p14="http://schemas.microsoft.com/office/powerpoint/2010/main" val="5624190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920" y="878841"/>
            <a:ext cx="29626560" cy="3657600"/>
          </a:xfrm>
          <a:prstGeom prst="rect">
            <a:avLst/>
          </a:prstGeom>
        </p:spPr>
        <p:txBody>
          <a:bodyPr vert="horz" lIns="438912" tIns="219456" rIns="438912" bIns="219456" rtlCol="0" anchor="ctr">
            <a:normAutofit/>
          </a:bodyPr>
          <a:lstStyle/>
          <a:p>
            <a:r>
              <a:rPr lang="en-US"/>
              <a:t>Click to edit Master title style</a:t>
            </a:r>
          </a:p>
        </p:txBody>
      </p:sp>
      <p:sp>
        <p:nvSpPr>
          <p:cNvPr id="3" name="Text Placeholder 2"/>
          <p:cNvSpPr>
            <a:spLocks noGrp="1"/>
          </p:cNvSpPr>
          <p:nvPr>
            <p:ph type="body" idx="1"/>
          </p:nvPr>
        </p:nvSpPr>
        <p:spPr>
          <a:xfrm>
            <a:off x="1645920" y="5120644"/>
            <a:ext cx="29626560" cy="14483081"/>
          </a:xfrm>
          <a:prstGeom prst="rect">
            <a:avLst/>
          </a:prstGeom>
        </p:spPr>
        <p:txBody>
          <a:bodyPr vert="horz" lIns="438912" tIns="219456" rIns="438912" bIns="21945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foote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9295535"/>
            <a:ext cx="32918400" cy="2650067"/>
          </a:xfrm>
          <a:prstGeom prst="rect">
            <a:avLst/>
          </a:prstGeom>
        </p:spPr>
      </p:pic>
      <p:sp>
        <p:nvSpPr>
          <p:cNvPr id="4" name="Rectangle 3">
            <a:extLst>
              <a:ext uri="{FF2B5EF4-FFF2-40B4-BE49-F238E27FC236}">
                <a16:creationId xmlns:a16="http://schemas.microsoft.com/office/drawing/2014/main" id="{57CC6C52-D8CB-40D4-A66D-8F1628DAE900}"/>
              </a:ext>
            </a:extLst>
          </p:cNvPr>
          <p:cNvSpPr/>
          <p:nvPr userDrawn="1"/>
        </p:nvSpPr>
        <p:spPr>
          <a:xfrm>
            <a:off x="431800" y="19295535"/>
            <a:ext cx="11277600" cy="2650065"/>
          </a:xfrm>
          <a:prstGeom prst="rect">
            <a:avLst/>
          </a:prstGeom>
          <a:solidFill>
            <a:srgbClr val="4D4D4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271150"/>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1463186" rtl="0" eaLnBrk="1" latinLnBrk="0" hangingPunct="1">
        <a:spcBef>
          <a:spcPct val="0"/>
        </a:spcBef>
        <a:buNone/>
        <a:defRPr sz="14068" kern="1200">
          <a:solidFill>
            <a:schemeClr val="tx1"/>
          </a:solidFill>
          <a:latin typeface="+mj-lt"/>
          <a:ea typeface="+mj-ea"/>
          <a:cs typeface="+mj-cs"/>
        </a:defRPr>
      </a:lvl1pPr>
    </p:titleStyle>
    <p:bodyStyle>
      <a:lvl1pPr marL="1097390" indent="-1097390" algn="l" defTabSz="1463186" rtl="0" eaLnBrk="1" latinLnBrk="0" hangingPunct="1">
        <a:spcBef>
          <a:spcPct val="20000"/>
        </a:spcBef>
        <a:buFont typeface="Arial"/>
        <a:buChar char="•"/>
        <a:defRPr sz="10268" kern="1200">
          <a:solidFill>
            <a:schemeClr val="tx1"/>
          </a:solidFill>
          <a:latin typeface="+mn-lt"/>
          <a:ea typeface="+mn-ea"/>
          <a:cs typeface="+mn-cs"/>
        </a:defRPr>
      </a:lvl1pPr>
      <a:lvl2pPr marL="2377678" indent="-914492" algn="l" defTabSz="1463186" rtl="0" eaLnBrk="1" latinLnBrk="0" hangingPunct="1">
        <a:spcBef>
          <a:spcPct val="20000"/>
        </a:spcBef>
        <a:buFont typeface="Arial"/>
        <a:buChar char="–"/>
        <a:defRPr sz="8934" kern="1200">
          <a:solidFill>
            <a:schemeClr val="tx1"/>
          </a:solidFill>
          <a:latin typeface="+mn-lt"/>
          <a:ea typeface="+mn-ea"/>
          <a:cs typeface="+mn-cs"/>
        </a:defRPr>
      </a:lvl2pPr>
      <a:lvl3pPr marL="3657966" indent="-731594" algn="l" defTabSz="1463186" rtl="0" eaLnBrk="1" latinLnBrk="0" hangingPunct="1">
        <a:spcBef>
          <a:spcPct val="20000"/>
        </a:spcBef>
        <a:buFont typeface="Arial"/>
        <a:buChar char="•"/>
        <a:defRPr sz="7668" kern="1200">
          <a:solidFill>
            <a:schemeClr val="tx1"/>
          </a:solidFill>
          <a:latin typeface="+mn-lt"/>
          <a:ea typeface="+mn-ea"/>
          <a:cs typeface="+mn-cs"/>
        </a:defRPr>
      </a:lvl3pPr>
      <a:lvl4pPr marL="5121152" indent="-731594" algn="l" defTabSz="1463186" rtl="0" eaLnBrk="1" latinLnBrk="0" hangingPunct="1">
        <a:spcBef>
          <a:spcPct val="20000"/>
        </a:spcBef>
        <a:buFont typeface="Arial"/>
        <a:buChar char="–"/>
        <a:defRPr sz="6400" kern="1200">
          <a:solidFill>
            <a:schemeClr val="tx1"/>
          </a:solidFill>
          <a:latin typeface="+mn-lt"/>
          <a:ea typeface="+mn-ea"/>
          <a:cs typeface="+mn-cs"/>
        </a:defRPr>
      </a:lvl4pPr>
      <a:lvl5pPr marL="6584339" indent="-731594" algn="l" defTabSz="1463186" rtl="0" eaLnBrk="1" latinLnBrk="0" hangingPunct="1">
        <a:spcBef>
          <a:spcPct val="20000"/>
        </a:spcBef>
        <a:buFont typeface="Arial"/>
        <a:buChar char="»"/>
        <a:defRPr sz="6400" kern="1200">
          <a:solidFill>
            <a:schemeClr val="tx1"/>
          </a:solidFill>
          <a:latin typeface="+mn-lt"/>
          <a:ea typeface="+mn-ea"/>
          <a:cs typeface="+mn-cs"/>
        </a:defRPr>
      </a:lvl5pPr>
      <a:lvl6pPr marL="8047524" indent="-731594" algn="l" defTabSz="1463186" rtl="0" eaLnBrk="1" latinLnBrk="0" hangingPunct="1">
        <a:spcBef>
          <a:spcPct val="20000"/>
        </a:spcBef>
        <a:buFont typeface="Arial"/>
        <a:buChar char="•"/>
        <a:defRPr sz="6400" kern="1200">
          <a:solidFill>
            <a:schemeClr val="tx1"/>
          </a:solidFill>
          <a:latin typeface="+mn-lt"/>
          <a:ea typeface="+mn-ea"/>
          <a:cs typeface="+mn-cs"/>
        </a:defRPr>
      </a:lvl6pPr>
      <a:lvl7pPr marL="9510711" indent="-731594" algn="l" defTabSz="1463186" rtl="0" eaLnBrk="1" latinLnBrk="0" hangingPunct="1">
        <a:spcBef>
          <a:spcPct val="20000"/>
        </a:spcBef>
        <a:buFont typeface="Arial"/>
        <a:buChar char="•"/>
        <a:defRPr sz="6400" kern="1200">
          <a:solidFill>
            <a:schemeClr val="tx1"/>
          </a:solidFill>
          <a:latin typeface="+mn-lt"/>
          <a:ea typeface="+mn-ea"/>
          <a:cs typeface="+mn-cs"/>
        </a:defRPr>
      </a:lvl7pPr>
      <a:lvl8pPr marL="10973898" indent="-731594" algn="l" defTabSz="1463186" rtl="0" eaLnBrk="1" latinLnBrk="0" hangingPunct="1">
        <a:spcBef>
          <a:spcPct val="20000"/>
        </a:spcBef>
        <a:buFont typeface="Arial"/>
        <a:buChar char="•"/>
        <a:defRPr sz="6400" kern="1200">
          <a:solidFill>
            <a:schemeClr val="tx1"/>
          </a:solidFill>
          <a:latin typeface="+mn-lt"/>
          <a:ea typeface="+mn-ea"/>
          <a:cs typeface="+mn-cs"/>
        </a:defRPr>
      </a:lvl8pPr>
      <a:lvl9pPr marL="12437084" indent="-731594" algn="l" defTabSz="1463186" rtl="0" eaLnBrk="1" latinLnBrk="0" hangingPunct="1">
        <a:spcBef>
          <a:spcPct val="20000"/>
        </a:spcBef>
        <a:buFont typeface="Arial"/>
        <a:buChar char="•"/>
        <a:defRPr sz="6400" kern="1200">
          <a:solidFill>
            <a:schemeClr val="tx1"/>
          </a:solidFill>
          <a:latin typeface="+mn-lt"/>
          <a:ea typeface="+mn-ea"/>
          <a:cs typeface="+mn-cs"/>
        </a:defRPr>
      </a:lvl9pPr>
    </p:bodyStyle>
    <p:otherStyle>
      <a:defPPr>
        <a:defRPr lang="en-US"/>
      </a:defPPr>
      <a:lvl1pPr marL="0" algn="l" defTabSz="1463186" rtl="0" eaLnBrk="1" latinLnBrk="0" hangingPunct="1">
        <a:defRPr sz="5734" kern="1200">
          <a:solidFill>
            <a:schemeClr val="tx1"/>
          </a:solidFill>
          <a:latin typeface="+mn-lt"/>
          <a:ea typeface="+mn-ea"/>
          <a:cs typeface="+mn-cs"/>
        </a:defRPr>
      </a:lvl1pPr>
      <a:lvl2pPr marL="1463186" algn="l" defTabSz="1463186" rtl="0" eaLnBrk="1" latinLnBrk="0" hangingPunct="1">
        <a:defRPr sz="5734" kern="1200">
          <a:solidFill>
            <a:schemeClr val="tx1"/>
          </a:solidFill>
          <a:latin typeface="+mn-lt"/>
          <a:ea typeface="+mn-ea"/>
          <a:cs typeface="+mn-cs"/>
        </a:defRPr>
      </a:lvl2pPr>
      <a:lvl3pPr marL="2926372" algn="l" defTabSz="1463186" rtl="0" eaLnBrk="1" latinLnBrk="0" hangingPunct="1">
        <a:defRPr sz="5734" kern="1200">
          <a:solidFill>
            <a:schemeClr val="tx1"/>
          </a:solidFill>
          <a:latin typeface="+mn-lt"/>
          <a:ea typeface="+mn-ea"/>
          <a:cs typeface="+mn-cs"/>
        </a:defRPr>
      </a:lvl3pPr>
      <a:lvl4pPr marL="4389559" algn="l" defTabSz="1463186" rtl="0" eaLnBrk="1" latinLnBrk="0" hangingPunct="1">
        <a:defRPr sz="5734" kern="1200">
          <a:solidFill>
            <a:schemeClr val="tx1"/>
          </a:solidFill>
          <a:latin typeface="+mn-lt"/>
          <a:ea typeface="+mn-ea"/>
          <a:cs typeface="+mn-cs"/>
        </a:defRPr>
      </a:lvl4pPr>
      <a:lvl5pPr marL="5852746" algn="l" defTabSz="1463186" rtl="0" eaLnBrk="1" latinLnBrk="0" hangingPunct="1">
        <a:defRPr sz="5734" kern="1200">
          <a:solidFill>
            <a:schemeClr val="tx1"/>
          </a:solidFill>
          <a:latin typeface="+mn-lt"/>
          <a:ea typeface="+mn-ea"/>
          <a:cs typeface="+mn-cs"/>
        </a:defRPr>
      </a:lvl5pPr>
      <a:lvl6pPr marL="7315932" algn="l" defTabSz="1463186" rtl="0" eaLnBrk="1" latinLnBrk="0" hangingPunct="1">
        <a:defRPr sz="5734" kern="1200">
          <a:solidFill>
            <a:schemeClr val="tx1"/>
          </a:solidFill>
          <a:latin typeface="+mn-lt"/>
          <a:ea typeface="+mn-ea"/>
          <a:cs typeface="+mn-cs"/>
        </a:defRPr>
      </a:lvl6pPr>
      <a:lvl7pPr marL="8779118" algn="l" defTabSz="1463186" rtl="0" eaLnBrk="1" latinLnBrk="0" hangingPunct="1">
        <a:defRPr sz="5734" kern="1200">
          <a:solidFill>
            <a:schemeClr val="tx1"/>
          </a:solidFill>
          <a:latin typeface="+mn-lt"/>
          <a:ea typeface="+mn-ea"/>
          <a:cs typeface="+mn-cs"/>
        </a:defRPr>
      </a:lvl7pPr>
      <a:lvl8pPr marL="10242304" algn="l" defTabSz="1463186" rtl="0" eaLnBrk="1" latinLnBrk="0" hangingPunct="1">
        <a:defRPr sz="5734" kern="1200">
          <a:solidFill>
            <a:schemeClr val="tx1"/>
          </a:solidFill>
          <a:latin typeface="+mn-lt"/>
          <a:ea typeface="+mn-ea"/>
          <a:cs typeface="+mn-cs"/>
        </a:defRPr>
      </a:lvl8pPr>
      <a:lvl9pPr marL="11705491" algn="l" defTabSz="1463186" rtl="0" eaLnBrk="1" latinLnBrk="0" hangingPunct="1">
        <a:defRPr sz="573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mailto:Sean.Bistoff@portlandoregon.gov" TargetMode="External"/><Relationship Id="rId2" Type="http://schemas.openxmlformats.org/officeDocument/2006/relationships/hyperlink" Target="mailto:Elizabeth.Tillstrom@portlandoregon.gov"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F72BCA-B643-4C84-99E6-3A56D79BF1F9}"/>
              </a:ext>
            </a:extLst>
          </p:cNvPr>
          <p:cNvPicPr>
            <a:picLocks noChangeAspect="1"/>
          </p:cNvPicPr>
          <p:nvPr/>
        </p:nvPicPr>
        <p:blipFill>
          <a:blip r:embed="rId2"/>
          <a:stretch>
            <a:fillRect/>
          </a:stretch>
        </p:blipFill>
        <p:spPr>
          <a:xfrm>
            <a:off x="0" y="0"/>
            <a:ext cx="32939457" cy="6375459"/>
          </a:xfrm>
          <a:prstGeom prst="rect">
            <a:avLst/>
          </a:prstGeom>
        </p:spPr>
      </p:pic>
      <p:pic>
        <p:nvPicPr>
          <p:cNvPr id="3" name="Picture 2">
            <a:extLst>
              <a:ext uri="{FF2B5EF4-FFF2-40B4-BE49-F238E27FC236}">
                <a16:creationId xmlns:a16="http://schemas.microsoft.com/office/drawing/2014/main" id="{86FE4C4F-ACA9-4DFE-8A3F-09292DB10EAC}"/>
              </a:ext>
            </a:extLst>
          </p:cNvPr>
          <p:cNvPicPr>
            <a:picLocks noChangeAspect="1"/>
          </p:cNvPicPr>
          <p:nvPr/>
        </p:nvPicPr>
        <p:blipFill rotWithShape="1">
          <a:blip r:embed="rId3"/>
          <a:srcRect l="572" t="2120"/>
          <a:stretch/>
        </p:blipFill>
        <p:spPr>
          <a:xfrm>
            <a:off x="0" y="6375459"/>
            <a:ext cx="32939457" cy="12926616"/>
          </a:xfrm>
          <a:prstGeom prst="rect">
            <a:avLst/>
          </a:prstGeom>
        </p:spPr>
      </p:pic>
      <p:sp>
        <p:nvSpPr>
          <p:cNvPr id="4" name="TextBox 3"/>
          <p:cNvSpPr txBox="1"/>
          <p:nvPr/>
        </p:nvSpPr>
        <p:spPr>
          <a:xfrm>
            <a:off x="1748118" y="587018"/>
            <a:ext cx="27863936" cy="3939540"/>
          </a:xfrm>
          <a:prstGeom prst="rect">
            <a:avLst/>
          </a:prstGeom>
          <a:noFill/>
        </p:spPr>
        <p:txBody>
          <a:bodyPr wrap="square" rtlCol="0">
            <a:spAutoFit/>
          </a:bodyPr>
          <a:lstStyle/>
          <a:p>
            <a:pPr algn="ctr"/>
            <a:r>
              <a:rPr lang="en-US" sz="12500" b="1">
                <a:solidFill>
                  <a:schemeClr val="bg1"/>
                </a:solidFill>
              </a:rPr>
              <a:t>Errol Heights </a:t>
            </a:r>
          </a:p>
          <a:p>
            <a:pPr algn="ctr"/>
            <a:r>
              <a:rPr lang="en-US" sz="12500" b="1">
                <a:solidFill>
                  <a:schemeClr val="bg1"/>
                </a:solidFill>
              </a:rPr>
              <a:t>Street Improvement Project</a:t>
            </a:r>
          </a:p>
        </p:txBody>
      </p:sp>
      <p:sp>
        <p:nvSpPr>
          <p:cNvPr id="5" name="TextBox 4"/>
          <p:cNvSpPr txBox="1"/>
          <p:nvPr/>
        </p:nvSpPr>
        <p:spPr>
          <a:xfrm>
            <a:off x="995082" y="6666643"/>
            <a:ext cx="27512682" cy="8525411"/>
          </a:xfrm>
          <a:prstGeom prst="rect">
            <a:avLst/>
          </a:prstGeom>
          <a:noFill/>
        </p:spPr>
        <p:txBody>
          <a:bodyPr wrap="square" lIns="91440" tIns="45720" rIns="91440" bIns="45720" rtlCol="0" anchor="t">
            <a:spAutoFit/>
          </a:bodyPr>
          <a:lstStyle/>
          <a:p>
            <a:r>
              <a:rPr lang="en-US" sz="6600" b="1" dirty="0">
                <a:solidFill>
                  <a:srgbClr val="4D4D4F"/>
                </a:solidFill>
              </a:rPr>
              <a:t>Presentation to Portland City Council – February 3, 2021</a:t>
            </a:r>
          </a:p>
          <a:p>
            <a:endParaRPr lang="en-US" sz="6600" dirty="0">
              <a:solidFill>
                <a:srgbClr val="4D4D4F"/>
              </a:solidFill>
              <a:cs typeface="Calibri"/>
            </a:endParaRPr>
          </a:p>
          <a:p>
            <a:r>
              <a:rPr lang="en-US" sz="5000" b="1" i="1" dirty="0"/>
              <a:t>65</a:t>
            </a:r>
            <a:r>
              <a:rPr lang="en-US" sz="5000" i="1" dirty="0">
                <a:solidFill>
                  <a:srgbClr val="4D4D4F"/>
                </a:solidFill>
              </a:rPr>
              <a:t> </a:t>
            </a:r>
            <a:r>
              <a:rPr lang="en-US" sz="5000" i="1" dirty="0"/>
              <a:t>Declare intent to initiate local improvement district formation proceedings to construct street, sidewalk, and stormwater improvements in the Errol Heights Local Improvement District (Resolution; C-10064)</a:t>
            </a:r>
            <a:endParaRPr lang="en-US" sz="5000" i="1" dirty="0">
              <a:cs typeface="Calibri"/>
            </a:endParaRPr>
          </a:p>
          <a:p>
            <a:endParaRPr lang="en-US" sz="5000" i="1" dirty="0">
              <a:solidFill>
                <a:srgbClr val="000000"/>
              </a:solidFill>
              <a:cs typeface="Calibri"/>
            </a:endParaRPr>
          </a:p>
          <a:p>
            <a:r>
              <a:rPr lang="en-US" sz="5000" b="1" i="1" dirty="0">
                <a:ea typeface="+mn-lt"/>
                <a:cs typeface="+mn-lt"/>
              </a:rPr>
              <a:t>*66</a:t>
            </a:r>
            <a:r>
              <a:rPr lang="en-US" sz="5000" i="1" dirty="0">
                <a:solidFill>
                  <a:srgbClr val="4D4D4F"/>
                </a:solidFill>
                <a:ea typeface="+mn-lt"/>
                <a:cs typeface="+mn-lt"/>
              </a:rPr>
              <a:t> </a:t>
            </a:r>
            <a:r>
              <a:rPr lang="en-US" sz="5000" i="1" dirty="0">
                <a:ea typeface="+mn-lt"/>
                <a:cs typeface="+mn-lt"/>
              </a:rPr>
              <a:t>Authorize the Bureau of Transportation to acquire certain temporary rights necessary for construction of the Errol Heights Street and Local Improvement District through the exercise of the City’s Eminent Domain Authority  (Ordinance introduced by Commissioner Hardesty; C-10064)</a:t>
            </a:r>
            <a:endParaRPr lang="en-US" sz="5000" dirty="0">
              <a:cs typeface="Calibri"/>
            </a:endParaRPr>
          </a:p>
          <a:p>
            <a:endParaRPr lang="en-US" sz="6600" b="1" dirty="0">
              <a:solidFill>
                <a:srgbClr val="4D4D4F"/>
              </a:solidFill>
              <a:cs typeface="Calibri"/>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00151" y="18952451"/>
            <a:ext cx="4145892" cy="3202701"/>
          </a:xfrm>
          <a:prstGeom prst="rect">
            <a:avLst/>
          </a:prstGeom>
        </p:spPr>
      </p:pic>
    </p:spTree>
    <p:extLst>
      <p:ext uri="{BB962C8B-B14F-4D97-AF65-F5344CB8AC3E}">
        <p14:creationId xmlns:p14="http://schemas.microsoft.com/office/powerpoint/2010/main" val="713149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C9B7F5-8C86-4201-BC81-D334107A0770}"/>
              </a:ext>
            </a:extLst>
          </p:cNvPr>
          <p:cNvPicPr>
            <a:picLocks noChangeAspect="1"/>
          </p:cNvPicPr>
          <p:nvPr/>
        </p:nvPicPr>
        <p:blipFill rotWithShape="1">
          <a:blip r:embed="rId2"/>
          <a:srcRect b="12598"/>
          <a:stretch/>
        </p:blipFill>
        <p:spPr>
          <a:xfrm>
            <a:off x="2924175" y="2039669"/>
            <a:ext cx="27536775" cy="17162731"/>
          </a:xfrm>
          <a:prstGeom prst="rect">
            <a:avLst/>
          </a:prstGeom>
        </p:spPr>
      </p:pic>
      <p:sp>
        <p:nvSpPr>
          <p:cNvPr id="3" name="Title 1">
            <a:extLst>
              <a:ext uri="{FF2B5EF4-FFF2-40B4-BE49-F238E27FC236}">
                <a16:creationId xmlns:a16="http://schemas.microsoft.com/office/drawing/2014/main" id="{CFE21DA4-1EF6-4B82-91B6-8FED9CD5FA85}"/>
              </a:ext>
            </a:extLst>
          </p:cNvPr>
          <p:cNvSpPr>
            <a:spLocks noGrp="1"/>
          </p:cNvSpPr>
          <p:nvPr>
            <p:ph type="ctrTitle"/>
          </p:nvPr>
        </p:nvSpPr>
        <p:spPr>
          <a:xfrm>
            <a:off x="612078" y="410710"/>
            <a:ext cx="32306322" cy="1542868"/>
          </a:xfrm>
        </p:spPr>
        <p:txBody>
          <a:bodyPr>
            <a:noAutofit/>
          </a:bodyPr>
          <a:lstStyle/>
          <a:p>
            <a:r>
              <a:rPr lang="en-US" sz="7000" b="1"/>
              <a:t>Separated Street Design: SE Malden and SE Tenino Drive/Court</a:t>
            </a:r>
          </a:p>
        </p:txBody>
      </p:sp>
      <p:pic>
        <p:nvPicPr>
          <p:cNvPr id="5" name="Picture 4">
            <a:extLst>
              <a:ext uri="{FF2B5EF4-FFF2-40B4-BE49-F238E27FC236}">
                <a16:creationId xmlns:a16="http://schemas.microsoft.com/office/drawing/2014/main" id="{D20F1142-F2F4-4EC7-A488-3D89D9A9C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00151" y="18952451"/>
            <a:ext cx="4145892" cy="3202701"/>
          </a:xfrm>
          <a:prstGeom prst="rect">
            <a:avLst/>
          </a:prstGeom>
        </p:spPr>
      </p:pic>
    </p:spTree>
    <p:extLst>
      <p:ext uri="{BB962C8B-B14F-4D97-AF65-F5344CB8AC3E}">
        <p14:creationId xmlns:p14="http://schemas.microsoft.com/office/powerpoint/2010/main" val="2755329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ADF721-175E-4405-8CFE-E41950C0014E}"/>
              </a:ext>
            </a:extLst>
          </p:cNvPr>
          <p:cNvPicPr>
            <a:picLocks noChangeAspect="1"/>
          </p:cNvPicPr>
          <p:nvPr/>
        </p:nvPicPr>
        <p:blipFill rotWithShape="1">
          <a:blip r:embed="rId2">
            <a:lum/>
          </a:blip>
          <a:srcRect l="16509" t="18234" r="6815" b="10551"/>
          <a:stretch/>
        </p:blipFill>
        <p:spPr>
          <a:xfrm>
            <a:off x="18082075" y="5410761"/>
            <a:ext cx="14514591" cy="10401010"/>
          </a:xfrm>
          <a:prstGeom prst="rect">
            <a:avLst/>
          </a:prstGeom>
        </p:spPr>
      </p:pic>
      <p:sp>
        <p:nvSpPr>
          <p:cNvPr id="9" name="TextBox 8">
            <a:extLst>
              <a:ext uri="{FF2B5EF4-FFF2-40B4-BE49-F238E27FC236}">
                <a16:creationId xmlns:a16="http://schemas.microsoft.com/office/drawing/2014/main" id="{B243F678-6FA7-490F-97C1-3861F07053D5}"/>
              </a:ext>
            </a:extLst>
          </p:cNvPr>
          <p:cNvSpPr txBox="1"/>
          <p:nvPr/>
        </p:nvSpPr>
        <p:spPr>
          <a:xfrm>
            <a:off x="1072419" y="2175363"/>
            <a:ext cx="17009656" cy="17952607"/>
          </a:xfrm>
          <a:prstGeom prst="rect">
            <a:avLst/>
          </a:prstGeom>
          <a:noFill/>
        </p:spPr>
        <p:txBody>
          <a:bodyPr wrap="square" lIns="91440" tIns="45720" rIns="91440" bIns="45720" rtlCol="0" anchor="t">
            <a:spAutoFit/>
          </a:bodyPr>
          <a:lstStyle/>
          <a:p>
            <a:r>
              <a:rPr lang="en-US" sz="6100" b="1"/>
              <a:t>Original Concept</a:t>
            </a:r>
          </a:p>
          <a:p>
            <a:pPr marL="857250" indent="-857250">
              <a:buFont typeface="Arial" panose="020B0604020202020204" pitchFamily="34" charset="0"/>
              <a:buChar char="•"/>
            </a:pPr>
            <a:r>
              <a:rPr lang="en-US" sz="6100"/>
              <a:t>Surface infiltration with conveyance ditches, vegetated planters and green streets</a:t>
            </a:r>
            <a:endParaRPr lang="en-US" sz="6100">
              <a:cs typeface="Calibri"/>
            </a:endParaRPr>
          </a:p>
          <a:p>
            <a:endParaRPr lang="en-US"/>
          </a:p>
          <a:p>
            <a:r>
              <a:rPr lang="en-US" sz="6100" b="1"/>
              <a:t>Geotech and Stormwater Assessment</a:t>
            </a:r>
            <a:endParaRPr lang="en-US" sz="6100" b="1">
              <a:cs typeface="Calibri"/>
            </a:endParaRPr>
          </a:p>
          <a:p>
            <a:pPr marL="857250" indent="-857250">
              <a:buFont typeface="Arial" panose="020B0604020202020204" pitchFamily="34" charset="0"/>
              <a:buChar char="•"/>
            </a:pPr>
            <a:r>
              <a:rPr lang="en-US" sz="6100"/>
              <a:t>Steep slopes and soil type limits surface infiltration</a:t>
            </a:r>
            <a:endParaRPr lang="en-US" sz="6100">
              <a:cs typeface="Calibri"/>
            </a:endParaRPr>
          </a:p>
          <a:p>
            <a:pPr marL="857250" indent="-857250">
              <a:buFont typeface="Arial" panose="020B0604020202020204" pitchFamily="34" charset="0"/>
              <a:buChar char="•"/>
            </a:pPr>
            <a:r>
              <a:rPr lang="en-US" sz="6100"/>
              <a:t>Deep infiltration with sumps is feasible</a:t>
            </a:r>
            <a:endParaRPr lang="en-US" sz="6100">
              <a:cs typeface="Calibri"/>
            </a:endParaRPr>
          </a:p>
          <a:p>
            <a:endParaRPr lang="en-US"/>
          </a:p>
          <a:p>
            <a:r>
              <a:rPr lang="en-US" sz="6100" b="1"/>
              <a:t>Current Design:  Hybrid Approach</a:t>
            </a:r>
            <a:endParaRPr lang="en-US" sz="6100" b="1">
              <a:cs typeface="Calibri"/>
            </a:endParaRPr>
          </a:p>
          <a:p>
            <a:pPr marL="857250" indent="-857250">
              <a:buFont typeface="Arial" panose="020B0604020202020204" pitchFamily="34" charset="0"/>
              <a:buChar char="•"/>
            </a:pPr>
            <a:r>
              <a:rPr lang="en-US" sz="6100"/>
              <a:t>Conveyance ditches</a:t>
            </a:r>
            <a:endParaRPr lang="en-US" sz="6100">
              <a:cs typeface="Calibri"/>
            </a:endParaRPr>
          </a:p>
          <a:p>
            <a:pPr marL="857250" indent="-857250">
              <a:buFont typeface="Arial" panose="020B0604020202020204" pitchFamily="34" charset="0"/>
              <a:buChar char="•"/>
            </a:pPr>
            <a:r>
              <a:rPr lang="en-US" sz="6100">
                <a:cs typeface="Calibri"/>
              </a:rPr>
              <a:t>Sedimentation manholes and sumps</a:t>
            </a:r>
            <a:endParaRPr lang="en-US" sz="6100"/>
          </a:p>
          <a:p>
            <a:pPr marL="857250" indent="-857250">
              <a:buFont typeface="Arial" panose="020B0604020202020204" pitchFamily="34" charset="0"/>
              <a:buChar char="•"/>
            </a:pPr>
            <a:r>
              <a:rPr lang="en-US" sz="6100">
                <a:cs typeface="Calibri"/>
              </a:rPr>
              <a:t>Two large vegetated stormwater facilities </a:t>
            </a:r>
          </a:p>
          <a:p>
            <a:endParaRPr lang="en-US">
              <a:cs typeface="Calibri"/>
            </a:endParaRPr>
          </a:p>
          <a:p>
            <a:r>
              <a:rPr lang="en-US" sz="6100" b="1"/>
              <a:t>Maintenance</a:t>
            </a:r>
            <a:endParaRPr lang="en-US" sz="6100" b="1">
              <a:cs typeface="Calibri"/>
            </a:endParaRPr>
          </a:p>
          <a:p>
            <a:pPr marL="857250" indent="-857250">
              <a:buFont typeface="Arial" panose="020B0604020202020204" pitchFamily="34" charset="0"/>
              <a:buChar char="•"/>
            </a:pPr>
            <a:r>
              <a:rPr lang="en-US" sz="6100"/>
              <a:t>System will be maintained by the city</a:t>
            </a:r>
            <a:endParaRPr lang="en-US" sz="6100">
              <a:cs typeface="Calibri"/>
            </a:endParaRPr>
          </a:p>
          <a:p>
            <a:pPr marL="857250" indent="-857250">
              <a:buFont typeface="Arial" panose="020B0604020202020204" pitchFamily="34" charset="0"/>
              <a:buChar char="•"/>
            </a:pPr>
            <a:r>
              <a:rPr lang="en-US" sz="6100"/>
              <a:t>Property owners are encouraged to help care for the stormwater conveyance ditches by removing trash and weeds</a:t>
            </a:r>
            <a:endParaRPr lang="en-US" sz="6100">
              <a:cs typeface="Calibri"/>
            </a:endParaRPr>
          </a:p>
          <a:p>
            <a:endParaRPr lang="en-US"/>
          </a:p>
        </p:txBody>
      </p:sp>
      <p:sp>
        <p:nvSpPr>
          <p:cNvPr id="10" name="TextBox 9">
            <a:extLst>
              <a:ext uri="{FF2B5EF4-FFF2-40B4-BE49-F238E27FC236}">
                <a16:creationId xmlns:a16="http://schemas.microsoft.com/office/drawing/2014/main" id="{67FBCE5D-54E0-4935-BF53-AD4FF960E85C}"/>
              </a:ext>
            </a:extLst>
          </p:cNvPr>
          <p:cNvSpPr txBox="1"/>
          <p:nvPr/>
        </p:nvSpPr>
        <p:spPr>
          <a:xfrm>
            <a:off x="707215" y="340509"/>
            <a:ext cx="27863936" cy="1508105"/>
          </a:xfrm>
          <a:prstGeom prst="rect">
            <a:avLst/>
          </a:prstGeom>
          <a:noFill/>
        </p:spPr>
        <p:txBody>
          <a:bodyPr wrap="square" rtlCol="0">
            <a:spAutoFit/>
          </a:bodyPr>
          <a:lstStyle/>
          <a:p>
            <a:r>
              <a:rPr lang="en-US" sz="9200" b="1">
                <a:solidFill>
                  <a:schemeClr val="accent5"/>
                </a:solidFill>
              </a:rPr>
              <a:t>Errol Heights Stormwater Design</a:t>
            </a:r>
          </a:p>
        </p:txBody>
      </p:sp>
      <p:pic>
        <p:nvPicPr>
          <p:cNvPr id="5" name="Picture 4">
            <a:extLst>
              <a:ext uri="{FF2B5EF4-FFF2-40B4-BE49-F238E27FC236}">
                <a16:creationId xmlns:a16="http://schemas.microsoft.com/office/drawing/2014/main" id="{EA62EF88-B364-4124-BB12-32E24232D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00151" y="18952451"/>
            <a:ext cx="4145892" cy="3202701"/>
          </a:xfrm>
          <a:prstGeom prst="rect">
            <a:avLst/>
          </a:prstGeom>
        </p:spPr>
      </p:pic>
    </p:spTree>
    <p:extLst>
      <p:ext uri="{BB962C8B-B14F-4D97-AF65-F5344CB8AC3E}">
        <p14:creationId xmlns:p14="http://schemas.microsoft.com/office/powerpoint/2010/main" val="2433051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93B232-3C03-463A-A67B-ECCA85C9CECB}"/>
              </a:ext>
            </a:extLst>
          </p:cNvPr>
          <p:cNvPicPr>
            <a:picLocks noChangeAspect="1"/>
          </p:cNvPicPr>
          <p:nvPr/>
        </p:nvPicPr>
        <p:blipFill>
          <a:blip r:embed="rId2"/>
          <a:stretch>
            <a:fillRect/>
          </a:stretch>
        </p:blipFill>
        <p:spPr>
          <a:xfrm>
            <a:off x="7562717" y="1028466"/>
            <a:ext cx="12124350" cy="16934557"/>
          </a:xfrm>
          <a:prstGeom prst="rect">
            <a:avLst/>
          </a:prstGeom>
        </p:spPr>
      </p:pic>
      <p:sp>
        <p:nvSpPr>
          <p:cNvPr id="2" name="Title 1">
            <a:extLst>
              <a:ext uri="{FF2B5EF4-FFF2-40B4-BE49-F238E27FC236}">
                <a16:creationId xmlns:a16="http://schemas.microsoft.com/office/drawing/2014/main" id="{C9460D73-C16E-4EF9-BE78-93A152A2B2C6}"/>
              </a:ext>
            </a:extLst>
          </p:cNvPr>
          <p:cNvSpPr>
            <a:spLocks noGrp="1"/>
          </p:cNvSpPr>
          <p:nvPr>
            <p:ph type="ctrTitle"/>
          </p:nvPr>
        </p:nvSpPr>
        <p:spPr>
          <a:xfrm>
            <a:off x="228599" y="3499527"/>
            <a:ext cx="7334118" cy="10570487"/>
          </a:xfrm>
        </p:spPr>
        <p:txBody>
          <a:bodyPr>
            <a:noAutofit/>
          </a:bodyPr>
          <a:lstStyle/>
          <a:p>
            <a:r>
              <a:rPr lang="en-US" sz="9200" b="1">
                <a:solidFill>
                  <a:schemeClr val="accent5"/>
                </a:solidFill>
              </a:rPr>
              <a:t>Errol Heights Stormwater Flows to  Johnson Creek</a:t>
            </a:r>
          </a:p>
        </p:txBody>
      </p:sp>
      <p:pic>
        <p:nvPicPr>
          <p:cNvPr id="6" name="Picture 5">
            <a:extLst>
              <a:ext uri="{FF2B5EF4-FFF2-40B4-BE49-F238E27FC236}">
                <a16:creationId xmlns:a16="http://schemas.microsoft.com/office/drawing/2014/main" id="{77B76E88-8731-4D61-9424-C054390721E8}"/>
              </a:ext>
            </a:extLst>
          </p:cNvPr>
          <p:cNvPicPr>
            <a:picLocks noChangeAspect="1"/>
          </p:cNvPicPr>
          <p:nvPr/>
        </p:nvPicPr>
        <p:blipFill>
          <a:blip r:embed="rId3"/>
          <a:stretch>
            <a:fillRect/>
          </a:stretch>
        </p:blipFill>
        <p:spPr>
          <a:xfrm>
            <a:off x="20281810" y="9199421"/>
            <a:ext cx="12223008" cy="8763602"/>
          </a:xfrm>
          <a:prstGeom prst="rect">
            <a:avLst/>
          </a:prstGeom>
        </p:spPr>
      </p:pic>
      <p:pic>
        <p:nvPicPr>
          <p:cNvPr id="9" name="Picture 8">
            <a:extLst>
              <a:ext uri="{FF2B5EF4-FFF2-40B4-BE49-F238E27FC236}">
                <a16:creationId xmlns:a16="http://schemas.microsoft.com/office/drawing/2014/main" id="{5F6B8B73-7C7F-487C-8432-726A9FD8FCBB}"/>
              </a:ext>
            </a:extLst>
          </p:cNvPr>
          <p:cNvPicPr>
            <a:picLocks noChangeAspect="1"/>
          </p:cNvPicPr>
          <p:nvPr/>
        </p:nvPicPr>
        <p:blipFill>
          <a:blip r:embed="rId4"/>
          <a:stretch>
            <a:fillRect/>
          </a:stretch>
        </p:blipFill>
        <p:spPr>
          <a:xfrm>
            <a:off x="20111784" y="1028466"/>
            <a:ext cx="12438877" cy="7756305"/>
          </a:xfrm>
          <a:prstGeom prst="rect">
            <a:avLst/>
          </a:prstGeom>
        </p:spPr>
      </p:pic>
      <p:pic>
        <p:nvPicPr>
          <p:cNvPr id="7" name="Picture 6">
            <a:extLst>
              <a:ext uri="{FF2B5EF4-FFF2-40B4-BE49-F238E27FC236}">
                <a16:creationId xmlns:a16="http://schemas.microsoft.com/office/drawing/2014/main" id="{CA937DB3-BDC7-45C0-859C-D52D05FD63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00151" y="18952451"/>
            <a:ext cx="4145892" cy="3202701"/>
          </a:xfrm>
          <a:prstGeom prst="rect">
            <a:avLst/>
          </a:prstGeom>
        </p:spPr>
      </p:pic>
    </p:spTree>
    <p:extLst>
      <p:ext uri="{BB962C8B-B14F-4D97-AF65-F5344CB8AC3E}">
        <p14:creationId xmlns:p14="http://schemas.microsoft.com/office/powerpoint/2010/main" val="3624674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F6F99-A1C4-46C4-A9B4-588E65000382}"/>
              </a:ext>
            </a:extLst>
          </p:cNvPr>
          <p:cNvSpPr>
            <a:spLocks noGrp="1"/>
          </p:cNvSpPr>
          <p:nvPr>
            <p:ph type="ctrTitle"/>
          </p:nvPr>
        </p:nvSpPr>
        <p:spPr>
          <a:xfrm>
            <a:off x="912022" y="856062"/>
            <a:ext cx="13551500" cy="3683281"/>
          </a:xfrm>
        </p:spPr>
        <p:txBody>
          <a:bodyPr>
            <a:normAutofit fontScale="90000"/>
          </a:bodyPr>
          <a:lstStyle/>
          <a:p>
            <a:pPr algn="l"/>
            <a:r>
              <a:rPr lang="en-US" sz="9600" b="1">
                <a:solidFill>
                  <a:schemeClr val="accent5"/>
                </a:solidFill>
                <a:latin typeface="+mn-lt"/>
              </a:rPr>
              <a:t>BES Johnson</a:t>
            </a:r>
            <a:r>
              <a:rPr lang="en-US" sz="9600" b="1">
                <a:solidFill>
                  <a:schemeClr val="accent5"/>
                </a:solidFill>
              </a:rPr>
              <a:t> Creek Oxbow Enhancement Project </a:t>
            </a:r>
          </a:p>
        </p:txBody>
      </p:sp>
      <p:sp>
        <p:nvSpPr>
          <p:cNvPr id="3" name="Subtitle 2">
            <a:extLst>
              <a:ext uri="{FF2B5EF4-FFF2-40B4-BE49-F238E27FC236}">
                <a16:creationId xmlns:a16="http://schemas.microsoft.com/office/drawing/2014/main" id="{BC3E2CDB-1367-416A-8C1A-ED3B9A1E66A4}"/>
              </a:ext>
            </a:extLst>
          </p:cNvPr>
          <p:cNvSpPr>
            <a:spLocks noGrp="1"/>
          </p:cNvSpPr>
          <p:nvPr>
            <p:ph type="subTitle" idx="1"/>
          </p:nvPr>
        </p:nvSpPr>
        <p:spPr>
          <a:xfrm>
            <a:off x="1048542" y="4539343"/>
            <a:ext cx="13278460" cy="13944599"/>
          </a:xfrm>
        </p:spPr>
        <p:txBody>
          <a:bodyPr>
            <a:normAutofit fontScale="85000" lnSpcReduction="10000"/>
          </a:bodyPr>
          <a:lstStyle/>
          <a:p>
            <a:pPr marL="1143000" indent="-1143000" algn="l">
              <a:buFont typeface="Arial" panose="020B0604020202020204" pitchFamily="34" charset="0"/>
              <a:buChar char="•"/>
            </a:pPr>
            <a:r>
              <a:rPr lang="en-US" sz="8300"/>
              <a:t>Water quality and habitat restoration project</a:t>
            </a:r>
          </a:p>
          <a:p>
            <a:pPr marL="1143000" indent="-1143000" algn="l">
              <a:buFont typeface="Arial" panose="020B0604020202020204" pitchFamily="34" charset="0"/>
              <a:buChar char="•"/>
            </a:pPr>
            <a:r>
              <a:rPr lang="en-US" sz="8300"/>
              <a:t>Will improve habitat for endangered salmon and other native species</a:t>
            </a:r>
          </a:p>
          <a:p>
            <a:pPr marL="1143000" indent="-1143000" algn="l">
              <a:buFont typeface="Arial" panose="020B0604020202020204" pitchFamily="34" charset="0"/>
              <a:buChar char="•"/>
            </a:pPr>
            <a:r>
              <a:rPr lang="en-US" sz="8300"/>
              <a:t>Errol Heights LID will eliminate a source of pollution to Johnson Creek within the Oxbow project area</a:t>
            </a:r>
          </a:p>
          <a:p>
            <a:pPr marL="1143000" indent="-1143000" algn="l">
              <a:buFont typeface="Arial" panose="020B0604020202020204" pitchFamily="34" charset="0"/>
              <a:buChar char="•"/>
            </a:pPr>
            <a:r>
              <a:rPr lang="en-US" sz="8300"/>
              <a:t>In combination with Errol Heights Park, project will improve community access to natural areas    </a:t>
            </a:r>
          </a:p>
        </p:txBody>
      </p:sp>
      <p:pic>
        <p:nvPicPr>
          <p:cNvPr id="7" name="Picture 6">
            <a:extLst>
              <a:ext uri="{FF2B5EF4-FFF2-40B4-BE49-F238E27FC236}">
                <a16:creationId xmlns:a16="http://schemas.microsoft.com/office/drawing/2014/main" id="{25284C47-1ADD-4CEC-A4D6-5A4DDE146CC7}"/>
              </a:ext>
            </a:extLst>
          </p:cNvPr>
          <p:cNvPicPr>
            <a:picLocks noChangeAspect="1"/>
          </p:cNvPicPr>
          <p:nvPr/>
        </p:nvPicPr>
        <p:blipFill>
          <a:blip r:embed="rId2"/>
          <a:stretch>
            <a:fillRect/>
          </a:stretch>
        </p:blipFill>
        <p:spPr>
          <a:xfrm>
            <a:off x="15502202" y="594805"/>
            <a:ext cx="16774824" cy="10105454"/>
          </a:xfrm>
          <a:prstGeom prst="rect">
            <a:avLst/>
          </a:prstGeom>
        </p:spPr>
      </p:pic>
      <p:pic>
        <p:nvPicPr>
          <p:cNvPr id="9" name="Picture 8">
            <a:extLst>
              <a:ext uri="{FF2B5EF4-FFF2-40B4-BE49-F238E27FC236}">
                <a16:creationId xmlns:a16="http://schemas.microsoft.com/office/drawing/2014/main" id="{FE796BB6-8761-439E-8991-87760CB35C28}"/>
              </a:ext>
            </a:extLst>
          </p:cNvPr>
          <p:cNvPicPr>
            <a:picLocks noChangeAspect="1"/>
          </p:cNvPicPr>
          <p:nvPr/>
        </p:nvPicPr>
        <p:blipFill>
          <a:blip r:embed="rId3"/>
          <a:stretch>
            <a:fillRect/>
          </a:stretch>
        </p:blipFill>
        <p:spPr>
          <a:xfrm>
            <a:off x="15502202" y="11029017"/>
            <a:ext cx="16774824" cy="10321778"/>
          </a:xfrm>
          <a:prstGeom prst="rect">
            <a:avLst/>
          </a:prstGeom>
        </p:spPr>
      </p:pic>
    </p:spTree>
    <p:extLst>
      <p:ext uri="{BB962C8B-B14F-4D97-AF65-F5344CB8AC3E}">
        <p14:creationId xmlns:p14="http://schemas.microsoft.com/office/powerpoint/2010/main" val="3666781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DFDDF5-B951-4DE9-8A0A-02E2E05EC9F5}"/>
              </a:ext>
            </a:extLst>
          </p:cNvPr>
          <p:cNvSpPr txBox="1"/>
          <p:nvPr/>
        </p:nvSpPr>
        <p:spPr>
          <a:xfrm>
            <a:off x="1452282" y="761977"/>
            <a:ext cx="27863936" cy="1508105"/>
          </a:xfrm>
          <a:prstGeom prst="rect">
            <a:avLst/>
          </a:prstGeom>
          <a:noFill/>
        </p:spPr>
        <p:txBody>
          <a:bodyPr wrap="square" rtlCol="0">
            <a:spAutoFit/>
          </a:bodyPr>
          <a:lstStyle/>
          <a:p>
            <a:r>
              <a:rPr lang="en-US" sz="9200" b="1">
                <a:solidFill>
                  <a:schemeClr val="accent5"/>
                </a:solidFill>
              </a:rPr>
              <a:t>Errol Heights Park Project</a:t>
            </a:r>
          </a:p>
        </p:txBody>
      </p:sp>
      <p:sp>
        <p:nvSpPr>
          <p:cNvPr id="6" name="Title 5">
            <a:extLst>
              <a:ext uri="{FF2B5EF4-FFF2-40B4-BE49-F238E27FC236}">
                <a16:creationId xmlns:a16="http://schemas.microsoft.com/office/drawing/2014/main" id="{603C7EB5-3671-4EB8-B7CF-55FB24EB7B8A}"/>
              </a:ext>
            </a:extLst>
          </p:cNvPr>
          <p:cNvSpPr>
            <a:spLocks noGrp="1"/>
          </p:cNvSpPr>
          <p:nvPr>
            <p:ph type="ctrTitle"/>
          </p:nvPr>
        </p:nvSpPr>
        <p:spPr>
          <a:xfrm>
            <a:off x="1000125" y="3401143"/>
            <a:ext cx="11687176" cy="14286782"/>
          </a:xfrm>
        </p:spPr>
        <p:txBody>
          <a:bodyPr>
            <a:normAutofit fontScale="90000"/>
          </a:bodyPr>
          <a:lstStyle/>
          <a:p>
            <a:pPr algn="l"/>
            <a:r>
              <a:rPr lang="en-US" sz="6000" dirty="0"/>
              <a:t>The Errol Heights Park project will protect and restore the lower natural wetland and riparian areas, improve and expand existing trails for ADA access, and develop the upper plateau for play, picnics and gardening.</a:t>
            </a:r>
            <a:br>
              <a:rPr lang="en-US" sz="6000" dirty="0"/>
            </a:br>
            <a:r>
              <a:rPr lang="en-US" sz="6000" dirty="0"/>
              <a:t> </a:t>
            </a:r>
            <a:br>
              <a:rPr lang="en-US" sz="6000" dirty="0"/>
            </a:br>
            <a:r>
              <a:rPr lang="en-US" sz="6000" b="1" dirty="0"/>
              <a:t>Current Project Schedule:</a:t>
            </a:r>
            <a:br>
              <a:rPr lang="en-US" sz="6000" b="1" dirty="0"/>
            </a:br>
            <a:br>
              <a:rPr lang="en-US" sz="6000" dirty="0"/>
            </a:br>
            <a:r>
              <a:rPr lang="en-US" sz="5400" b="1" dirty="0"/>
              <a:t>Building Permits:</a:t>
            </a:r>
            <a:r>
              <a:rPr lang="en-US" sz="5400" dirty="0"/>
              <a:t> Jan – March 2021</a:t>
            </a:r>
            <a:br>
              <a:rPr lang="en-US" sz="5400" dirty="0"/>
            </a:br>
            <a:br>
              <a:rPr lang="en-US" sz="5400" dirty="0"/>
            </a:br>
            <a:r>
              <a:rPr lang="en-US" sz="5400" b="1" dirty="0"/>
              <a:t>Ad/Bid/Award Contract:</a:t>
            </a:r>
            <a:r>
              <a:rPr lang="en-US" sz="5400" dirty="0"/>
              <a:t> April – June 2021</a:t>
            </a:r>
            <a:br>
              <a:rPr lang="en-US" sz="5400" dirty="0"/>
            </a:br>
            <a:br>
              <a:rPr lang="en-US" sz="5400" dirty="0"/>
            </a:br>
            <a:r>
              <a:rPr lang="en-US" sz="5400" b="1" dirty="0"/>
              <a:t>Park Construction:</a:t>
            </a:r>
            <a:r>
              <a:rPr lang="en-US" sz="5400" dirty="0"/>
              <a:t>  July 2021 - Fall 2022</a:t>
            </a:r>
            <a:br>
              <a:rPr lang="en-US" sz="5600" dirty="0"/>
            </a:br>
            <a:endParaRPr lang="en-US" sz="5600" dirty="0"/>
          </a:p>
        </p:txBody>
      </p:sp>
      <p:pic>
        <p:nvPicPr>
          <p:cNvPr id="7" name="Picture 6">
            <a:extLst>
              <a:ext uri="{FF2B5EF4-FFF2-40B4-BE49-F238E27FC236}">
                <a16:creationId xmlns:a16="http://schemas.microsoft.com/office/drawing/2014/main" id="{EB7CEEA5-525F-45D3-9E9B-250CB6D334AB}"/>
              </a:ext>
            </a:extLst>
          </p:cNvPr>
          <p:cNvPicPr>
            <a:picLocks noChangeAspect="1"/>
          </p:cNvPicPr>
          <p:nvPr/>
        </p:nvPicPr>
        <p:blipFill rotWithShape="1">
          <a:blip r:embed="rId2"/>
          <a:srcRect t="4445" r="2111"/>
          <a:stretch/>
        </p:blipFill>
        <p:spPr>
          <a:xfrm>
            <a:off x="12701455" y="3401142"/>
            <a:ext cx="19416845" cy="14286781"/>
          </a:xfrm>
          <a:prstGeom prst="rect">
            <a:avLst/>
          </a:prstGeom>
        </p:spPr>
      </p:pic>
      <p:pic>
        <p:nvPicPr>
          <p:cNvPr id="5" name="Picture 4">
            <a:extLst>
              <a:ext uri="{FF2B5EF4-FFF2-40B4-BE49-F238E27FC236}">
                <a16:creationId xmlns:a16="http://schemas.microsoft.com/office/drawing/2014/main" id="{454BAEEF-FBA1-49D1-B653-6B8A48C94D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00151" y="18952451"/>
            <a:ext cx="4145892" cy="3202701"/>
          </a:xfrm>
          <a:prstGeom prst="rect">
            <a:avLst/>
          </a:prstGeom>
        </p:spPr>
      </p:pic>
    </p:spTree>
    <p:extLst>
      <p:ext uri="{BB962C8B-B14F-4D97-AF65-F5344CB8AC3E}">
        <p14:creationId xmlns:p14="http://schemas.microsoft.com/office/powerpoint/2010/main" val="2509549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733F70-EEBB-465D-BE5C-40027D424E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0151" y="18952451"/>
            <a:ext cx="4145892" cy="3202701"/>
          </a:xfrm>
          <a:prstGeom prst="rect">
            <a:avLst/>
          </a:prstGeom>
        </p:spPr>
      </p:pic>
      <p:pic>
        <p:nvPicPr>
          <p:cNvPr id="6" name="Picture 5">
            <a:extLst>
              <a:ext uri="{FF2B5EF4-FFF2-40B4-BE49-F238E27FC236}">
                <a16:creationId xmlns:a16="http://schemas.microsoft.com/office/drawing/2014/main" id="{662DD634-758A-49CB-97EC-B2D3E3300791}"/>
              </a:ext>
            </a:extLst>
          </p:cNvPr>
          <p:cNvPicPr>
            <a:picLocks noChangeAspect="1"/>
          </p:cNvPicPr>
          <p:nvPr/>
        </p:nvPicPr>
        <p:blipFill>
          <a:blip r:embed="rId3"/>
          <a:stretch>
            <a:fillRect/>
          </a:stretch>
        </p:blipFill>
        <p:spPr>
          <a:xfrm>
            <a:off x="20983574" y="857250"/>
            <a:ext cx="11039475" cy="8279606"/>
          </a:xfrm>
          <a:prstGeom prst="rect">
            <a:avLst/>
          </a:prstGeom>
        </p:spPr>
      </p:pic>
      <p:pic>
        <p:nvPicPr>
          <p:cNvPr id="8" name="Picture 7">
            <a:extLst>
              <a:ext uri="{FF2B5EF4-FFF2-40B4-BE49-F238E27FC236}">
                <a16:creationId xmlns:a16="http://schemas.microsoft.com/office/drawing/2014/main" id="{71849EAB-B3FF-4419-82DD-A3F6F28551CC}"/>
              </a:ext>
            </a:extLst>
          </p:cNvPr>
          <p:cNvPicPr>
            <a:picLocks noChangeAspect="1"/>
          </p:cNvPicPr>
          <p:nvPr/>
        </p:nvPicPr>
        <p:blipFill>
          <a:blip r:embed="rId4"/>
          <a:stretch>
            <a:fillRect/>
          </a:stretch>
        </p:blipFill>
        <p:spPr>
          <a:xfrm>
            <a:off x="21012149" y="10115551"/>
            <a:ext cx="11039475" cy="8279607"/>
          </a:xfrm>
          <a:prstGeom prst="rect">
            <a:avLst/>
          </a:prstGeom>
        </p:spPr>
      </p:pic>
      <p:sp>
        <p:nvSpPr>
          <p:cNvPr id="11" name="Title 3">
            <a:extLst>
              <a:ext uri="{FF2B5EF4-FFF2-40B4-BE49-F238E27FC236}">
                <a16:creationId xmlns:a16="http://schemas.microsoft.com/office/drawing/2014/main" id="{7AA720D1-18E0-4BC3-A886-07010A0D8051}"/>
              </a:ext>
            </a:extLst>
          </p:cNvPr>
          <p:cNvSpPr txBox="1">
            <a:spLocks/>
          </p:cNvSpPr>
          <p:nvPr/>
        </p:nvSpPr>
        <p:spPr>
          <a:xfrm>
            <a:off x="1086526" y="447212"/>
            <a:ext cx="15848012" cy="1858970"/>
          </a:xfrm>
          <a:prstGeom prst="rect">
            <a:avLst/>
          </a:prstGeom>
          <a:noFill/>
        </p:spPr>
        <p:txBody>
          <a:bodyPr vert="horz" wrap="square" lIns="438912" tIns="219456" rIns="438912" bIns="219456" rtlCol="0" anchor="ctr">
            <a:spAutoFit/>
          </a:bodyPr>
          <a:lstStyle>
            <a:lvl1pPr algn="ctr" defTabSz="1463186" rtl="0" eaLnBrk="1" latinLnBrk="0" hangingPunct="1">
              <a:spcBef>
                <a:spcPct val="0"/>
              </a:spcBef>
              <a:buNone/>
              <a:defRPr sz="14068" kern="1200">
                <a:solidFill>
                  <a:schemeClr val="tx1"/>
                </a:solidFill>
                <a:latin typeface="+mj-lt"/>
                <a:ea typeface="+mj-ea"/>
                <a:cs typeface="+mj-cs"/>
              </a:defRPr>
            </a:lvl1pPr>
          </a:lstStyle>
          <a:p>
            <a:pPr algn="l"/>
            <a:r>
              <a:rPr lang="en-US" sz="9200" b="1" dirty="0">
                <a:solidFill>
                  <a:schemeClr val="accent5"/>
                </a:solidFill>
              </a:rPr>
              <a:t>Public Involvement Summary</a:t>
            </a:r>
          </a:p>
        </p:txBody>
      </p:sp>
      <p:sp>
        <p:nvSpPr>
          <p:cNvPr id="2" name="TextBox 1">
            <a:extLst>
              <a:ext uri="{FF2B5EF4-FFF2-40B4-BE49-F238E27FC236}">
                <a16:creationId xmlns:a16="http://schemas.microsoft.com/office/drawing/2014/main" id="{547E49C3-E61C-4A90-9A7F-59EC20141E95}"/>
              </a:ext>
            </a:extLst>
          </p:cNvPr>
          <p:cNvSpPr txBox="1"/>
          <p:nvPr/>
        </p:nvSpPr>
        <p:spPr>
          <a:xfrm>
            <a:off x="1800225" y="2975229"/>
            <a:ext cx="14190167" cy="16155192"/>
          </a:xfrm>
          <a:prstGeom prst="rect">
            <a:avLst/>
          </a:prstGeom>
          <a:noFill/>
        </p:spPr>
        <p:txBody>
          <a:bodyPr wrap="none" rtlCol="0">
            <a:spAutoFit/>
          </a:bodyPr>
          <a:lstStyle/>
          <a:p>
            <a:pPr marL="857250" indent="-857250">
              <a:lnSpc>
                <a:spcPct val="200000"/>
              </a:lnSpc>
              <a:buFont typeface="Arial" panose="020B0604020202020204" pitchFamily="34" charset="0"/>
              <a:buChar char="•"/>
            </a:pPr>
            <a:r>
              <a:rPr lang="en-US" dirty="0"/>
              <a:t>Public Open Houses</a:t>
            </a:r>
          </a:p>
          <a:p>
            <a:pPr marL="857250" indent="-857250">
              <a:lnSpc>
                <a:spcPct val="200000"/>
              </a:lnSpc>
              <a:buFont typeface="Arial" panose="020B0604020202020204" pitchFamily="34" charset="0"/>
              <a:buChar char="•"/>
            </a:pPr>
            <a:r>
              <a:rPr lang="en-US" dirty="0"/>
              <a:t>Design Workshop</a:t>
            </a:r>
          </a:p>
          <a:p>
            <a:pPr marL="857250" indent="-857250">
              <a:lnSpc>
                <a:spcPct val="200000"/>
              </a:lnSpc>
              <a:buFont typeface="Arial" panose="020B0604020202020204" pitchFamily="34" charset="0"/>
              <a:buChar char="•"/>
            </a:pPr>
            <a:r>
              <a:rPr lang="en-US" dirty="0"/>
              <a:t>Drop-in Design “Office Hours”</a:t>
            </a:r>
          </a:p>
          <a:p>
            <a:pPr marL="857250" indent="-857250">
              <a:lnSpc>
                <a:spcPct val="200000"/>
              </a:lnSpc>
              <a:buFont typeface="Arial" panose="020B0604020202020204" pitchFamily="34" charset="0"/>
              <a:buChar char="•"/>
            </a:pPr>
            <a:r>
              <a:rPr lang="en-US" dirty="0"/>
              <a:t>Individual Property Owner Meetings</a:t>
            </a:r>
          </a:p>
          <a:p>
            <a:pPr marL="857250" indent="-857250">
              <a:lnSpc>
                <a:spcPct val="200000"/>
              </a:lnSpc>
              <a:buFont typeface="Arial" panose="020B0604020202020204" pitchFamily="34" charset="0"/>
              <a:buChar char="•"/>
            </a:pPr>
            <a:r>
              <a:rPr lang="en-US" dirty="0"/>
              <a:t>Neighborhood Association Briefings</a:t>
            </a:r>
          </a:p>
          <a:p>
            <a:pPr marL="857250" indent="-857250">
              <a:lnSpc>
                <a:spcPct val="200000"/>
              </a:lnSpc>
              <a:buFont typeface="Arial" panose="020B0604020202020204" pitchFamily="34" charset="0"/>
              <a:buChar char="•"/>
            </a:pPr>
            <a:r>
              <a:rPr lang="en-US" dirty="0"/>
              <a:t>Mailers / Newsletters</a:t>
            </a:r>
          </a:p>
          <a:p>
            <a:pPr marL="857250" indent="-857250">
              <a:lnSpc>
                <a:spcPct val="200000"/>
              </a:lnSpc>
              <a:buFont typeface="Arial" panose="020B0604020202020204" pitchFamily="34" charset="0"/>
              <a:buChar char="•"/>
            </a:pPr>
            <a:r>
              <a:rPr lang="en-US" dirty="0"/>
              <a:t>Email Updates</a:t>
            </a:r>
          </a:p>
          <a:p>
            <a:pPr marL="857250" indent="-857250">
              <a:lnSpc>
                <a:spcPct val="200000"/>
              </a:lnSpc>
              <a:buFont typeface="Arial" panose="020B0604020202020204" pitchFamily="34" charset="0"/>
              <a:buChar char="•"/>
            </a:pPr>
            <a:r>
              <a:rPr lang="en-US" dirty="0"/>
              <a:t>Posters placed throughout neighborhood</a:t>
            </a:r>
          </a:p>
          <a:p>
            <a:endParaRPr lang="en-US" dirty="0"/>
          </a:p>
        </p:txBody>
      </p:sp>
    </p:spTree>
    <p:extLst>
      <p:ext uri="{BB962C8B-B14F-4D97-AF65-F5344CB8AC3E}">
        <p14:creationId xmlns:p14="http://schemas.microsoft.com/office/powerpoint/2010/main" val="2414095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52282" y="761977"/>
            <a:ext cx="27863936" cy="1508105"/>
          </a:xfrm>
          <a:prstGeom prst="rect">
            <a:avLst/>
          </a:prstGeom>
          <a:noFill/>
        </p:spPr>
        <p:txBody>
          <a:bodyPr wrap="square" rtlCol="0">
            <a:spAutoFit/>
          </a:bodyPr>
          <a:lstStyle/>
          <a:p>
            <a:r>
              <a:rPr lang="en-US" sz="9200" b="1" dirty="0">
                <a:solidFill>
                  <a:schemeClr val="accent5"/>
                </a:solidFill>
              </a:rPr>
              <a:t>Errol Local Improvement District (LID)</a:t>
            </a:r>
          </a:p>
        </p:txBody>
      </p:sp>
      <p:sp>
        <p:nvSpPr>
          <p:cNvPr id="5" name="TextBox 4"/>
          <p:cNvSpPr txBox="1"/>
          <p:nvPr/>
        </p:nvSpPr>
        <p:spPr>
          <a:xfrm>
            <a:off x="1452282" y="2840027"/>
            <a:ext cx="15006918" cy="16696879"/>
          </a:xfrm>
          <a:prstGeom prst="rect">
            <a:avLst/>
          </a:prstGeom>
          <a:noFill/>
        </p:spPr>
        <p:txBody>
          <a:bodyPr wrap="square" rtlCol="0">
            <a:spAutoFit/>
          </a:bodyPr>
          <a:lstStyle/>
          <a:p>
            <a:r>
              <a:rPr lang="en-US" sz="6000" b="1" dirty="0"/>
              <a:t>Fixed Assessment Rate per Property</a:t>
            </a:r>
          </a:p>
          <a:p>
            <a:pPr marL="857250" indent="-857250">
              <a:buFont typeface="Arial" panose="020B0604020202020204" pitchFamily="34" charset="0"/>
              <a:buChar char="•"/>
            </a:pPr>
            <a:r>
              <a:rPr lang="en-US" sz="6000" dirty="0"/>
              <a:t>116 properties</a:t>
            </a:r>
          </a:p>
          <a:p>
            <a:pPr marL="857250" indent="-857250">
              <a:buFont typeface="Arial" panose="020B0604020202020204" pitchFamily="34" charset="0"/>
              <a:buChar char="•"/>
            </a:pPr>
            <a:r>
              <a:rPr lang="en-US" sz="6000" dirty="0"/>
              <a:t>$2.55 per square foot ($12,750 for 5000 sf)</a:t>
            </a:r>
          </a:p>
          <a:p>
            <a:pPr marL="857250" indent="-857250">
              <a:buFont typeface="Arial" panose="020B0604020202020204" pitchFamily="34" charset="0"/>
              <a:buChar char="•"/>
            </a:pPr>
            <a:r>
              <a:rPr lang="en-US" sz="6000" dirty="0"/>
              <a:t>Average assessment in Errol: </a:t>
            </a:r>
            <a:r>
              <a:rPr lang="en-US" sz="6000" b="1" dirty="0"/>
              <a:t>$14,137.58</a:t>
            </a:r>
          </a:p>
          <a:p>
            <a:endParaRPr lang="en-US" sz="6000" b="1" dirty="0"/>
          </a:p>
          <a:p>
            <a:r>
              <a:rPr lang="en-US" sz="6000" b="1" dirty="0"/>
              <a:t>LID Financing</a:t>
            </a:r>
          </a:p>
          <a:p>
            <a:pPr marL="857250" indent="-857250">
              <a:buFont typeface="Arial" panose="020B0604020202020204" pitchFamily="34" charset="0"/>
              <a:buChar char="•"/>
            </a:pPr>
            <a:r>
              <a:rPr lang="en-US" sz="6000" dirty="0"/>
              <a:t>Individual LID assessment deferred until property is sold</a:t>
            </a:r>
          </a:p>
          <a:p>
            <a:endParaRPr lang="en-US" sz="2000" dirty="0"/>
          </a:p>
          <a:p>
            <a:pPr marL="857250" indent="-857250">
              <a:buFont typeface="Arial" panose="020B0604020202020204" pitchFamily="34" charset="0"/>
              <a:buChar char="•"/>
            </a:pPr>
            <a:r>
              <a:rPr lang="en-US" sz="6000" dirty="0"/>
              <a:t>The LID assessment will be a lien against the property until paid</a:t>
            </a:r>
          </a:p>
          <a:p>
            <a:endParaRPr lang="en-US" sz="2000" dirty="0"/>
          </a:p>
          <a:p>
            <a:pPr marL="857250" indent="-857250">
              <a:buFont typeface="Arial" panose="020B0604020202020204" pitchFamily="34" charset="0"/>
              <a:buChar char="•"/>
            </a:pPr>
            <a:r>
              <a:rPr lang="en-US" sz="6000" dirty="0"/>
              <a:t>City of Portland (PBOT) will pay for the LID upfront with Transportation SDC funds. </a:t>
            </a:r>
          </a:p>
          <a:p>
            <a:endParaRPr lang="en-US" sz="2500" dirty="0"/>
          </a:p>
          <a:p>
            <a:pPr marL="857250" indent="-857250">
              <a:buFont typeface="Arial" panose="020B0604020202020204" pitchFamily="34" charset="0"/>
              <a:buChar char="•"/>
            </a:pPr>
            <a:r>
              <a:rPr lang="en-US" sz="6000" dirty="0"/>
              <a:t>PBOT will collect the assessment when properties are sold.</a:t>
            </a:r>
          </a:p>
          <a:p>
            <a:endParaRPr lang="en-US" sz="6000" dirty="0"/>
          </a:p>
          <a:p>
            <a:endParaRPr lang="en-US" sz="6000" dirty="0"/>
          </a:p>
          <a:p>
            <a:endParaRPr lang="en-US" sz="5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0151" y="18952451"/>
            <a:ext cx="4145892" cy="3202701"/>
          </a:xfrm>
          <a:prstGeom prst="rect">
            <a:avLst/>
          </a:prstGeom>
        </p:spPr>
      </p:pic>
      <p:pic>
        <p:nvPicPr>
          <p:cNvPr id="6" name="Picture 5">
            <a:extLst>
              <a:ext uri="{FF2B5EF4-FFF2-40B4-BE49-F238E27FC236}">
                <a16:creationId xmlns:a16="http://schemas.microsoft.com/office/drawing/2014/main" id="{9FC90445-B7F9-417D-AF22-3A4920850295}"/>
              </a:ext>
            </a:extLst>
          </p:cNvPr>
          <p:cNvPicPr>
            <a:picLocks noChangeAspect="1"/>
          </p:cNvPicPr>
          <p:nvPr/>
        </p:nvPicPr>
        <p:blipFill>
          <a:blip r:embed="rId3"/>
          <a:stretch>
            <a:fillRect/>
          </a:stretch>
        </p:blipFill>
        <p:spPr>
          <a:xfrm>
            <a:off x="20442951" y="853417"/>
            <a:ext cx="11423889" cy="17586395"/>
          </a:xfrm>
          <a:prstGeom prst="rect">
            <a:avLst/>
          </a:prstGeom>
        </p:spPr>
      </p:pic>
    </p:spTree>
    <p:extLst>
      <p:ext uri="{BB962C8B-B14F-4D97-AF65-F5344CB8AC3E}">
        <p14:creationId xmlns:p14="http://schemas.microsoft.com/office/powerpoint/2010/main" val="809543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52282" y="761977"/>
            <a:ext cx="27863936" cy="1508105"/>
          </a:xfrm>
          <a:prstGeom prst="rect">
            <a:avLst/>
          </a:prstGeom>
          <a:noFill/>
        </p:spPr>
        <p:txBody>
          <a:bodyPr wrap="square" lIns="91440" tIns="45720" rIns="91440" bIns="45720" rtlCol="0" anchor="t">
            <a:spAutoFit/>
          </a:bodyPr>
          <a:lstStyle/>
          <a:p>
            <a:r>
              <a:rPr lang="en-US" sz="9200" b="1">
                <a:solidFill>
                  <a:schemeClr val="accent5"/>
                </a:solidFill>
              </a:rPr>
              <a:t>Errol Heights LID Petition Process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0151" y="18952451"/>
            <a:ext cx="4145892" cy="3202701"/>
          </a:xfrm>
          <a:prstGeom prst="rect">
            <a:avLst/>
          </a:prstGeom>
        </p:spPr>
      </p:pic>
      <p:pic>
        <p:nvPicPr>
          <p:cNvPr id="3" name="Picture 5">
            <a:extLst>
              <a:ext uri="{FF2B5EF4-FFF2-40B4-BE49-F238E27FC236}">
                <a16:creationId xmlns:a16="http://schemas.microsoft.com/office/drawing/2014/main" id="{8F080959-89D3-4554-BFED-AD59946E06E8}"/>
              </a:ext>
            </a:extLst>
          </p:cNvPr>
          <p:cNvPicPr>
            <a:picLocks noChangeAspect="1"/>
          </p:cNvPicPr>
          <p:nvPr/>
        </p:nvPicPr>
        <p:blipFill>
          <a:blip r:embed="rId3"/>
          <a:stretch>
            <a:fillRect/>
          </a:stretch>
        </p:blipFill>
        <p:spPr>
          <a:xfrm>
            <a:off x="20053137" y="1312975"/>
            <a:ext cx="11701995" cy="17545973"/>
          </a:xfrm>
          <a:prstGeom prst="rect">
            <a:avLst/>
          </a:prstGeom>
        </p:spPr>
      </p:pic>
      <p:sp>
        <p:nvSpPr>
          <p:cNvPr id="7" name="TextBox 6">
            <a:extLst>
              <a:ext uri="{FF2B5EF4-FFF2-40B4-BE49-F238E27FC236}">
                <a16:creationId xmlns:a16="http://schemas.microsoft.com/office/drawing/2014/main" id="{82FA5AA7-C8ED-416C-B0D6-74C85628FD69}"/>
              </a:ext>
            </a:extLst>
          </p:cNvPr>
          <p:cNvSpPr txBox="1"/>
          <p:nvPr/>
        </p:nvSpPr>
        <p:spPr>
          <a:xfrm>
            <a:off x="1452282" y="2905107"/>
            <a:ext cx="18600855" cy="12695783"/>
          </a:xfrm>
          <a:prstGeom prst="rect">
            <a:avLst/>
          </a:prstGeom>
          <a:noFill/>
        </p:spPr>
        <p:txBody>
          <a:bodyPr wrap="square" lIns="91440" tIns="45720" rIns="91440" bIns="45720" rtlCol="0" anchor="t">
            <a:spAutoFit/>
          </a:bodyPr>
          <a:lstStyle/>
          <a:p>
            <a:r>
              <a:rPr lang="en-US" sz="5500" b="1" dirty="0"/>
              <a:t>City Council Requirement:</a:t>
            </a:r>
            <a:endParaRPr lang="en-US" sz="5500" dirty="0"/>
          </a:p>
          <a:p>
            <a:r>
              <a:rPr lang="en-US" sz="5500" dirty="0"/>
              <a:t>Greater than 50% required before Council will consider LID</a:t>
            </a:r>
          </a:p>
          <a:p>
            <a:endParaRPr lang="en-US" sz="2500" b="1" dirty="0"/>
          </a:p>
          <a:p>
            <a:r>
              <a:rPr lang="en-US" sz="5500" b="1" dirty="0"/>
              <a:t>Project Goal:  </a:t>
            </a:r>
            <a:endParaRPr lang="en-US" sz="5500" dirty="0">
              <a:cs typeface="Calibri"/>
            </a:endParaRPr>
          </a:p>
          <a:p>
            <a:r>
              <a:rPr lang="en-US" sz="5500" dirty="0"/>
              <a:t>To receive over 50% support independent of waivers</a:t>
            </a:r>
            <a:endParaRPr lang="en-US" sz="5500" dirty="0">
              <a:cs typeface="Calibri"/>
            </a:endParaRPr>
          </a:p>
          <a:p>
            <a:endParaRPr lang="en-US" sz="2500" b="1" dirty="0">
              <a:cs typeface="Calibri"/>
            </a:endParaRPr>
          </a:p>
          <a:p>
            <a:r>
              <a:rPr lang="en-US" sz="5500" b="1" dirty="0">
                <a:cs typeface="Calibri"/>
              </a:rPr>
              <a:t>Actual:</a:t>
            </a:r>
          </a:p>
          <a:p>
            <a:r>
              <a:rPr lang="en-US" sz="5500" b="1" dirty="0">
                <a:cs typeface="Calibri"/>
              </a:rPr>
              <a:t>56.79%</a:t>
            </a:r>
            <a:r>
              <a:rPr lang="en-US" sz="5500" dirty="0">
                <a:cs typeface="Calibri"/>
              </a:rPr>
              <a:t> support independent of waiver status</a:t>
            </a:r>
          </a:p>
          <a:p>
            <a:r>
              <a:rPr lang="en-US" sz="5500" b="1" dirty="0">
                <a:cs typeface="Calibri"/>
              </a:rPr>
              <a:t>67.58%</a:t>
            </a:r>
            <a:r>
              <a:rPr lang="en-US" sz="5500" dirty="0">
                <a:cs typeface="Calibri"/>
              </a:rPr>
              <a:t> support with waivers</a:t>
            </a:r>
          </a:p>
          <a:p>
            <a:endParaRPr lang="en-US" sz="3000" b="1" dirty="0">
              <a:cs typeface="Calibri"/>
            </a:endParaRPr>
          </a:p>
          <a:p>
            <a:endParaRPr lang="en-US" sz="6000" b="1" dirty="0">
              <a:cs typeface="Calibri"/>
            </a:endParaRPr>
          </a:p>
          <a:p>
            <a:pPr marL="857250" indent="-857250">
              <a:buFont typeface="Arial" panose="020B0604020202020204" pitchFamily="34" charset="0"/>
              <a:buChar char="•"/>
            </a:pPr>
            <a:endParaRPr lang="en-US" sz="6000" dirty="0">
              <a:cs typeface="Calibri"/>
            </a:endParaRPr>
          </a:p>
          <a:p>
            <a:endParaRPr lang="en-US" sz="6000" b="1" dirty="0">
              <a:cs typeface="Calibri"/>
            </a:endParaRPr>
          </a:p>
          <a:p>
            <a:endParaRPr lang="en-US" sz="6000" dirty="0">
              <a:cs typeface="Calibri"/>
            </a:endParaRPr>
          </a:p>
          <a:p>
            <a:endParaRPr lang="en-US" sz="6000" dirty="0">
              <a:cs typeface="Calibri"/>
            </a:endParaRPr>
          </a:p>
          <a:p>
            <a:endParaRPr lang="en-US" sz="5400" dirty="0">
              <a:cs typeface="Calibri"/>
            </a:endParaRPr>
          </a:p>
        </p:txBody>
      </p:sp>
      <p:pic>
        <p:nvPicPr>
          <p:cNvPr id="5" name="Picture 4">
            <a:extLst>
              <a:ext uri="{FF2B5EF4-FFF2-40B4-BE49-F238E27FC236}">
                <a16:creationId xmlns:a16="http://schemas.microsoft.com/office/drawing/2014/main" id="{C4688572-A304-4C14-A89D-9661A48D269A}"/>
              </a:ext>
            </a:extLst>
          </p:cNvPr>
          <p:cNvPicPr>
            <a:picLocks noChangeAspect="1"/>
          </p:cNvPicPr>
          <p:nvPr/>
        </p:nvPicPr>
        <p:blipFill>
          <a:blip r:embed="rId4"/>
          <a:stretch>
            <a:fillRect/>
          </a:stretch>
        </p:blipFill>
        <p:spPr>
          <a:xfrm>
            <a:off x="3538257" y="10172701"/>
            <a:ext cx="14649144" cy="8686248"/>
          </a:xfrm>
          <a:prstGeom prst="rect">
            <a:avLst/>
          </a:prstGeom>
        </p:spPr>
      </p:pic>
    </p:spTree>
    <p:extLst>
      <p:ext uri="{BB962C8B-B14F-4D97-AF65-F5344CB8AC3E}">
        <p14:creationId xmlns:p14="http://schemas.microsoft.com/office/powerpoint/2010/main" val="1922929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52282" y="537408"/>
            <a:ext cx="27863936" cy="1508105"/>
          </a:xfrm>
          <a:prstGeom prst="rect">
            <a:avLst/>
          </a:prstGeom>
          <a:noFill/>
        </p:spPr>
        <p:txBody>
          <a:bodyPr wrap="square" rtlCol="0">
            <a:spAutoFit/>
          </a:bodyPr>
          <a:lstStyle/>
          <a:p>
            <a:r>
              <a:rPr lang="en-US" sz="9200" b="1" dirty="0">
                <a:solidFill>
                  <a:schemeClr val="accent5"/>
                </a:solidFill>
              </a:rPr>
              <a:t>Cost Estimates and Funding Breakdown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0151" y="18952451"/>
            <a:ext cx="4145892" cy="3202701"/>
          </a:xfrm>
          <a:prstGeom prst="rect">
            <a:avLst/>
          </a:prstGeom>
        </p:spPr>
      </p:pic>
      <p:sp>
        <p:nvSpPr>
          <p:cNvPr id="9" name="TextBox 8">
            <a:extLst>
              <a:ext uri="{FF2B5EF4-FFF2-40B4-BE49-F238E27FC236}">
                <a16:creationId xmlns:a16="http://schemas.microsoft.com/office/drawing/2014/main" id="{135B766E-352D-4CBE-BE4B-7F5D1F7E7211}"/>
              </a:ext>
            </a:extLst>
          </p:cNvPr>
          <p:cNvSpPr txBox="1"/>
          <p:nvPr/>
        </p:nvSpPr>
        <p:spPr>
          <a:xfrm>
            <a:off x="1645130" y="12290356"/>
            <a:ext cx="28331987" cy="4816703"/>
          </a:xfrm>
          <a:prstGeom prst="rect">
            <a:avLst/>
          </a:prstGeom>
          <a:noFill/>
        </p:spPr>
        <p:txBody>
          <a:bodyPr wrap="none" rtlCol="0">
            <a:spAutoFit/>
          </a:bodyPr>
          <a:lstStyle/>
          <a:p>
            <a:pPr marL="857250" indent="-857250">
              <a:buFont typeface="Arial" panose="020B0604020202020204" pitchFamily="34" charset="0"/>
              <a:buChar char="•"/>
            </a:pPr>
            <a:r>
              <a:rPr lang="en-US" dirty="0">
                <a:latin typeface="Arial" panose="020B0604020202020204" pitchFamily="34" charset="0"/>
                <a:cs typeface="Arial" panose="020B0604020202020204" pitchFamily="34" charset="0"/>
              </a:rPr>
              <a:t>Total value inclusive of all phases (planning, design, right-of-way, construction)</a:t>
            </a:r>
          </a:p>
          <a:p>
            <a:endParaRPr lang="en-US" dirty="0">
              <a:latin typeface="Arial" panose="020B0604020202020204" pitchFamily="34" charset="0"/>
              <a:cs typeface="Arial" panose="020B0604020202020204" pitchFamily="34" charset="0"/>
            </a:endParaRPr>
          </a:p>
          <a:p>
            <a:pPr marL="857250" indent="-857250">
              <a:buFont typeface="Arial" panose="020B0604020202020204" pitchFamily="34" charset="0"/>
              <a:buChar char="•"/>
            </a:pPr>
            <a:r>
              <a:rPr lang="en-US" dirty="0">
                <a:latin typeface="Arial" panose="020B0604020202020204" pitchFamily="34" charset="0"/>
                <a:cs typeface="Arial" panose="020B0604020202020204" pitchFamily="34" charset="0"/>
              </a:rPr>
              <a:t>Errol Heights LID will be leveraged by public funds at an approximate 4:1 ratio</a:t>
            </a:r>
          </a:p>
          <a:p>
            <a:endParaRPr lang="en-US" dirty="0">
              <a:latin typeface="Arial" panose="020B0604020202020204" pitchFamily="34" charset="0"/>
              <a:cs typeface="Arial" panose="020B0604020202020204" pitchFamily="34" charset="0"/>
            </a:endParaRPr>
          </a:p>
          <a:p>
            <a:pPr marL="857250" indent="-857250">
              <a:buFont typeface="Arial" panose="020B0604020202020204" pitchFamily="34" charset="0"/>
              <a:buChar char="•"/>
            </a:pPr>
            <a:r>
              <a:rPr lang="en-US" dirty="0">
                <a:latin typeface="Arial" panose="020B0604020202020204" pitchFamily="34" charset="0"/>
                <a:cs typeface="Arial" panose="020B0604020202020204" pitchFamily="34" charset="0"/>
              </a:rPr>
              <a:t>Public funds are broad-based across multiple bureaus and funding sources</a:t>
            </a:r>
          </a:p>
        </p:txBody>
      </p:sp>
      <p:pic>
        <p:nvPicPr>
          <p:cNvPr id="12" name="Picture 11">
            <a:extLst>
              <a:ext uri="{FF2B5EF4-FFF2-40B4-BE49-F238E27FC236}">
                <a16:creationId xmlns:a16="http://schemas.microsoft.com/office/drawing/2014/main" id="{295F9B87-004C-4C69-BBB7-2D78A0F76A83}"/>
              </a:ext>
            </a:extLst>
          </p:cNvPr>
          <p:cNvPicPr>
            <a:picLocks noChangeAspect="1"/>
          </p:cNvPicPr>
          <p:nvPr/>
        </p:nvPicPr>
        <p:blipFill>
          <a:blip r:embed="rId3"/>
          <a:stretch>
            <a:fillRect/>
          </a:stretch>
        </p:blipFill>
        <p:spPr>
          <a:xfrm>
            <a:off x="1452282" y="3247352"/>
            <a:ext cx="28717684" cy="7325398"/>
          </a:xfrm>
          <a:prstGeom prst="rect">
            <a:avLst/>
          </a:prstGeom>
        </p:spPr>
      </p:pic>
    </p:spTree>
    <p:extLst>
      <p:ext uri="{BB962C8B-B14F-4D97-AF65-F5344CB8AC3E}">
        <p14:creationId xmlns:p14="http://schemas.microsoft.com/office/powerpoint/2010/main" val="1730129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56FD12-7785-45E8-8638-C89B4362DDFD}"/>
              </a:ext>
            </a:extLst>
          </p:cNvPr>
          <p:cNvSpPr>
            <a:spLocks noGrp="1"/>
          </p:cNvSpPr>
          <p:nvPr>
            <p:ph type="ctrTitle"/>
          </p:nvPr>
        </p:nvSpPr>
        <p:spPr/>
        <p:txBody>
          <a:bodyPr>
            <a:noAutofit/>
          </a:bodyPr>
          <a:lstStyle/>
          <a:p>
            <a:r>
              <a:rPr lang="en-US" sz="9200" b="1"/>
              <a:t>Right of Way</a:t>
            </a:r>
          </a:p>
        </p:txBody>
      </p:sp>
      <p:sp>
        <p:nvSpPr>
          <p:cNvPr id="5" name="TextBox 4">
            <a:extLst>
              <a:ext uri="{FF2B5EF4-FFF2-40B4-BE49-F238E27FC236}">
                <a16:creationId xmlns:a16="http://schemas.microsoft.com/office/drawing/2014/main" id="{C4BBE6C6-A1BE-4AC1-93EB-21FE036F9E8D}"/>
              </a:ext>
            </a:extLst>
          </p:cNvPr>
          <p:cNvSpPr txBox="1"/>
          <p:nvPr/>
        </p:nvSpPr>
        <p:spPr>
          <a:xfrm>
            <a:off x="1506945" y="4434840"/>
            <a:ext cx="26748015" cy="11356955"/>
          </a:xfrm>
          <a:prstGeom prst="rect">
            <a:avLst/>
          </a:prstGeom>
          <a:noFill/>
        </p:spPr>
        <p:txBody>
          <a:bodyPr wrap="square" lIns="91440" tIns="45720" rIns="91440" bIns="45720" rtlCol="0" anchor="t">
            <a:spAutoFit/>
          </a:bodyPr>
          <a:lstStyle/>
          <a:p>
            <a:pPr marL="857250" indent="-857250">
              <a:buFont typeface="Arial" panose="020B0604020202020204" pitchFamily="34" charset="0"/>
              <a:buChar char="•"/>
            </a:pPr>
            <a:r>
              <a:rPr lang="en-US" sz="6100">
                <a:cs typeface="Calibri"/>
              </a:rPr>
              <a:t>Agenda Item 66 gives PBOT authority to compensate affected property owners for needed temporary easements and if necessary, to condemn for these property rights associated with the Errol Heights LID project. </a:t>
            </a:r>
          </a:p>
          <a:p>
            <a:r>
              <a:rPr lang="en-US" sz="6100">
                <a:cs typeface="Calibri"/>
              </a:rPr>
              <a:t>  </a:t>
            </a:r>
          </a:p>
          <a:p>
            <a:pPr marL="857250" indent="-857250">
              <a:buFont typeface="Arial" panose="020B0604020202020204" pitchFamily="34" charset="0"/>
              <a:buChar char="•"/>
            </a:pPr>
            <a:r>
              <a:rPr lang="en-US" sz="6100"/>
              <a:t>Permanent ROW is not necessary, only temporary rights will be needed from </a:t>
            </a:r>
            <a:r>
              <a:rPr lang="en-US" sz="6100" b="1"/>
              <a:t>4</a:t>
            </a:r>
            <a:r>
              <a:rPr lang="en-US" sz="6100"/>
              <a:t> properties to support construction of project improvements.</a:t>
            </a:r>
            <a:endParaRPr lang="en-US" sz="6100">
              <a:cs typeface="Calibri"/>
            </a:endParaRPr>
          </a:p>
          <a:p>
            <a:pPr marL="857250" indent="-857250">
              <a:buFont typeface="Arial" panose="020B0604020202020204" pitchFamily="34" charset="0"/>
              <a:buChar char="•"/>
            </a:pPr>
            <a:endParaRPr lang="en-US" sz="6100">
              <a:cs typeface="Calibri"/>
            </a:endParaRPr>
          </a:p>
          <a:p>
            <a:pPr marL="857250" indent="-857250">
              <a:buFont typeface="Arial" panose="020B0604020202020204" pitchFamily="34" charset="0"/>
              <a:buChar char="•"/>
            </a:pPr>
            <a:r>
              <a:rPr lang="en-US" sz="6100">
                <a:cs typeface="Calibri"/>
              </a:rPr>
              <a:t>These temporary easements will allow construction support of certain ADA and sidewalk facilities being placed within existing ROW.  </a:t>
            </a:r>
          </a:p>
          <a:p>
            <a:endParaRPr lang="en-US" sz="6100">
              <a:cs typeface="Calibri"/>
            </a:endParaRPr>
          </a:p>
          <a:p>
            <a:pPr marL="857250" indent="-857250">
              <a:buFont typeface="Arial" panose="020B0604020202020204" pitchFamily="34" charset="0"/>
              <a:buChar char="•"/>
            </a:pPr>
            <a:r>
              <a:rPr lang="en-US" sz="6100"/>
              <a:t>All affected property owners have been informed of the project need for these temporary property rights and were invited to attend this reading.  </a:t>
            </a:r>
            <a:endParaRPr lang="en-US" sz="6100">
              <a:cs typeface="Calibri"/>
            </a:endParaRPr>
          </a:p>
        </p:txBody>
      </p:sp>
    </p:spTree>
    <p:extLst>
      <p:ext uri="{BB962C8B-B14F-4D97-AF65-F5344CB8AC3E}">
        <p14:creationId xmlns:p14="http://schemas.microsoft.com/office/powerpoint/2010/main" val="234495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BC2C31C-E1C0-484E-BCEA-C1FB050A4753}"/>
              </a:ext>
            </a:extLst>
          </p:cNvPr>
          <p:cNvSpPr txBox="1">
            <a:spLocks noGrp="1"/>
          </p:cNvSpPr>
          <p:nvPr>
            <p:ph type="ctrTitle"/>
          </p:nvPr>
        </p:nvSpPr>
        <p:spPr>
          <a:xfrm>
            <a:off x="1086526" y="447212"/>
            <a:ext cx="15848012" cy="1858970"/>
          </a:xfrm>
          <a:prstGeom prst="rect">
            <a:avLst/>
          </a:prstGeom>
          <a:noFill/>
        </p:spPr>
        <p:txBody>
          <a:bodyPr wrap="square" rtlCol="0">
            <a:spAutoFit/>
          </a:bodyPr>
          <a:lstStyle/>
          <a:p>
            <a:r>
              <a:rPr lang="en-US" sz="9200" b="1" dirty="0">
                <a:solidFill>
                  <a:schemeClr val="accent5"/>
                </a:solidFill>
              </a:rPr>
              <a:t>Project Area</a:t>
            </a:r>
          </a:p>
        </p:txBody>
      </p:sp>
      <p:pic>
        <p:nvPicPr>
          <p:cNvPr id="5" name="Picture 4">
            <a:extLst>
              <a:ext uri="{FF2B5EF4-FFF2-40B4-BE49-F238E27FC236}">
                <a16:creationId xmlns:a16="http://schemas.microsoft.com/office/drawing/2014/main" id="{49765BA0-2354-41B3-9382-9155660313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0151" y="18952451"/>
            <a:ext cx="4145892" cy="3202701"/>
          </a:xfrm>
          <a:prstGeom prst="rect">
            <a:avLst/>
          </a:prstGeom>
        </p:spPr>
      </p:pic>
      <p:pic>
        <p:nvPicPr>
          <p:cNvPr id="4" name="Picture 3">
            <a:extLst>
              <a:ext uri="{FF2B5EF4-FFF2-40B4-BE49-F238E27FC236}">
                <a16:creationId xmlns:a16="http://schemas.microsoft.com/office/drawing/2014/main" id="{1157DD7E-74BE-4DF8-9478-424EEAE2BC3D}"/>
              </a:ext>
            </a:extLst>
          </p:cNvPr>
          <p:cNvPicPr>
            <a:picLocks noChangeAspect="1"/>
          </p:cNvPicPr>
          <p:nvPr/>
        </p:nvPicPr>
        <p:blipFill rotWithShape="1">
          <a:blip r:embed="rId3"/>
          <a:srcRect l="1338" t="2432" r="2300" b="1294"/>
          <a:stretch/>
        </p:blipFill>
        <p:spPr>
          <a:xfrm>
            <a:off x="9010532" y="1176093"/>
            <a:ext cx="16459200" cy="17540532"/>
          </a:xfrm>
          <a:prstGeom prst="rect">
            <a:avLst/>
          </a:prstGeom>
        </p:spPr>
      </p:pic>
    </p:spTree>
    <p:extLst>
      <p:ext uri="{BB962C8B-B14F-4D97-AF65-F5344CB8AC3E}">
        <p14:creationId xmlns:p14="http://schemas.microsoft.com/office/powerpoint/2010/main" val="2171806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52282" y="761977"/>
            <a:ext cx="27863936" cy="1508105"/>
          </a:xfrm>
          <a:prstGeom prst="rect">
            <a:avLst/>
          </a:prstGeom>
          <a:noFill/>
        </p:spPr>
        <p:txBody>
          <a:bodyPr wrap="square" rtlCol="0">
            <a:spAutoFit/>
          </a:bodyPr>
          <a:lstStyle/>
          <a:p>
            <a:r>
              <a:rPr lang="en-US" sz="9200" b="1">
                <a:solidFill>
                  <a:schemeClr val="accent5"/>
                </a:solidFill>
              </a:rPr>
              <a:t>Schedule and next steps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0151" y="18952451"/>
            <a:ext cx="4145892" cy="3202701"/>
          </a:xfrm>
          <a:prstGeom prst="rect">
            <a:avLst/>
          </a:prstGeom>
        </p:spPr>
      </p:pic>
      <p:graphicFrame>
        <p:nvGraphicFramePr>
          <p:cNvPr id="3" name="Table 2">
            <a:extLst>
              <a:ext uri="{FF2B5EF4-FFF2-40B4-BE49-F238E27FC236}">
                <a16:creationId xmlns:a16="http://schemas.microsoft.com/office/drawing/2014/main" id="{2A5E6C21-E97C-4B5D-9FF4-D1442619FA5B}"/>
              </a:ext>
            </a:extLst>
          </p:cNvPr>
          <p:cNvGraphicFramePr>
            <a:graphicFrameLocks noGrp="1"/>
          </p:cNvGraphicFramePr>
          <p:nvPr>
            <p:extLst>
              <p:ext uri="{D42A27DB-BD31-4B8C-83A1-F6EECF244321}">
                <p14:modId xmlns:p14="http://schemas.microsoft.com/office/powerpoint/2010/main" val="1926486921"/>
              </p:ext>
            </p:extLst>
          </p:nvPr>
        </p:nvGraphicFramePr>
        <p:xfrm>
          <a:off x="1452282" y="3169158"/>
          <a:ext cx="28811408" cy="14637674"/>
        </p:xfrm>
        <a:graphic>
          <a:graphicData uri="http://schemas.openxmlformats.org/drawingml/2006/table">
            <a:tbl>
              <a:tblPr firstRow="1" bandRow="1">
                <a:tableStyleId>{5C22544A-7EE6-4342-B048-85BDC9FD1C3A}</a:tableStyleId>
              </a:tblPr>
              <a:tblGrid>
                <a:gridCol w="14405704">
                  <a:extLst>
                    <a:ext uri="{9D8B030D-6E8A-4147-A177-3AD203B41FA5}">
                      <a16:colId xmlns:a16="http://schemas.microsoft.com/office/drawing/2014/main" val="2083713107"/>
                    </a:ext>
                  </a:extLst>
                </a:gridCol>
                <a:gridCol w="14405704">
                  <a:extLst>
                    <a:ext uri="{9D8B030D-6E8A-4147-A177-3AD203B41FA5}">
                      <a16:colId xmlns:a16="http://schemas.microsoft.com/office/drawing/2014/main" val="128855058"/>
                    </a:ext>
                  </a:extLst>
                </a:gridCol>
              </a:tblGrid>
              <a:tr h="2083670">
                <a:tc>
                  <a:txBody>
                    <a:bodyPr/>
                    <a:lstStyle/>
                    <a:p>
                      <a:r>
                        <a:rPr lang="en-US" dirty="0"/>
                        <a:t>Item</a:t>
                      </a:r>
                    </a:p>
                  </a:txBody>
                  <a:tcPr/>
                </a:tc>
                <a:tc>
                  <a:txBody>
                    <a:bodyPr/>
                    <a:lstStyle/>
                    <a:p>
                      <a:r>
                        <a:rPr lang="en-US"/>
                        <a:t>Date</a:t>
                      </a:r>
                    </a:p>
                  </a:txBody>
                  <a:tcPr/>
                </a:tc>
                <a:extLst>
                  <a:ext uri="{0D108BD9-81ED-4DB2-BD59-A6C34878D82A}">
                    <a16:rowId xmlns:a16="http://schemas.microsoft.com/office/drawing/2014/main" val="978610053"/>
                  </a:ext>
                </a:extLst>
              </a:tr>
              <a:tr h="2109662">
                <a:tc>
                  <a:txBody>
                    <a:bodyPr/>
                    <a:lstStyle/>
                    <a:p>
                      <a:r>
                        <a:rPr lang="en-US" dirty="0"/>
                        <a:t>City Council Session:</a:t>
                      </a:r>
                    </a:p>
                    <a:p>
                      <a:r>
                        <a:rPr lang="en-US" dirty="0"/>
                        <a:t>Resolution: Intent to form LID</a:t>
                      </a:r>
                    </a:p>
                  </a:txBody>
                  <a:tcPr/>
                </a:tc>
                <a:tc>
                  <a:txBody>
                    <a:bodyPr/>
                    <a:lstStyle/>
                    <a:p>
                      <a:r>
                        <a:rPr lang="en-US"/>
                        <a:t>February 3, 2021</a:t>
                      </a:r>
                    </a:p>
                  </a:txBody>
                  <a:tcPr/>
                </a:tc>
                <a:extLst>
                  <a:ext uri="{0D108BD9-81ED-4DB2-BD59-A6C34878D82A}">
                    <a16:rowId xmlns:a16="http://schemas.microsoft.com/office/drawing/2014/main" val="2928279370"/>
                  </a:ext>
                </a:extLst>
              </a:tr>
              <a:tr h="2109662">
                <a:tc>
                  <a:txBody>
                    <a:bodyPr/>
                    <a:lstStyle/>
                    <a:p>
                      <a:endParaRPr lang="en-US" sz="3000" dirty="0"/>
                    </a:p>
                    <a:p>
                      <a:r>
                        <a:rPr lang="en-US" dirty="0"/>
                        <a:t>Public Notification for LID Formation Hearing</a:t>
                      </a:r>
                    </a:p>
                  </a:txBody>
                  <a:tcPr/>
                </a:tc>
                <a:tc>
                  <a:txBody>
                    <a:bodyPr/>
                    <a:lstStyle/>
                    <a:p>
                      <a:endParaRPr lang="en-US" sz="3000" dirty="0"/>
                    </a:p>
                    <a:p>
                      <a:r>
                        <a:rPr lang="en-US" dirty="0"/>
                        <a:t>February 3-March 3, 2021</a:t>
                      </a:r>
                    </a:p>
                  </a:txBody>
                  <a:tcPr/>
                </a:tc>
                <a:extLst>
                  <a:ext uri="{0D108BD9-81ED-4DB2-BD59-A6C34878D82A}">
                    <a16:rowId xmlns:a16="http://schemas.microsoft.com/office/drawing/2014/main" val="3358819195"/>
                  </a:ext>
                </a:extLst>
              </a:tr>
              <a:tr h="2083670">
                <a:tc>
                  <a:txBody>
                    <a:bodyPr/>
                    <a:lstStyle/>
                    <a:p>
                      <a:r>
                        <a:rPr lang="en-US" dirty="0"/>
                        <a:t>City Council Session:</a:t>
                      </a:r>
                    </a:p>
                    <a:p>
                      <a:r>
                        <a:rPr lang="en-US" dirty="0"/>
                        <a:t>LID Formation Ordinance</a:t>
                      </a:r>
                    </a:p>
                  </a:txBody>
                  <a:tcPr/>
                </a:tc>
                <a:tc>
                  <a:txBody>
                    <a:bodyPr/>
                    <a:lstStyle/>
                    <a:p>
                      <a:endParaRPr lang="en-US" sz="3000" dirty="0"/>
                    </a:p>
                    <a:p>
                      <a:r>
                        <a:rPr lang="en-US" dirty="0"/>
                        <a:t>March 2021 (Dates TBD)</a:t>
                      </a:r>
                    </a:p>
                  </a:txBody>
                  <a:tcPr/>
                </a:tc>
                <a:extLst>
                  <a:ext uri="{0D108BD9-81ED-4DB2-BD59-A6C34878D82A}">
                    <a16:rowId xmlns:a16="http://schemas.microsoft.com/office/drawing/2014/main" val="2813584896"/>
                  </a:ext>
                </a:extLst>
              </a:tr>
              <a:tr h="2083670">
                <a:tc>
                  <a:txBody>
                    <a:bodyPr/>
                    <a:lstStyle/>
                    <a:p>
                      <a:endParaRPr lang="en-US" sz="3000" dirty="0"/>
                    </a:p>
                    <a:p>
                      <a:r>
                        <a:rPr lang="en-US" dirty="0"/>
                        <a:t>Permitting </a:t>
                      </a:r>
                    </a:p>
                  </a:txBody>
                  <a:tcPr/>
                </a:tc>
                <a:tc>
                  <a:txBody>
                    <a:bodyPr/>
                    <a:lstStyle/>
                    <a:p>
                      <a:endParaRPr lang="en-US" sz="3000" dirty="0"/>
                    </a:p>
                    <a:p>
                      <a:r>
                        <a:rPr lang="en-US" dirty="0"/>
                        <a:t>January – March 2021</a:t>
                      </a:r>
                    </a:p>
                  </a:txBody>
                  <a:tcPr/>
                </a:tc>
                <a:extLst>
                  <a:ext uri="{0D108BD9-81ED-4DB2-BD59-A6C34878D82A}">
                    <a16:rowId xmlns:a16="http://schemas.microsoft.com/office/drawing/2014/main" val="3549500700"/>
                  </a:ext>
                </a:extLst>
              </a:tr>
              <a:tr h="2083670">
                <a:tc>
                  <a:txBody>
                    <a:bodyPr/>
                    <a:lstStyle/>
                    <a:p>
                      <a:endParaRPr lang="en-US" sz="3000" dirty="0"/>
                    </a:p>
                    <a:p>
                      <a:r>
                        <a:rPr lang="en-US" dirty="0"/>
                        <a:t>Advertise Project </a:t>
                      </a:r>
                    </a:p>
                  </a:txBody>
                  <a:tcPr/>
                </a:tc>
                <a:tc>
                  <a:txBody>
                    <a:bodyPr/>
                    <a:lstStyle/>
                    <a:p>
                      <a:endParaRPr lang="en-US" sz="3000" dirty="0"/>
                    </a:p>
                    <a:p>
                      <a:r>
                        <a:rPr lang="en-US" dirty="0"/>
                        <a:t>April 2021</a:t>
                      </a:r>
                    </a:p>
                  </a:txBody>
                  <a:tcPr/>
                </a:tc>
                <a:extLst>
                  <a:ext uri="{0D108BD9-81ED-4DB2-BD59-A6C34878D82A}">
                    <a16:rowId xmlns:a16="http://schemas.microsoft.com/office/drawing/2014/main" val="2983878153"/>
                  </a:ext>
                </a:extLst>
              </a:tr>
              <a:tr h="2083670">
                <a:tc>
                  <a:txBody>
                    <a:bodyPr/>
                    <a:lstStyle/>
                    <a:p>
                      <a:endParaRPr lang="en-US" sz="3000" dirty="0"/>
                    </a:p>
                    <a:p>
                      <a:r>
                        <a:rPr lang="en-US" dirty="0"/>
                        <a:t>Begin Construction</a:t>
                      </a:r>
                    </a:p>
                  </a:txBody>
                  <a:tcPr/>
                </a:tc>
                <a:tc>
                  <a:txBody>
                    <a:bodyPr/>
                    <a:lstStyle/>
                    <a:p>
                      <a:endParaRPr lang="en-US" sz="3000" dirty="0"/>
                    </a:p>
                    <a:p>
                      <a:r>
                        <a:rPr lang="en-US" dirty="0"/>
                        <a:t>July 2021</a:t>
                      </a:r>
                    </a:p>
                  </a:txBody>
                  <a:tcPr/>
                </a:tc>
                <a:extLst>
                  <a:ext uri="{0D108BD9-81ED-4DB2-BD59-A6C34878D82A}">
                    <a16:rowId xmlns:a16="http://schemas.microsoft.com/office/drawing/2014/main" val="500871593"/>
                  </a:ext>
                </a:extLst>
              </a:tr>
            </a:tbl>
          </a:graphicData>
        </a:graphic>
      </p:graphicFrame>
    </p:spTree>
    <p:extLst>
      <p:ext uri="{BB962C8B-B14F-4D97-AF65-F5344CB8AC3E}">
        <p14:creationId xmlns:p14="http://schemas.microsoft.com/office/powerpoint/2010/main" val="2190410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713E8-E001-45AC-BE27-65B5AD253EE8}"/>
              </a:ext>
            </a:extLst>
          </p:cNvPr>
          <p:cNvSpPr>
            <a:spLocks noGrp="1"/>
          </p:cNvSpPr>
          <p:nvPr>
            <p:ph type="ctrTitle"/>
          </p:nvPr>
        </p:nvSpPr>
        <p:spPr>
          <a:xfrm>
            <a:off x="1506944" y="1182144"/>
            <a:ext cx="29582655" cy="1542868"/>
          </a:xfrm>
        </p:spPr>
        <p:txBody>
          <a:bodyPr>
            <a:noAutofit/>
          </a:bodyPr>
          <a:lstStyle/>
          <a:p>
            <a:pPr algn="ctr"/>
            <a:r>
              <a:rPr lang="en-US" sz="9200" b="1" dirty="0"/>
              <a:t>Acknowledgements and Invited Testimony</a:t>
            </a:r>
          </a:p>
        </p:txBody>
      </p:sp>
      <p:pic>
        <p:nvPicPr>
          <p:cNvPr id="3" name="Picture 2">
            <a:extLst>
              <a:ext uri="{FF2B5EF4-FFF2-40B4-BE49-F238E27FC236}">
                <a16:creationId xmlns:a16="http://schemas.microsoft.com/office/drawing/2014/main" id="{01D911C8-C5D9-4014-B672-BA28D1D8F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0151" y="18952451"/>
            <a:ext cx="4145892" cy="3202701"/>
          </a:xfrm>
          <a:prstGeom prst="rect">
            <a:avLst/>
          </a:prstGeom>
        </p:spPr>
      </p:pic>
      <p:sp>
        <p:nvSpPr>
          <p:cNvPr id="5" name="TextBox 4">
            <a:extLst>
              <a:ext uri="{FF2B5EF4-FFF2-40B4-BE49-F238E27FC236}">
                <a16:creationId xmlns:a16="http://schemas.microsoft.com/office/drawing/2014/main" id="{7F6A9D2D-7731-417E-B47C-CD1807FD7198}"/>
              </a:ext>
            </a:extLst>
          </p:cNvPr>
          <p:cNvSpPr txBox="1"/>
          <p:nvPr/>
        </p:nvSpPr>
        <p:spPr>
          <a:xfrm>
            <a:off x="3800475" y="5446395"/>
            <a:ext cx="24974550" cy="11356955"/>
          </a:xfrm>
          <a:prstGeom prst="rect">
            <a:avLst/>
          </a:prstGeom>
          <a:noFill/>
        </p:spPr>
        <p:txBody>
          <a:bodyPr wrap="square" lIns="91440" tIns="45720" rIns="91440" bIns="45720" rtlCol="0" anchor="t">
            <a:spAutoFit/>
          </a:bodyPr>
          <a:lstStyle/>
          <a:p>
            <a:pPr algn="ctr"/>
            <a:r>
              <a:rPr lang="en-US" sz="6100" b="1" dirty="0"/>
              <a:t>Thank You:</a:t>
            </a:r>
          </a:p>
          <a:p>
            <a:pPr algn="ctr"/>
            <a:endParaRPr lang="en-US" sz="6100" b="1" dirty="0"/>
          </a:p>
          <a:p>
            <a:pPr algn="ctr"/>
            <a:r>
              <a:rPr lang="en-US" sz="6100" dirty="0"/>
              <a:t>Past and Present Leadership and Staff from BES, PBOT and PP&amp;R </a:t>
            </a:r>
          </a:p>
          <a:p>
            <a:pPr algn="ctr"/>
            <a:r>
              <a:rPr lang="en-US" sz="6100" dirty="0">
                <a:cs typeface="Calibri"/>
              </a:rPr>
              <a:t>Brentwood-Darlington Neighborhood Association</a:t>
            </a:r>
          </a:p>
          <a:p>
            <a:pPr algn="ctr"/>
            <a:r>
              <a:rPr lang="en-US" sz="6100" dirty="0">
                <a:cs typeface="Calibri"/>
              </a:rPr>
              <a:t>Errol Heights Community</a:t>
            </a:r>
          </a:p>
          <a:p>
            <a:pPr algn="ctr"/>
            <a:endParaRPr lang="en-US" sz="6100" b="1" dirty="0">
              <a:cs typeface="Calibri"/>
            </a:endParaRPr>
          </a:p>
          <a:p>
            <a:pPr algn="ctr"/>
            <a:endParaRPr lang="en-US" sz="6100" b="1" dirty="0">
              <a:cs typeface="Calibri"/>
            </a:endParaRPr>
          </a:p>
          <a:p>
            <a:pPr algn="ctr"/>
            <a:r>
              <a:rPr lang="en-US" sz="6100" b="1" dirty="0">
                <a:cs typeface="Calibri"/>
              </a:rPr>
              <a:t>Invited Testimony:</a:t>
            </a:r>
            <a:endParaRPr lang="en-US" sz="6100" b="1" dirty="0"/>
          </a:p>
          <a:p>
            <a:pPr algn="ctr"/>
            <a:endParaRPr lang="en-US" sz="6100" dirty="0"/>
          </a:p>
          <a:p>
            <a:pPr algn="ctr"/>
            <a:r>
              <a:rPr lang="en-US" sz="6100" dirty="0"/>
              <a:t>Molly Stiles</a:t>
            </a:r>
            <a:endParaRPr lang="en-US" sz="6100" dirty="0">
              <a:cs typeface="Calibri"/>
            </a:endParaRPr>
          </a:p>
          <a:p>
            <a:pPr algn="ctr"/>
            <a:r>
              <a:rPr lang="en-US" sz="6100" dirty="0"/>
              <a:t>Paul Tourville</a:t>
            </a:r>
            <a:endParaRPr lang="en-US" sz="6100" dirty="0">
              <a:cs typeface="Calibri"/>
            </a:endParaRPr>
          </a:p>
          <a:p>
            <a:pPr algn="ctr"/>
            <a:r>
              <a:rPr lang="en-US" sz="6100" dirty="0"/>
              <a:t>Roshan Bellavara</a:t>
            </a:r>
            <a:endParaRPr lang="en-US" sz="6100" dirty="0">
              <a:cs typeface="Calibri"/>
            </a:endParaRPr>
          </a:p>
        </p:txBody>
      </p:sp>
    </p:spTree>
    <p:extLst>
      <p:ext uri="{BB962C8B-B14F-4D97-AF65-F5344CB8AC3E}">
        <p14:creationId xmlns:p14="http://schemas.microsoft.com/office/powerpoint/2010/main" val="2672691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7124-153D-48EA-9307-5A680893D16F}"/>
              </a:ext>
            </a:extLst>
          </p:cNvPr>
          <p:cNvSpPr>
            <a:spLocks noGrp="1"/>
          </p:cNvSpPr>
          <p:nvPr>
            <p:ph type="ctrTitle"/>
          </p:nvPr>
        </p:nvSpPr>
        <p:spPr>
          <a:xfrm>
            <a:off x="2468880" y="2885442"/>
            <a:ext cx="27980640" cy="4704080"/>
          </a:xfrm>
        </p:spPr>
        <p:txBody>
          <a:bodyPr/>
          <a:lstStyle/>
          <a:p>
            <a:r>
              <a:rPr lang="en-US" b="1">
                <a:solidFill>
                  <a:srgbClr val="0092BD"/>
                </a:solidFill>
              </a:rPr>
              <a:t>Thank you!</a:t>
            </a:r>
          </a:p>
        </p:txBody>
      </p:sp>
      <p:sp>
        <p:nvSpPr>
          <p:cNvPr id="3" name="Subtitle 2">
            <a:extLst>
              <a:ext uri="{FF2B5EF4-FFF2-40B4-BE49-F238E27FC236}">
                <a16:creationId xmlns:a16="http://schemas.microsoft.com/office/drawing/2014/main" id="{437C4627-9DC5-4F0E-A7E5-BD5734DDA666}"/>
              </a:ext>
            </a:extLst>
          </p:cNvPr>
          <p:cNvSpPr>
            <a:spLocks noGrp="1"/>
          </p:cNvSpPr>
          <p:nvPr>
            <p:ph type="subTitle" idx="1"/>
          </p:nvPr>
        </p:nvSpPr>
        <p:spPr>
          <a:xfrm>
            <a:off x="3909060" y="8345410"/>
            <a:ext cx="25100280" cy="5608320"/>
          </a:xfrm>
        </p:spPr>
        <p:txBody>
          <a:bodyPr>
            <a:noAutofit/>
          </a:bodyPr>
          <a:lstStyle/>
          <a:p>
            <a:r>
              <a:rPr lang="en-US" sz="6000"/>
              <a:t>Elizabeth Tillstrom, PBOT Project Manager</a:t>
            </a:r>
          </a:p>
          <a:p>
            <a:r>
              <a:rPr lang="en-US" sz="6000">
                <a:hlinkClick r:id="rId2"/>
              </a:rPr>
              <a:t>Elizabeth.Tillstrom@portlandoregon.gov</a:t>
            </a:r>
            <a:endParaRPr lang="en-US" sz="6000"/>
          </a:p>
          <a:p>
            <a:r>
              <a:rPr lang="en-US" sz="6000"/>
              <a:t>503-823-0396</a:t>
            </a:r>
          </a:p>
          <a:p>
            <a:endParaRPr lang="en-US" sz="6000"/>
          </a:p>
          <a:p>
            <a:r>
              <a:rPr lang="en-US" sz="6000"/>
              <a:t>Sean Bistoff, BES Project Manager</a:t>
            </a:r>
          </a:p>
          <a:p>
            <a:r>
              <a:rPr lang="en-US" sz="6000">
                <a:hlinkClick r:id="rId3"/>
              </a:rPr>
              <a:t>Sean.Bistoff@portlandoregon.gov</a:t>
            </a:r>
            <a:endParaRPr lang="en-US" sz="6000"/>
          </a:p>
          <a:p>
            <a:r>
              <a:rPr lang="en-US" sz="6000"/>
              <a:t>503-823-7125</a:t>
            </a:r>
          </a:p>
        </p:txBody>
      </p:sp>
      <p:pic>
        <p:nvPicPr>
          <p:cNvPr id="4" name="Picture 3">
            <a:extLst>
              <a:ext uri="{FF2B5EF4-FFF2-40B4-BE49-F238E27FC236}">
                <a16:creationId xmlns:a16="http://schemas.microsoft.com/office/drawing/2014/main" id="{29791C31-3A09-4393-9F07-33F32FAD3D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00151" y="18952451"/>
            <a:ext cx="4145892" cy="3202701"/>
          </a:xfrm>
          <a:prstGeom prst="rect">
            <a:avLst/>
          </a:prstGeom>
        </p:spPr>
      </p:pic>
    </p:spTree>
    <p:extLst>
      <p:ext uri="{BB962C8B-B14F-4D97-AF65-F5344CB8AC3E}">
        <p14:creationId xmlns:p14="http://schemas.microsoft.com/office/powerpoint/2010/main" val="4071794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A71CF-A948-4646-AA25-E233E1C98BCC}"/>
              </a:ext>
            </a:extLst>
          </p:cNvPr>
          <p:cNvSpPr>
            <a:spLocks noGrp="1"/>
          </p:cNvSpPr>
          <p:nvPr>
            <p:ph type="ctrTitle"/>
          </p:nvPr>
        </p:nvSpPr>
        <p:spPr/>
        <p:txBody>
          <a:bodyPr>
            <a:noAutofit/>
          </a:bodyPr>
          <a:lstStyle/>
          <a:p>
            <a:r>
              <a:rPr lang="en-US" sz="9200" b="1"/>
              <a:t>Existing Conditions</a:t>
            </a:r>
          </a:p>
        </p:txBody>
      </p:sp>
      <p:pic>
        <p:nvPicPr>
          <p:cNvPr id="16" name="Picture 15">
            <a:extLst>
              <a:ext uri="{FF2B5EF4-FFF2-40B4-BE49-F238E27FC236}">
                <a16:creationId xmlns:a16="http://schemas.microsoft.com/office/drawing/2014/main" id="{2FF8BB4E-E5B0-43A4-9860-3A7143F69477}"/>
              </a:ext>
            </a:extLst>
          </p:cNvPr>
          <p:cNvPicPr>
            <a:picLocks noChangeAspect="1"/>
          </p:cNvPicPr>
          <p:nvPr/>
        </p:nvPicPr>
        <p:blipFill>
          <a:blip r:embed="rId2"/>
          <a:stretch>
            <a:fillRect/>
          </a:stretch>
        </p:blipFill>
        <p:spPr>
          <a:xfrm>
            <a:off x="2904566" y="3065929"/>
            <a:ext cx="27684274" cy="14762934"/>
          </a:xfrm>
          <a:prstGeom prst="rect">
            <a:avLst/>
          </a:prstGeom>
        </p:spPr>
      </p:pic>
      <p:pic>
        <p:nvPicPr>
          <p:cNvPr id="4" name="Picture 3">
            <a:extLst>
              <a:ext uri="{FF2B5EF4-FFF2-40B4-BE49-F238E27FC236}">
                <a16:creationId xmlns:a16="http://schemas.microsoft.com/office/drawing/2014/main" id="{ED542C19-FD1E-4245-AB80-FBDE6558F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00151" y="18952451"/>
            <a:ext cx="4145892" cy="3202701"/>
          </a:xfrm>
          <a:prstGeom prst="rect">
            <a:avLst/>
          </a:prstGeom>
        </p:spPr>
      </p:pic>
      <p:sp>
        <p:nvSpPr>
          <p:cNvPr id="3" name="Rectangle 2">
            <a:extLst>
              <a:ext uri="{FF2B5EF4-FFF2-40B4-BE49-F238E27FC236}">
                <a16:creationId xmlns:a16="http://schemas.microsoft.com/office/drawing/2014/main" id="{6A8CE14D-F29B-4B00-A188-B8DA9B80D05A}"/>
              </a:ext>
            </a:extLst>
          </p:cNvPr>
          <p:cNvSpPr/>
          <p:nvPr/>
        </p:nvSpPr>
        <p:spPr>
          <a:xfrm>
            <a:off x="23831550" y="10972800"/>
            <a:ext cx="6757290" cy="68560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9581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A71CF-A948-4646-AA25-E233E1C98BCC}"/>
              </a:ext>
            </a:extLst>
          </p:cNvPr>
          <p:cNvSpPr>
            <a:spLocks noGrp="1"/>
          </p:cNvSpPr>
          <p:nvPr>
            <p:ph type="ctrTitle"/>
          </p:nvPr>
        </p:nvSpPr>
        <p:spPr/>
        <p:txBody>
          <a:bodyPr>
            <a:noAutofit/>
          </a:bodyPr>
          <a:lstStyle/>
          <a:p>
            <a:r>
              <a:rPr lang="en-US" sz="9200" b="1" dirty="0"/>
              <a:t>Existing Conditions</a:t>
            </a:r>
          </a:p>
        </p:txBody>
      </p:sp>
      <p:pic>
        <p:nvPicPr>
          <p:cNvPr id="3" name="Picture 2">
            <a:extLst>
              <a:ext uri="{FF2B5EF4-FFF2-40B4-BE49-F238E27FC236}">
                <a16:creationId xmlns:a16="http://schemas.microsoft.com/office/drawing/2014/main" id="{76C71013-0637-4F3E-85E5-04E138922630}"/>
              </a:ext>
            </a:extLst>
          </p:cNvPr>
          <p:cNvPicPr>
            <a:picLocks noChangeAspect="1"/>
          </p:cNvPicPr>
          <p:nvPr/>
        </p:nvPicPr>
        <p:blipFill>
          <a:blip r:embed="rId2"/>
          <a:stretch>
            <a:fillRect/>
          </a:stretch>
        </p:blipFill>
        <p:spPr>
          <a:xfrm>
            <a:off x="1822897" y="4356847"/>
            <a:ext cx="29272606" cy="12398188"/>
          </a:xfrm>
          <a:prstGeom prst="rect">
            <a:avLst/>
          </a:prstGeom>
        </p:spPr>
      </p:pic>
      <p:pic>
        <p:nvPicPr>
          <p:cNvPr id="4" name="Picture 3">
            <a:extLst>
              <a:ext uri="{FF2B5EF4-FFF2-40B4-BE49-F238E27FC236}">
                <a16:creationId xmlns:a16="http://schemas.microsoft.com/office/drawing/2014/main" id="{B387D837-F26C-4FEE-861B-DB3BDCE58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00151" y="18952451"/>
            <a:ext cx="4145892" cy="3202701"/>
          </a:xfrm>
          <a:prstGeom prst="rect">
            <a:avLst/>
          </a:prstGeom>
        </p:spPr>
      </p:pic>
    </p:spTree>
    <p:extLst>
      <p:ext uri="{BB962C8B-B14F-4D97-AF65-F5344CB8AC3E}">
        <p14:creationId xmlns:p14="http://schemas.microsoft.com/office/powerpoint/2010/main" val="3120677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EB47B-68C3-4D09-97AF-1D1BD1DFDBA1}"/>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AE303700-D681-412A-BA48-C575A882EC6D}"/>
              </a:ext>
            </a:extLst>
          </p:cNvPr>
          <p:cNvSpPr>
            <a:spLocks noGrp="1"/>
          </p:cNvSpPr>
          <p:nvPr>
            <p:ph type="subTitle" idx="1"/>
          </p:nvPr>
        </p:nvSpPr>
        <p:spPr/>
        <p:txBody>
          <a:bodyPr/>
          <a:lstStyle/>
          <a:p>
            <a:endParaRPr lang="en-US"/>
          </a:p>
        </p:txBody>
      </p:sp>
      <p:pic>
        <p:nvPicPr>
          <p:cNvPr id="5" name="Picture 4" descr="A picture containing outdoor, tree, ground, road&#10;&#10;Description automatically generated">
            <a:extLst>
              <a:ext uri="{FF2B5EF4-FFF2-40B4-BE49-F238E27FC236}">
                <a16:creationId xmlns:a16="http://schemas.microsoft.com/office/drawing/2014/main" id="{CD781971-4421-4B66-A039-A0B5291BAAC5}"/>
              </a:ext>
            </a:extLst>
          </p:cNvPr>
          <p:cNvPicPr>
            <a:picLocks noChangeAspect="1"/>
          </p:cNvPicPr>
          <p:nvPr/>
        </p:nvPicPr>
        <p:blipFill>
          <a:blip r:embed="rId2"/>
          <a:stretch>
            <a:fillRect/>
          </a:stretch>
        </p:blipFill>
        <p:spPr>
          <a:xfrm>
            <a:off x="6738452" y="2867887"/>
            <a:ext cx="21231226" cy="15923420"/>
          </a:xfrm>
          <a:prstGeom prst="rect">
            <a:avLst/>
          </a:prstGeom>
        </p:spPr>
      </p:pic>
      <p:sp>
        <p:nvSpPr>
          <p:cNvPr id="7" name="Title 1">
            <a:extLst>
              <a:ext uri="{FF2B5EF4-FFF2-40B4-BE49-F238E27FC236}">
                <a16:creationId xmlns:a16="http://schemas.microsoft.com/office/drawing/2014/main" id="{8927D248-F130-452D-AFB2-3C54B4347219}"/>
              </a:ext>
            </a:extLst>
          </p:cNvPr>
          <p:cNvSpPr txBox="1">
            <a:spLocks/>
          </p:cNvSpPr>
          <p:nvPr/>
        </p:nvSpPr>
        <p:spPr>
          <a:xfrm>
            <a:off x="1506945" y="1182144"/>
            <a:ext cx="15847120" cy="1542868"/>
          </a:xfrm>
          <a:prstGeom prst="rect">
            <a:avLst/>
          </a:prstGeom>
        </p:spPr>
        <p:txBody>
          <a:bodyPr vert="horz" lIns="438912" tIns="219456" rIns="438912" bIns="219456" rtlCol="0" anchor="ctr">
            <a:noAutofit/>
          </a:bodyPr>
          <a:lstStyle>
            <a:lvl1pPr algn="ctr" defTabSz="1463186" rtl="0" eaLnBrk="1" latinLnBrk="0" hangingPunct="1">
              <a:spcBef>
                <a:spcPct val="0"/>
              </a:spcBef>
              <a:buNone/>
              <a:defRPr sz="14068" kern="1200">
                <a:solidFill>
                  <a:schemeClr val="tx1"/>
                </a:solidFill>
                <a:latin typeface="+mj-lt"/>
                <a:ea typeface="+mj-ea"/>
                <a:cs typeface="+mj-cs"/>
              </a:defRPr>
            </a:lvl1pPr>
          </a:lstStyle>
          <a:p>
            <a:pPr algn="l"/>
            <a:r>
              <a:rPr lang="en-US" sz="9200" b="1">
                <a:solidFill>
                  <a:srgbClr val="1A7BAB"/>
                </a:solidFill>
              </a:rPr>
              <a:t>Existing Conditions</a:t>
            </a:r>
            <a:endParaRPr lang="en-US" sz="9200" b="1" dirty="0">
              <a:solidFill>
                <a:srgbClr val="1A7BAB"/>
              </a:solidFill>
            </a:endParaRPr>
          </a:p>
        </p:txBody>
      </p:sp>
    </p:spTree>
    <p:extLst>
      <p:ext uri="{BB962C8B-B14F-4D97-AF65-F5344CB8AC3E}">
        <p14:creationId xmlns:p14="http://schemas.microsoft.com/office/powerpoint/2010/main" val="3738562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1F49F9-F86E-44C2-934E-71509B7DD2B2}"/>
              </a:ext>
            </a:extLst>
          </p:cNvPr>
          <p:cNvSpPr txBox="1">
            <a:spLocks noGrp="1"/>
          </p:cNvSpPr>
          <p:nvPr>
            <p:ph type="ctrTitle"/>
          </p:nvPr>
        </p:nvSpPr>
        <p:spPr>
          <a:xfrm>
            <a:off x="1506945" y="366868"/>
            <a:ext cx="15847120" cy="1858970"/>
          </a:xfrm>
          <a:prstGeom prst="rect">
            <a:avLst/>
          </a:prstGeom>
          <a:noFill/>
        </p:spPr>
        <p:txBody>
          <a:bodyPr wrap="square" rtlCol="0">
            <a:spAutoFit/>
          </a:bodyPr>
          <a:lstStyle/>
          <a:p>
            <a:r>
              <a:rPr lang="en-US" sz="9200" b="1">
                <a:solidFill>
                  <a:schemeClr val="accent5"/>
                </a:solidFill>
              </a:rPr>
              <a:t>Project History</a:t>
            </a:r>
          </a:p>
        </p:txBody>
      </p:sp>
      <p:graphicFrame>
        <p:nvGraphicFramePr>
          <p:cNvPr id="6" name="Table 5">
            <a:extLst>
              <a:ext uri="{FF2B5EF4-FFF2-40B4-BE49-F238E27FC236}">
                <a16:creationId xmlns:a16="http://schemas.microsoft.com/office/drawing/2014/main" id="{41A2AB6D-6CD3-4F2F-8924-32467F3F964E}"/>
              </a:ext>
            </a:extLst>
          </p:cNvPr>
          <p:cNvGraphicFramePr>
            <a:graphicFrameLocks noGrp="1"/>
          </p:cNvGraphicFramePr>
          <p:nvPr>
            <p:extLst>
              <p:ext uri="{D42A27DB-BD31-4B8C-83A1-F6EECF244321}">
                <p14:modId xmlns:p14="http://schemas.microsoft.com/office/powerpoint/2010/main" val="176564595"/>
              </p:ext>
            </p:extLst>
          </p:nvPr>
        </p:nvGraphicFramePr>
        <p:xfrm>
          <a:off x="1926045" y="2081688"/>
          <a:ext cx="29201655" cy="17098330"/>
        </p:xfrm>
        <a:graphic>
          <a:graphicData uri="http://schemas.openxmlformats.org/drawingml/2006/table">
            <a:tbl>
              <a:tblPr firstRow="1" bandRow="1">
                <a:tableStyleId>{5C22544A-7EE6-4342-B048-85BDC9FD1C3A}</a:tableStyleId>
              </a:tblPr>
              <a:tblGrid>
                <a:gridCol w="3165928">
                  <a:extLst>
                    <a:ext uri="{9D8B030D-6E8A-4147-A177-3AD203B41FA5}">
                      <a16:colId xmlns:a16="http://schemas.microsoft.com/office/drawing/2014/main" val="2968808626"/>
                    </a:ext>
                  </a:extLst>
                </a:gridCol>
                <a:gridCol w="26035727">
                  <a:extLst>
                    <a:ext uri="{9D8B030D-6E8A-4147-A177-3AD203B41FA5}">
                      <a16:colId xmlns:a16="http://schemas.microsoft.com/office/drawing/2014/main" val="873379945"/>
                    </a:ext>
                  </a:extLst>
                </a:gridCol>
              </a:tblGrid>
              <a:tr h="1785938">
                <a:tc>
                  <a:txBody>
                    <a:bodyPr/>
                    <a:lstStyle/>
                    <a:p>
                      <a:r>
                        <a:rPr lang="en-US" sz="4500"/>
                        <a:t>Year</a:t>
                      </a:r>
                    </a:p>
                  </a:txBody>
                  <a:tcPr/>
                </a:tc>
                <a:tc>
                  <a:txBody>
                    <a:bodyPr/>
                    <a:lstStyle/>
                    <a:p>
                      <a:r>
                        <a:rPr lang="en-US" sz="4500"/>
                        <a:t>Status</a:t>
                      </a:r>
                    </a:p>
                  </a:txBody>
                  <a:tcPr/>
                </a:tc>
                <a:extLst>
                  <a:ext uri="{0D108BD9-81ED-4DB2-BD59-A6C34878D82A}">
                    <a16:rowId xmlns:a16="http://schemas.microsoft.com/office/drawing/2014/main" val="3670150953"/>
                  </a:ext>
                </a:extLst>
              </a:tr>
              <a:tr h="1785938">
                <a:tc>
                  <a:txBody>
                    <a:bodyPr/>
                    <a:lstStyle/>
                    <a:p>
                      <a:pPr marL="0" marR="0" lvl="0" indent="0" algn="l" defTabSz="1463186" rtl="0" eaLnBrk="1" fontAlgn="auto" latinLnBrk="0" hangingPunct="1">
                        <a:lnSpc>
                          <a:spcPct val="100000"/>
                        </a:lnSpc>
                        <a:spcBef>
                          <a:spcPts val="0"/>
                        </a:spcBef>
                        <a:spcAft>
                          <a:spcPts val="0"/>
                        </a:spcAft>
                        <a:buClrTx/>
                        <a:buSzTx/>
                        <a:buFontTx/>
                        <a:buNone/>
                        <a:tabLst/>
                        <a:defRPr/>
                      </a:pPr>
                      <a:r>
                        <a:rPr lang="en-US" sz="3700" b="1" i="0" kern="1200">
                          <a:solidFill>
                            <a:schemeClr val="dk1"/>
                          </a:solidFill>
                          <a:latin typeface="+mn-lt"/>
                          <a:ea typeface="+mn-ea"/>
                          <a:cs typeface="+mn-cs"/>
                        </a:rPr>
                        <a:t>2008</a:t>
                      </a:r>
                      <a:endParaRPr lang="en-US" sz="3700"/>
                    </a:p>
                  </a:txBody>
                  <a:tcPr/>
                </a:tc>
                <a:tc>
                  <a:txBody>
                    <a:bodyPr/>
                    <a:lstStyle/>
                    <a:p>
                      <a:pPr marL="0" marR="0" lvl="0" indent="0" algn="l" defTabSz="1463186" rtl="0" eaLnBrk="1" fontAlgn="auto" latinLnBrk="0" hangingPunct="1">
                        <a:lnSpc>
                          <a:spcPct val="100000"/>
                        </a:lnSpc>
                        <a:spcBef>
                          <a:spcPts val="0"/>
                        </a:spcBef>
                        <a:spcAft>
                          <a:spcPts val="0"/>
                        </a:spcAft>
                        <a:buClrTx/>
                        <a:buSzTx/>
                        <a:buFontTx/>
                        <a:buNone/>
                        <a:tabLst/>
                        <a:defRPr/>
                      </a:pPr>
                      <a:r>
                        <a:rPr lang="en-US" sz="3700" i="0" kern="1200">
                          <a:solidFill>
                            <a:schemeClr val="dk1"/>
                          </a:solidFill>
                          <a:latin typeface="+mn-lt"/>
                          <a:ea typeface="+mn-ea"/>
                          <a:cs typeface="+mn-cs"/>
                        </a:rPr>
                        <a:t>Local Improvement District (LID) discussion begins but does not move forward because of high project costs.</a:t>
                      </a:r>
                    </a:p>
                  </a:txBody>
                  <a:tcPr/>
                </a:tc>
                <a:extLst>
                  <a:ext uri="{0D108BD9-81ED-4DB2-BD59-A6C34878D82A}">
                    <a16:rowId xmlns:a16="http://schemas.microsoft.com/office/drawing/2014/main" val="1928808899"/>
                  </a:ext>
                </a:extLst>
              </a:tr>
              <a:tr h="1785938">
                <a:tc>
                  <a:txBody>
                    <a:bodyPr/>
                    <a:lstStyle/>
                    <a:p>
                      <a:r>
                        <a:rPr lang="en-US" sz="3700" b="1" i="0">
                          <a:latin typeface="+mj-lt"/>
                        </a:rPr>
                        <a:t>2013</a:t>
                      </a:r>
                    </a:p>
                  </a:txBody>
                  <a:tcPr/>
                </a:tc>
                <a:tc>
                  <a:txBody>
                    <a:bodyPr/>
                    <a:lstStyle/>
                    <a:p>
                      <a:pPr marL="0" marR="0" lvl="0" indent="0" algn="l" defTabSz="1463186" rtl="0" eaLnBrk="1" fontAlgn="auto" latinLnBrk="0" hangingPunct="1">
                        <a:lnSpc>
                          <a:spcPct val="100000"/>
                        </a:lnSpc>
                        <a:spcBef>
                          <a:spcPts val="0"/>
                        </a:spcBef>
                        <a:spcAft>
                          <a:spcPts val="0"/>
                        </a:spcAft>
                        <a:buClrTx/>
                        <a:buSzTx/>
                        <a:buFontTx/>
                        <a:buNone/>
                        <a:tabLst/>
                        <a:defRPr/>
                      </a:pPr>
                      <a:r>
                        <a:rPr lang="en-US" sz="3700" i="0" kern="1200">
                          <a:solidFill>
                            <a:schemeClr val="dk1"/>
                          </a:solidFill>
                          <a:latin typeface="+mn-lt"/>
                          <a:ea typeface="+mn-ea"/>
                          <a:cs typeface="+mn-cs"/>
                        </a:rPr>
                        <a:t>Neighbors learn about the City’s Street by Street program and ask for lower-cost street improvements in Errol Heights.</a:t>
                      </a:r>
                    </a:p>
                    <a:p>
                      <a:endParaRPr lang="en-US" sz="3700" i="0">
                        <a:latin typeface="+mj-lt"/>
                      </a:endParaRPr>
                    </a:p>
                  </a:txBody>
                  <a:tcPr/>
                </a:tc>
                <a:extLst>
                  <a:ext uri="{0D108BD9-81ED-4DB2-BD59-A6C34878D82A}">
                    <a16:rowId xmlns:a16="http://schemas.microsoft.com/office/drawing/2014/main" val="1842877919"/>
                  </a:ext>
                </a:extLst>
              </a:tr>
              <a:tr h="1785938">
                <a:tc>
                  <a:txBody>
                    <a:bodyPr/>
                    <a:lstStyle/>
                    <a:p>
                      <a:r>
                        <a:rPr lang="en-US" sz="3700" b="1" i="0">
                          <a:latin typeface="+mj-lt"/>
                        </a:rPr>
                        <a:t>2014</a:t>
                      </a:r>
                    </a:p>
                  </a:txBody>
                  <a:tcPr/>
                </a:tc>
                <a:tc>
                  <a:txBody>
                    <a:bodyPr/>
                    <a:lstStyle/>
                    <a:p>
                      <a:pPr marL="0" marR="0" lvl="0" indent="0" algn="l" defTabSz="1463186" rtl="0" eaLnBrk="1" fontAlgn="auto" latinLnBrk="0" hangingPunct="1">
                        <a:lnSpc>
                          <a:spcPct val="100000"/>
                        </a:lnSpc>
                        <a:spcBef>
                          <a:spcPts val="0"/>
                        </a:spcBef>
                        <a:spcAft>
                          <a:spcPts val="0"/>
                        </a:spcAft>
                        <a:buClrTx/>
                        <a:buSzTx/>
                        <a:buFontTx/>
                        <a:buNone/>
                        <a:tabLst/>
                        <a:defRPr/>
                      </a:pPr>
                      <a:r>
                        <a:rPr lang="en-US" sz="3700" i="0" kern="1200">
                          <a:solidFill>
                            <a:schemeClr val="dk1"/>
                          </a:solidFill>
                          <a:latin typeface="+mn-lt"/>
                          <a:ea typeface="+mn-ea"/>
                          <a:cs typeface="+mn-cs"/>
                        </a:rPr>
                        <a:t>PBOT and BES draft a design concept for a second effort at creating an LID. The design is generally well received but the price tag (assuming project is 100% funded by property owners) is too high.</a:t>
                      </a:r>
                    </a:p>
                    <a:p>
                      <a:endParaRPr lang="en-US" sz="3700" i="0">
                        <a:latin typeface="+mj-lt"/>
                      </a:endParaRPr>
                    </a:p>
                  </a:txBody>
                  <a:tcPr/>
                </a:tc>
                <a:extLst>
                  <a:ext uri="{0D108BD9-81ED-4DB2-BD59-A6C34878D82A}">
                    <a16:rowId xmlns:a16="http://schemas.microsoft.com/office/drawing/2014/main" val="2420931549"/>
                  </a:ext>
                </a:extLst>
              </a:tr>
              <a:tr h="1785938">
                <a:tc>
                  <a:txBody>
                    <a:bodyPr/>
                    <a:lstStyle/>
                    <a:p>
                      <a:r>
                        <a:rPr lang="en-US" sz="3700" b="1" i="0">
                          <a:latin typeface="+mj-lt"/>
                        </a:rPr>
                        <a:t>2015</a:t>
                      </a:r>
                    </a:p>
                  </a:txBody>
                  <a:tcPr/>
                </a:tc>
                <a:tc>
                  <a:txBody>
                    <a:bodyPr/>
                    <a:lstStyle/>
                    <a:p>
                      <a:pPr marL="0" marR="0" lvl="0" indent="0" algn="l" defTabSz="1463186" rtl="0" eaLnBrk="1" fontAlgn="auto" latinLnBrk="0" hangingPunct="1">
                        <a:lnSpc>
                          <a:spcPct val="100000"/>
                        </a:lnSpc>
                        <a:spcBef>
                          <a:spcPts val="0"/>
                        </a:spcBef>
                        <a:spcAft>
                          <a:spcPts val="0"/>
                        </a:spcAft>
                        <a:buClrTx/>
                        <a:buSzTx/>
                        <a:buFontTx/>
                        <a:buNone/>
                        <a:tabLst/>
                        <a:defRPr/>
                      </a:pPr>
                      <a:r>
                        <a:rPr lang="en-US" sz="3700" i="0" kern="1200">
                          <a:solidFill>
                            <a:srgbClr val="000000"/>
                          </a:solidFill>
                          <a:latin typeface="+mn-lt"/>
                          <a:ea typeface="+mn-ea"/>
                          <a:cs typeface="+mn-cs"/>
                        </a:rPr>
                        <a:t>Project team reexamines the design and funding to address community concerns. City Council allocates funding to help with project financing (allocation from the “Up Out of the Mud” program)</a:t>
                      </a:r>
                    </a:p>
                    <a:p>
                      <a:endParaRPr lang="en-US" sz="3700" i="0">
                        <a:latin typeface="+mj-lt"/>
                      </a:endParaRPr>
                    </a:p>
                  </a:txBody>
                  <a:tcPr/>
                </a:tc>
                <a:extLst>
                  <a:ext uri="{0D108BD9-81ED-4DB2-BD59-A6C34878D82A}">
                    <a16:rowId xmlns:a16="http://schemas.microsoft.com/office/drawing/2014/main" val="2837375789"/>
                  </a:ext>
                </a:extLst>
              </a:tr>
              <a:tr h="1785938">
                <a:tc>
                  <a:txBody>
                    <a:bodyPr/>
                    <a:lstStyle/>
                    <a:p>
                      <a:r>
                        <a:rPr lang="en-US" sz="3700" b="1" i="0">
                          <a:latin typeface="+mj-lt"/>
                        </a:rPr>
                        <a:t>2016</a:t>
                      </a:r>
                    </a:p>
                  </a:txBody>
                  <a:tcPr/>
                </a:tc>
                <a:tc>
                  <a:txBody>
                    <a:bodyPr/>
                    <a:lstStyle/>
                    <a:p>
                      <a:r>
                        <a:rPr lang="en-US" sz="3700" i="0" kern="1200">
                          <a:solidFill>
                            <a:srgbClr val="000000"/>
                          </a:solidFill>
                          <a:latin typeface="+mn-lt"/>
                          <a:ea typeface="+mn-ea"/>
                          <a:cs typeface="+mn-cs"/>
                        </a:rPr>
                        <a:t>The project design continues, looking at the area’s soils, slope and hydrology. Street design options are studied, and the project team coordinates with PP&amp;R regarding development of Errol Heights Park.</a:t>
                      </a:r>
                    </a:p>
                    <a:p>
                      <a:endParaRPr lang="en-US" sz="3700" i="0" kern="1200">
                        <a:solidFill>
                          <a:srgbClr val="000000"/>
                        </a:solidFill>
                        <a:latin typeface="+mn-lt"/>
                        <a:ea typeface="+mn-ea"/>
                        <a:cs typeface="+mn-cs"/>
                      </a:endParaRPr>
                    </a:p>
                    <a:p>
                      <a:r>
                        <a:rPr lang="en-US" sz="3700" i="0" kern="1200">
                          <a:solidFill>
                            <a:srgbClr val="000000"/>
                          </a:solidFill>
                          <a:latin typeface="+mn-lt"/>
                          <a:ea typeface="+mn-ea"/>
                          <a:cs typeface="+mn-cs"/>
                        </a:rPr>
                        <a:t>BES commits to pay for stormwater facilities to reduce costs for LID participants.</a:t>
                      </a:r>
                    </a:p>
                    <a:p>
                      <a:endParaRPr lang="en-US" sz="3700" i="0">
                        <a:latin typeface="+mj-lt"/>
                      </a:endParaRPr>
                    </a:p>
                  </a:txBody>
                  <a:tcPr/>
                </a:tc>
                <a:extLst>
                  <a:ext uri="{0D108BD9-81ED-4DB2-BD59-A6C34878D82A}">
                    <a16:rowId xmlns:a16="http://schemas.microsoft.com/office/drawing/2014/main" val="1396770325"/>
                  </a:ext>
                </a:extLst>
              </a:tr>
              <a:tr h="0">
                <a:tc>
                  <a:txBody>
                    <a:bodyPr/>
                    <a:lstStyle/>
                    <a:p>
                      <a:r>
                        <a:rPr lang="en-US" sz="3700" b="1" i="0">
                          <a:latin typeface="+mj-lt"/>
                        </a:rPr>
                        <a:t>2017</a:t>
                      </a:r>
                    </a:p>
                  </a:txBody>
                  <a:tcPr/>
                </a:tc>
                <a:tc>
                  <a:txBody>
                    <a:bodyPr/>
                    <a:lstStyle/>
                    <a:p>
                      <a:pPr marL="0" marR="0" lvl="0" indent="0" algn="l" defTabSz="1463186" rtl="0" eaLnBrk="1" fontAlgn="auto" latinLnBrk="0" hangingPunct="1">
                        <a:lnSpc>
                          <a:spcPct val="100000"/>
                        </a:lnSpc>
                        <a:spcBef>
                          <a:spcPts val="0"/>
                        </a:spcBef>
                        <a:spcAft>
                          <a:spcPts val="0"/>
                        </a:spcAft>
                        <a:buClrTx/>
                        <a:buSzTx/>
                        <a:buFontTx/>
                        <a:buNone/>
                        <a:tabLst/>
                        <a:defRPr/>
                      </a:pPr>
                      <a:r>
                        <a:rPr lang="en-US" sz="3700" i="0" kern="1200">
                          <a:solidFill>
                            <a:srgbClr val="000000"/>
                          </a:solidFill>
                          <a:latin typeface="+mn-lt"/>
                          <a:ea typeface="+mn-ea"/>
                          <a:cs typeface="+mn-cs"/>
                        </a:rPr>
                        <a:t>Design concepts are developed and studied for pedestrian safety. Two street design options are developed, and the overall project design reaches 30% completion.</a:t>
                      </a:r>
                    </a:p>
                    <a:p>
                      <a:pPr marL="0" marR="0" lvl="0" indent="0" algn="l" defTabSz="1463186" rtl="0" eaLnBrk="1" fontAlgn="auto" latinLnBrk="0" hangingPunct="1">
                        <a:lnSpc>
                          <a:spcPct val="100000"/>
                        </a:lnSpc>
                        <a:spcBef>
                          <a:spcPts val="0"/>
                        </a:spcBef>
                        <a:spcAft>
                          <a:spcPts val="0"/>
                        </a:spcAft>
                        <a:buClrTx/>
                        <a:buSzTx/>
                        <a:buFontTx/>
                        <a:buNone/>
                        <a:tabLst/>
                        <a:defRPr/>
                      </a:pPr>
                      <a:endParaRPr lang="en-US" sz="3700" i="0" kern="1200">
                        <a:solidFill>
                          <a:srgbClr val="000000"/>
                        </a:solidFill>
                        <a:latin typeface="+mn-lt"/>
                        <a:ea typeface="+mn-ea"/>
                        <a:cs typeface="+mn-cs"/>
                      </a:endParaRPr>
                    </a:p>
                    <a:p>
                      <a:pPr marL="0" marR="0" lvl="0" indent="0" algn="l" defTabSz="1463186" rtl="0" eaLnBrk="1" fontAlgn="auto" latinLnBrk="0" hangingPunct="1">
                        <a:lnSpc>
                          <a:spcPct val="100000"/>
                        </a:lnSpc>
                        <a:spcBef>
                          <a:spcPts val="0"/>
                        </a:spcBef>
                        <a:spcAft>
                          <a:spcPts val="0"/>
                        </a:spcAft>
                        <a:buClrTx/>
                        <a:buSzTx/>
                        <a:buFontTx/>
                        <a:buNone/>
                        <a:tabLst/>
                        <a:defRPr/>
                      </a:pPr>
                      <a:r>
                        <a:rPr lang="en-US" sz="3700" i="0" kern="1200">
                          <a:solidFill>
                            <a:srgbClr val="000000"/>
                          </a:solidFill>
                          <a:latin typeface="+mn-lt"/>
                          <a:ea typeface="+mn-ea"/>
                          <a:cs typeface="+mn-cs"/>
                        </a:rPr>
                        <a:t>PBOT agrees to full deferral of any LID payments until a property is sold</a:t>
                      </a:r>
                    </a:p>
                    <a:p>
                      <a:endParaRPr lang="en-US" sz="3700" i="0">
                        <a:latin typeface="+mj-lt"/>
                      </a:endParaRPr>
                    </a:p>
                  </a:txBody>
                  <a:tcPr/>
                </a:tc>
                <a:extLst>
                  <a:ext uri="{0D108BD9-81ED-4DB2-BD59-A6C34878D82A}">
                    <a16:rowId xmlns:a16="http://schemas.microsoft.com/office/drawing/2014/main" val="3814617270"/>
                  </a:ext>
                </a:extLst>
              </a:tr>
              <a:tr h="1785938">
                <a:tc>
                  <a:txBody>
                    <a:bodyPr/>
                    <a:lstStyle/>
                    <a:p>
                      <a:r>
                        <a:rPr lang="en-US" sz="3700" b="1" i="0">
                          <a:latin typeface="+mj-lt"/>
                        </a:rPr>
                        <a:t>2018-2020</a:t>
                      </a:r>
                    </a:p>
                  </a:txBody>
                  <a:tcPr/>
                </a:tc>
                <a:tc>
                  <a:txBody>
                    <a:bodyPr/>
                    <a:lstStyle/>
                    <a:p>
                      <a:pPr marL="0" marR="0" lvl="0" indent="0" algn="l" defTabSz="1463186" rtl="0" eaLnBrk="1" fontAlgn="auto" latinLnBrk="0" hangingPunct="1">
                        <a:lnSpc>
                          <a:spcPct val="100000"/>
                        </a:lnSpc>
                        <a:spcBef>
                          <a:spcPts val="0"/>
                        </a:spcBef>
                        <a:spcAft>
                          <a:spcPts val="0"/>
                        </a:spcAft>
                        <a:buClrTx/>
                        <a:buSzTx/>
                        <a:buFontTx/>
                        <a:buNone/>
                        <a:tabLst/>
                        <a:defRPr/>
                      </a:pPr>
                      <a:r>
                        <a:rPr lang="en-US" sz="3700" i="0">
                          <a:solidFill>
                            <a:srgbClr val="000000"/>
                          </a:solidFill>
                          <a:latin typeface="+mj-lt"/>
                        </a:rPr>
                        <a:t>PBOT advances design engineering plans.</a:t>
                      </a:r>
                    </a:p>
                    <a:p>
                      <a:pPr marL="0" marR="0" lvl="0" indent="0" algn="l" defTabSz="1463186" rtl="0" eaLnBrk="1" fontAlgn="auto" latinLnBrk="0" hangingPunct="1">
                        <a:lnSpc>
                          <a:spcPct val="100000"/>
                        </a:lnSpc>
                        <a:spcBef>
                          <a:spcPts val="0"/>
                        </a:spcBef>
                        <a:spcAft>
                          <a:spcPts val="0"/>
                        </a:spcAft>
                        <a:buClrTx/>
                        <a:buSzTx/>
                        <a:buFontTx/>
                        <a:buNone/>
                        <a:tabLst/>
                        <a:defRPr/>
                      </a:pPr>
                      <a:r>
                        <a:rPr lang="en-US" sz="3700" i="0">
                          <a:solidFill>
                            <a:srgbClr val="000000"/>
                          </a:solidFill>
                          <a:latin typeface="+mj-lt"/>
                        </a:rPr>
                        <a:t>PBOT petitions property owners to determine LID support (65% petition support for LID)</a:t>
                      </a:r>
                    </a:p>
                    <a:p>
                      <a:pPr marL="0" marR="0" lvl="0" indent="0" algn="l" defTabSz="1463186" rtl="0" eaLnBrk="1" fontAlgn="auto" latinLnBrk="0" hangingPunct="1">
                        <a:lnSpc>
                          <a:spcPct val="100000"/>
                        </a:lnSpc>
                        <a:spcBef>
                          <a:spcPts val="0"/>
                        </a:spcBef>
                        <a:spcAft>
                          <a:spcPts val="0"/>
                        </a:spcAft>
                        <a:buClrTx/>
                        <a:buSzTx/>
                        <a:buFontTx/>
                        <a:buNone/>
                        <a:tabLst/>
                        <a:defRPr/>
                      </a:pPr>
                      <a:r>
                        <a:rPr lang="en-US" sz="3700" i="0" kern="1200">
                          <a:solidFill>
                            <a:srgbClr val="000000"/>
                          </a:solidFill>
                          <a:latin typeface="+mn-lt"/>
                          <a:ea typeface="+mn-ea"/>
                          <a:cs typeface="+mn-cs"/>
                        </a:rPr>
                        <a:t>City Council fully funds development of Errol Heights Park. PP&amp;R develops design.  Construction of park will overlap with street project. </a:t>
                      </a:r>
                    </a:p>
                    <a:p>
                      <a:pPr marL="0" marR="0" lvl="0" indent="0" algn="l" defTabSz="1463186" rtl="0" eaLnBrk="1" fontAlgn="auto" latinLnBrk="0" hangingPunct="1">
                        <a:lnSpc>
                          <a:spcPct val="100000"/>
                        </a:lnSpc>
                        <a:spcBef>
                          <a:spcPts val="0"/>
                        </a:spcBef>
                        <a:spcAft>
                          <a:spcPts val="0"/>
                        </a:spcAft>
                        <a:buClrTx/>
                        <a:buSzTx/>
                        <a:buFontTx/>
                        <a:buNone/>
                        <a:tabLst/>
                        <a:defRPr/>
                      </a:pPr>
                      <a:r>
                        <a:rPr lang="en-US" sz="3700" i="0">
                          <a:solidFill>
                            <a:srgbClr val="000000"/>
                          </a:solidFill>
                          <a:latin typeface="+mj-lt"/>
                        </a:rPr>
                        <a:t>PBOT and BES complete design for Errol Heights Street Improvement Project and prepare project for construction</a:t>
                      </a:r>
                    </a:p>
                  </a:txBody>
                  <a:tcPr/>
                </a:tc>
                <a:extLst>
                  <a:ext uri="{0D108BD9-81ED-4DB2-BD59-A6C34878D82A}">
                    <a16:rowId xmlns:a16="http://schemas.microsoft.com/office/drawing/2014/main" val="1835173910"/>
                  </a:ext>
                </a:extLst>
              </a:tr>
            </a:tbl>
          </a:graphicData>
        </a:graphic>
      </p:graphicFrame>
      <p:pic>
        <p:nvPicPr>
          <p:cNvPr id="5" name="Picture 4">
            <a:extLst>
              <a:ext uri="{FF2B5EF4-FFF2-40B4-BE49-F238E27FC236}">
                <a16:creationId xmlns:a16="http://schemas.microsoft.com/office/drawing/2014/main" id="{37A8E53E-7CFD-4BE1-87C8-A14623E550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0151" y="18952451"/>
            <a:ext cx="4145892" cy="3202701"/>
          </a:xfrm>
          <a:prstGeom prst="rect">
            <a:avLst/>
          </a:prstGeom>
        </p:spPr>
      </p:pic>
    </p:spTree>
    <p:extLst>
      <p:ext uri="{BB962C8B-B14F-4D97-AF65-F5344CB8AC3E}">
        <p14:creationId xmlns:p14="http://schemas.microsoft.com/office/powerpoint/2010/main" val="3252968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52282" y="761977"/>
            <a:ext cx="27863936" cy="1508105"/>
          </a:xfrm>
          <a:prstGeom prst="rect">
            <a:avLst/>
          </a:prstGeom>
          <a:noFill/>
        </p:spPr>
        <p:txBody>
          <a:bodyPr wrap="square" rtlCol="0">
            <a:spAutoFit/>
          </a:bodyPr>
          <a:lstStyle/>
          <a:p>
            <a:r>
              <a:rPr lang="en-US" sz="9200" b="1">
                <a:solidFill>
                  <a:schemeClr val="accent5"/>
                </a:solidFill>
              </a:rPr>
              <a:t>Project Goals and Objectives</a:t>
            </a:r>
          </a:p>
        </p:txBody>
      </p:sp>
      <p:sp>
        <p:nvSpPr>
          <p:cNvPr id="5" name="TextBox 4"/>
          <p:cNvSpPr txBox="1"/>
          <p:nvPr/>
        </p:nvSpPr>
        <p:spPr>
          <a:xfrm>
            <a:off x="1452282" y="3125777"/>
            <a:ext cx="17023977" cy="15050274"/>
          </a:xfrm>
          <a:prstGeom prst="rect">
            <a:avLst/>
          </a:prstGeom>
          <a:noFill/>
        </p:spPr>
        <p:txBody>
          <a:bodyPr wrap="square" rtlCol="0">
            <a:spAutoFit/>
          </a:bodyPr>
          <a:lstStyle/>
          <a:p>
            <a:pPr lvl="0" defTabSz="455613" fontAlgn="base">
              <a:lnSpc>
                <a:spcPct val="90000"/>
              </a:lnSpc>
              <a:spcBef>
                <a:spcPct val="0"/>
              </a:spcBef>
              <a:spcAft>
                <a:spcPct val="0"/>
              </a:spcAft>
            </a:pPr>
            <a:r>
              <a:rPr lang="en-US" sz="6000" b="1" dirty="0">
                <a:solidFill>
                  <a:srgbClr val="4D4D4F"/>
                </a:solidFill>
                <a:latin typeface="Calibri" charset="0"/>
                <a:ea typeface="MS PGothic" charset="0"/>
              </a:rPr>
              <a:t>Improve:</a:t>
            </a:r>
          </a:p>
          <a:p>
            <a:pPr marL="1312863" lvl="1" indent="-857250" defTabSz="455613" fontAlgn="base">
              <a:spcBef>
                <a:spcPct val="0"/>
              </a:spcBef>
              <a:spcAft>
                <a:spcPct val="0"/>
              </a:spcAft>
              <a:buFont typeface="Arial" panose="020B0604020202020204" pitchFamily="34" charset="0"/>
              <a:buChar char="•"/>
            </a:pPr>
            <a:r>
              <a:rPr lang="en-US" sz="5400" dirty="0">
                <a:solidFill>
                  <a:srgbClr val="4D4D4F"/>
                </a:solidFill>
                <a:latin typeface="Calibri" charset="0"/>
                <a:ea typeface="MS PGothic" charset="0"/>
              </a:rPr>
              <a:t>Access for pedestrians, bicycles, cars, and emergency vehicles</a:t>
            </a:r>
          </a:p>
          <a:p>
            <a:pPr marL="1312863" lvl="1" indent="-857250" defTabSz="455613" fontAlgn="base">
              <a:spcBef>
                <a:spcPct val="0"/>
              </a:spcBef>
              <a:spcAft>
                <a:spcPct val="0"/>
              </a:spcAft>
              <a:buFont typeface="Arial" panose="020B0604020202020204" pitchFamily="34" charset="0"/>
              <a:buChar char="•"/>
            </a:pPr>
            <a:r>
              <a:rPr lang="en-US" sz="5400" dirty="0">
                <a:solidFill>
                  <a:srgbClr val="4D4D4F"/>
                </a:solidFill>
                <a:latin typeface="Calibri" charset="0"/>
                <a:ea typeface="MS PGothic" charset="0"/>
              </a:rPr>
              <a:t>Access to schools, parks, and community centers</a:t>
            </a:r>
          </a:p>
          <a:p>
            <a:pPr marL="1312863" lvl="1" indent="-857250" defTabSz="455613" fontAlgn="base">
              <a:spcBef>
                <a:spcPct val="0"/>
              </a:spcBef>
              <a:spcAft>
                <a:spcPct val="0"/>
              </a:spcAft>
              <a:buFont typeface="Arial" panose="020B0604020202020204" pitchFamily="34" charset="0"/>
              <a:buChar char="•"/>
            </a:pPr>
            <a:r>
              <a:rPr lang="en-US" sz="5400" dirty="0">
                <a:solidFill>
                  <a:srgbClr val="4D4D4F"/>
                </a:solidFill>
                <a:latin typeface="Calibri" charset="0"/>
                <a:ea typeface="MS PGothic" charset="0"/>
              </a:rPr>
              <a:t>Safety and livability</a:t>
            </a:r>
          </a:p>
          <a:p>
            <a:pPr marL="1312863" lvl="1" indent="-857250" defTabSz="455613" fontAlgn="base">
              <a:spcBef>
                <a:spcPct val="0"/>
              </a:spcBef>
              <a:spcAft>
                <a:spcPct val="0"/>
              </a:spcAft>
              <a:buFont typeface="Arial" panose="020B0604020202020204" pitchFamily="34" charset="0"/>
              <a:buChar char="•"/>
            </a:pPr>
            <a:r>
              <a:rPr lang="en-US" sz="5400" dirty="0">
                <a:solidFill>
                  <a:srgbClr val="4D4D4F"/>
                </a:solidFill>
                <a:latin typeface="Calibri" charset="0"/>
                <a:ea typeface="MS PGothic" charset="0"/>
              </a:rPr>
              <a:t>Stormwater conveyance and water quality</a:t>
            </a:r>
          </a:p>
          <a:p>
            <a:pPr lvl="0" defTabSz="455613" fontAlgn="base">
              <a:lnSpc>
                <a:spcPct val="90000"/>
              </a:lnSpc>
              <a:spcBef>
                <a:spcPct val="0"/>
              </a:spcBef>
              <a:spcAft>
                <a:spcPct val="0"/>
              </a:spcAft>
            </a:pPr>
            <a:endParaRPr lang="en-US" sz="5400" b="1" dirty="0">
              <a:solidFill>
                <a:srgbClr val="4D4D4F"/>
              </a:solidFill>
              <a:latin typeface="Calibri" charset="0"/>
              <a:ea typeface="MS PGothic" charset="0"/>
            </a:endParaRPr>
          </a:p>
          <a:p>
            <a:pPr lvl="0" defTabSz="455613" fontAlgn="base">
              <a:lnSpc>
                <a:spcPct val="90000"/>
              </a:lnSpc>
              <a:spcBef>
                <a:spcPct val="0"/>
              </a:spcBef>
              <a:spcAft>
                <a:spcPct val="0"/>
              </a:spcAft>
            </a:pPr>
            <a:r>
              <a:rPr lang="en-US" sz="6000" b="1" dirty="0">
                <a:solidFill>
                  <a:srgbClr val="4D4D4F"/>
                </a:solidFill>
                <a:latin typeface="Calibri" charset="0"/>
                <a:ea typeface="MS PGothic" charset="0"/>
              </a:rPr>
              <a:t>Maintain: </a:t>
            </a:r>
          </a:p>
          <a:p>
            <a:pPr marL="1085850" lvl="1" indent="-685800" defTabSz="455613" fontAlgn="base">
              <a:lnSpc>
                <a:spcPct val="90000"/>
              </a:lnSpc>
              <a:spcBef>
                <a:spcPct val="0"/>
              </a:spcBef>
              <a:spcAft>
                <a:spcPct val="0"/>
              </a:spcAft>
              <a:buFont typeface="Arial" panose="020B0604020202020204" pitchFamily="34" charset="0"/>
              <a:buChar char="•"/>
            </a:pPr>
            <a:r>
              <a:rPr lang="en-US" sz="5400" dirty="0">
                <a:solidFill>
                  <a:srgbClr val="4D4D4F"/>
                </a:solidFill>
                <a:latin typeface="Calibri" charset="0"/>
                <a:ea typeface="MS PGothic" charset="0"/>
              </a:rPr>
              <a:t>Low traffic volumes and speeds</a:t>
            </a:r>
          </a:p>
          <a:p>
            <a:pPr marL="1085850" lvl="1" indent="-685800" defTabSz="455613" fontAlgn="base">
              <a:lnSpc>
                <a:spcPct val="90000"/>
              </a:lnSpc>
              <a:spcBef>
                <a:spcPct val="0"/>
              </a:spcBef>
              <a:spcAft>
                <a:spcPct val="0"/>
              </a:spcAft>
              <a:buFont typeface="Arial" panose="020B0604020202020204" pitchFamily="34" charset="0"/>
              <a:buChar char="•"/>
            </a:pPr>
            <a:r>
              <a:rPr lang="en-US" sz="5400" dirty="0">
                <a:solidFill>
                  <a:srgbClr val="4D4D4F"/>
                </a:solidFill>
                <a:latin typeface="Calibri" charset="0"/>
                <a:ea typeface="MS PGothic" charset="0"/>
              </a:rPr>
              <a:t>Character of the neighborhood</a:t>
            </a:r>
          </a:p>
          <a:p>
            <a:pPr lvl="0" defTabSz="455613" fontAlgn="base">
              <a:lnSpc>
                <a:spcPct val="90000"/>
              </a:lnSpc>
              <a:spcBef>
                <a:spcPct val="0"/>
              </a:spcBef>
              <a:spcAft>
                <a:spcPct val="0"/>
              </a:spcAft>
            </a:pPr>
            <a:endParaRPr lang="en-US" sz="5400" b="1" dirty="0">
              <a:solidFill>
                <a:srgbClr val="4D4D4F"/>
              </a:solidFill>
              <a:latin typeface="Calibri" charset="0"/>
              <a:ea typeface="MS PGothic" charset="0"/>
            </a:endParaRPr>
          </a:p>
          <a:p>
            <a:pPr lvl="0" defTabSz="455613" fontAlgn="base">
              <a:lnSpc>
                <a:spcPct val="90000"/>
              </a:lnSpc>
              <a:spcBef>
                <a:spcPct val="0"/>
              </a:spcBef>
              <a:spcAft>
                <a:spcPct val="0"/>
              </a:spcAft>
            </a:pPr>
            <a:r>
              <a:rPr lang="en-US" sz="6000" b="1" dirty="0">
                <a:solidFill>
                  <a:srgbClr val="4D4D4F"/>
                </a:solidFill>
                <a:latin typeface="Calibri" charset="0"/>
                <a:ea typeface="MS PGothic" charset="0"/>
              </a:rPr>
              <a:t>Provide:</a:t>
            </a:r>
          </a:p>
          <a:p>
            <a:pPr marL="1141413" lvl="1" indent="-685800" defTabSz="455613" fontAlgn="base">
              <a:lnSpc>
                <a:spcPct val="90000"/>
              </a:lnSpc>
              <a:spcBef>
                <a:spcPct val="0"/>
              </a:spcBef>
              <a:spcAft>
                <a:spcPct val="0"/>
              </a:spcAft>
              <a:buFont typeface="Arial" panose="020B0604020202020204" pitchFamily="34" charset="0"/>
              <a:buChar char="•"/>
            </a:pPr>
            <a:r>
              <a:rPr lang="en-US" sz="5400" dirty="0">
                <a:solidFill>
                  <a:srgbClr val="4D4D4F"/>
                </a:solidFill>
                <a:latin typeface="Calibri" charset="0"/>
                <a:ea typeface="MS PGothic" charset="0"/>
              </a:rPr>
              <a:t>Lower-cost shared street and stormwater improvements</a:t>
            </a:r>
          </a:p>
          <a:p>
            <a:pPr lvl="0" defTabSz="455613" fontAlgn="base">
              <a:lnSpc>
                <a:spcPct val="90000"/>
              </a:lnSpc>
              <a:spcBef>
                <a:spcPct val="0"/>
              </a:spcBef>
              <a:spcAft>
                <a:spcPct val="0"/>
              </a:spcAft>
            </a:pPr>
            <a:endParaRPr lang="en-US" sz="5400" dirty="0">
              <a:solidFill>
                <a:srgbClr val="4D4D4F"/>
              </a:solidFill>
              <a:latin typeface="Calibri" charset="0"/>
              <a:ea typeface="MS PGothic" charset="0"/>
            </a:endParaRPr>
          </a:p>
          <a:p>
            <a:pPr lvl="0" defTabSz="455613" fontAlgn="base">
              <a:lnSpc>
                <a:spcPct val="90000"/>
              </a:lnSpc>
              <a:spcBef>
                <a:spcPct val="0"/>
              </a:spcBef>
              <a:spcAft>
                <a:spcPct val="0"/>
              </a:spcAft>
            </a:pPr>
            <a:r>
              <a:rPr lang="en-US" sz="6000" b="1" dirty="0">
                <a:solidFill>
                  <a:srgbClr val="4D4D4F"/>
                </a:solidFill>
                <a:latin typeface="Calibri" charset="0"/>
                <a:ea typeface="MS PGothic" charset="0"/>
              </a:rPr>
              <a:t>Pursue:</a:t>
            </a:r>
          </a:p>
          <a:p>
            <a:pPr marL="1141413" lvl="1" indent="-685800" defTabSz="455613" fontAlgn="base">
              <a:lnSpc>
                <a:spcPct val="90000"/>
              </a:lnSpc>
              <a:spcBef>
                <a:spcPct val="0"/>
              </a:spcBef>
              <a:spcAft>
                <a:spcPct val="0"/>
              </a:spcAft>
              <a:buFont typeface="Arial" panose="020B0604020202020204" pitchFamily="34" charset="0"/>
              <a:buChar char="•"/>
            </a:pPr>
            <a:r>
              <a:rPr lang="en-US" sz="5400" dirty="0">
                <a:solidFill>
                  <a:srgbClr val="4D4D4F"/>
                </a:solidFill>
                <a:latin typeface="Calibri" charset="0"/>
                <a:ea typeface="MS PGothic" charset="0"/>
              </a:rPr>
              <a:t>Grant or other capital funding to help offset costs of property-owner Local Improvement District (LID). </a:t>
            </a:r>
            <a:r>
              <a:rPr lang="en-US" sz="5400" i="1" dirty="0">
                <a:solidFill>
                  <a:srgbClr val="4D4D4F"/>
                </a:solidFill>
                <a:latin typeface="Calibri" charset="0"/>
                <a:ea typeface="MS PGothic" charset="0"/>
              </a:rPr>
              <a:t>Note: PBOT and BES successfully identified funds that could be used to reduce LID cost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0151" y="18952451"/>
            <a:ext cx="4145892" cy="3202701"/>
          </a:xfrm>
          <a:prstGeom prst="rect">
            <a:avLst/>
          </a:prstGeom>
        </p:spPr>
      </p:pic>
      <p:pic>
        <p:nvPicPr>
          <p:cNvPr id="6" name="Picture 5">
            <a:extLst>
              <a:ext uri="{FF2B5EF4-FFF2-40B4-BE49-F238E27FC236}">
                <a16:creationId xmlns:a16="http://schemas.microsoft.com/office/drawing/2014/main" id="{18410847-E007-4C30-A919-45C739534F48}"/>
              </a:ext>
            </a:extLst>
          </p:cNvPr>
          <p:cNvPicPr>
            <a:picLocks noChangeAspect="1"/>
          </p:cNvPicPr>
          <p:nvPr/>
        </p:nvPicPr>
        <p:blipFill>
          <a:blip r:embed="rId3"/>
          <a:stretch>
            <a:fillRect/>
          </a:stretch>
        </p:blipFill>
        <p:spPr>
          <a:xfrm>
            <a:off x="19284964" y="4635209"/>
            <a:ext cx="12167616" cy="9119616"/>
          </a:xfrm>
          <a:prstGeom prst="rect">
            <a:avLst/>
          </a:prstGeom>
        </p:spPr>
      </p:pic>
    </p:spTree>
    <p:extLst>
      <p:ext uri="{BB962C8B-B14F-4D97-AF65-F5344CB8AC3E}">
        <p14:creationId xmlns:p14="http://schemas.microsoft.com/office/powerpoint/2010/main" val="2945926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52282" y="761977"/>
            <a:ext cx="27863936" cy="1508105"/>
          </a:xfrm>
          <a:prstGeom prst="rect">
            <a:avLst/>
          </a:prstGeom>
          <a:noFill/>
        </p:spPr>
        <p:txBody>
          <a:bodyPr wrap="square" rtlCol="0">
            <a:spAutoFit/>
          </a:bodyPr>
          <a:lstStyle/>
          <a:p>
            <a:r>
              <a:rPr lang="en-US" sz="9200" b="1">
                <a:solidFill>
                  <a:schemeClr val="accent5"/>
                </a:solidFill>
              </a:rPr>
              <a:t>Errol Street Design - Shared Streets</a:t>
            </a:r>
          </a:p>
        </p:txBody>
      </p:sp>
      <p:sp>
        <p:nvSpPr>
          <p:cNvPr id="5" name="TextBox 4"/>
          <p:cNvSpPr txBox="1"/>
          <p:nvPr/>
        </p:nvSpPr>
        <p:spPr>
          <a:xfrm>
            <a:off x="1601907" y="2021218"/>
            <a:ext cx="21715285" cy="6401753"/>
          </a:xfrm>
          <a:prstGeom prst="rect">
            <a:avLst/>
          </a:prstGeom>
          <a:noFill/>
        </p:spPr>
        <p:txBody>
          <a:bodyPr wrap="square" rtlCol="0">
            <a:spAutoFit/>
          </a:bodyPr>
          <a:lstStyle/>
          <a:p>
            <a:pPr lvl="0" defTabSz="455613" fontAlgn="base">
              <a:lnSpc>
                <a:spcPct val="150000"/>
              </a:lnSpc>
              <a:spcBef>
                <a:spcPct val="20000"/>
              </a:spcBef>
              <a:spcAft>
                <a:spcPct val="0"/>
              </a:spcAft>
            </a:pPr>
            <a:r>
              <a:rPr lang="en-US" altLang="en-US" sz="7000" b="1" dirty="0">
                <a:solidFill>
                  <a:srgbClr val="4D4D4F"/>
                </a:solidFill>
                <a:ea typeface="MS PGothic" charset="0"/>
              </a:rPr>
              <a:t>Design Criteria:</a:t>
            </a:r>
          </a:p>
          <a:p>
            <a:pPr lvl="0" defTabSz="455613" fontAlgn="base">
              <a:lnSpc>
                <a:spcPct val="150000"/>
              </a:lnSpc>
              <a:spcBef>
                <a:spcPct val="20000"/>
              </a:spcBef>
              <a:spcAft>
                <a:spcPct val="0"/>
              </a:spcAft>
            </a:pPr>
            <a:endParaRPr lang="en-US" altLang="en-US" sz="1000" b="1" dirty="0">
              <a:solidFill>
                <a:srgbClr val="4D4D4F"/>
              </a:solidFill>
              <a:ea typeface="MS PGothic" charset="0"/>
            </a:endParaRPr>
          </a:p>
          <a:p>
            <a:pPr marL="857250" lvl="0" indent="-857250" defTabSz="455613" fontAlgn="base">
              <a:spcBef>
                <a:spcPct val="20000"/>
              </a:spcBef>
              <a:spcAft>
                <a:spcPct val="0"/>
              </a:spcAft>
              <a:buFont typeface="Arial" panose="020B0604020202020204" pitchFamily="34" charset="0"/>
              <a:buChar char="•"/>
            </a:pPr>
            <a:r>
              <a:rPr lang="en-US" altLang="en-US" sz="6000" dirty="0">
                <a:ea typeface="MS PGothic" charset="0"/>
              </a:rPr>
              <a:t>Residential streets only</a:t>
            </a:r>
          </a:p>
          <a:p>
            <a:pPr marL="857250" lvl="0" indent="-857250" defTabSz="455613" fontAlgn="base">
              <a:spcBef>
                <a:spcPct val="20000"/>
              </a:spcBef>
              <a:spcAft>
                <a:spcPct val="0"/>
              </a:spcAft>
              <a:buFont typeface="Arial" panose="020B0604020202020204" pitchFamily="34" charset="0"/>
              <a:buChar char="•"/>
            </a:pPr>
            <a:r>
              <a:rPr lang="en-US" altLang="en-US" sz="6000" dirty="0">
                <a:ea typeface="MS PGothic" charset="0"/>
              </a:rPr>
              <a:t>Less than 500 vehicles per day</a:t>
            </a:r>
          </a:p>
          <a:p>
            <a:pPr marL="857250" lvl="0" indent="-857250" defTabSz="455613" fontAlgn="base">
              <a:spcBef>
                <a:spcPct val="20000"/>
              </a:spcBef>
              <a:spcAft>
                <a:spcPct val="0"/>
              </a:spcAft>
              <a:buFont typeface="Arial" panose="020B0604020202020204" pitchFamily="34" charset="0"/>
              <a:buChar char="•"/>
            </a:pPr>
            <a:r>
              <a:rPr lang="en-US" altLang="en-US" sz="6000" dirty="0">
                <a:ea typeface="MS PGothic" charset="0"/>
              </a:rPr>
              <a:t>Speed limit must be lowered to 15 MPH</a:t>
            </a:r>
          </a:p>
          <a:p>
            <a:pPr marL="857250" lvl="0" indent="-857250" defTabSz="455613" fontAlgn="base">
              <a:spcBef>
                <a:spcPct val="20000"/>
              </a:spcBef>
              <a:spcAft>
                <a:spcPct val="0"/>
              </a:spcAft>
              <a:buFont typeface="Arial" panose="020B0604020202020204" pitchFamily="34" charset="0"/>
              <a:buChar char="•"/>
            </a:pPr>
            <a:r>
              <a:rPr lang="en-US" altLang="en-US" sz="6000" dirty="0">
                <a:ea typeface="MS PGothic" charset="0"/>
              </a:rPr>
              <a:t>“Shared Street” signage at all neighborhood entrances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0151" y="18952451"/>
            <a:ext cx="4145892" cy="3202701"/>
          </a:xfrm>
          <a:prstGeom prst="rect">
            <a:avLst/>
          </a:prstGeom>
        </p:spPr>
      </p:pic>
      <p:grpSp>
        <p:nvGrpSpPr>
          <p:cNvPr id="3" name="Group 2">
            <a:extLst>
              <a:ext uri="{FF2B5EF4-FFF2-40B4-BE49-F238E27FC236}">
                <a16:creationId xmlns:a16="http://schemas.microsoft.com/office/drawing/2014/main" id="{DA44B72C-11AB-43A6-A440-DC1AB5D43850}"/>
              </a:ext>
            </a:extLst>
          </p:cNvPr>
          <p:cNvGrpSpPr/>
          <p:nvPr/>
        </p:nvGrpSpPr>
        <p:grpSpPr>
          <a:xfrm>
            <a:off x="24116097" y="761977"/>
            <a:ext cx="7709512" cy="17305044"/>
            <a:chOff x="6302323" y="49544"/>
            <a:chExt cx="2645986" cy="5939274"/>
          </a:xfrm>
        </p:grpSpPr>
        <p:sp>
          <p:nvSpPr>
            <p:cNvPr id="6" name="Line 6">
              <a:extLst>
                <a:ext uri="{FF2B5EF4-FFF2-40B4-BE49-F238E27FC236}">
                  <a16:creationId xmlns:a16="http://schemas.microsoft.com/office/drawing/2014/main" id="{C81EC924-CCBF-43B8-B96B-36DED2B3A269}"/>
                </a:ext>
              </a:extLst>
            </p:cNvPr>
            <p:cNvSpPr>
              <a:spLocks noChangeShapeType="1"/>
            </p:cNvSpPr>
            <p:nvPr/>
          </p:nvSpPr>
          <p:spPr bwMode="auto">
            <a:xfrm>
              <a:off x="7615376" y="49544"/>
              <a:ext cx="0" cy="5939274"/>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pic>
          <p:nvPicPr>
            <p:cNvPr id="7" name="Picture 4">
              <a:extLst>
                <a:ext uri="{FF2B5EF4-FFF2-40B4-BE49-F238E27FC236}">
                  <a16:creationId xmlns:a16="http://schemas.microsoft.com/office/drawing/2014/main" id="{7EC8B9AC-0045-4D35-9DC4-85AEC8ED22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32" r="1917"/>
            <a:stretch>
              <a:fillRect/>
            </a:stretch>
          </p:blipFill>
          <p:spPr bwMode="auto">
            <a:xfrm>
              <a:off x="6302323" y="3185327"/>
              <a:ext cx="2645986" cy="19743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5">
              <a:extLst>
                <a:ext uri="{FF2B5EF4-FFF2-40B4-BE49-F238E27FC236}">
                  <a16:creationId xmlns:a16="http://schemas.microsoft.com/office/drawing/2014/main" id="{66AADB15-C1D4-48B5-AC25-29A2FAACE1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808" t="1024"/>
            <a:stretch>
              <a:fillRect/>
            </a:stretch>
          </p:blipFill>
          <p:spPr bwMode="auto">
            <a:xfrm>
              <a:off x="6789811" y="777496"/>
              <a:ext cx="1671009" cy="22120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11" name="Picture 10">
            <a:extLst>
              <a:ext uri="{FF2B5EF4-FFF2-40B4-BE49-F238E27FC236}">
                <a16:creationId xmlns:a16="http://schemas.microsoft.com/office/drawing/2014/main" id="{25ED8749-BF43-4D82-8017-2EF91EC90217}"/>
              </a:ext>
            </a:extLst>
          </p:cNvPr>
          <p:cNvPicPr>
            <a:picLocks noChangeAspect="1"/>
          </p:cNvPicPr>
          <p:nvPr/>
        </p:nvPicPr>
        <p:blipFill>
          <a:blip r:embed="rId5"/>
          <a:stretch>
            <a:fillRect/>
          </a:stretch>
        </p:blipFill>
        <p:spPr>
          <a:xfrm>
            <a:off x="6680617" y="8750964"/>
            <a:ext cx="13372377" cy="10029283"/>
          </a:xfrm>
          <a:prstGeom prst="rect">
            <a:avLst/>
          </a:prstGeom>
        </p:spPr>
      </p:pic>
    </p:spTree>
    <p:extLst>
      <p:ext uri="{BB962C8B-B14F-4D97-AF65-F5344CB8AC3E}">
        <p14:creationId xmlns:p14="http://schemas.microsoft.com/office/powerpoint/2010/main" val="4219604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B71D4-182C-4B23-B538-D8BCFF30DA71}"/>
              </a:ext>
            </a:extLst>
          </p:cNvPr>
          <p:cNvSpPr>
            <a:spLocks noGrp="1"/>
          </p:cNvSpPr>
          <p:nvPr>
            <p:ph type="ctrTitle"/>
          </p:nvPr>
        </p:nvSpPr>
        <p:spPr>
          <a:xfrm>
            <a:off x="612079" y="410710"/>
            <a:ext cx="23019445" cy="1542868"/>
          </a:xfrm>
        </p:spPr>
        <p:txBody>
          <a:bodyPr>
            <a:noAutofit/>
          </a:bodyPr>
          <a:lstStyle/>
          <a:p>
            <a:r>
              <a:rPr lang="en-US" sz="7000" b="1"/>
              <a:t>Shared Street Design: SE 48</a:t>
            </a:r>
            <a:r>
              <a:rPr lang="en-US" sz="7000" b="1" baseline="30000"/>
              <a:t>th</a:t>
            </a:r>
            <a:r>
              <a:rPr lang="en-US" sz="7000" b="1"/>
              <a:t>, SE 49</a:t>
            </a:r>
            <a:r>
              <a:rPr lang="en-US" sz="7000" b="1" baseline="30000"/>
              <a:t>th</a:t>
            </a:r>
            <a:r>
              <a:rPr lang="en-US" sz="7000" b="1"/>
              <a:t>, SE 51</a:t>
            </a:r>
            <a:r>
              <a:rPr lang="en-US" sz="7000" b="1" baseline="30000"/>
              <a:t>st</a:t>
            </a:r>
            <a:r>
              <a:rPr lang="en-US" sz="7000" b="1"/>
              <a:t>, SE Nehalem</a:t>
            </a:r>
          </a:p>
        </p:txBody>
      </p:sp>
      <p:pic>
        <p:nvPicPr>
          <p:cNvPr id="3" name="Picture 2">
            <a:extLst>
              <a:ext uri="{FF2B5EF4-FFF2-40B4-BE49-F238E27FC236}">
                <a16:creationId xmlns:a16="http://schemas.microsoft.com/office/drawing/2014/main" id="{D4EB544F-A505-4F6C-A71C-7489E7A993B7}"/>
              </a:ext>
            </a:extLst>
          </p:cNvPr>
          <p:cNvPicPr>
            <a:picLocks noChangeAspect="1"/>
          </p:cNvPicPr>
          <p:nvPr/>
        </p:nvPicPr>
        <p:blipFill rotWithShape="1">
          <a:blip r:embed="rId2"/>
          <a:srcRect b="11196"/>
          <a:stretch/>
        </p:blipFill>
        <p:spPr>
          <a:xfrm>
            <a:off x="3143250" y="2136459"/>
            <a:ext cx="27093550" cy="17157382"/>
          </a:xfrm>
          <a:prstGeom prst="rect">
            <a:avLst/>
          </a:prstGeom>
        </p:spPr>
      </p:pic>
      <p:pic>
        <p:nvPicPr>
          <p:cNvPr id="4" name="Picture 3">
            <a:extLst>
              <a:ext uri="{FF2B5EF4-FFF2-40B4-BE49-F238E27FC236}">
                <a16:creationId xmlns:a16="http://schemas.microsoft.com/office/drawing/2014/main" id="{F4104139-2542-4D07-8ADE-DDB297449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00151" y="18952451"/>
            <a:ext cx="4145892" cy="3202701"/>
          </a:xfrm>
          <a:prstGeom prst="rect">
            <a:avLst/>
          </a:prstGeom>
        </p:spPr>
      </p:pic>
    </p:spTree>
    <p:extLst>
      <p:ext uri="{BB962C8B-B14F-4D97-AF65-F5344CB8AC3E}">
        <p14:creationId xmlns:p14="http://schemas.microsoft.com/office/powerpoint/2010/main" val="41564253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BF87FB9665084A8BC00A2AE376EA62" ma:contentTypeVersion="2" ma:contentTypeDescription="Create a new document." ma:contentTypeScope="" ma:versionID="af222b2539441042566cc2692a0a2038">
  <xsd:schema xmlns:xsd="http://www.w3.org/2001/XMLSchema" xmlns:xs="http://www.w3.org/2001/XMLSchema" xmlns:p="http://schemas.microsoft.com/office/2006/metadata/properties" xmlns:ns2="b8c01fa9-7e11-48d3-ba37-37f1bd92aaff" targetNamespace="http://schemas.microsoft.com/office/2006/metadata/properties" ma:root="true" ma:fieldsID="c5e68fb5bb06ec69a0eb33232b7498fa" ns2:_="">
    <xsd:import namespace="b8c01fa9-7e11-48d3-ba37-37f1bd92aaff"/>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c01fa9-7e11-48d3-ba37-37f1bd92aa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DCB0192-33B4-4D06-97B5-3E876EBA0A8B}">
  <ds:schemaRefs>
    <ds:schemaRef ds:uri="b8c01fa9-7e11-48d3-ba37-37f1bd92aaf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0822F33-F53B-46A8-91BD-229129EC66B0}">
  <ds:schemaRefs>
    <ds:schemaRef ds:uri="http://schemas.microsoft.com/sharepoint/v3/contenttype/forms"/>
  </ds:schemaRefs>
</ds:datastoreItem>
</file>

<file path=customXml/itemProps3.xml><?xml version="1.0" encoding="utf-8"?>
<ds:datastoreItem xmlns:ds="http://schemas.openxmlformats.org/officeDocument/2006/customXml" ds:itemID="{C7085655-65F4-4537-B4D3-D5CEA30071CF}">
  <ds:schemaRefs>
    <ds:schemaRef ds:uri="b8c01fa9-7e11-48d3-ba37-37f1bd92aaf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834</TotalTime>
  <Words>1171</Words>
  <Application>Microsoft Office PowerPoint</Application>
  <PresentationFormat>Custom</PresentationFormat>
  <Paragraphs>184</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Project Area</vt:lpstr>
      <vt:lpstr>Existing Conditions</vt:lpstr>
      <vt:lpstr>Existing Conditions</vt:lpstr>
      <vt:lpstr>PowerPoint Presentation</vt:lpstr>
      <vt:lpstr>Project History</vt:lpstr>
      <vt:lpstr>PowerPoint Presentation</vt:lpstr>
      <vt:lpstr>PowerPoint Presentation</vt:lpstr>
      <vt:lpstr>Shared Street Design: SE 48th, SE 49th, SE 51st, SE Nehalem</vt:lpstr>
      <vt:lpstr>Separated Street Design: SE Malden and SE Tenino Drive/Court</vt:lpstr>
      <vt:lpstr>PowerPoint Presentation</vt:lpstr>
      <vt:lpstr>Errol Heights Stormwater Flows to  Johnson Creek</vt:lpstr>
      <vt:lpstr>BES Johnson Creek Oxbow Enhancement Project </vt:lpstr>
      <vt:lpstr>The Errol Heights Park project will protect and restore the lower natural wetland and riparian areas, improve and expand existing trails for ADA access, and develop the upper plateau for play, picnics and gardening.   Current Project Schedule:  Building Permits: Jan – March 2021  Ad/Bid/Award Contract: April – June 2021  Park Construction:  July 2021 - Fall 2022 </vt:lpstr>
      <vt:lpstr>PowerPoint Presentation</vt:lpstr>
      <vt:lpstr>PowerPoint Presentation</vt:lpstr>
      <vt:lpstr>PowerPoint Presentation</vt:lpstr>
      <vt:lpstr>PowerPoint Presentation</vt:lpstr>
      <vt:lpstr>Right of Way</vt:lpstr>
      <vt:lpstr>PowerPoint Presentation</vt:lpstr>
      <vt:lpstr>Acknowledgements and Invited Testimony</vt:lpstr>
      <vt:lpstr>Thank you!</vt:lpstr>
    </vt:vector>
  </TitlesOfParts>
  <Company>Portland Bureau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Felicity Mackay</dc:creator>
  <cp:lastModifiedBy>Tillstrom, Elizabeth</cp:lastModifiedBy>
  <cp:revision>18</cp:revision>
  <cp:lastPrinted>2017-12-07T18:35:52Z</cp:lastPrinted>
  <dcterms:created xsi:type="dcterms:W3CDTF">2017-03-17T17:27:33Z</dcterms:created>
  <dcterms:modified xsi:type="dcterms:W3CDTF">2021-02-03T16:40:46Z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0x01010011BF87FB9665084A8BC00A2AE376EA62</vt:lpwstr>
  </property>
</Properties>
</file>