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3"/>
  </p:notesMasterIdLst>
  <p:sldIdLst>
    <p:sldId id="332" r:id="rId5"/>
    <p:sldId id="396" r:id="rId6"/>
    <p:sldId id="258" r:id="rId7"/>
    <p:sldId id="273" r:id="rId8"/>
    <p:sldId id="275" r:id="rId9"/>
    <p:sldId id="464" r:id="rId10"/>
    <p:sldId id="271" r:id="rId11"/>
    <p:sldId id="274" r:id="rId1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Jill" initials="CJ" lastIdx="7" clrIdx="0">
    <p:extLst>
      <p:ext uri="{19B8F6BF-5375-455C-9EA6-DF929625EA0E}">
        <p15:presenceInfo xmlns:p15="http://schemas.microsoft.com/office/powerpoint/2012/main" userId="S::Jill.Chen@portlandoregon.gov::a566c973-9887-40bf-82db-95dd32a2ac82" providerId="AD"/>
      </p:ext>
    </p:extLst>
  </p:cmAuthor>
  <p:cmAuthor id="2" name="Rogers, Molly" initials="RM" lastIdx="1" clrIdx="1">
    <p:extLst>
      <p:ext uri="{19B8F6BF-5375-455C-9EA6-DF929625EA0E}">
        <p15:presenceInfo xmlns:p15="http://schemas.microsoft.com/office/powerpoint/2012/main" userId="S::Molly.Rogers@portlandoregon.gov::6ab84397-3ef3-4077-a8f5-f8d1038ac686" providerId="AD"/>
      </p:ext>
    </p:extLst>
  </p:cmAuthor>
  <p:cmAuthor id="3" name="Norby, Danell" initials="ND" lastIdx="2" clrIdx="2">
    <p:extLst>
      <p:ext uri="{19B8F6BF-5375-455C-9EA6-DF929625EA0E}">
        <p15:presenceInfo xmlns:p15="http://schemas.microsoft.com/office/powerpoint/2012/main" userId="S::Danell.Norby@portlandoregon.gov::f91e08bf-19cc-409e-9821-8e302c3b21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829D"/>
    <a:srgbClr val="8FD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586E2-D760-AB3B-D71A-F91D8A56963E}" v="2" dt="2020-12-01T16:28:18.502"/>
    <p1510:client id="{8BB7C91C-46DC-C8D0-09A0-8507E1E069D2}" v="332" dt="2020-12-01T06:57:24.2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506" autoAdjust="0"/>
  </p:normalViewPr>
  <p:slideViewPr>
    <p:cSldViewPr>
      <p:cViewPr varScale="1">
        <p:scale>
          <a:sx n="90" d="100"/>
          <a:sy n="90" d="100"/>
        </p:scale>
        <p:origin x="1356" y="66"/>
      </p:cViewPr>
      <p:guideLst>
        <p:guide orient="horz" pos="2880"/>
        <p:guide pos="216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971FBA-17FA-42C5-9471-4E71DCFB1162}" type="datetimeFigureOut">
              <a:rPr lang="en-US" smtClean="0"/>
              <a:t>1/11/2021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BDD05-DCE6-4858-9D05-311AC0FD38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9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7E897-22BC-4DAE-B353-C1F2B6CA1CD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64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88DE7-E27E-4696-824C-3E04662FF7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2353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4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67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 manager’s unit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464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200" b="0" dirty="0">
                <a:solidFill>
                  <a:srgbClr val="27829D"/>
                </a:solidFill>
              </a:rPr>
              <a:t>PSH services: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Housing First model with case management and peer support, focused on housing stability and retention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Services related to mental health, income support, wellness, social connection</a:t>
            </a:r>
          </a:p>
          <a:p>
            <a:pPr>
              <a:spcAft>
                <a:spcPts val="600"/>
              </a:spcAft>
            </a:pPr>
            <a:endParaRPr lang="en-US" sz="1200" b="0" dirty="0">
              <a:solidFill>
                <a:srgbClr val="27829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1200" b="0" dirty="0">
                <a:solidFill>
                  <a:srgbClr val="27829D"/>
                </a:solidFill>
              </a:rPr>
              <a:t>Resident services: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Move-In 101 and Housing 101 curriculum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Catholic Charities’ financial empowerment, parenting, immigration/legal and counseling services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0" dirty="0">
                <a:solidFill>
                  <a:srgbClr val="27829D"/>
                </a:solidFill>
              </a:rPr>
              <a:t>On-site music classes for children and teens (provided by Vibe of Portland)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79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677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CBDD05-DCE6-4858-9D05-311AC0FD381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55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D147-D3EF-4327-A558-8D68BDF4EB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B61745-F4DC-49B9-99C9-5106EB9C54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7F7A86-D43C-494B-8A73-333897A6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D9BBC-E04B-4252-A8D3-64FD0B67F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ABFBA-805A-4BC1-A504-2DC661CAE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209715"/>
      </p:ext>
    </p:extLst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DB959-6E0E-40B7-B9C9-BEB8BAA9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6696A9-990F-45A4-BB73-741AF2C2D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8FE7A-167E-40E3-AB98-3A48C0424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E1750-FB85-4F13-9021-E6ED1089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C79626-4D89-436C-8CF0-649C9D2C6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27561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9F0F18-372F-478D-81BC-7838EF1E53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B58B2F-A192-4611-94FB-4B444F01C1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83289-B6BA-47A0-8B78-477A6590D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BEB7-5F96-45DE-87B0-3DD81BCAA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16913-BE0B-4978-8C9A-2FD25538D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778442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27829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spc="-5" dirty="0">
              <a:solidFill>
                <a:srgbClr val="27829D"/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492124-1AE8-46DC-910E-592B142A3973}" type="datetime1">
              <a:rPr lang="en-US" smtClean="0"/>
              <a:t>1/11/2021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27829D"/>
                </a:solidFill>
                <a:latin typeface="Calibri"/>
                <a:cs typeface="Calibri"/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8744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B8A65-120B-4BEF-97DB-8A7A9513F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938528-9992-4D43-B76E-4F5DCDD8D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70907-2BA4-47FE-BB17-46F68A6A6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60B68-48BE-41E3-B3F0-99387D3B326A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5B20-C72D-4B47-AC28-03510FDC7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F6635-E148-47EC-80F7-F037C20EB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569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BF574-E8F4-41AE-AE85-D594DA21A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9274BC-3057-4B74-B96D-54C7C7783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621FD-47F6-43C5-91C4-BB602AB4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F346CA-FAF4-4981-BF60-04124FCB5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AC154D-C97D-438C-92B8-635BF9ED7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387159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2B228-000C-4198-A035-13CDDC520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41C17-647B-456A-97B2-A79E1A6AD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A15BCC-B01A-435E-9B31-9C608CD6D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A439F-18B5-49B7-90CF-10011605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A171DC-AAA5-467D-9538-17F4E8238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8B2615-9587-4F24-9DC9-8CFDD426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183589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F901-106F-46BD-91E4-FAA4A383E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B1CB50-78B2-4E76-B672-8786E02EA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57DE0-94F6-46D2-986A-71C79684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B1B509-3365-4676-B1D3-AFB3FA6E1F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A0EF28-757A-450C-9893-F839D69B07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551B98-83E0-4C78-901A-6224C3C3F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085E27-2762-4415-A62B-0D8C6C640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95ECDF-4C4B-4CB3-9C77-337332704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736389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315AA-DD05-4240-B68A-D8ACC576D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D9E3F2-C875-44E7-87B0-C8292158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1B4E-AD8E-4A6B-AF50-785744EC7FB1}" type="datetime1">
              <a:rPr lang="en-US" smtClean="0"/>
              <a:t>1/11/2021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0F2BB-4300-44C4-A680-7048FCB29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AE4185-D6ED-4B24-90FF-29D28908C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17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FA168E-3A2C-4739-AB81-A1A59C025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84097-6A18-4466-A180-273AB973B6B7}" type="datetime1">
              <a:rPr lang="en-US" smtClean="0"/>
              <a:t>1/11/2021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B56A1-41BD-4850-9960-5730B4139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F61839-369D-4D04-B0FE-6D80CC956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98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E48DC-B535-4D7C-8F30-5BE64C537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DD3CF-E45C-4C2E-A4C3-67F3E32F7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38FA7C-48DC-4D39-A8F2-126F6C38AC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63E77-B619-4FC1-B608-A7FD34BAE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CD38D8-11AA-4181-86F6-97473BEC7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0D7A6-53B5-4E3E-8C41-FC7E7CC1D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14792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9C5A6-35DD-48DC-A8CE-711423470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88C259-86CA-48B0-80FE-B77BB069C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F25F0-1B90-428C-8BE9-594BF80D1E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CC0783-F961-4E0F-B2AD-EB24F82B5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F06B-BEBF-4BD8-AEA9-028C9AFD3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A4862-512B-4D23-B8A3-F072B54F5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75999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94B4B-4398-4C09-A702-68B2B1C61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9D70A-1D0C-4998-BDC0-AD2481CCB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D6550-A93C-4A4E-AAC0-46533863D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5C43A-3CAD-4169-AFAF-B9B626A094BF}" type="datetime1">
              <a:rPr lang="en-US" smtClean="0"/>
              <a:t>1/11/2021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32FAA-2C69-4DE6-96B6-47381AC50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>
                <a:solidFill>
                  <a:srgbClr val="27829D"/>
                </a:solidFill>
              </a:rPr>
              <a:t>The Argyle Apartments | 12/20/18 | Portland’s Housing Bond</a:t>
            </a:r>
            <a:endParaRPr lang="en-US" spc="-5" dirty="0">
              <a:solidFill>
                <a:srgbClr val="27829D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739CB3-0161-4F12-AD4A-9A5933355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1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806219"/>
            <a:ext cx="12192000" cy="4490085"/>
          </a:xfrm>
          <a:custGeom>
            <a:avLst/>
            <a:gdLst/>
            <a:ahLst/>
            <a:cxnLst/>
            <a:rect l="l" t="t" r="r" b="b"/>
            <a:pathLst>
              <a:path w="12192000" h="4490085">
                <a:moveTo>
                  <a:pt x="0" y="4489919"/>
                </a:moveTo>
                <a:lnTo>
                  <a:pt x="12192000" y="4489919"/>
                </a:lnTo>
                <a:lnTo>
                  <a:pt x="12192000" y="0"/>
                </a:lnTo>
                <a:lnTo>
                  <a:pt x="0" y="0"/>
                </a:lnTo>
                <a:lnTo>
                  <a:pt x="0" y="4489919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561860"/>
                </a:moveTo>
                <a:lnTo>
                  <a:pt x="12192000" y="0"/>
                </a:lnTo>
                <a:lnTo>
                  <a:pt x="0" y="0"/>
                </a:lnTo>
                <a:lnTo>
                  <a:pt x="0" y="561860"/>
                </a:lnTo>
                <a:lnTo>
                  <a:pt x="1219200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79752" y="2380829"/>
            <a:ext cx="10621648" cy="1736629"/>
          </a:xfrm>
          <a:prstGeom prst="rect">
            <a:avLst/>
          </a:prstGeom>
        </p:spPr>
        <p:txBody>
          <a:bodyPr vert="horz" wrap="square" lIns="0" tIns="114300" rIns="0" bIns="0" rtlCol="0" anchor="t">
            <a:spAutoFit/>
          </a:bodyPr>
          <a:lstStyle/>
          <a:p>
            <a:pPr marL="12700" marR="5080">
              <a:lnSpc>
                <a:spcPts val="6500"/>
              </a:lnSpc>
              <a:spcBef>
                <a:spcPts val="900"/>
              </a:spcBef>
            </a:pPr>
            <a:r>
              <a:rPr lang="en-US" sz="4800" b="1" spc="-5" dirty="0">
                <a:solidFill>
                  <a:srgbClr val="FFFFFF"/>
                </a:solidFill>
              </a:rPr>
              <a:t>Cathedral Village</a:t>
            </a:r>
            <a:br>
              <a:rPr lang="en-US" sz="4800" b="1" spc="-5" dirty="0">
                <a:solidFill>
                  <a:srgbClr val="FFFFFF"/>
                </a:solidFill>
              </a:rPr>
            </a:br>
            <a:r>
              <a:rPr lang="en-US" sz="4800" b="1" spc="-5" dirty="0">
                <a:solidFill>
                  <a:srgbClr val="FFFFFF"/>
                </a:solidFill>
              </a:rPr>
              <a:t>funded by the Portland Housing Bond</a:t>
            </a:r>
            <a:endParaRPr sz="48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3E3C734-4F6B-47D9-BC26-307A03C7D4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621" y="228600"/>
            <a:ext cx="2732379" cy="1143000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C241DAD9-715C-4F7D-AD82-0F4517F421DA}"/>
              </a:ext>
            </a:extLst>
          </p:cNvPr>
          <p:cNvSpPr txBox="1"/>
          <p:nvPr/>
        </p:nvSpPr>
        <p:spPr>
          <a:xfrm>
            <a:off x="685800" y="4737978"/>
            <a:ext cx="4445977" cy="1075487"/>
          </a:xfrm>
          <a:prstGeom prst="rect">
            <a:avLst/>
          </a:prstGeom>
        </p:spPr>
        <p:txBody>
          <a:bodyPr vert="horz" wrap="square" lIns="0" tIns="31750" rIns="0" bIns="0" rtlCol="0" anchor="t">
            <a:spAutoFit/>
          </a:bodyPr>
          <a:lstStyle/>
          <a:p>
            <a:pPr marL="467995" marR="184150" indent="-455295">
              <a:lnSpc>
                <a:spcPct val="104200"/>
              </a:lnSpc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Shannon Callahan, </a:t>
            </a:r>
            <a:endParaRPr lang="en-US" dirty="0"/>
          </a:p>
          <a:p>
            <a:pPr marL="467995" marR="184150" indent="-455295">
              <a:lnSpc>
                <a:spcPct val="104200"/>
              </a:lnSpc>
            </a:pPr>
            <a:r>
              <a:rPr lang="en-US" b="1" spc="-5" dirty="0">
                <a:solidFill>
                  <a:srgbClr val="FFFFFF"/>
                </a:solidFill>
                <a:latin typeface="Arial"/>
                <a:cs typeface="Arial"/>
              </a:rPr>
              <a:t>Director, Portland Housing Bureau</a:t>
            </a:r>
          </a:p>
          <a:p>
            <a:pPr marL="467995" marR="184150" indent="-455295">
              <a:lnSpc>
                <a:spcPct val="104200"/>
              </a:lnSpc>
            </a:pPr>
            <a:endParaRPr lang="en-US" b="1" spc="-5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2700" marR="184150">
              <a:lnSpc>
                <a:spcPct val="104200"/>
              </a:lnSpc>
            </a:pPr>
            <a:r>
              <a:rPr lang="en-US" sz="1200" b="1" dirty="0">
                <a:solidFill>
                  <a:schemeClr val="bg1"/>
                </a:solidFill>
                <a:latin typeface="Arial"/>
                <a:cs typeface="Arial"/>
              </a:rPr>
              <a:t>January 13, 2021</a:t>
            </a:r>
            <a:endParaRPr sz="12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0C1EF0-E435-4D0A-A46A-B0D543AF5E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3096"/>
            <a:ext cx="5334000" cy="1418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83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map&#10;&#10;Description automatically generated">
            <a:extLst>
              <a:ext uri="{FF2B5EF4-FFF2-40B4-BE49-F238E27FC236}">
                <a16:creationId xmlns:a16="http://schemas.microsoft.com/office/drawing/2014/main" id="{8608DB40-BC3C-43EA-91FB-D0CB216C11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" t="4" b="1"/>
          <a:stretch/>
        </p:blipFill>
        <p:spPr>
          <a:xfrm>
            <a:off x="214604" y="615368"/>
            <a:ext cx="11963400" cy="5627264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6296133"/>
            <a:ext cx="12192000" cy="561975"/>
          </a:xfrm>
          <a:custGeom>
            <a:avLst/>
            <a:gdLst/>
            <a:ahLst/>
            <a:cxnLst/>
            <a:rect l="l" t="t" r="r" b="b"/>
            <a:pathLst>
              <a:path w="12192000" h="561975">
                <a:moveTo>
                  <a:pt x="12192000" y="0"/>
                </a:moveTo>
                <a:lnTo>
                  <a:pt x="5613" y="0"/>
                </a:lnTo>
                <a:lnTo>
                  <a:pt x="0" y="561873"/>
                </a:lnTo>
                <a:lnTo>
                  <a:pt x="12192000" y="561873"/>
                </a:lnTo>
                <a:lnTo>
                  <a:pt x="12192000" y="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6296139"/>
            <a:ext cx="3302000" cy="561975"/>
          </a:xfrm>
          <a:custGeom>
            <a:avLst/>
            <a:gdLst/>
            <a:ahLst/>
            <a:cxnLst/>
            <a:rect l="l" t="t" r="r" b="b"/>
            <a:pathLst>
              <a:path w="3302000" h="561975">
                <a:moveTo>
                  <a:pt x="0" y="561860"/>
                </a:moveTo>
                <a:lnTo>
                  <a:pt x="3302000" y="561860"/>
                </a:lnTo>
                <a:lnTo>
                  <a:pt x="3302000" y="0"/>
                </a:lnTo>
                <a:lnTo>
                  <a:pt x="0" y="0"/>
                </a:lnTo>
                <a:lnTo>
                  <a:pt x="0" y="5618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1" name="object 4">
            <a:extLst>
              <a:ext uri="{FF2B5EF4-FFF2-40B4-BE49-F238E27FC236}">
                <a16:creationId xmlns:a16="http://schemas.microsoft.com/office/drawing/2014/main" id="{0A404E27-8BC0-4792-A2E0-457B2E527B28}"/>
              </a:ext>
            </a:extLst>
          </p:cNvPr>
          <p:cNvSpPr txBox="1"/>
          <p:nvPr/>
        </p:nvSpPr>
        <p:spPr>
          <a:xfrm>
            <a:off x="688340" y="1410956"/>
            <a:ext cx="5844124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br>
              <a:rPr lang="en-US" sz="2400" b="1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solidFill>
                  <a:srgbClr val="8FD16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b="1" spc="-5" dirty="0">
              <a:solidFill>
                <a:srgbClr val="434F6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9A6DCA5-C052-48CE-B315-72ABF18711CB}"/>
              </a:ext>
            </a:extLst>
          </p:cNvPr>
          <p:cNvSpPr/>
          <p:nvPr/>
        </p:nvSpPr>
        <p:spPr>
          <a:xfrm>
            <a:off x="688340" y="3704476"/>
            <a:ext cx="58441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34F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7C20A806-A49F-47AF-9D96-779D0F1A4C9F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758090" y="6489863"/>
            <a:ext cx="6101715" cy="1962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200" b="1" i="0" kern="120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425"/>
              </a:lnSpc>
              <a:tabLst>
                <a:tab pos="3284220" algn="l"/>
                <a:tab pos="3455035" algn="l"/>
                <a:tab pos="4090035" algn="l"/>
                <a:tab pos="4261485" algn="l"/>
              </a:tabLst>
            </a:pPr>
            <a:r>
              <a:rPr lang="en-US" spc="-10" dirty="0">
                <a:solidFill>
                  <a:srgbClr val="27829D"/>
                </a:solidFill>
              </a:rPr>
              <a:t>Bond Oversight Committee Meeting | 10/03/19 | Portland's Housing Bond</a:t>
            </a:r>
            <a:endParaRPr lang="en-US" spc="-5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F6CB6FBF-EC78-4EE5-8223-FB480E982346}"/>
              </a:ext>
            </a:extLst>
          </p:cNvPr>
          <p:cNvSpPr/>
          <p:nvPr/>
        </p:nvSpPr>
        <p:spPr>
          <a:xfrm>
            <a:off x="4572000" y="1297884"/>
            <a:ext cx="609600" cy="530916"/>
          </a:xfrm>
          <a:prstGeom prst="flowChartConnector">
            <a:avLst/>
          </a:prstGeom>
          <a:noFill/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3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ridge over a road&#10;&#10;Description automatically generated">
            <a:extLst>
              <a:ext uri="{FF2B5EF4-FFF2-40B4-BE49-F238E27FC236}">
                <a16:creationId xmlns:a16="http://schemas.microsoft.com/office/drawing/2014/main" id="{A0CCCAF8-64F9-4D54-895D-EB5959C42E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7" r="4633"/>
          <a:stretch/>
        </p:blipFill>
        <p:spPr>
          <a:xfrm>
            <a:off x="0" y="0"/>
            <a:ext cx="12192000" cy="6857192"/>
          </a:xfrm>
          <a:prstGeom prst="rect">
            <a:avLst/>
          </a:prstGeom>
        </p:spPr>
      </p:pic>
      <p:sp>
        <p:nvSpPr>
          <p:cNvPr id="2" name="object 2"/>
          <p:cNvSpPr/>
          <p:nvPr/>
        </p:nvSpPr>
        <p:spPr>
          <a:xfrm>
            <a:off x="0" y="808"/>
            <a:ext cx="4343400" cy="1909389"/>
          </a:xfrm>
          <a:custGeom>
            <a:avLst/>
            <a:gdLst/>
            <a:ahLst/>
            <a:cxnLst/>
            <a:rect l="l" t="t" r="r" b="b"/>
            <a:pathLst>
              <a:path w="5667375" h="5140960">
                <a:moveTo>
                  <a:pt x="0" y="5140680"/>
                </a:moveTo>
                <a:lnTo>
                  <a:pt x="5667019" y="5140680"/>
                </a:lnTo>
                <a:lnTo>
                  <a:pt x="5667019" y="0"/>
                </a:lnTo>
                <a:lnTo>
                  <a:pt x="0" y="0"/>
                </a:lnTo>
                <a:lnTo>
                  <a:pt x="0" y="5140680"/>
                </a:lnTo>
                <a:close/>
              </a:path>
            </a:pathLst>
          </a:custGeom>
          <a:solidFill>
            <a:srgbClr val="27829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1910535"/>
            <a:ext cx="4343400" cy="464416"/>
          </a:xfrm>
          <a:custGeom>
            <a:avLst/>
            <a:gdLst/>
            <a:ahLst/>
            <a:cxnLst/>
            <a:rect l="l" t="t" r="r" b="b"/>
            <a:pathLst>
              <a:path w="5667375" h="473075">
                <a:moveTo>
                  <a:pt x="0" y="472960"/>
                </a:moveTo>
                <a:lnTo>
                  <a:pt x="5667019" y="472960"/>
                </a:lnTo>
                <a:lnTo>
                  <a:pt x="5667019" y="0"/>
                </a:lnTo>
                <a:lnTo>
                  <a:pt x="0" y="0"/>
                </a:lnTo>
                <a:lnTo>
                  <a:pt x="0" y="472960"/>
                </a:lnTo>
                <a:close/>
              </a:path>
            </a:pathLst>
          </a:custGeom>
          <a:solidFill>
            <a:srgbClr val="8FD16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" y="164305"/>
            <a:ext cx="4419600" cy="1193788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3200" spc="-5" dirty="0">
                <a:solidFill>
                  <a:srgbClr val="FFFFFF"/>
                </a:solidFill>
                <a:latin typeface="Arial Black"/>
              </a:rPr>
              <a:t>Cathedral Village</a:t>
            </a:r>
            <a:br>
              <a:rPr lang="en-US" sz="2800" spc="-5" dirty="0">
                <a:solidFill>
                  <a:srgbClr val="FFFFFF"/>
                </a:solidFill>
                <a:latin typeface="Arial Black"/>
              </a:rPr>
            </a:br>
            <a:endParaRPr lang="en-US" sz="1400" spc="-5" dirty="0">
              <a:latin typeface="Arial Black" panose="020B0A040201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FD5961-F48B-430D-975C-8E1E8D866108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62D9F7-B5CF-49EC-9796-D8366A3CEDB2}"/>
              </a:ext>
            </a:extLst>
          </p:cNvPr>
          <p:cNvSpPr txBox="1"/>
          <p:nvPr/>
        </p:nvSpPr>
        <p:spPr>
          <a:xfrm>
            <a:off x="228599" y="914400"/>
            <a:ext cx="39624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Shannon Callahan 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r>
              <a:rPr lang="en-US" b="1" dirty="0">
                <a:solidFill>
                  <a:schemeClr val="bg1"/>
                </a:solidFill>
              </a:rPr>
              <a:t>Director, Portland Housing Bureau</a:t>
            </a:r>
            <a:endParaRPr lang="en-US" b="1" dirty="0">
              <a:solidFill>
                <a:schemeClr val="bg1"/>
              </a:solidFill>
              <a:cs typeface="Calibri"/>
            </a:endParaRPr>
          </a:p>
          <a:p>
            <a:r>
              <a:rPr lang="en-US" b="1" dirty="0">
                <a:solidFill>
                  <a:schemeClr val="bg1"/>
                </a:solidFill>
                <a:cs typeface="Calibri"/>
              </a:rPr>
              <a:t>January 13, 2021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088B4-738B-43DC-8E2E-6223C168FB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5337" y="12017"/>
            <a:ext cx="2743200" cy="897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B03F972-A2A5-421A-9DA7-E4D4DF3E610D}"/>
              </a:ext>
            </a:extLst>
          </p:cNvPr>
          <p:cNvSpPr/>
          <p:nvPr/>
        </p:nvSpPr>
        <p:spPr>
          <a:xfrm>
            <a:off x="9441874" y="909205"/>
            <a:ext cx="2750126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4448D855-AA36-4F06-9E00-8DF76ED1F0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0189" y="869318"/>
            <a:ext cx="2667000" cy="80708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empty road with a building in the background&#10;&#10;Description automatically generated">
            <a:extLst>
              <a:ext uri="{FF2B5EF4-FFF2-40B4-BE49-F238E27FC236}">
                <a16:creationId xmlns:a16="http://schemas.microsoft.com/office/drawing/2014/main" id="{63680BBB-9B2C-4BD8-B9EF-4568099F13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19"/>
          <a:stretch/>
        </p:blipFill>
        <p:spPr>
          <a:xfrm>
            <a:off x="339814" y="-17109"/>
            <a:ext cx="11852186" cy="63589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4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213" t="2376" r="3031" b="-2376"/>
          <a:stretch/>
        </p:blipFill>
        <p:spPr>
          <a:xfrm>
            <a:off x="-152400" y="6297168"/>
            <a:ext cx="12344400" cy="56083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A80674-623A-42D6-ACD2-76A97747F7E1}"/>
              </a:ext>
            </a:extLst>
          </p:cNvPr>
          <p:cNvSpPr txBox="1">
            <a:spLocks/>
          </p:cNvSpPr>
          <p:nvPr/>
        </p:nvSpPr>
        <p:spPr>
          <a:xfrm>
            <a:off x="0" y="-17318"/>
            <a:ext cx="3437659" cy="6314486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St. Johns Neighborhood, amenity rich location 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Targeted to families (~51% of units), immigrant and refugee households, and people exiting homelessness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110 affordable units for an estimated 263 people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8 units for Permanent Supportive Housing</a:t>
            </a:r>
            <a:endParaRPr lang="en-US" sz="2200" b="1" kern="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  <a:ea typeface="+mn-lt"/>
                <a:cs typeface="+mn-lt"/>
              </a:rPr>
              <a:t>37 units at 30% AMI and</a:t>
            </a:r>
            <a:r>
              <a:rPr lang="en-US" sz="2200" b="1" kern="0" dirty="0">
                <a:solidFill>
                  <a:schemeClr val="bg1"/>
                </a:solidFill>
              </a:rPr>
              <a:t> 73 units at 60% AMI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0C69DE-6CBF-4B5F-B140-8AFCD9DD5A3B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 Village	Portland Housing Bureau                                      	</a:t>
            </a:r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C3415FE8-6DCE-4528-953F-E94C0479FCB5}"/>
              </a:ext>
            </a:extLst>
          </p:cNvPr>
          <p:cNvSpPr txBox="1">
            <a:spLocks/>
          </p:cNvSpPr>
          <p:nvPr/>
        </p:nvSpPr>
        <p:spPr>
          <a:xfrm>
            <a:off x="198120" y="-76200"/>
            <a:ext cx="3611880" cy="638380"/>
          </a:xfrm>
          <a:prstGeom prst="rect">
            <a:avLst/>
          </a:prstGeom>
        </p:spPr>
        <p:txBody>
          <a:bodyPr vert="horz" wrap="square" lIns="0" tIns="90805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400" u="sng" spc="-5" dirty="0">
                <a:solidFill>
                  <a:srgbClr val="FFFFFF"/>
                </a:solidFill>
                <a:latin typeface="Arial Black"/>
              </a:rPr>
              <a:t>Project Highlights</a:t>
            </a:r>
            <a:endParaRPr lang="en-US" sz="3600" u="sng" spc="-5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5772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train traveling down train tracks near a building&#10;&#10;Description automatically generated">
            <a:extLst>
              <a:ext uri="{FF2B5EF4-FFF2-40B4-BE49-F238E27FC236}">
                <a16:creationId xmlns:a16="http://schemas.microsoft.com/office/drawing/2014/main" id="{4F0B0567-921E-4102-A8DC-F181285CF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3"/>
          <a:stretch/>
        </p:blipFill>
        <p:spPr>
          <a:xfrm>
            <a:off x="1219201" y="0"/>
            <a:ext cx="10972800" cy="686959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C22441-53A0-4281-99C6-69AB50D2A06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D64DE2B-240A-4DB0-8DBC-63D46977CABC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3429000" cy="6324600"/>
          </a:xfrm>
          <a:prstGeom prst="rect">
            <a:avLst/>
          </a:prstGeom>
          <a:solidFill>
            <a:srgbClr val="27829D"/>
          </a:solidFill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110 units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11  3BR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45  2BR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37  1BR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17 Studio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Rents range from $431 (Studios 30% AMI) to $1,338 (3BR 60% AMI)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Regulated 99 years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b="1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</a:rPr>
              <a:t>Earth Advantage Gold</a:t>
            </a:r>
            <a:endParaRPr lang="en-US" sz="2200" b="1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kern="0" dirty="0">
              <a:solidFill>
                <a:schemeClr val="bg1"/>
              </a:solidFill>
              <a:cs typeface="Calibri"/>
            </a:endParaRPr>
          </a:p>
          <a:p>
            <a:pPr marL="285750" indent="-285750">
              <a:buFont typeface="Arial,Sans-Serif" panose="020B0604020202020204" pitchFamily="34" charset="0"/>
              <a:buChar char="•"/>
            </a:pPr>
            <a:r>
              <a:rPr lang="en-US" sz="2200" b="1" kern="0" dirty="0">
                <a:solidFill>
                  <a:schemeClr val="bg1"/>
                </a:solidFill>
                <a:ea typeface="+mn-lt"/>
                <a:cs typeface="+mn-lt"/>
              </a:rPr>
              <a:t>Construction Jan. 2021 </a:t>
            </a:r>
            <a:endParaRPr lang="en-US" sz="2200" kern="0" dirty="0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2200" b="1" kern="0" dirty="0">
                <a:solidFill>
                  <a:schemeClr val="bg1"/>
                </a:solidFill>
                <a:ea typeface="+mn-lt"/>
                <a:cs typeface="+mn-lt"/>
              </a:rPr>
              <a:t>     Completion Aug. 2022 </a:t>
            </a:r>
            <a:endParaRPr lang="en-US" sz="2200" kern="0" dirty="0">
              <a:solidFill>
                <a:schemeClr val="bg1"/>
              </a:solidFill>
              <a:ea typeface="+mn-lt"/>
              <a:cs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  <a:cs typeface="Calibri" panose="020F0502020204030204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kern="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  <a:cs typeface="Calibri" panose="020F0502020204030204"/>
            </a:endParaRPr>
          </a:p>
          <a:p>
            <a:endParaRPr lang="en-US" sz="2400" kern="0" dirty="0">
              <a:solidFill>
                <a:schemeClr val="bg1"/>
              </a:solidFill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>
              <a:solidFill>
                <a:schemeClr val="bg1"/>
              </a:solidFill>
              <a:cs typeface="Calibri" panose="020F0502020204030204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6F022144-D7D6-489F-AC1A-D0347C25AAEC}"/>
              </a:ext>
            </a:extLst>
          </p:cNvPr>
          <p:cNvSpPr txBox="1">
            <a:spLocks/>
          </p:cNvSpPr>
          <p:nvPr/>
        </p:nvSpPr>
        <p:spPr>
          <a:xfrm>
            <a:off x="228600" y="0"/>
            <a:ext cx="3195866" cy="63838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4730"/>
              </a:lnSpc>
              <a:spcBef>
                <a:spcPts val="715"/>
              </a:spcBef>
            </a:pPr>
            <a:r>
              <a:rPr lang="en-US" sz="2800" u="sng" spc="-5" dirty="0">
                <a:solidFill>
                  <a:srgbClr val="FFFFFF"/>
                </a:solidFill>
                <a:latin typeface="Arial Black" panose="020B0A04020102020204" pitchFamily="34" charset="0"/>
              </a:rPr>
              <a:t>Unit Mix</a:t>
            </a:r>
            <a:endParaRPr lang="en-US" sz="4000" u="sng" dirty="0"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2FBAB9-3228-4E6D-A023-97036215430A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 Village	Portland Housing Bureau                                      	</a:t>
            </a:r>
          </a:p>
        </p:txBody>
      </p:sp>
    </p:spTree>
    <p:extLst>
      <p:ext uri="{BB962C8B-B14F-4D97-AF65-F5344CB8AC3E}">
        <p14:creationId xmlns:p14="http://schemas.microsoft.com/office/powerpoint/2010/main" val="4270236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7FA41F-9A79-4CF0-A8A7-7FF9BEBBA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8629" y="4895759"/>
            <a:ext cx="1322226" cy="12743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228600" y="297359"/>
            <a:ext cx="8605036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Project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7B71A-E915-47C4-9825-7865A8ABAF92}"/>
              </a:ext>
            </a:extLst>
          </p:cNvPr>
          <p:cNvSpPr txBox="1"/>
          <p:nvPr/>
        </p:nvSpPr>
        <p:spPr>
          <a:xfrm>
            <a:off x="5562600" y="65048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Division Portland Housing Bureau                                       4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3A370-D500-401B-AEEC-7CEED1CE5D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B328750-FCBE-496A-8F93-C35702D6D2B4}"/>
              </a:ext>
            </a:extLst>
          </p:cNvPr>
          <p:cNvSpPr txBox="1"/>
          <p:nvPr/>
        </p:nvSpPr>
        <p:spPr>
          <a:xfrm>
            <a:off x="364694" y="1579718"/>
            <a:ext cx="6036105" cy="3220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Joint Office of Homeless Services providing $10,000/unit in services for 8 Permanent Supportive Housing (PSH) units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Catholic Charities providing resident services and PSH services</a:t>
            </a:r>
          </a:p>
          <a:p>
            <a:pPr marL="342900" indent="-342900">
              <a:lnSpc>
                <a:spcPts val="30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27829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On-site youth music program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279C7E-59B2-4DA3-8F64-3D6791877A6B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 Village	Portland Housing Bureau                                      	</a:t>
            </a:r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EB5D7F0C-802D-4DDD-AD75-7A2778361D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2125804" cy="2125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FA356-7C75-4379-948A-E87CA8222B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9111" y="5139326"/>
            <a:ext cx="2791350" cy="79943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EE91ECA9-2F82-4F0A-A3E4-CBA2393E09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820" y="5118470"/>
            <a:ext cx="3038040" cy="951499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5DADC923-25B6-4781-8BF3-705EF04DA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579150"/>
            <a:ext cx="4798896" cy="32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29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1C86295E-ADDE-44E6-9731-6A0B1199D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8758" y="0"/>
            <a:ext cx="12210758" cy="116445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71B2FFB-222D-4399-B77E-2F7D23EDA3B7}"/>
              </a:ext>
            </a:extLst>
          </p:cNvPr>
          <p:cNvSpPr/>
          <p:nvPr/>
        </p:nvSpPr>
        <p:spPr>
          <a:xfrm>
            <a:off x="228600" y="297359"/>
            <a:ext cx="8605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Funding Sources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47B71A-E915-47C4-9825-7865A8ABAF92}"/>
              </a:ext>
            </a:extLst>
          </p:cNvPr>
          <p:cNvSpPr txBox="1"/>
          <p:nvPr/>
        </p:nvSpPr>
        <p:spPr>
          <a:xfrm>
            <a:off x="5562600" y="65048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115</a:t>
            </a:r>
            <a:r>
              <a:rPr lang="en-US" sz="1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Division Portland Housing Bureau                                       4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CA98E13E-16C4-43D9-9593-E2B57730B552}"/>
              </a:ext>
            </a:extLst>
          </p:cNvPr>
          <p:cNvSpPr txBox="1">
            <a:spLocks/>
          </p:cNvSpPr>
          <p:nvPr/>
        </p:nvSpPr>
        <p:spPr>
          <a:xfrm>
            <a:off x="304800" y="5622665"/>
            <a:ext cx="10820400" cy="473335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lvl="0">
              <a:lnSpc>
                <a:spcPts val="3470"/>
              </a:lnSpc>
              <a:spcBef>
                <a:spcPts val="520"/>
              </a:spcBef>
            </a:pPr>
            <a:r>
              <a:rPr lang="en-US" sz="2400" kern="0" dirty="0"/>
              <a:t>PHB funds leveraged approximately $20.6 million of other funding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43A370-D500-401B-AEEC-7CEED1CE5D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47BD4AE-BD03-4EA7-B10F-510FECE1D4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519475"/>
              </p:ext>
            </p:extLst>
          </p:nvPr>
        </p:nvGraphicFramePr>
        <p:xfrm>
          <a:off x="457200" y="1625298"/>
          <a:ext cx="7308287" cy="3732063"/>
        </p:xfrm>
        <a:graphic>
          <a:graphicData uri="http://schemas.openxmlformats.org/drawingml/2006/table">
            <a:tbl>
              <a:tblPr/>
              <a:tblGrid>
                <a:gridCol w="5784272">
                  <a:extLst>
                    <a:ext uri="{9D8B030D-6E8A-4147-A177-3AD203B41FA5}">
                      <a16:colId xmlns:a16="http://schemas.microsoft.com/office/drawing/2014/main" val="3490743926"/>
                    </a:ext>
                  </a:extLst>
                </a:gridCol>
                <a:gridCol w="1524015">
                  <a:extLst>
                    <a:ext uri="{9D8B030D-6E8A-4147-A177-3AD203B41FA5}">
                      <a16:colId xmlns:a16="http://schemas.microsoft.com/office/drawing/2014/main" val="1593534188"/>
                    </a:ext>
                  </a:extLst>
                </a:gridCol>
              </a:tblGrid>
              <a:tr h="459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  <a:cs typeface="Arial"/>
                        </a:rPr>
                        <a:t> 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1" i="0" u="none" strike="noStrike" dirty="0">
                        <a:effectLst/>
                        <a:latin typeface="Arial Rounded MT Bold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912421"/>
                  </a:ext>
                </a:extLst>
              </a:tr>
              <a:tr h="459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effectLst/>
                          <a:latin typeface="Arial Rounded MT Bold"/>
                          <a:cs typeface="Arial"/>
                        </a:rPr>
                        <a:t> Portland Housing Bond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$17,454,910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4C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693654"/>
                  </a:ext>
                </a:extLst>
              </a:tr>
              <a:tr h="477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4% Low Income Housing Tax Credit (LIHTC) Equity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$8,505,278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8059511"/>
                  </a:ext>
                </a:extLst>
              </a:tr>
              <a:tr h="477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OHCS Weatherization &amp; Foundation Grants </a:t>
                      </a:r>
                      <a:endParaRPr lang="en-US" sz="1800">
                        <a:effectLst/>
                        <a:latin typeface="Arial Rounded MT Bold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$221,000</a:t>
                      </a:r>
                      <a:endParaRPr lang="en-US" sz="1800">
                        <a:effectLst/>
                        <a:latin typeface="Arial Rounded MT Bold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7310502"/>
                  </a:ext>
                </a:extLst>
              </a:tr>
              <a:tr h="459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Umpqua Bank Loan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$7,225,000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4043889"/>
                  </a:ext>
                </a:extLst>
              </a:tr>
              <a:tr h="4777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SDC Exemptions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$1,867,968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4918377"/>
                  </a:ext>
                </a:extLst>
              </a:tr>
              <a:tr h="4597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Deferred Developer Fee</a:t>
                      </a:r>
                      <a:endParaRPr lang="en-US" sz="1800">
                        <a:effectLst/>
                        <a:latin typeface="Arial Rounded MT Bold"/>
                        <a:ea typeface="Calibri" panose="020F0502020204030204" pitchFamily="34" charset="0"/>
                        <a:cs typeface="Arial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 Rounded MT Bold"/>
                          <a:ea typeface="Calibri" panose="020F0502020204030204" pitchFamily="34" charset="0"/>
                          <a:cs typeface="Arial"/>
                        </a:rPr>
                        <a:t>$2,829,869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739129"/>
                  </a:ext>
                </a:extLst>
              </a:tr>
              <a:tr h="459747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effectLst/>
                          <a:latin typeface="Arial Rounded MT Bold"/>
                          <a:cs typeface="Arial"/>
                        </a:rPr>
                        <a:t> TOTAL SOURCES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Arial Rounded MT Bold"/>
                          <a:ea typeface="+mn-ea"/>
                          <a:cs typeface="Arial"/>
                        </a:rPr>
                        <a:t>$38,104,025</a:t>
                      </a:r>
                      <a:endParaRPr lang="en-US" sz="1800" b="1" i="0" u="none" strike="noStrike">
                        <a:effectLst/>
                        <a:latin typeface="Arial Rounded MT Bold"/>
                        <a:cs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521797"/>
                  </a:ext>
                </a:extLst>
              </a:tr>
            </a:tbl>
          </a:graphicData>
        </a:graphic>
      </p:graphicFrame>
      <p:pic>
        <p:nvPicPr>
          <p:cNvPr id="20" name="Picture 19">
            <a:extLst>
              <a:ext uri="{FF2B5EF4-FFF2-40B4-BE49-F238E27FC236}">
                <a16:creationId xmlns:a16="http://schemas.microsoft.com/office/drawing/2014/main" id="{CE586D05-0812-460D-AAC9-46838EA1EC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647" y="1349727"/>
            <a:ext cx="1604530" cy="170064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7F9B57-FFBE-47B4-A702-2D612F493CB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16" r="74494" b="645"/>
          <a:stretch/>
        </p:blipFill>
        <p:spPr>
          <a:xfrm>
            <a:off x="10332429" y="1293286"/>
            <a:ext cx="1531338" cy="150300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EB0CB3-ED5A-46B8-AC69-9B749E3466F0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 Village	Portland Housing Bureau                                      	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D4F735-C8DF-4DD3-9254-0BEFD310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542" y="4067138"/>
            <a:ext cx="2269766" cy="5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0D3095-F4C0-453F-A621-B5C7D5F66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51453" y="4795696"/>
            <a:ext cx="1458134" cy="832262"/>
          </a:xfrm>
          <a:prstGeom prst="rect">
            <a:avLst/>
          </a:prstGeom>
        </p:spPr>
      </p:pic>
      <p:pic>
        <p:nvPicPr>
          <p:cNvPr id="2050" name="Picture 2" descr="Oregon Solar Financing | A&amp;R Solar">
            <a:extLst>
              <a:ext uri="{FF2B5EF4-FFF2-40B4-BE49-F238E27FC236}">
                <a16:creationId xmlns:a16="http://schemas.microsoft.com/office/drawing/2014/main" id="{873E6E5E-0164-4812-803B-4692100BD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17" y="3111504"/>
            <a:ext cx="1894610" cy="71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29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FE543D-A9BA-4AB0-A6BF-272A2D080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40"/>
              </a:spcBef>
            </a:pPr>
            <a:fld id="{81D60167-4931-47E6-BA6A-407CBD079E47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2496E0-E9DF-4A29-87F1-BF128C473133}"/>
              </a:ext>
            </a:extLst>
          </p:cNvPr>
          <p:cNvSpPr/>
          <p:nvPr/>
        </p:nvSpPr>
        <p:spPr>
          <a:xfrm>
            <a:off x="6008363" y="1302921"/>
            <a:ext cx="175276" cy="41210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C17F91-E5A2-4705-BE37-3517E36FF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0" y="0"/>
            <a:ext cx="12229390" cy="11644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EEEFB52-447A-446D-B0EC-DABEC51CDA36}"/>
              </a:ext>
            </a:extLst>
          </p:cNvPr>
          <p:cNvSpPr/>
          <p:nvPr/>
        </p:nvSpPr>
        <p:spPr>
          <a:xfrm>
            <a:off x="228599" y="297359"/>
            <a:ext cx="86050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C6ED7B-82DD-41A9-B98D-9A2BC34A74BF}"/>
              </a:ext>
            </a:extLst>
          </p:cNvPr>
          <p:cNvSpPr txBox="1"/>
          <p:nvPr/>
        </p:nvSpPr>
        <p:spPr>
          <a:xfrm>
            <a:off x="5562600" y="6657201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 Street Apartments 04/22/2020 Portland Housing Bureau                       5                </a:t>
            </a:r>
          </a:p>
        </p:txBody>
      </p:sp>
      <p:sp>
        <p:nvSpPr>
          <p:cNvPr id="11" name="object 6">
            <a:extLst>
              <a:ext uri="{FF2B5EF4-FFF2-40B4-BE49-F238E27FC236}">
                <a16:creationId xmlns:a16="http://schemas.microsoft.com/office/drawing/2014/main" id="{6792B27E-ADB9-49D3-B468-B062811CDB24}"/>
              </a:ext>
            </a:extLst>
          </p:cNvPr>
          <p:cNvSpPr txBox="1">
            <a:spLocks/>
          </p:cNvSpPr>
          <p:nvPr/>
        </p:nvSpPr>
        <p:spPr>
          <a:xfrm>
            <a:off x="468640" y="1417874"/>
            <a:ext cx="5715000" cy="4525726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>
            <a:lvl1pPr>
              <a:defRPr sz="4000" b="1" i="0">
                <a:solidFill>
                  <a:srgbClr val="27829D"/>
                </a:solidFill>
                <a:latin typeface="Arial"/>
                <a:ea typeface="+mj-ea"/>
                <a:cs typeface="Arial"/>
              </a:defRPr>
            </a:lvl1pPr>
          </a:lstStyle>
          <a:p>
            <a:pPr marR="5080" lvl="0">
              <a:lnSpc>
                <a:spcPts val="3500"/>
              </a:lnSpc>
              <a:spcAft>
                <a:spcPts val="1800"/>
              </a:spcAft>
            </a:pPr>
            <a:r>
              <a:rPr lang="en-US" sz="2400" kern="0" dirty="0"/>
              <a:t>Authorize: </a:t>
            </a:r>
          </a:p>
          <a:p>
            <a:pPr marL="342900" marR="5080" lvl="0" indent="-342900">
              <a:lnSpc>
                <a:spcPts val="35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 dirty="0"/>
              <a:t>Funding in an amount not to exceed $17,454,910 to Cathedral Village Partners Limited Partnership or a Related Northwest / Catholic Charities affiliate </a:t>
            </a:r>
          </a:p>
          <a:p>
            <a:pPr marL="342900" marR="5080" lvl="0" indent="-342900">
              <a:lnSpc>
                <a:spcPts val="350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kern="0" dirty="0"/>
              <a:t>Director of PHB to execute all documentation needed for this project 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27829D"/>
              </a:solidFill>
              <a:effectLst/>
              <a:uLnTx/>
              <a:uFillTx/>
              <a:latin typeface="Arial"/>
              <a:ea typeface="+mj-ea"/>
              <a:cs typeface="Arial"/>
            </a:endParaRPr>
          </a:p>
        </p:txBody>
      </p:sp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456E8F8F-68AA-4EB3-8E43-07A7179E69C0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400">
              <a:spcBef>
                <a:spcPts val="40"/>
              </a:spcBef>
            </a:pPr>
            <a:fld id="{81D60167-4931-47E6-BA6A-407CBD079E47}" type="slidenum">
              <a:rPr lang="en-US" smtClean="0"/>
              <a:pPr marL="25400">
                <a:spcBef>
                  <a:spcPts val="40"/>
                </a:spcBef>
              </a:pPr>
              <a:t>8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7F6178-746E-465A-9201-803D05C07A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14"/>
          <a:stretch/>
        </p:blipFill>
        <p:spPr>
          <a:xfrm>
            <a:off x="0" y="6303764"/>
            <a:ext cx="12192000" cy="56083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0F38EED-7551-4B5C-B957-C460A605CEC4}"/>
              </a:ext>
            </a:extLst>
          </p:cNvPr>
          <p:cNvSpPr txBox="1"/>
          <p:nvPr/>
        </p:nvSpPr>
        <p:spPr>
          <a:xfrm>
            <a:off x="5358130" y="6399514"/>
            <a:ext cx="66814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Cathedral Village	Portland Housing Bureau                                      	</a:t>
            </a:r>
          </a:p>
        </p:txBody>
      </p:sp>
      <p:pic>
        <p:nvPicPr>
          <p:cNvPr id="17" name="Picture 16" descr="A group of people standing in the grass&#10;&#10;Description automatically generated">
            <a:extLst>
              <a:ext uri="{FF2B5EF4-FFF2-40B4-BE49-F238E27FC236}">
                <a16:creationId xmlns:a16="http://schemas.microsoft.com/office/drawing/2014/main" id="{65DE460A-188E-46A2-91C4-B5256B6C86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919" y="1861045"/>
            <a:ext cx="5318768" cy="356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08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25ED171E556C14F82E9EE7D6AD6ADC0" ma:contentTypeVersion="10" ma:contentTypeDescription="Create a new document." ma:contentTypeScope="" ma:versionID="e8fc8ea8619968ec493d1defd3cbe0a2">
  <xsd:schema xmlns:xsd="http://www.w3.org/2001/XMLSchema" xmlns:xs="http://www.w3.org/2001/XMLSchema" xmlns:p="http://schemas.microsoft.com/office/2006/metadata/properties" xmlns:ns2="060a82f8-d967-4b12-b40e-d98873453ce7" xmlns:ns3="346db972-0b35-4356-939b-7cf22708d79a" targetNamespace="http://schemas.microsoft.com/office/2006/metadata/properties" ma:root="true" ma:fieldsID="1cdba07b0db1834a5408d38588b84019" ns2:_="" ns3:_="">
    <xsd:import namespace="060a82f8-d967-4b12-b40e-d98873453ce7"/>
    <xsd:import namespace="346db972-0b35-4356-939b-7cf22708d7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0a82f8-d967-4b12-b40e-d98873453c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6db972-0b35-4356-939b-7cf22708d7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B01BBC-9D6E-4AA0-B76F-174811E9070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53D4BB0-9BE0-472A-AEE4-B579D6196A8D}">
  <ds:schemaRefs>
    <ds:schemaRef ds:uri="060a82f8-d967-4b12-b40e-d98873453ce7"/>
    <ds:schemaRef ds:uri="http://purl.org/dc/dcmitype/"/>
    <ds:schemaRef ds:uri="346db972-0b35-4356-939b-7cf22708d79a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A5A87F-B217-4215-BF0B-B975B9C4BF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0a82f8-d967-4b12-b40e-d98873453ce7"/>
    <ds:schemaRef ds:uri="346db972-0b35-4356-939b-7cf22708d7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4361</TotalTime>
  <Words>428</Words>
  <Application>Microsoft Office PowerPoint</Application>
  <PresentationFormat>Widescreen</PresentationFormat>
  <Paragraphs>101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Arial Black</vt:lpstr>
      <vt:lpstr>Arial Rounded MT Bold</vt:lpstr>
      <vt:lpstr>Arial,Sans-Serif</vt:lpstr>
      <vt:lpstr>Calibri</vt:lpstr>
      <vt:lpstr>Calibri Light</vt:lpstr>
      <vt:lpstr>Times New Roman</vt:lpstr>
      <vt:lpstr>Office Theme</vt:lpstr>
      <vt:lpstr>Cathedral Village funded by the Portland Housing Bond</vt:lpstr>
      <vt:lpstr>PowerPoint Presentation</vt:lpstr>
      <vt:lpstr>Cathedral Village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PHB PPT Twmplate</dc:title>
  <dc:creator>Benoit, Emily</dc:creator>
  <cp:lastModifiedBy>Shook, Anna</cp:lastModifiedBy>
  <cp:revision>396</cp:revision>
  <dcterms:created xsi:type="dcterms:W3CDTF">2017-10-04T08:00:34Z</dcterms:created>
  <dcterms:modified xsi:type="dcterms:W3CDTF">2021-01-11T16:43:54Z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2017-10-03T00:00:00Z</vt:filetime>
  </property>
  <property fmtid="{D5CDD505-2E9C-101B-9397-08002B2CF9AE}" pid="3" name="Creator">
    <vt:lpwstr>PowerPoint</vt:lpwstr>
  </property>
  <property fmtid="{D5CDD505-2E9C-101B-9397-08002B2CF9AE}" pid="4" name="LastSaved">
    <vt:filetime>2017-10-04T00:00:00Z</vt:filetime>
  </property>
  <property fmtid="{D5CDD505-2E9C-101B-9397-08002B2CF9AE}" pid="5" name="ContentTypeId">
    <vt:lpwstr>0x010100725ED171E556C14F82E9EE7D6AD6ADC0</vt:lpwstr>
  </property>
</Properties>
</file>