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30" r:id="rId3"/>
    <p:sldId id="332" r:id="rId4"/>
    <p:sldId id="333" r:id="rId5"/>
    <p:sldId id="334" r:id="rId6"/>
    <p:sldId id="331" r:id="rId7"/>
    <p:sldId id="336" r:id="rId8"/>
    <p:sldId id="338" r:id="rId9"/>
    <p:sldId id="335" r:id="rId10"/>
    <p:sldId id="340" r:id="rId11"/>
    <p:sldId id="341" r:id="rId12"/>
    <p:sldId id="342"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58343" autoAdjust="0"/>
  </p:normalViewPr>
  <p:slideViewPr>
    <p:cSldViewPr snapToGrid="0">
      <p:cViewPr varScale="1">
        <p:scale>
          <a:sx n="66" d="100"/>
          <a:sy n="66" d="100"/>
        </p:scale>
        <p:origin x="1938"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delatorre\AppData\Local\Microsoft\Windows\INetCache\Content.Outlook\P8MFXH3O\Disability%20for%20Portlan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delatorre\AppData\Local\Microsoft\Windows\INetCache\Content.Outlook\P8MFXH3O\Disability%20for%20Portlan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delatorre\AppData\Local\Microsoft\Windows\INetCache\Content.Outlook\P8MFXH3O\Disability%20for%20Portlan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aseline="0" dirty="0"/>
              <a:t>EDUCATIONAL ATTAINMENT (Age 25+)</a:t>
            </a:r>
          </a:p>
        </c:rich>
      </c:tx>
      <c:layout>
        <c:manualLayout>
          <c:xMode val="edge"/>
          <c:yMode val="edge"/>
          <c:x val="5.6287799058321444E-2"/>
          <c:y val="4.8967542141522921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4916677673355352"/>
          <c:y val="0.22221828232255977"/>
          <c:w val="0.43346046148481476"/>
          <c:h val="0.66741029194748835"/>
        </c:manualLayout>
      </c:layout>
      <c:barChart>
        <c:barDir val="bar"/>
        <c:grouping val="clustered"/>
        <c:varyColors val="0"/>
        <c:ser>
          <c:idx val="0"/>
          <c:order val="0"/>
          <c:tx>
            <c:strRef>
              <c:f>'S1811'!$C$48</c:f>
              <c:strCache>
                <c:ptCount val="1"/>
                <c:pt idx="0">
                  <c:v>EDUCATIONAL ATTAINMENT</c:v>
                </c:pt>
              </c:strCache>
            </c:strRef>
          </c:tx>
          <c:spPr>
            <a:solidFill>
              <a:schemeClr val="accent1"/>
            </a:solidFill>
            <a:ln>
              <a:noFill/>
            </a:ln>
            <a:effectLst/>
          </c:spPr>
          <c:invertIfNegative val="0"/>
          <c:dLbls>
            <c:dLbl>
              <c:idx val="0"/>
              <c:tx>
                <c:rich>
                  <a:bodyPr/>
                  <a:lstStyle/>
                  <a:p>
                    <a:r>
                      <a:rPr lang="en-US"/>
                      <a:t>31.7%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FC-452C-A6EB-7282AEE6F3C7}"/>
                </c:ext>
              </c:extLst>
            </c:dLbl>
            <c:dLbl>
              <c:idx val="1"/>
              <c:tx>
                <c:rich>
                  <a:bodyPr/>
                  <a:lstStyle/>
                  <a:p>
                    <a:r>
                      <a:rPr lang="en-US"/>
                      <a:t>24.6%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FC-452C-A6EB-7282AEE6F3C7}"/>
                </c:ext>
              </c:extLst>
            </c:dLbl>
            <c:dLbl>
              <c:idx val="2"/>
              <c:tx>
                <c:rich>
                  <a:bodyPr/>
                  <a:lstStyle/>
                  <a:p>
                    <a:r>
                      <a:rPr lang="en-US"/>
                      <a:t>18.3%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FC-452C-A6EB-7282AEE6F3C7}"/>
                </c:ext>
              </c:extLst>
            </c:dLbl>
            <c:dLbl>
              <c:idx val="3"/>
              <c:tx>
                <c:rich>
                  <a:bodyPr/>
                  <a:lstStyle/>
                  <a:p>
                    <a:r>
                      <a:rPr lang="en-US"/>
                      <a:t>7.2%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FC-452C-A6EB-7282AEE6F3C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'S1811'!$C$50:$C$53</c:f>
              <c:strCache>
                <c:ptCount val="4"/>
                <c:pt idx="0">
                  <c:v>Less than high school graduate</c:v>
                </c:pt>
                <c:pt idx="1">
                  <c:v>High school graduate (includes equivalency)</c:v>
                </c:pt>
                <c:pt idx="2">
                  <c:v>Some college or associate's degree</c:v>
                </c:pt>
                <c:pt idx="3">
                  <c:v>Bachelor's degree or higher</c:v>
                </c:pt>
              </c:strCache>
            </c:strRef>
          </c:cat>
          <c:val>
            <c:numRef>
              <c:f>'S1811'!$D$50:$D$53</c:f>
              <c:numCache>
                <c:formatCode>0.00</c:formatCode>
                <c:ptCount val="4"/>
                <c:pt idx="0">
                  <c:v>31.668322275251899</c:v>
                </c:pt>
                <c:pt idx="1">
                  <c:v>24.630917325195924</c:v>
                </c:pt>
                <c:pt idx="2">
                  <c:v>18.312551576558704</c:v>
                </c:pt>
                <c:pt idx="3">
                  <c:v>7.1644493801888336</c:v>
                </c:pt>
              </c:numCache>
            </c:numRef>
          </c:val>
          <c:extLst>
            <c:ext xmlns:c16="http://schemas.microsoft.com/office/drawing/2014/chart" uri="{C3380CC4-5D6E-409C-BE32-E72D297353CC}">
              <c16:uniqueId val="{00000000-4EC4-4513-A190-48EC525DD3D4}"/>
            </c:ext>
          </c:extLst>
        </c:ser>
        <c:dLbls>
          <c:dLblPos val="outEnd"/>
          <c:showLegendKey val="0"/>
          <c:showVal val="1"/>
          <c:showCatName val="0"/>
          <c:showSerName val="0"/>
          <c:showPercent val="0"/>
          <c:showBubbleSize val="0"/>
        </c:dLbls>
        <c:gapWidth val="150"/>
        <c:axId val="742688784"/>
        <c:axId val="737689696"/>
      </c:barChart>
      <c:catAx>
        <c:axId val="742688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7689696"/>
        <c:crosses val="autoZero"/>
        <c:auto val="1"/>
        <c:lblAlgn val="ctr"/>
        <c:lblOffset val="100"/>
        <c:noMultiLvlLbl val="0"/>
      </c:catAx>
      <c:valAx>
        <c:axId val="737689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dirty="0"/>
                  <a:t>Approx. percent with disability</a:t>
                </a:r>
              </a:p>
            </c:rich>
          </c:tx>
          <c:layout>
            <c:manualLayout>
              <c:xMode val="edge"/>
              <c:yMode val="edge"/>
              <c:x val="0.6388302877234685"/>
              <c:y val="6.910751397710976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688784"/>
        <c:crosses val="autoZero"/>
        <c:crossBetween val="between"/>
      </c:valAx>
      <c:spPr>
        <a:solidFill>
          <a:schemeClr val="bg1"/>
        </a:solidFill>
        <a:ln>
          <a:noFill/>
        </a:ln>
        <a:effectLst/>
      </c:spPr>
    </c:plotArea>
    <c:plotVisOnly val="1"/>
    <c:dispBlanksAs val="gap"/>
    <c:showDLblsOverMax val="0"/>
    <c:extLst/>
  </c:chart>
  <c:spPr>
    <a:solidFill>
      <a:schemeClr val="bg2"/>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aseline="0" dirty="0"/>
              <a:t>EARNINGS IN PAST 12 MONTHS (Age 16+) </a:t>
            </a:r>
          </a:p>
        </c:rich>
      </c:tx>
      <c:layout>
        <c:manualLayout>
          <c:xMode val="edge"/>
          <c:yMode val="edge"/>
          <c:x val="5.7711507904809292E-2"/>
          <c:y val="5.3448385771557277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4916677673355352"/>
          <c:y val="0.19801031767580776"/>
          <c:w val="0.42112471424942849"/>
          <c:h val="0.65789697548604464"/>
        </c:manualLayout>
      </c:layout>
      <c:barChart>
        <c:barDir val="bar"/>
        <c:grouping val="clustered"/>
        <c:varyColors val="0"/>
        <c:ser>
          <c:idx val="0"/>
          <c:order val="0"/>
          <c:tx>
            <c:strRef>
              <c:f>'S1811'!$C$54</c:f>
              <c:strCache>
                <c:ptCount val="1"/>
                <c:pt idx="0">
                  <c:v>EARNINGS IN PAST 12 MONTHS </c:v>
                </c:pt>
              </c:strCache>
            </c:strRef>
          </c:tx>
          <c:spPr>
            <a:solidFill>
              <a:schemeClr val="accent1"/>
            </a:solidFill>
            <a:ln>
              <a:noFill/>
            </a:ln>
            <a:effectLst/>
          </c:spPr>
          <c:invertIfNegative val="0"/>
          <c:dLbls>
            <c:dLbl>
              <c:idx val="0"/>
              <c:tx>
                <c:rich>
                  <a:bodyPr/>
                  <a:lstStyle/>
                  <a:p>
                    <a:r>
                      <a:rPr lang="en-US"/>
                      <a:t>12.6%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BD-4D55-8DC9-F0298755AB68}"/>
                </c:ext>
              </c:extLst>
            </c:dLbl>
            <c:dLbl>
              <c:idx val="1"/>
              <c:tx>
                <c:rich>
                  <a:bodyPr/>
                  <a:lstStyle/>
                  <a:p>
                    <a:r>
                      <a:rPr lang="en-US"/>
                      <a:t>11.1%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BD-4D55-8DC9-F0298755AB68}"/>
                </c:ext>
              </c:extLst>
            </c:dLbl>
            <c:dLbl>
              <c:idx val="2"/>
              <c:tx>
                <c:rich>
                  <a:bodyPr/>
                  <a:lstStyle/>
                  <a:p>
                    <a:r>
                      <a:rPr lang="en-US"/>
                      <a:t>7.0%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BD-4D55-8DC9-F0298755AB68}"/>
                </c:ext>
              </c:extLst>
            </c:dLbl>
            <c:dLbl>
              <c:idx val="3"/>
              <c:tx>
                <c:rich>
                  <a:bodyPr/>
                  <a:lstStyle/>
                  <a:p>
                    <a:r>
                      <a:rPr lang="en-US"/>
                      <a:t>5.8%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BD-4D55-8DC9-F0298755AB68}"/>
                </c:ext>
              </c:extLst>
            </c:dLbl>
            <c:dLbl>
              <c:idx val="4"/>
              <c:tx>
                <c:rich>
                  <a:bodyPr/>
                  <a:lstStyle/>
                  <a:p>
                    <a:r>
                      <a:rPr lang="en-US"/>
                      <a:t>5.2%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BD-4D55-8DC9-F0298755AB68}"/>
                </c:ext>
              </c:extLst>
            </c:dLbl>
            <c:dLbl>
              <c:idx val="5"/>
              <c:tx>
                <c:rich>
                  <a:bodyPr/>
                  <a:lstStyle/>
                  <a:p>
                    <a:r>
                      <a:rPr lang="en-US"/>
                      <a:t>4.6%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BD-4D55-8DC9-F0298755AB68}"/>
                </c:ext>
              </c:extLst>
            </c:dLbl>
            <c:dLbl>
              <c:idx val="6"/>
              <c:tx>
                <c:rich>
                  <a:bodyPr/>
                  <a:lstStyle/>
                  <a:p>
                    <a:r>
                      <a:rPr lang="en-US"/>
                      <a:t>3.2%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BD-4D55-8DC9-F0298755AB6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'S1811'!$C$56:$C$62</c:f>
              <c:strCache>
                <c:ptCount val="7"/>
                <c:pt idx="0">
                  <c:v>$1 to $4,999</c:v>
                </c:pt>
                <c:pt idx="1">
                  <c:v>$5,000 to $14,999</c:v>
                </c:pt>
                <c:pt idx="2">
                  <c:v>$15,000 to $24,999</c:v>
                </c:pt>
                <c:pt idx="3">
                  <c:v>$25,000 to $34,999</c:v>
                </c:pt>
                <c:pt idx="4">
                  <c:v>$35,000 to $49,999</c:v>
                </c:pt>
                <c:pt idx="5">
                  <c:v>$50,000 to $74,999</c:v>
                </c:pt>
                <c:pt idx="6">
                  <c:v>$75,000 or more</c:v>
                </c:pt>
              </c:strCache>
            </c:strRef>
          </c:cat>
          <c:val>
            <c:numRef>
              <c:f>'S1811'!$D$56:$D$62</c:f>
              <c:numCache>
                <c:formatCode>0.00</c:formatCode>
                <c:ptCount val="7"/>
                <c:pt idx="0">
                  <c:v>12.595471799237565</c:v>
                </c:pt>
                <c:pt idx="1">
                  <c:v>11.098204281446735</c:v>
                </c:pt>
                <c:pt idx="2">
                  <c:v>6.9562567042750878</c:v>
                </c:pt>
                <c:pt idx="3">
                  <c:v>5.7836137273200485</c:v>
                </c:pt>
                <c:pt idx="4">
                  <c:v>5.1668583086580933</c:v>
                </c:pt>
                <c:pt idx="5">
                  <c:v>4.6042785376273558</c:v>
                </c:pt>
                <c:pt idx="6">
                  <c:v>3.2349025932468063</c:v>
                </c:pt>
              </c:numCache>
            </c:numRef>
          </c:val>
          <c:extLst>
            <c:ext xmlns:c16="http://schemas.microsoft.com/office/drawing/2014/chart" uri="{C3380CC4-5D6E-409C-BE32-E72D297353CC}">
              <c16:uniqueId val="{00000000-F7CF-49B3-B102-81FE8511BE41}"/>
            </c:ext>
          </c:extLst>
        </c:ser>
        <c:dLbls>
          <c:dLblPos val="outEnd"/>
          <c:showLegendKey val="0"/>
          <c:showVal val="1"/>
          <c:showCatName val="0"/>
          <c:showSerName val="0"/>
          <c:showPercent val="0"/>
          <c:showBubbleSize val="0"/>
        </c:dLbls>
        <c:gapWidth val="150"/>
        <c:axId val="742688784"/>
        <c:axId val="737689696"/>
      </c:barChart>
      <c:catAx>
        <c:axId val="742688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7689696"/>
        <c:crosses val="autoZero"/>
        <c:auto val="1"/>
        <c:lblAlgn val="ctr"/>
        <c:lblOffset val="100"/>
        <c:noMultiLvlLbl val="0"/>
      </c:catAx>
      <c:valAx>
        <c:axId val="737689696"/>
        <c:scaling>
          <c:orientation val="minMax"/>
          <c:max val="16"/>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dirty="0"/>
                  <a:t>Approx. percent with disability</a:t>
                </a:r>
              </a:p>
            </c:rich>
          </c:tx>
          <c:layout>
            <c:manualLayout>
              <c:xMode val="edge"/>
              <c:yMode val="edge"/>
              <c:x val="0.57856402818068797"/>
              <c:y val="4.688293963254599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688784"/>
        <c:crosses val="autoZero"/>
        <c:crossBetween val="between"/>
      </c:valAx>
      <c:spPr>
        <a:solidFill>
          <a:schemeClr val="bg1"/>
        </a:solidFill>
        <a:ln>
          <a:noFill/>
        </a:ln>
        <a:effectLst/>
      </c:spPr>
    </c:plotArea>
    <c:plotVisOnly val="1"/>
    <c:dispBlanksAs val="gap"/>
    <c:showDLblsOverMax val="0"/>
    <c:extLst/>
  </c:chart>
  <c:spPr>
    <a:solidFill>
      <a:schemeClr val="bg2"/>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aseline="0" dirty="0"/>
              <a:t>POVERTY STATUS IN THE PAST 12 MONTHS (Age 16+)</a:t>
            </a:r>
          </a:p>
        </c:rich>
      </c:tx>
      <c:layout>
        <c:manualLayout>
          <c:xMode val="edge"/>
          <c:yMode val="edge"/>
          <c:x val="3.4608059036846814E-2"/>
          <c:y val="7.6297190280203125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4916677673355352"/>
          <c:y val="0.2941214256112723"/>
          <c:w val="0.41596342392684788"/>
          <c:h val="0.46642768338168256"/>
        </c:manualLayout>
      </c:layout>
      <c:barChart>
        <c:barDir val="bar"/>
        <c:grouping val="clustered"/>
        <c:varyColors val="0"/>
        <c:ser>
          <c:idx val="0"/>
          <c:order val="0"/>
          <c:tx>
            <c:strRef>
              <c:f>'S1811'!$C$64</c:f>
              <c:strCache>
                <c:ptCount val="1"/>
                <c:pt idx="0">
                  <c:v>POVERTY STATUS IN THE PAST 12 MONTHS</c:v>
                </c:pt>
              </c:strCache>
            </c:strRef>
          </c:tx>
          <c:spPr>
            <a:solidFill>
              <a:schemeClr val="accent1"/>
            </a:solidFill>
            <a:ln>
              <a:noFill/>
            </a:ln>
            <a:effectLst/>
          </c:spPr>
          <c:invertIfNegative val="0"/>
          <c:dLbls>
            <c:dLbl>
              <c:idx val="0"/>
              <c:tx>
                <c:rich>
                  <a:bodyPr/>
                  <a:lstStyle/>
                  <a:p>
                    <a:r>
                      <a:rPr lang="en-US"/>
                      <a:t>27.7%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7B-4CF6-85EB-EF8FEE787D05}"/>
                </c:ext>
              </c:extLst>
            </c:dLbl>
            <c:dLbl>
              <c:idx val="1"/>
              <c:tx>
                <c:rich>
                  <a:bodyPr/>
                  <a:lstStyle/>
                  <a:p>
                    <a:r>
                      <a:rPr lang="en-US"/>
                      <a:t>24.0%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7B-4CF6-85EB-EF8FEE787D05}"/>
                </c:ext>
              </c:extLst>
            </c:dLbl>
            <c:dLbl>
              <c:idx val="2"/>
              <c:tx>
                <c:rich>
                  <a:bodyPr/>
                  <a:lstStyle/>
                  <a:p>
                    <a:r>
                      <a:rPr lang="en-US"/>
                      <a:t>10.7%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B-4CF6-85EB-EF8FEE787D0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'S1811'!$C$66:$C$68</c:f>
              <c:strCache>
                <c:ptCount val="3"/>
                <c:pt idx="0">
                  <c:v>Below 100 percent of the poverty level</c:v>
                </c:pt>
                <c:pt idx="1">
                  <c:v>100 to 149 percent of the poverty level</c:v>
                </c:pt>
                <c:pt idx="2">
                  <c:v>At or above 150 percent of the poverty level</c:v>
                </c:pt>
              </c:strCache>
            </c:strRef>
          </c:cat>
          <c:val>
            <c:numRef>
              <c:f>'S1811'!$D$66:$D$68</c:f>
              <c:numCache>
                <c:formatCode>0.00</c:formatCode>
                <c:ptCount val="3"/>
                <c:pt idx="0">
                  <c:v>27.716971575773318</c:v>
                </c:pt>
                <c:pt idx="1">
                  <c:v>24.023444568475423</c:v>
                </c:pt>
                <c:pt idx="2">
                  <c:v>10.683142678210283</c:v>
                </c:pt>
              </c:numCache>
            </c:numRef>
          </c:val>
          <c:extLst>
            <c:ext xmlns:c16="http://schemas.microsoft.com/office/drawing/2014/chart" uri="{C3380CC4-5D6E-409C-BE32-E72D297353CC}">
              <c16:uniqueId val="{00000000-1ECA-49DA-80EE-35C97C87BAC2}"/>
            </c:ext>
          </c:extLst>
        </c:ser>
        <c:dLbls>
          <c:dLblPos val="outEnd"/>
          <c:showLegendKey val="0"/>
          <c:showVal val="1"/>
          <c:showCatName val="0"/>
          <c:showSerName val="0"/>
          <c:showPercent val="0"/>
          <c:showBubbleSize val="0"/>
        </c:dLbls>
        <c:gapWidth val="150"/>
        <c:axId val="742688784"/>
        <c:axId val="737689696"/>
      </c:barChart>
      <c:catAx>
        <c:axId val="742688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7689696"/>
        <c:crosses val="autoZero"/>
        <c:auto val="1"/>
        <c:lblAlgn val="ctr"/>
        <c:lblOffset val="100"/>
        <c:noMultiLvlLbl val="0"/>
      </c:catAx>
      <c:valAx>
        <c:axId val="737689696"/>
        <c:scaling>
          <c:orientation val="minMax"/>
          <c:max val="3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dirty="0"/>
                  <a:t>Approx. percent with disability</a:t>
                </a:r>
              </a:p>
            </c:rich>
          </c:tx>
          <c:layout>
            <c:manualLayout>
              <c:xMode val="edge"/>
              <c:yMode val="edge"/>
              <c:x val="0.64841290322580636"/>
              <c:y val="8.376152980877393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68878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B3DF4-61DD-48D1-BBE5-68769C7AD445}"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E5969-8EA1-49D7-BBBE-FDCB9C131A70}" type="slidenum">
              <a:rPr lang="en-US" smtClean="0"/>
              <a:t>‹#›</a:t>
            </a:fld>
            <a:endParaRPr lang="en-US"/>
          </a:p>
        </p:txBody>
      </p:sp>
    </p:spTree>
    <p:extLst>
      <p:ext uri="{BB962C8B-B14F-4D97-AF65-F5344CB8AC3E}">
        <p14:creationId xmlns:p14="http://schemas.microsoft.com/office/powerpoint/2010/main" val="240765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0DC265-7E49-4006-9176-EA893450C503}" type="slidenum">
              <a:rPr lang="en-US" smtClean="0"/>
              <a:t>2</a:t>
            </a:fld>
            <a:endParaRPr lang="en-US"/>
          </a:p>
        </p:txBody>
      </p:sp>
    </p:spTree>
    <p:extLst>
      <p:ext uri="{BB962C8B-B14F-4D97-AF65-F5344CB8AC3E}">
        <p14:creationId xmlns:p14="http://schemas.microsoft.com/office/powerpoint/2010/main" val="308242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analyses were provided by PSU’s Institute on Aging from a draft report that will be delivered to the City of Portland in 2021. Please note that all percentages here are approximate, they represent rounded percentages, and are calculated from combined data tables. </a:t>
            </a:r>
          </a:p>
          <a:p>
            <a:endParaRPr lang="en-US" dirty="0"/>
          </a:p>
          <a:p>
            <a:r>
              <a:rPr lang="en-US" dirty="0"/>
              <a:t>The next three graphs in this presentation show the relationships between disability, education and income in the city of Portland. It is important to note that these relationships do not show causality; for example, disability does not cause poverty and poverty does not cause disability, but they are related.  </a:t>
            </a:r>
          </a:p>
          <a:p>
            <a:endParaRPr lang="en-US" dirty="0"/>
          </a:p>
          <a:p>
            <a:r>
              <a:rPr lang="en-US" sz="1200" b="0" i="0" u="none" strike="noStrike" kern="1200" dirty="0">
                <a:solidFill>
                  <a:schemeClr val="tx1"/>
                </a:solidFill>
                <a:effectLst/>
                <a:latin typeface="+mn-lt"/>
                <a:ea typeface="+mn-ea"/>
                <a:cs typeface="+mn-cs"/>
              </a:rPr>
              <a:t>Educational attainment for those aged 25 and older showed that l</a:t>
            </a:r>
            <a:r>
              <a:rPr lang="en-US" sz="1200" dirty="0"/>
              <a:t>ower education attainment correlated to higher disability prevalence: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proportion of the population with less than high school degree with a disability was approximately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proportion of the population with a high school degree with a disability was approximately 24.6%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proportion of the population with some college education or associate's degree with a disability was approximately 18.3%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proportion of the population with a Bachelor's degree or higher with a disability was approximately 7.2%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clarification, disability prevalence includes any self-reported disability, including hearing, vision, cognitive, ambulatory, self-care, or independent living difficulty.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48259-0102-46AB-A610-79B5DFF9E9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08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Earnings in the past 12 months for those aged 16 and older showed that l</a:t>
            </a:r>
            <a:r>
              <a:rPr lang="en-US" sz="1200" dirty="0"/>
              <a:t>ower earnings correlated with higher disability prevalence: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proportion of the population earning $1 to $4,999 with a disability was approximately 12.6%</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proportion of the population earning $5,000 to $14,999</a:t>
            </a:r>
            <a:r>
              <a:rPr lang="en-US" dirty="0"/>
              <a:t> </a:t>
            </a:r>
            <a:r>
              <a:rPr lang="en-US" sz="1200" b="0" i="0" u="none" strike="noStrike" kern="1200" dirty="0">
                <a:solidFill>
                  <a:schemeClr val="tx1"/>
                </a:solidFill>
                <a:effectLst/>
                <a:latin typeface="+mn-lt"/>
                <a:ea typeface="+mn-ea"/>
                <a:cs typeface="+mn-cs"/>
              </a:rPr>
              <a:t>with a disability was approximately 11.1%</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proportion of the population earning $15,000 to $24,999</a:t>
            </a:r>
            <a:r>
              <a:rPr lang="en-US" dirty="0"/>
              <a:t> </a:t>
            </a:r>
            <a:r>
              <a:rPr lang="en-US" sz="1200" b="0" i="0" u="none" strike="noStrike" kern="1200" dirty="0">
                <a:solidFill>
                  <a:schemeClr val="tx1"/>
                </a:solidFill>
                <a:effectLst/>
                <a:latin typeface="+mn-lt"/>
                <a:ea typeface="+mn-ea"/>
                <a:cs typeface="+mn-cs"/>
              </a:rPr>
              <a:t>with a disability was approximately 7.0%</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proportion of the population earning $25,000 to $34,999</a:t>
            </a:r>
            <a:r>
              <a:rPr lang="en-US" dirty="0"/>
              <a:t> </a:t>
            </a:r>
            <a:r>
              <a:rPr lang="en-US" sz="1200" b="0" i="0" u="none" strike="noStrike" kern="1200" dirty="0">
                <a:solidFill>
                  <a:schemeClr val="tx1"/>
                </a:solidFill>
                <a:effectLst/>
                <a:latin typeface="+mn-lt"/>
                <a:ea typeface="+mn-ea"/>
                <a:cs typeface="+mn-cs"/>
              </a:rPr>
              <a:t>with a disability was approximately 5.8%</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proportion of the population earning $35,000 to $49,999</a:t>
            </a:r>
            <a:r>
              <a:rPr lang="en-US" dirty="0"/>
              <a:t> </a:t>
            </a:r>
            <a:r>
              <a:rPr lang="en-US" sz="1200" b="0" i="0" u="none" strike="noStrike" kern="1200" dirty="0">
                <a:solidFill>
                  <a:schemeClr val="tx1"/>
                </a:solidFill>
                <a:effectLst/>
                <a:latin typeface="+mn-lt"/>
                <a:ea typeface="+mn-ea"/>
                <a:cs typeface="+mn-cs"/>
              </a:rPr>
              <a:t>with a disability was approximately 5.2%</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proportion of the population earning $50,000 to $74,999</a:t>
            </a:r>
            <a:r>
              <a:rPr lang="en-US" dirty="0"/>
              <a:t> </a:t>
            </a:r>
            <a:r>
              <a:rPr lang="en-US" sz="1200" b="0" i="0" u="none" strike="noStrike" kern="1200" dirty="0">
                <a:solidFill>
                  <a:schemeClr val="tx1"/>
                </a:solidFill>
                <a:effectLst/>
                <a:latin typeface="+mn-lt"/>
                <a:ea typeface="+mn-ea"/>
                <a:cs typeface="+mn-cs"/>
              </a:rPr>
              <a:t>with a disability was approximately 4.6%</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proportion of the population earning $75,000 or more</a:t>
            </a:r>
            <a:r>
              <a:rPr lang="en-US" dirty="0"/>
              <a:t> </a:t>
            </a:r>
            <a:r>
              <a:rPr lang="en-US" sz="1200" b="0" i="0" u="none" strike="noStrike" kern="1200" dirty="0">
                <a:solidFill>
                  <a:schemeClr val="tx1"/>
                </a:solidFill>
                <a:effectLst/>
                <a:latin typeface="+mn-lt"/>
                <a:ea typeface="+mn-ea"/>
                <a:cs typeface="+mn-cs"/>
              </a:rPr>
              <a:t>with a disability was approximately 3.2%</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48259-0102-46AB-A610-79B5DFF9E9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252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Poverty status in the past 12 months for those aged 16 and older showed that being below the poverty level or closer to the poverty level correlated with higher disability prevalence: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proportion of the population below 100 percent of the poverty level</a:t>
            </a:r>
            <a:r>
              <a:rPr lang="en-US" dirty="0"/>
              <a:t> </a:t>
            </a:r>
            <a:r>
              <a:rPr lang="en-US" sz="1200" b="0" i="0" u="none" strike="noStrike" kern="1200" dirty="0">
                <a:solidFill>
                  <a:schemeClr val="tx1"/>
                </a:solidFill>
                <a:effectLst/>
                <a:latin typeface="+mn-lt"/>
                <a:ea typeface="+mn-ea"/>
                <a:cs typeface="+mn-cs"/>
              </a:rPr>
              <a:t>with a disability was approximately 27.7%</a:t>
            </a:r>
            <a:endParaRPr lang="en-US" dirty="0"/>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proportion of the population from 100 to 149 percent of the poverty level</a:t>
            </a:r>
            <a:r>
              <a:rPr lang="en-US" dirty="0"/>
              <a:t> </a:t>
            </a:r>
            <a:r>
              <a:rPr lang="en-US" sz="1200" b="0" i="0" u="none" strike="noStrike" kern="1200" dirty="0">
                <a:solidFill>
                  <a:schemeClr val="tx1"/>
                </a:solidFill>
                <a:effectLst/>
                <a:latin typeface="+mn-lt"/>
                <a:ea typeface="+mn-ea"/>
                <a:cs typeface="+mn-cs"/>
              </a:rPr>
              <a:t>with a disability was approximately 24.0%</a:t>
            </a:r>
            <a:endParaRPr lang="en-US" dirty="0"/>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proportion of the population at or above 150 percent of the poverty level</a:t>
            </a:r>
            <a:r>
              <a:rPr lang="en-US" dirty="0"/>
              <a:t> </a:t>
            </a:r>
            <a:r>
              <a:rPr lang="en-US" sz="1200" b="0" i="0" u="none" strike="noStrike" kern="1200" dirty="0">
                <a:solidFill>
                  <a:schemeClr val="tx1"/>
                </a:solidFill>
                <a:effectLst/>
                <a:latin typeface="+mn-lt"/>
                <a:ea typeface="+mn-ea"/>
                <a:cs typeface="+mn-cs"/>
              </a:rPr>
              <a:t>with a disability was approximately 10.7%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clarification, disability prevalence includes any self-reported disability, including hearing, vision, cognitive, ambulatory, self-care, or independent living difficulty.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48259-0102-46AB-A610-79B5DFF9E9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33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Equity Goals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Times New Roman" panose="02020603050405020304" pitchFamily="18" charset="0"/>
              </a:rPr>
              <a:t>All activities, programs, facilities, and services offered by the City of Portland will provide for equitable outcomes and opportunities in accordance with the provisions of the Americans with Disabilities Act</a:t>
            </a:r>
            <a:endParaRPr lang="en-US" sz="1200" b="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B0DC265-7E49-4006-9176-EA893450C503}" type="slidenum">
              <a:rPr lang="en-US" smtClean="0"/>
              <a:t>6</a:t>
            </a:fld>
            <a:endParaRPr lang="en-US"/>
          </a:p>
        </p:txBody>
      </p:sp>
    </p:spTree>
    <p:extLst>
      <p:ext uri="{BB962C8B-B14F-4D97-AF65-F5344CB8AC3E}">
        <p14:creationId xmlns:p14="http://schemas.microsoft.com/office/powerpoint/2010/main" val="65262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Disability Equity Goals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rPr>
              <a:t>Hiring and promotions of people experiencing disabilities will be fair and in keeping with the Model Employer of people with disabilities Policy adopted by Resolution 36925 in 2012 and the Model Employer of people with disabilities Strategic Plan adopted by Resolution 37235 in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B0DC265-7E49-4006-9176-EA893450C503}" type="slidenum">
              <a:rPr lang="en-US" smtClean="0"/>
              <a:t>7</a:t>
            </a:fld>
            <a:endParaRPr lang="en-US"/>
          </a:p>
        </p:txBody>
      </p:sp>
    </p:spTree>
    <p:extLst>
      <p:ext uri="{BB962C8B-B14F-4D97-AF65-F5344CB8AC3E}">
        <p14:creationId xmlns:p14="http://schemas.microsoft.com/office/powerpoint/2010/main" val="87784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Disability Equity Goals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rPr>
              <a:t>People experiencing disabilities will be provided equitable opportunities in contracting</a:t>
            </a:r>
          </a:p>
          <a:p>
            <a:endParaRPr lang="en-US" dirty="0"/>
          </a:p>
          <a:p>
            <a:endParaRPr lang="en-US" dirty="0"/>
          </a:p>
        </p:txBody>
      </p:sp>
      <p:sp>
        <p:nvSpPr>
          <p:cNvPr id="4" name="Slide Number Placeholder 3"/>
          <p:cNvSpPr>
            <a:spLocks noGrp="1"/>
          </p:cNvSpPr>
          <p:nvPr>
            <p:ph type="sldNum" sz="quarter" idx="5"/>
          </p:nvPr>
        </p:nvSpPr>
        <p:spPr/>
        <p:txBody>
          <a:bodyPr/>
          <a:lstStyle/>
          <a:p>
            <a:fld id="{2B0DC265-7E49-4006-9176-EA893450C503}" type="slidenum">
              <a:rPr lang="en-US" smtClean="0"/>
              <a:t>8</a:t>
            </a:fld>
            <a:endParaRPr lang="en-US"/>
          </a:p>
        </p:txBody>
      </p:sp>
    </p:spTree>
    <p:extLst>
      <p:ext uri="{BB962C8B-B14F-4D97-AF65-F5344CB8AC3E}">
        <p14:creationId xmlns:p14="http://schemas.microsoft.com/office/powerpoint/2010/main" val="6652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Rules or Policies to Implement the Disability Equity Goals</a:t>
            </a:r>
          </a:p>
          <a:p>
            <a:endParaRPr lang="en-US" dirty="0"/>
          </a:p>
          <a:p>
            <a:r>
              <a:rPr lang="en-US" sz="1200" b="0" dirty="0"/>
              <a:t>Accessible information and Communication technology policy </a:t>
            </a:r>
          </a:p>
          <a:p>
            <a:r>
              <a:rPr lang="en-US" sz="1200" b="0" dirty="0"/>
              <a:t>Effective communication </a:t>
            </a:r>
          </a:p>
          <a:p>
            <a:r>
              <a:rPr lang="en-US" sz="1200" b="0" dirty="0"/>
              <a:t>Reasonable modifications of practices, policies, and procedures </a:t>
            </a:r>
          </a:p>
          <a:p>
            <a:r>
              <a:rPr lang="en-US" sz="1200" b="0" dirty="0"/>
              <a:t>Methods for addressing requested accommodations</a:t>
            </a:r>
          </a:p>
          <a:p>
            <a:endParaRPr lang="en-US" dirty="0"/>
          </a:p>
        </p:txBody>
      </p:sp>
      <p:sp>
        <p:nvSpPr>
          <p:cNvPr id="4" name="Slide Number Placeholder 3"/>
          <p:cNvSpPr>
            <a:spLocks noGrp="1"/>
          </p:cNvSpPr>
          <p:nvPr>
            <p:ph type="sldNum" sz="quarter" idx="5"/>
          </p:nvPr>
        </p:nvSpPr>
        <p:spPr/>
        <p:txBody>
          <a:bodyPr/>
          <a:lstStyle/>
          <a:p>
            <a:fld id="{2B0DC265-7E49-4006-9176-EA893450C503}" type="slidenum">
              <a:rPr lang="en-US" smtClean="0"/>
              <a:t>9</a:t>
            </a:fld>
            <a:endParaRPr lang="en-US"/>
          </a:p>
        </p:txBody>
      </p:sp>
    </p:spTree>
    <p:extLst>
      <p:ext uri="{BB962C8B-B14F-4D97-AF65-F5344CB8AC3E}">
        <p14:creationId xmlns:p14="http://schemas.microsoft.com/office/powerpoint/2010/main" val="314747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D2441C-2891-40CF-AC02-83ED9AA4E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2" name="Title 1">
            <a:extLst>
              <a:ext uri="{FF2B5EF4-FFF2-40B4-BE49-F238E27FC236}">
                <a16:creationId xmlns:a16="http://schemas.microsoft.com/office/drawing/2014/main" id="{6B7CAF93-ABFF-4ECC-8242-74E3C64BBEDA}"/>
              </a:ext>
            </a:extLst>
          </p:cNvPr>
          <p:cNvSpPr>
            <a:spLocks noGrp="1"/>
          </p:cNvSpPr>
          <p:nvPr>
            <p:ph type="ctrTitle"/>
          </p:nvPr>
        </p:nvSpPr>
        <p:spPr>
          <a:xfrm>
            <a:off x="123568" y="2150075"/>
            <a:ext cx="11944864" cy="914401"/>
          </a:xfrm>
          <a:prstGeom prst="rect">
            <a:avLst/>
          </a:prstGeom>
        </p:spPr>
        <p:txBody>
          <a:bodyPr anchor="b"/>
          <a:lstStyle>
            <a:lvl1pPr algn="ctr">
              <a:defRPr sz="6000" b="1">
                <a:latin typeface="+mn-lt"/>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1F22725C-6668-4FAB-BC82-57250BF83C91}"/>
              </a:ext>
            </a:extLst>
          </p:cNvPr>
          <p:cNvPicPr>
            <a:picLocks noChangeAspect="1"/>
          </p:cNvPicPr>
          <p:nvPr userDrawn="1"/>
        </p:nvPicPr>
        <p:blipFill>
          <a:blip r:embed="rId3"/>
          <a:stretch>
            <a:fillRect/>
          </a:stretch>
        </p:blipFill>
        <p:spPr>
          <a:xfrm>
            <a:off x="10698892" y="3339172"/>
            <a:ext cx="1165950" cy="1184458"/>
          </a:xfrm>
          <a:prstGeom prst="rect">
            <a:avLst/>
          </a:prstGeom>
        </p:spPr>
      </p:pic>
      <p:pic>
        <p:nvPicPr>
          <p:cNvPr id="10" name="Picture 8" descr="OEHR Logo color-01.jpg">
            <a:extLst>
              <a:ext uri="{FF2B5EF4-FFF2-40B4-BE49-F238E27FC236}">
                <a16:creationId xmlns:a16="http://schemas.microsoft.com/office/drawing/2014/main" id="{A49E4380-407A-4677-9BED-6DFB08638764}"/>
              </a:ext>
            </a:extLst>
          </p:cNvPr>
          <p:cNvPicPr>
            <a:picLocks noChangeAspect="1"/>
          </p:cNvPicPr>
          <p:nvPr userDrawn="1"/>
        </p:nvPicPr>
        <p:blipFill>
          <a:blip r:embed="rId4" cstate="print"/>
          <a:srcRect/>
          <a:stretch>
            <a:fillRect/>
          </a:stretch>
        </p:blipFill>
        <p:spPr bwMode="auto">
          <a:xfrm>
            <a:off x="5892050" y="3339173"/>
            <a:ext cx="4677095" cy="1232204"/>
          </a:xfrm>
          <a:prstGeom prst="rect">
            <a:avLst/>
          </a:prstGeom>
          <a:noFill/>
          <a:ln w="9525">
            <a:noFill/>
            <a:miter lim="800000"/>
            <a:headEnd/>
            <a:tailEnd/>
          </a:ln>
        </p:spPr>
      </p:pic>
    </p:spTree>
    <p:extLst>
      <p:ext uri="{BB962C8B-B14F-4D97-AF65-F5344CB8AC3E}">
        <p14:creationId xmlns:p14="http://schemas.microsoft.com/office/powerpoint/2010/main" val="302728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F192E8-D5CA-446A-A14F-4085EAA1B2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2" name="Title 1">
            <a:extLst>
              <a:ext uri="{FF2B5EF4-FFF2-40B4-BE49-F238E27FC236}">
                <a16:creationId xmlns:a16="http://schemas.microsoft.com/office/drawing/2014/main" id="{E0C2ACA3-5B60-42B2-9BFF-5730EE6881BD}"/>
              </a:ext>
            </a:extLst>
          </p:cNvPr>
          <p:cNvSpPr>
            <a:spLocks noGrp="1"/>
          </p:cNvSpPr>
          <p:nvPr>
            <p:ph type="title"/>
          </p:nvPr>
        </p:nvSpPr>
        <p:spPr>
          <a:xfrm>
            <a:off x="337751" y="142704"/>
            <a:ext cx="11697730" cy="812886"/>
          </a:xfrm>
          <a:prstGeom prst="rect">
            <a:avLst/>
          </a:prstGeom>
        </p:spPr>
        <p:txBody>
          <a:bodyPr/>
          <a:lstStyle>
            <a:lvl1pPr>
              <a:defRPr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28B5AF-2829-4227-9F95-1159D0803030}"/>
              </a:ext>
            </a:extLst>
          </p:cNvPr>
          <p:cNvSpPr>
            <a:spLocks noGrp="1"/>
          </p:cNvSpPr>
          <p:nvPr>
            <p:ph idx="1"/>
          </p:nvPr>
        </p:nvSpPr>
        <p:spPr>
          <a:xfrm>
            <a:off x="838200" y="1253331"/>
            <a:ext cx="10515600" cy="4351338"/>
          </a:xfrm>
          <a:prstGeom prst="rect">
            <a:avLst/>
          </a:prstGeom>
        </p:spPr>
        <p:txBody>
          <a:bodyPr/>
          <a:lstStyle>
            <a:lvl1pPr>
              <a:buClr>
                <a:schemeClr val="accent6"/>
              </a:buClr>
              <a:defRPr b="1"/>
            </a:lvl1pPr>
            <a:lvl2pPr>
              <a:buClr>
                <a:srgbClr val="DF8637"/>
              </a:buClr>
              <a:defRPr/>
            </a:lvl2pPr>
            <a:lvl3pPr>
              <a:buClr>
                <a:srgbClr val="C5D792"/>
              </a:buClr>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675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39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A9DD94-522A-49F0-B0FF-A7B1CD720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Tree>
    <p:extLst>
      <p:ext uri="{BB962C8B-B14F-4D97-AF65-F5344CB8AC3E}">
        <p14:creationId xmlns:p14="http://schemas.microsoft.com/office/powerpoint/2010/main" val="409841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1CDCBA-2875-4C75-8F39-8C1110A674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9" name="Title 1">
            <a:extLst>
              <a:ext uri="{FF2B5EF4-FFF2-40B4-BE49-F238E27FC236}">
                <a16:creationId xmlns:a16="http://schemas.microsoft.com/office/drawing/2014/main" id="{0BD01AB2-7A15-44BC-AEF4-3938FFEA5E07}"/>
              </a:ext>
            </a:extLst>
          </p:cNvPr>
          <p:cNvSpPr txBox="1">
            <a:spLocks/>
          </p:cNvSpPr>
          <p:nvPr userDrawn="1"/>
        </p:nvSpPr>
        <p:spPr>
          <a:xfrm>
            <a:off x="337751" y="142704"/>
            <a:ext cx="11697730" cy="812886"/>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881ED827-425D-428D-A392-94383EAD5AB2}"/>
              </a:ext>
            </a:extLst>
          </p:cNvPr>
          <p:cNvSpPr txBox="1">
            <a:spLocks/>
          </p:cNvSpPr>
          <p:nvPr userDrawn="1"/>
        </p:nvSpPr>
        <p:spPr>
          <a:xfrm>
            <a:off x="838200" y="1253331"/>
            <a:ext cx="10515600" cy="4351338"/>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lang="en-US" sz="28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F8637"/>
              </a:buClr>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5D792"/>
              </a:buClr>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8059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FB50-D168-42F5-BC68-30BC0276D28F}"/>
              </a:ext>
            </a:extLst>
          </p:cNvPr>
          <p:cNvSpPr>
            <a:spLocks noGrp="1"/>
          </p:cNvSpPr>
          <p:nvPr>
            <p:ph type="ctrTitle"/>
          </p:nvPr>
        </p:nvSpPr>
        <p:spPr>
          <a:xfrm>
            <a:off x="123568" y="2514599"/>
            <a:ext cx="11944864" cy="756353"/>
          </a:xfrm>
        </p:spPr>
        <p:txBody>
          <a:bodyPr/>
          <a:lstStyle/>
          <a:p>
            <a:r>
              <a:rPr lang="en-US" sz="4800" dirty="0"/>
              <a:t>CITYWIDE DISABILITY EQUITY GOALS</a:t>
            </a:r>
          </a:p>
        </p:txBody>
      </p:sp>
      <p:pic>
        <p:nvPicPr>
          <p:cNvPr id="7" name="Picture 6">
            <a:extLst>
              <a:ext uri="{FF2B5EF4-FFF2-40B4-BE49-F238E27FC236}">
                <a16:creationId xmlns:a16="http://schemas.microsoft.com/office/drawing/2014/main" id="{D7EF99E6-B8F2-457A-8A89-4A7DBEB96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8521" y="3587048"/>
            <a:ext cx="3634957" cy="855283"/>
          </a:xfrm>
          <a:prstGeom prst="rect">
            <a:avLst/>
          </a:prstGeom>
        </p:spPr>
      </p:pic>
    </p:spTree>
    <p:extLst>
      <p:ext uri="{BB962C8B-B14F-4D97-AF65-F5344CB8AC3E}">
        <p14:creationId xmlns:p14="http://schemas.microsoft.com/office/powerpoint/2010/main" val="208276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hoto of Portlandia statue">
            <a:extLst>
              <a:ext uri="{FF2B5EF4-FFF2-40B4-BE49-F238E27FC236}">
                <a16:creationId xmlns:a16="http://schemas.microsoft.com/office/drawing/2014/main" id="{2A4D6819-F617-4FAB-BCDB-2BD28B1B5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9675"/>
          </a:xfrm>
          <a:prstGeom prst="rect">
            <a:avLst/>
          </a:prstGeom>
        </p:spPr>
      </p:pic>
      <p:sp>
        <p:nvSpPr>
          <p:cNvPr id="2" name="Title 1">
            <a:extLst>
              <a:ext uri="{FF2B5EF4-FFF2-40B4-BE49-F238E27FC236}">
                <a16:creationId xmlns:a16="http://schemas.microsoft.com/office/drawing/2014/main" id="{098C75FA-7ED2-A143-87CD-945F78689A14}"/>
              </a:ext>
            </a:extLst>
          </p:cNvPr>
          <p:cNvSpPr>
            <a:spLocks noGrp="1"/>
          </p:cNvSpPr>
          <p:nvPr>
            <p:ph type="title"/>
          </p:nvPr>
        </p:nvSpPr>
        <p:spPr/>
        <p:txBody>
          <a:bodyPr/>
          <a:lstStyle/>
          <a:p>
            <a:r>
              <a:rPr lang="en-US" dirty="0"/>
              <a:t>Disability Employment in the City</a:t>
            </a:r>
          </a:p>
        </p:txBody>
      </p:sp>
      <p:sp>
        <p:nvSpPr>
          <p:cNvPr id="3" name="Content Placeholder 2">
            <a:extLst>
              <a:ext uri="{FF2B5EF4-FFF2-40B4-BE49-F238E27FC236}">
                <a16:creationId xmlns:a16="http://schemas.microsoft.com/office/drawing/2014/main" id="{A2CECB75-1BFE-C347-AB4A-43C227EC320A}"/>
              </a:ext>
            </a:extLst>
          </p:cNvPr>
          <p:cNvSpPr>
            <a:spLocks noGrp="1"/>
          </p:cNvSpPr>
          <p:nvPr>
            <p:ph idx="1"/>
          </p:nvPr>
        </p:nvSpPr>
        <p:spPr>
          <a:xfrm>
            <a:off x="844062" y="979011"/>
            <a:ext cx="7458109" cy="2449989"/>
          </a:xfrm>
        </p:spPr>
        <p:txBody>
          <a:bodyPr/>
          <a:lstStyle/>
          <a:p>
            <a:r>
              <a:rPr lang="en-US" sz="3600" b="0" dirty="0"/>
              <a:t>As of November 17, 2020 there are </a:t>
            </a:r>
            <a:r>
              <a:rPr lang="en-US" sz="3600" dirty="0"/>
              <a:t>337 employees </a:t>
            </a:r>
            <a:r>
              <a:rPr lang="en-US" sz="3600" b="0" dirty="0"/>
              <a:t>who have self-identified as having a disability (4.5% of the City’s workforce)</a:t>
            </a:r>
          </a:p>
        </p:txBody>
      </p:sp>
      <p:pic>
        <p:nvPicPr>
          <p:cNvPr id="6" name="Picture 5" descr="Logo for the Bureau of Human Resources">
            <a:extLst>
              <a:ext uri="{FF2B5EF4-FFF2-40B4-BE49-F238E27FC236}">
                <a16:creationId xmlns:a16="http://schemas.microsoft.com/office/drawing/2014/main" id="{F4401ECD-5A2B-4B35-957F-CEF1139DC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45" y="4630057"/>
            <a:ext cx="1366395" cy="1690914"/>
          </a:xfrm>
          <a:prstGeom prst="rect">
            <a:avLst/>
          </a:prstGeom>
        </p:spPr>
      </p:pic>
    </p:spTree>
    <p:extLst>
      <p:ext uri="{BB962C8B-B14F-4D97-AF65-F5344CB8AC3E}">
        <p14:creationId xmlns:p14="http://schemas.microsoft.com/office/powerpoint/2010/main" val="276466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C75FA-7ED2-A143-87CD-945F78689A14}"/>
              </a:ext>
            </a:extLst>
          </p:cNvPr>
          <p:cNvSpPr>
            <a:spLocks noGrp="1"/>
          </p:cNvSpPr>
          <p:nvPr>
            <p:ph type="title"/>
          </p:nvPr>
        </p:nvSpPr>
        <p:spPr/>
        <p:txBody>
          <a:bodyPr/>
          <a:lstStyle/>
          <a:p>
            <a:r>
              <a:rPr lang="en-US" dirty="0"/>
              <a:t>Disability Employment in the City (continued)</a:t>
            </a:r>
          </a:p>
        </p:txBody>
      </p:sp>
      <p:sp>
        <p:nvSpPr>
          <p:cNvPr id="3" name="Content Placeholder 2">
            <a:extLst>
              <a:ext uri="{FF2B5EF4-FFF2-40B4-BE49-F238E27FC236}">
                <a16:creationId xmlns:a16="http://schemas.microsoft.com/office/drawing/2014/main" id="{A2CECB75-1BFE-C347-AB4A-43C227EC320A}"/>
              </a:ext>
            </a:extLst>
          </p:cNvPr>
          <p:cNvSpPr>
            <a:spLocks noGrp="1"/>
          </p:cNvSpPr>
          <p:nvPr>
            <p:ph idx="1"/>
          </p:nvPr>
        </p:nvSpPr>
        <p:spPr>
          <a:xfrm>
            <a:off x="844062" y="979011"/>
            <a:ext cx="10419024" cy="4351338"/>
          </a:xfrm>
        </p:spPr>
        <p:txBody>
          <a:bodyPr/>
          <a:lstStyle/>
          <a:p>
            <a:r>
              <a:rPr lang="en-US" sz="3600" b="0" dirty="0"/>
              <a:t>Since its creation in 2018, the City’s Disability Employment Program in BHR has:</a:t>
            </a:r>
          </a:p>
          <a:p>
            <a:pPr lvl="1"/>
            <a:r>
              <a:rPr lang="en-US" sz="3600" dirty="0"/>
              <a:t>Conducted a Citywide survey in Summer 2019</a:t>
            </a:r>
          </a:p>
          <a:p>
            <a:pPr lvl="2"/>
            <a:r>
              <a:rPr lang="en-US" sz="3200" dirty="0"/>
              <a:t>Number of employees who self-identified as having a disability went from 148 to 332 (1.7% to 3.9%)</a:t>
            </a:r>
          </a:p>
          <a:p>
            <a:pPr lvl="2"/>
            <a:r>
              <a:rPr lang="en-US" sz="3200" dirty="0"/>
              <a:t>5.6% of managers and supervisors self-identified as having a disability</a:t>
            </a:r>
          </a:p>
        </p:txBody>
      </p:sp>
      <p:pic>
        <p:nvPicPr>
          <p:cNvPr id="7" name="Picture 6" descr="Logo for the Bureau of Human Resources">
            <a:extLst>
              <a:ext uri="{FF2B5EF4-FFF2-40B4-BE49-F238E27FC236}">
                <a16:creationId xmlns:a16="http://schemas.microsoft.com/office/drawing/2014/main" id="{B1AFA3CB-E293-444D-9BBF-C157B0AAD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45" y="4630057"/>
            <a:ext cx="1366395" cy="1690914"/>
          </a:xfrm>
          <a:prstGeom prst="rect">
            <a:avLst/>
          </a:prstGeom>
        </p:spPr>
      </p:pic>
    </p:spTree>
    <p:extLst>
      <p:ext uri="{BB962C8B-B14F-4D97-AF65-F5344CB8AC3E}">
        <p14:creationId xmlns:p14="http://schemas.microsoft.com/office/powerpoint/2010/main" val="1544203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C75FA-7ED2-A143-87CD-945F78689A14}"/>
              </a:ext>
            </a:extLst>
          </p:cNvPr>
          <p:cNvSpPr>
            <a:spLocks noGrp="1"/>
          </p:cNvSpPr>
          <p:nvPr>
            <p:ph type="title"/>
          </p:nvPr>
        </p:nvSpPr>
        <p:spPr/>
        <p:txBody>
          <a:bodyPr/>
          <a:lstStyle/>
          <a:p>
            <a:r>
              <a:rPr lang="en-US" dirty="0"/>
              <a:t>Disability Employment in the City (continued)</a:t>
            </a:r>
          </a:p>
        </p:txBody>
      </p:sp>
      <p:sp>
        <p:nvSpPr>
          <p:cNvPr id="3" name="Content Placeholder 2">
            <a:extLst>
              <a:ext uri="{FF2B5EF4-FFF2-40B4-BE49-F238E27FC236}">
                <a16:creationId xmlns:a16="http://schemas.microsoft.com/office/drawing/2014/main" id="{A2CECB75-1BFE-C347-AB4A-43C227EC320A}"/>
              </a:ext>
            </a:extLst>
          </p:cNvPr>
          <p:cNvSpPr>
            <a:spLocks noGrp="1"/>
          </p:cNvSpPr>
          <p:nvPr>
            <p:ph idx="1"/>
          </p:nvPr>
        </p:nvSpPr>
        <p:spPr>
          <a:xfrm>
            <a:off x="844062" y="979011"/>
            <a:ext cx="10419024" cy="4351338"/>
          </a:xfrm>
        </p:spPr>
        <p:txBody>
          <a:bodyPr/>
          <a:lstStyle/>
          <a:p>
            <a:pPr lvl="1"/>
            <a:r>
              <a:rPr lang="en-US" sz="3600" dirty="0"/>
              <a:t>Established the City’s first reasonable employment accommodation policy (HRAR 2.06) and centralized both processes and funding</a:t>
            </a:r>
          </a:p>
          <a:p>
            <a:pPr lvl="1"/>
            <a:r>
              <a:rPr lang="en-US" sz="3600" dirty="0"/>
              <a:t>Developed Access to Work, an innovative employment program – launch in Summer 2021 </a:t>
            </a:r>
          </a:p>
          <a:p>
            <a:pPr lvl="1"/>
            <a:r>
              <a:rPr lang="en-US" sz="3600" dirty="0"/>
              <a:t>Coordinated Project SEARCH internship program – Fall 2021</a:t>
            </a:r>
          </a:p>
        </p:txBody>
      </p:sp>
      <p:pic>
        <p:nvPicPr>
          <p:cNvPr id="7" name="Picture 6" descr="Logo for the Bureau of Human Resources">
            <a:extLst>
              <a:ext uri="{FF2B5EF4-FFF2-40B4-BE49-F238E27FC236}">
                <a16:creationId xmlns:a16="http://schemas.microsoft.com/office/drawing/2014/main" id="{0D336C16-5AFF-4035-BBA3-33DB97699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45" y="4630057"/>
            <a:ext cx="1366395" cy="1690914"/>
          </a:xfrm>
          <a:prstGeom prst="rect">
            <a:avLst/>
          </a:prstGeom>
        </p:spPr>
      </p:pic>
    </p:spTree>
    <p:extLst>
      <p:ext uri="{BB962C8B-B14F-4D97-AF65-F5344CB8AC3E}">
        <p14:creationId xmlns:p14="http://schemas.microsoft.com/office/powerpoint/2010/main" val="509056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FB50-D168-42F5-BC68-30BC0276D28F}"/>
              </a:ext>
            </a:extLst>
          </p:cNvPr>
          <p:cNvSpPr>
            <a:spLocks noGrp="1"/>
          </p:cNvSpPr>
          <p:nvPr>
            <p:ph type="ctrTitle"/>
          </p:nvPr>
        </p:nvSpPr>
        <p:spPr>
          <a:xfrm>
            <a:off x="123568" y="2514599"/>
            <a:ext cx="11944864" cy="756353"/>
          </a:xfrm>
        </p:spPr>
        <p:txBody>
          <a:bodyPr/>
          <a:lstStyle/>
          <a:p>
            <a:r>
              <a:rPr lang="en-US" sz="4800" dirty="0"/>
              <a:t>Thank you.</a:t>
            </a:r>
          </a:p>
        </p:txBody>
      </p:sp>
      <p:pic>
        <p:nvPicPr>
          <p:cNvPr id="7" name="Picture 6">
            <a:extLst>
              <a:ext uri="{FF2B5EF4-FFF2-40B4-BE49-F238E27FC236}">
                <a16:creationId xmlns:a16="http://schemas.microsoft.com/office/drawing/2014/main" id="{D7EF99E6-B8F2-457A-8A89-4A7DBEB96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8521" y="3587048"/>
            <a:ext cx="3634957" cy="855283"/>
          </a:xfrm>
          <a:prstGeom prst="rect">
            <a:avLst/>
          </a:prstGeom>
        </p:spPr>
      </p:pic>
    </p:spTree>
    <p:extLst>
      <p:ext uri="{BB962C8B-B14F-4D97-AF65-F5344CB8AC3E}">
        <p14:creationId xmlns:p14="http://schemas.microsoft.com/office/powerpoint/2010/main" val="410495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of an Asian girl using a wheelchair in a playground.&#10;">
            <a:extLst>
              <a:ext uri="{FF2B5EF4-FFF2-40B4-BE49-F238E27FC236}">
                <a16:creationId xmlns:a16="http://schemas.microsoft.com/office/drawing/2014/main" id="{0AC84FA5-CD34-437B-A79E-DC23AFF8F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9675"/>
          </a:xfrm>
          <a:prstGeom prst="rect">
            <a:avLst/>
          </a:prstGeom>
        </p:spPr>
      </p:pic>
      <p:sp>
        <p:nvSpPr>
          <p:cNvPr id="6" name="Rectangle: Rounded Corners 5">
            <a:extLst>
              <a:ext uri="{FF2B5EF4-FFF2-40B4-BE49-F238E27FC236}">
                <a16:creationId xmlns:a16="http://schemas.microsoft.com/office/drawing/2014/main" id="{A9E34AC9-8B7B-4173-B2AC-BFDD8D75103F}"/>
              </a:ext>
              <a:ext uri="{C183D7F6-B498-43B3-948B-1728B52AA6E4}">
                <adec:decorative xmlns:adec="http://schemas.microsoft.com/office/drawing/2017/decorative" val="1"/>
              </a:ext>
            </a:extLst>
          </p:cNvPr>
          <p:cNvSpPr/>
          <p:nvPr/>
        </p:nvSpPr>
        <p:spPr>
          <a:xfrm>
            <a:off x="220717" y="168166"/>
            <a:ext cx="11771586" cy="1481730"/>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CC97DA-CE43-44AA-8B92-8234FB05914D}"/>
              </a:ext>
            </a:extLst>
          </p:cNvPr>
          <p:cNvSpPr>
            <a:spLocks noGrp="1"/>
          </p:cNvSpPr>
          <p:nvPr>
            <p:ph idx="1"/>
          </p:nvPr>
        </p:nvSpPr>
        <p:spPr>
          <a:xfrm>
            <a:off x="864704" y="1552353"/>
            <a:ext cx="9034208" cy="2977117"/>
          </a:xfrm>
        </p:spPr>
        <p:txBody>
          <a:bodyPr/>
          <a:lstStyle/>
          <a:p>
            <a:r>
              <a:rPr lang="en-US" sz="3600" b="0" dirty="0"/>
              <a:t>Multnomah County, roughly 21.7% </a:t>
            </a:r>
          </a:p>
          <a:p>
            <a:r>
              <a:rPr lang="en-US" sz="3600" b="0" dirty="0"/>
              <a:t>Washington County, roughly 17.5% </a:t>
            </a:r>
          </a:p>
          <a:p>
            <a:r>
              <a:rPr lang="en-US" sz="3600" b="0" dirty="0"/>
              <a:t>Clackamas County, roughly 19.6%</a:t>
            </a:r>
          </a:p>
          <a:p>
            <a:r>
              <a:rPr lang="en-US" sz="3600" b="0" dirty="0"/>
              <a:t>Average in the tri-county area, roughly 19.6%</a:t>
            </a:r>
          </a:p>
        </p:txBody>
      </p:sp>
      <p:sp>
        <p:nvSpPr>
          <p:cNvPr id="8" name="Title 7">
            <a:extLst>
              <a:ext uri="{FF2B5EF4-FFF2-40B4-BE49-F238E27FC236}">
                <a16:creationId xmlns:a16="http://schemas.microsoft.com/office/drawing/2014/main" id="{4594E350-87EC-4761-8F2D-13C7BA46D7D0}"/>
              </a:ext>
            </a:extLst>
          </p:cNvPr>
          <p:cNvSpPr>
            <a:spLocks noGrp="1"/>
          </p:cNvSpPr>
          <p:nvPr>
            <p:ph type="title"/>
          </p:nvPr>
        </p:nvSpPr>
        <p:spPr>
          <a:xfrm>
            <a:off x="337751" y="142704"/>
            <a:ext cx="11340727" cy="812886"/>
          </a:xfrm>
        </p:spPr>
        <p:txBody>
          <a:bodyPr/>
          <a:lstStyle/>
          <a:p>
            <a:r>
              <a:rPr lang="en-US" dirty="0"/>
              <a:t>Percentage of People in the Portland Area with a Disability</a:t>
            </a:r>
          </a:p>
        </p:txBody>
      </p:sp>
      <p:sp>
        <p:nvSpPr>
          <p:cNvPr id="9" name="Content Placeholder 2">
            <a:extLst>
              <a:ext uri="{FF2B5EF4-FFF2-40B4-BE49-F238E27FC236}">
                <a16:creationId xmlns:a16="http://schemas.microsoft.com/office/drawing/2014/main" id="{EA6FFBD6-4BE7-411D-82BD-522FDBF429CC}"/>
              </a:ext>
            </a:extLst>
          </p:cNvPr>
          <p:cNvSpPr txBox="1">
            <a:spLocks/>
          </p:cNvSpPr>
          <p:nvPr/>
        </p:nvSpPr>
        <p:spPr>
          <a:xfrm>
            <a:off x="864704" y="4328090"/>
            <a:ext cx="7301102" cy="1796264"/>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lang="en-US"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F8637"/>
              </a:buClr>
              <a:buFont typeface="Arial" panose="020B0604020202020204" pitchFamily="34" charset="0"/>
              <a:buChar char="•"/>
              <a:defRPr lang="en-US"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5D792"/>
              </a:buClr>
              <a:buFont typeface="Arial" panose="020B0604020202020204" pitchFamily="34" charset="0"/>
              <a:buChar char="•"/>
              <a:defRPr lang="en-US"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0" i="1" dirty="0"/>
              <a:t>Source: OHSU’s Oregon and Disability Health Data and Statistics analyzing data from the Behavioral Risk Factor Surveillance System</a:t>
            </a:r>
          </a:p>
        </p:txBody>
      </p:sp>
    </p:spTree>
    <p:extLst>
      <p:ext uri="{BB962C8B-B14F-4D97-AF65-F5344CB8AC3E}">
        <p14:creationId xmlns:p14="http://schemas.microsoft.com/office/powerpoint/2010/main" val="307383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8156FF7-3AD7-4B8D-BE4C-0C6D889AAA51}"/>
              </a:ext>
              <a:ext uri="{C183D7F6-B498-43B3-948B-1728B52AA6E4}">
                <adec:decorative xmlns:adec="http://schemas.microsoft.com/office/drawing/2017/decorative" val="1"/>
              </a:ext>
            </a:extLst>
          </p:cNvPr>
          <p:cNvSpPr/>
          <p:nvPr/>
        </p:nvSpPr>
        <p:spPr>
          <a:xfrm>
            <a:off x="220717" y="168166"/>
            <a:ext cx="11771586" cy="1481730"/>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F02C151-CFB6-4D3A-8A8D-B1B03AE7285E}"/>
              </a:ext>
            </a:extLst>
          </p:cNvPr>
          <p:cNvSpPr/>
          <p:nvPr/>
        </p:nvSpPr>
        <p:spPr>
          <a:xfrm>
            <a:off x="264694" y="4758799"/>
            <a:ext cx="11324792" cy="1031051"/>
          </a:xfrm>
          <a:prstGeom prst="rect">
            <a:avLst/>
          </a:prstGeom>
          <a:ln>
            <a:solidFill>
              <a:schemeClr val="tx1"/>
            </a:solidFill>
          </a:ln>
        </p:spPr>
        <p:txBody>
          <a:bodyPr wrap="square">
            <a:spAutoFit/>
          </a:bodyPr>
          <a:lstStyle/>
          <a:p>
            <a:pPr>
              <a:defRPr/>
            </a:pPr>
            <a:r>
              <a:rPr lang="en-US" sz="1600" b="1" dirty="0">
                <a:solidFill>
                  <a:prstClr val="black"/>
                </a:solidFill>
              </a:rPr>
              <a:t>Data Notes: </a:t>
            </a:r>
          </a:p>
          <a:p>
            <a:pPr marL="285750" indent="-285750">
              <a:buFont typeface="Arial" panose="020B0604020202020204" pitchFamily="34" charset="0"/>
              <a:buChar char="•"/>
              <a:defRPr/>
            </a:pPr>
            <a:r>
              <a:rPr lang="en-US" sz="1500" b="1" dirty="0"/>
              <a:t>Disability prevalence: </a:t>
            </a:r>
            <a:r>
              <a:rPr lang="en-US" sz="1500" dirty="0"/>
              <a:t>Includes </a:t>
            </a:r>
            <a:r>
              <a:rPr lang="en-US" sz="1500" i="1" dirty="0"/>
              <a:t>any</a:t>
            </a:r>
            <a:r>
              <a:rPr lang="en-US" sz="1500" dirty="0"/>
              <a:t> reported disability: Hearing, vision, cognitive, ambulatory, self-care, or independent living difficulty</a:t>
            </a:r>
          </a:p>
          <a:p>
            <a:pPr marL="285750" indent="-285750">
              <a:buFont typeface="Arial" panose="020B0604020202020204" pitchFamily="34" charset="0"/>
              <a:buChar char="•"/>
              <a:defRPr/>
            </a:pPr>
            <a:r>
              <a:rPr lang="en-US" sz="1500" b="1" dirty="0">
                <a:solidFill>
                  <a:prstClr val="black"/>
                </a:solidFill>
              </a:rPr>
              <a:t>Source:</a:t>
            </a:r>
            <a:r>
              <a:rPr lang="en-US" sz="1500" dirty="0">
                <a:solidFill>
                  <a:prstClr val="black"/>
                </a:solidFill>
              </a:rPr>
              <a:t> 2018 American Community Survey 5-year data (table S1811)</a:t>
            </a:r>
          </a:p>
          <a:p>
            <a:pPr marL="285750" indent="-285750">
              <a:buFont typeface="Arial" panose="020B0604020202020204" pitchFamily="34" charset="0"/>
              <a:buChar char="•"/>
              <a:defRPr/>
            </a:pPr>
            <a:r>
              <a:rPr lang="en-US" sz="1500" b="1" dirty="0">
                <a:solidFill>
                  <a:prstClr val="black"/>
                </a:solidFill>
              </a:rPr>
              <a:t>Analyses:</a:t>
            </a:r>
            <a:r>
              <a:rPr lang="en-US" sz="1500" dirty="0">
                <a:solidFill>
                  <a:prstClr val="black"/>
                </a:solidFill>
              </a:rPr>
              <a:t> Portland State University’s Institute on Aging; p</a:t>
            </a:r>
            <a:r>
              <a:rPr lang="en-US" sz="1500" dirty="0"/>
              <a:t>ercentages in these tables are rounded percentages from combined</a:t>
            </a:r>
            <a:r>
              <a:rPr lang="en-US" sz="1500" dirty="0">
                <a:solidFill>
                  <a:prstClr val="black"/>
                </a:solidFill>
              </a:rPr>
              <a:t> data tables</a:t>
            </a:r>
          </a:p>
        </p:txBody>
      </p:sp>
      <p:graphicFrame>
        <p:nvGraphicFramePr>
          <p:cNvPr id="15" name="Chart 14">
            <a:extLst>
              <a:ext uri="{FF2B5EF4-FFF2-40B4-BE49-F238E27FC236}">
                <a16:creationId xmlns:a16="http://schemas.microsoft.com/office/drawing/2014/main" id="{B9222E54-DB36-43DD-B1F8-E83AB76A6F4A}"/>
              </a:ext>
            </a:extLst>
          </p:cNvPr>
          <p:cNvGraphicFramePr>
            <a:graphicFrameLocks/>
          </p:cNvGraphicFramePr>
          <p:nvPr>
            <p:extLst>
              <p:ext uri="{D42A27DB-BD31-4B8C-83A1-F6EECF244321}">
                <p14:modId xmlns:p14="http://schemas.microsoft.com/office/powerpoint/2010/main" val="556958255"/>
              </p:ext>
            </p:extLst>
          </p:nvPr>
        </p:nvGraphicFramePr>
        <p:xfrm>
          <a:off x="264694" y="972840"/>
          <a:ext cx="11324793" cy="360979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551AF306-1E5B-485E-A014-30AA523D8B3B}"/>
              </a:ext>
            </a:extLst>
          </p:cNvPr>
          <p:cNvSpPr>
            <a:spLocks noGrp="1"/>
          </p:cNvSpPr>
          <p:nvPr>
            <p:ph type="title"/>
          </p:nvPr>
        </p:nvSpPr>
        <p:spPr/>
        <p:txBody>
          <a:bodyPr/>
          <a:lstStyle/>
          <a:p>
            <a:r>
              <a:rPr lang="en-US" sz="4400" dirty="0"/>
              <a:t>Disability: Education (Portland)</a:t>
            </a:r>
            <a:endParaRPr lang="en-US" dirty="0"/>
          </a:p>
        </p:txBody>
      </p:sp>
    </p:spTree>
    <p:extLst>
      <p:ext uri="{BB962C8B-B14F-4D97-AF65-F5344CB8AC3E}">
        <p14:creationId xmlns:p14="http://schemas.microsoft.com/office/powerpoint/2010/main" val="27115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8156FF7-3AD7-4B8D-BE4C-0C6D889AAA51}"/>
              </a:ext>
              <a:ext uri="{C183D7F6-B498-43B3-948B-1728B52AA6E4}">
                <adec:decorative xmlns:adec="http://schemas.microsoft.com/office/drawing/2017/decorative" val="1"/>
              </a:ext>
            </a:extLst>
          </p:cNvPr>
          <p:cNvSpPr/>
          <p:nvPr/>
        </p:nvSpPr>
        <p:spPr>
          <a:xfrm>
            <a:off x="220717" y="168166"/>
            <a:ext cx="11771586" cy="1481730"/>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hart 16">
            <a:extLst>
              <a:ext uri="{FF2B5EF4-FFF2-40B4-BE49-F238E27FC236}">
                <a16:creationId xmlns:a16="http://schemas.microsoft.com/office/drawing/2014/main" id="{52D574D8-0BCC-4686-8ADF-8F14C72C735A}"/>
              </a:ext>
            </a:extLst>
          </p:cNvPr>
          <p:cNvGraphicFramePr>
            <a:graphicFrameLocks/>
          </p:cNvGraphicFramePr>
          <p:nvPr>
            <p:extLst>
              <p:ext uri="{D42A27DB-BD31-4B8C-83A1-F6EECF244321}">
                <p14:modId xmlns:p14="http://schemas.microsoft.com/office/powerpoint/2010/main" val="2070953589"/>
              </p:ext>
            </p:extLst>
          </p:nvPr>
        </p:nvGraphicFramePr>
        <p:xfrm>
          <a:off x="310415" y="1189046"/>
          <a:ext cx="11561545" cy="330675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551AF306-1E5B-485E-A014-30AA523D8B3B}"/>
              </a:ext>
            </a:extLst>
          </p:cNvPr>
          <p:cNvSpPr>
            <a:spLocks noGrp="1"/>
          </p:cNvSpPr>
          <p:nvPr>
            <p:ph type="title"/>
          </p:nvPr>
        </p:nvSpPr>
        <p:spPr/>
        <p:txBody>
          <a:bodyPr/>
          <a:lstStyle/>
          <a:p>
            <a:r>
              <a:rPr lang="en-US" sz="4400" dirty="0"/>
              <a:t>Disability: Earnings (Portland)</a:t>
            </a:r>
            <a:endParaRPr lang="en-US" dirty="0"/>
          </a:p>
        </p:txBody>
      </p:sp>
      <p:sp>
        <p:nvSpPr>
          <p:cNvPr id="2" name="Rectangle 1">
            <a:extLst>
              <a:ext uri="{FF2B5EF4-FFF2-40B4-BE49-F238E27FC236}">
                <a16:creationId xmlns:a16="http://schemas.microsoft.com/office/drawing/2014/main" id="{8A7B0AD5-8A6B-45CD-A395-BC7981305A1A}"/>
              </a:ext>
            </a:extLst>
          </p:cNvPr>
          <p:cNvSpPr/>
          <p:nvPr/>
        </p:nvSpPr>
        <p:spPr>
          <a:xfrm>
            <a:off x="264694" y="4758799"/>
            <a:ext cx="11324792" cy="1031051"/>
          </a:xfrm>
          <a:prstGeom prst="rect">
            <a:avLst/>
          </a:prstGeom>
          <a:ln>
            <a:solidFill>
              <a:schemeClr val="tx1"/>
            </a:solidFill>
          </a:ln>
        </p:spPr>
        <p:txBody>
          <a:bodyPr wrap="square">
            <a:spAutoFit/>
          </a:bodyPr>
          <a:lstStyle/>
          <a:p>
            <a:pPr>
              <a:defRPr/>
            </a:pPr>
            <a:r>
              <a:rPr lang="en-US" sz="1600" b="1" dirty="0">
                <a:solidFill>
                  <a:prstClr val="black"/>
                </a:solidFill>
              </a:rPr>
              <a:t>Data Notes: </a:t>
            </a:r>
          </a:p>
          <a:p>
            <a:pPr marL="285750" indent="-285750">
              <a:buFont typeface="Arial" panose="020B0604020202020204" pitchFamily="34" charset="0"/>
              <a:buChar char="•"/>
              <a:defRPr/>
            </a:pPr>
            <a:r>
              <a:rPr lang="en-US" sz="1500" b="1" dirty="0"/>
              <a:t>Disability prevalence: </a:t>
            </a:r>
            <a:r>
              <a:rPr lang="en-US" sz="1500" dirty="0"/>
              <a:t>Includes </a:t>
            </a:r>
            <a:r>
              <a:rPr lang="en-US" sz="1500" i="1" dirty="0"/>
              <a:t>any</a:t>
            </a:r>
            <a:r>
              <a:rPr lang="en-US" sz="1500" dirty="0"/>
              <a:t> reported disability: Hearing, vision, cognitive, ambulatory, self-care, or independent living difficulty</a:t>
            </a:r>
          </a:p>
          <a:p>
            <a:pPr marL="285750" indent="-285750">
              <a:buFont typeface="Arial" panose="020B0604020202020204" pitchFamily="34" charset="0"/>
              <a:buChar char="•"/>
              <a:defRPr/>
            </a:pPr>
            <a:r>
              <a:rPr lang="en-US" sz="1500" b="1" dirty="0">
                <a:solidFill>
                  <a:prstClr val="black"/>
                </a:solidFill>
              </a:rPr>
              <a:t>Source:</a:t>
            </a:r>
            <a:r>
              <a:rPr lang="en-US" sz="1500" dirty="0">
                <a:solidFill>
                  <a:prstClr val="black"/>
                </a:solidFill>
              </a:rPr>
              <a:t> 2018 American Community Survey 5-year data (table S1811)</a:t>
            </a:r>
          </a:p>
          <a:p>
            <a:pPr marL="285750" indent="-285750">
              <a:buFont typeface="Arial" panose="020B0604020202020204" pitchFamily="34" charset="0"/>
              <a:buChar char="•"/>
              <a:defRPr/>
            </a:pPr>
            <a:r>
              <a:rPr lang="en-US" sz="1500" b="1" dirty="0">
                <a:solidFill>
                  <a:prstClr val="black"/>
                </a:solidFill>
              </a:rPr>
              <a:t>Analyses:</a:t>
            </a:r>
            <a:r>
              <a:rPr lang="en-US" sz="1500" dirty="0">
                <a:solidFill>
                  <a:prstClr val="black"/>
                </a:solidFill>
              </a:rPr>
              <a:t> Portland State University’s Institute on Aging; p</a:t>
            </a:r>
            <a:r>
              <a:rPr lang="en-US" sz="1500" dirty="0"/>
              <a:t>ercentages in these tables are rounded percentages from combined</a:t>
            </a:r>
            <a:r>
              <a:rPr lang="en-US" sz="1500" dirty="0">
                <a:solidFill>
                  <a:prstClr val="black"/>
                </a:solidFill>
              </a:rPr>
              <a:t> data tables</a:t>
            </a:r>
          </a:p>
        </p:txBody>
      </p:sp>
    </p:spTree>
    <p:extLst>
      <p:ext uri="{BB962C8B-B14F-4D97-AF65-F5344CB8AC3E}">
        <p14:creationId xmlns:p14="http://schemas.microsoft.com/office/powerpoint/2010/main" val="80643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8156FF7-3AD7-4B8D-BE4C-0C6D889AAA51}"/>
              </a:ext>
              <a:ext uri="{C183D7F6-B498-43B3-948B-1728B52AA6E4}">
                <adec:decorative xmlns:adec="http://schemas.microsoft.com/office/drawing/2017/decorative" val="1"/>
              </a:ext>
            </a:extLst>
          </p:cNvPr>
          <p:cNvSpPr/>
          <p:nvPr/>
        </p:nvSpPr>
        <p:spPr>
          <a:xfrm>
            <a:off x="220717" y="168166"/>
            <a:ext cx="11771586" cy="1481730"/>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19338446-1CBC-476B-AE12-42F9DEB9A435}"/>
              </a:ext>
            </a:extLst>
          </p:cNvPr>
          <p:cNvGraphicFramePr>
            <a:graphicFrameLocks/>
          </p:cNvGraphicFramePr>
          <p:nvPr>
            <p:extLst>
              <p:ext uri="{D42A27DB-BD31-4B8C-83A1-F6EECF244321}">
                <p14:modId xmlns:p14="http://schemas.microsoft.com/office/powerpoint/2010/main" val="2650960288"/>
              </p:ext>
            </p:extLst>
          </p:nvPr>
        </p:nvGraphicFramePr>
        <p:xfrm>
          <a:off x="337750" y="1190372"/>
          <a:ext cx="11473249" cy="309206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551AF306-1E5B-485E-A014-30AA523D8B3B}"/>
              </a:ext>
            </a:extLst>
          </p:cNvPr>
          <p:cNvSpPr>
            <a:spLocks noGrp="1"/>
          </p:cNvSpPr>
          <p:nvPr>
            <p:ph type="title"/>
          </p:nvPr>
        </p:nvSpPr>
        <p:spPr/>
        <p:txBody>
          <a:bodyPr/>
          <a:lstStyle/>
          <a:p>
            <a:r>
              <a:rPr lang="en-US" sz="4400" dirty="0"/>
              <a:t>Disability: Poverty (Portland)</a:t>
            </a:r>
            <a:endParaRPr lang="en-US" dirty="0"/>
          </a:p>
        </p:txBody>
      </p:sp>
      <p:sp>
        <p:nvSpPr>
          <p:cNvPr id="2" name="Rectangle 1">
            <a:extLst>
              <a:ext uri="{FF2B5EF4-FFF2-40B4-BE49-F238E27FC236}">
                <a16:creationId xmlns:a16="http://schemas.microsoft.com/office/drawing/2014/main" id="{49083536-FEAF-4BDA-8589-C2F03DD783BE}"/>
              </a:ext>
            </a:extLst>
          </p:cNvPr>
          <p:cNvSpPr/>
          <p:nvPr/>
        </p:nvSpPr>
        <p:spPr>
          <a:xfrm>
            <a:off x="264694" y="4758799"/>
            <a:ext cx="11324792" cy="1031051"/>
          </a:xfrm>
          <a:prstGeom prst="rect">
            <a:avLst/>
          </a:prstGeom>
          <a:ln>
            <a:solidFill>
              <a:schemeClr val="tx1"/>
            </a:solidFill>
          </a:ln>
        </p:spPr>
        <p:txBody>
          <a:bodyPr wrap="square">
            <a:spAutoFit/>
          </a:bodyPr>
          <a:lstStyle/>
          <a:p>
            <a:pPr>
              <a:defRPr/>
            </a:pPr>
            <a:r>
              <a:rPr lang="en-US" sz="1600" b="1" dirty="0">
                <a:solidFill>
                  <a:prstClr val="black"/>
                </a:solidFill>
              </a:rPr>
              <a:t>Data Notes: </a:t>
            </a:r>
          </a:p>
          <a:p>
            <a:pPr marL="285750" indent="-285750">
              <a:buFont typeface="Arial" panose="020B0604020202020204" pitchFamily="34" charset="0"/>
              <a:buChar char="•"/>
              <a:defRPr/>
            </a:pPr>
            <a:r>
              <a:rPr lang="en-US" sz="1500" b="1" dirty="0"/>
              <a:t>Disability prevalence: </a:t>
            </a:r>
            <a:r>
              <a:rPr lang="en-US" sz="1500" dirty="0"/>
              <a:t>Includes </a:t>
            </a:r>
            <a:r>
              <a:rPr lang="en-US" sz="1500" i="1" dirty="0"/>
              <a:t>any</a:t>
            </a:r>
            <a:r>
              <a:rPr lang="en-US" sz="1500" dirty="0"/>
              <a:t> reported disability: Hearing, vision, cognitive, ambulatory, self-care, or independent living difficulty</a:t>
            </a:r>
          </a:p>
          <a:p>
            <a:pPr marL="285750" indent="-285750">
              <a:buFont typeface="Arial" panose="020B0604020202020204" pitchFamily="34" charset="0"/>
              <a:buChar char="•"/>
              <a:defRPr/>
            </a:pPr>
            <a:r>
              <a:rPr lang="en-US" sz="1500" b="1" dirty="0">
                <a:solidFill>
                  <a:prstClr val="black"/>
                </a:solidFill>
              </a:rPr>
              <a:t>Source:</a:t>
            </a:r>
            <a:r>
              <a:rPr lang="en-US" sz="1500" dirty="0">
                <a:solidFill>
                  <a:prstClr val="black"/>
                </a:solidFill>
              </a:rPr>
              <a:t> 2018 American Community Survey 5-year data (table S1811)</a:t>
            </a:r>
          </a:p>
          <a:p>
            <a:pPr marL="285750" indent="-285750">
              <a:buFont typeface="Arial" panose="020B0604020202020204" pitchFamily="34" charset="0"/>
              <a:buChar char="•"/>
              <a:defRPr/>
            </a:pPr>
            <a:r>
              <a:rPr lang="en-US" sz="1500" b="1" dirty="0">
                <a:solidFill>
                  <a:prstClr val="black"/>
                </a:solidFill>
              </a:rPr>
              <a:t>Analyses:</a:t>
            </a:r>
            <a:r>
              <a:rPr lang="en-US" sz="1500" dirty="0">
                <a:solidFill>
                  <a:prstClr val="black"/>
                </a:solidFill>
              </a:rPr>
              <a:t> Portland State University’s Institute on Aging; p</a:t>
            </a:r>
            <a:r>
              <a:rPr lang="en-US" sz="1500" dirty="0"/>
              <a:t>ercentages in these tables are rounded percentages from combined</a:t>
            </a:r>
            <a:r>
              <a:rPr lang="en-US" sz="1500" dirty="0">
                <a:solidFill>
                  <a:prstClr val="black"/>
                </a:solidFill>
              </a:rPr>
              <a:t> data tables</a:t>
            </a:r>
          </a:p>
        </p:txBody>
      </p:sp>
    </p:spTree>
    <p:extLst>
      <p:ext uri="{BB962C8B-B14F-4D97-AF65-F5344CB8AC3E}">
        <p14:creationId xmlns:p14="http://schemas.microsoft.com/office/powerpoint/2010/main" val="283893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zoomed out full body shot showing three Black and disabled friends (a non-binary person with a cane and tangle stim toy, a woman sitting in a power wheelchair, and an invisibly disabled woman) smiling and taking a cell phone selfie together. All are outdoors in front of a white wall. Photo: Disabled and Here">
            <a:extLst>
              <a:ext uri="{FF2B5EF4-FFF2-40B4-BE49-F238E27FC236}">
                <a16:creationId xmlns:a16="http://schemas.microsoft.com/office/drawing/2014/main" id="{BB490248-68B1-4CE7-A5B2-94F4BA75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9675"/>
          </a:xfrm>
          <a:prstGeom prst="rect">
            <a:avLst/>
          </a:prstGeom>
        </p:spPr>
      </p:pic>
      <p:sp>
        <p:nvSpPr>
          <p:cNvPr id="7" name="Rectangle: Rounded Corners 6">
            <a:extLst>
              <a:ext uri="{FF2B5EF4-FFF2-40B4-BE49-F238E27FC236}">
                <a16:creationId xmlns:a16="http://schemas.microsoft.com/office/drawing/2014/main" id="{AF8A5413-7D53-4BD1-9DF0-57F7461C435D}"/>
              </a:ext>
              <a:ext uri="{C183D7F6-B498-43B3-948B-1728B52AA6E4}">
                <adec:decorative xmlns:adec="http://schemas.microsoft.com/office/drawing/2017/decorative" val="1"/>
              </a:ext>
            </a:extLst>
          </p:cNvPr>
          <p:cNvSpPr/>
          <p:nvPr/>
        </p:nvSpPr>
        <p:spPr>
          <a:xfrm>
            <a:off x="220717" y="168166"/>
            <a:ext cx="11771586" cy="1481730"/>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664A5-E386-4FC7-A583-CA516A003DE0}"/>
              </a:ext>
            </a:extLst>
          </p:cNvPr>
          <p:cNvSpPr>
            <a:spLocks noGrp="1"/>
          </p:cNvSpPr>
          <p:nvPr>
            <p:ph type="title"/>
          </p:nvPr>
        </p:nvSpPr>
        <p:spPr/>
        <p:txBody>
          <a:bodyPr>
            <a:normAutofit/>
          </a:bodyPr>
          <a:lstStyle/>
          <a:p>
            <a:r>
              <a:rPr lang="en-US" dirty="0"/>
              <a:t>Disability Equity Goals</a:t>
            </a:r>
          </a:p>
        </p:txBody>
      </p:sp>
      <p:sp>
        <p:nvSpPr>
          <p:cNvPr id="3" name="Content Placeholder 2">
            <a:extLst>
              <a:ext uri="{FF2B5EF4-FFF2-40B4-BE49-F238E27FC236}">
                <a16:creationId xmlns:a16="http://schemas.microsoft.com/office/drawing/2014/main" id="{3145BE35-5640-479A-80E8-2A022E1AC028}"/>
              </a:ext>
            </a:extLst>
          </p:cNvPr>
          <p:cNvSpPr>
            <a:spLocks noGrp="1"/>
          </p:cNvSpPr>
          <p:nvPr>
            <p:ph idx="1"/>
          </p:nvPr>
        </p:nvSpPr>
        <p:spPr>
          <a:xfrm>
            <a:off x="838200" y="1402079"/>
            <a:ext cx="11033760" cy="3897789"/>
          </a:xfrm>
        </p:spPr>
        <p:txBody>
          <a:bodyPr/>
          <a:lstStyle/>
          <a:p>
            <a:pPr>
              <a:spcBef>
                <a:spcPts val="0"/>
              </a:spcBef>
              <a:buSzPct val="100000"/>
              <a:tabLst>
                <a:tab pos="457200" algn="l"/>
              </a:tabLst>
            </a:pPr>
            <a:r>
              <a:rPr lang="en-US" sz="3600" b="0" dirty="0">
                <a:latin typeface="Calibri" panose="020F0502020204030204" pitchFamily="34" charset="0"/>
              </a:rPr>
              <a:t>All activities, programs, facilities, and services offered by the City of Portland will provide for equitable outcomes and opportunities in accordance with the provisions of the Americans with Disabilities Act</a:t>
            </a:r>
          </a:p>
        </p:txBody>
      </p:sp>
    </p:spTree>
    <p:extLst>
      <p:ext uri="{BB962C8B-B14F-4D97-AF65-F5344CB8AC3E}">
        <p14:creationId xmlns:p14="http://schemas.microsoft.com/office/powerpoint/2010/main" val="265726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zoomed out full body shot showing three Black and disabled friends (a non-binary person with a cane and tangle stim toy, a woman sitting in a power wheelchair, and an invisibly disabled woman) smiling and taking a cell phone selfie together. All are outdoors in front of a white wall. Photo: Disabled and Here">
            <a:extLst>
              <a:ext uri="{FF2B5EF4-FFF2-40B4-BE49-F238E27FC236}">
                <a16:creationId xmlns:a16="http://schemas.microsoft.com/office/drawing/2014/main" id="{BB490248-68B1-4CE7-A5B2-94F4BA75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9675"/>
          </a:xfrm>
          <a:prstGeom prst="rect">
            <a:avLst/>
          </a:prstGeom>
        </p:spPr>
      </p:pic>
      <p:sp>
        <p:nvSpPr>
          <p:cNvPr id="7" name="Rectangle: Rounded Corners 6">
            <a:extLst>
              <a:ext uri="{FF2B5EF4-FFF2-40B4-BE49-F238E27FC236}">
                <a16:creationId xmlns:a16="http://schemas.microsoft.com/office/drawing/2014/main" id="{AF8A5413-7D53-4BD1-9DF0-57F7461C435D}"/>
              </a:ext>
              <a:ext uri="{C183D7F6-B498-43B3-948B-1728B52AA6E4}">
                <adec:decorative xmlns:adec="http://schemas.microsoft.com/office/drawing/2017/decorative" val="1"/>
              </a:ext>
            </a:extLst>
          </p:cNvPr>
          <p:cNvSpPr/>
          <p:nvPr/>
        </p:nvSpPr>
        <p:spPr>
          <a:xfrm>
            <a:off x="220717" y="168166"/>
            <a:ext cx="11771586" cy="1481730"/>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664A5-E386-4FC7-A583-CA516A003DE0}"/>
              </a:ext>
            </a:extLst>
          </p:cNvPr>
          <p:cNvSpPr>
            <a:spLocks noGrp="1"/>
          </p:cNvSpPr>
          <p:nvPr>
            <p:ph type="title"/>
          </p:nvPr>
        </p:nvSpPr>
        <p:spPr/>
        <p:txBody>
          <a:bodyPr>
            <a:normAutofit/>
          </a:bodyPr>
          <a:lstStyle/>
          <a:p>
            <a:r>
              <a:rPr lang="en-US" dirty="0"/>
              <a:t>Disability Equity Goals</a:t>
            </a:r>
          </a:p>
        </p:txBody>
      </p:sp>
      <p:sp>
        <p:nvSpPr>
          <p:cNvPr id="3" name="Content Placeholder 2">
            <a:extLst>
              <a:ext uri="{FF2B5EF4-FFF2-40B4-BE49-F238E27FC236}">
                <a16:creationId xmlns:a16="http://schemas.microsoft.com/office/drawing/2014/main" id="{3145BE35-5640-479A-80E8-2A022E1AC028}"/>
              </a:ext>
            </a:extLst>
          </p:cNvPr>
          <p:cNvSpPr>
            <a:spLocks noGrp="1"/>
          </p:cNvSpPr>
          <p:nvPr>
            <p:ph idx="1"/>
          </p:nvPr>
        </p:nvSpPr>
        <p:spPr>
          <a:xfrm>
            <a:off x="838200" y="1402079"/>
            <a:ext cx="10347960" cy="2240281"/>
          </a:xfrm>
        </p:spPr>
        <p:txBody>
          <a:bodyPr/>
          <a:lstStyle/>
          <a:p>
            <a:pPr>
              <a:spcBef>
                <a:spcPts val="0"/>
              </a:spcBef>
              <a:buSzPct val="100000"/>
              <a:tabLst>
                <a:tab pos="457200" algn="l"/>
              </a:tabLst>
            </a:pPr>
            <a:r>
              <a:rPr lang="en-US" sz="3600" b="0" dirty="0">
                <a:latin typeface="Calibri" panose="020F0502020204030204" pitchFamily="34" charset="0"/>
              </a:rPr>
              <a:t>Hiring and promotions of people experiencing disabilities will be fair and in keeping with the Model Employer of people with disabilities Policy adopted by Resolution 36925 in 2012 and the</a:t>
            </a:r>
          </a:p>
        </p:txBody>
      </p:sp>
      <p:sp>
        <p:nvSpPr>
          <p:cNvPr id="8" name="Content Placeholder 2">
            <a:extLst>
              <a:ext uri="{FF2B5EF4-FFF2-40B4-BE49-F238E27FC236}">
                <a16:creationId xmlns:a16="http://schemas.microsoft.com/office/drawing/2014/main" id="{65AE2D60-A09B-4859-8E76-A207A3B736EC}"/>
              </a:ext>
            </a:extLst>
          </p:cNvPr>
          <p:cNvSpPr txBox="1">
            <a:spLocks/>
          </p:cNvSpPr>
          <p:nvPr/>
        </p:nvSpPr>
        <p:spPr>
          <a:xfrm>
            <a:off x="1073596" y="3400347"/>
            <a:ext cx="6028244" cy="2240282"/>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lang="en-US"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F8637"/>
              </a:buClr>
              <a:buFont typeface="Arial" panose="020B0604020202020204" pitchFamily="34" charset="0"/>
              <a:buChar char="•"/>
              <a:defRPr lang="en-US"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5D792"/>
              </a:buClr>
              <a:buFont typeface="Arial" panose="020B0604020202020204" pitchFamily="34" charset="0"/>
              <a:buChar char="•"/>
              <a:defRPr lang="en-US"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ct val="50000"/>
              <a:buNone/>
              <a:tabLst>
                <a:tab pos="457200" algn="l"/>
              </a:tabLst>
            </a:pPr>
            <a:r>
              <a:rPr lang="en-US" sz="3600" b="0" dirty="0">
                <a:latin typeface="Calibri" panose="020F0502020204030204" pitchFamily="34" charset="0"/>
              </a:rPr>
              <a:t>Model Employer of people with disabilities Strategic Plan adopted by Resolution 37235 in 2016</a:t>
            </a:r>
          </a:p>
        </p:txBody>
      </p:sp>
    </p:spTree>
    <p:extLst>
      <p:ext uri="{BB962C8B-B14F-4D97-AF65-F5344CB8AC3E}">
        <p14:creationId xmlns:p14="http://schemas.microsoft.com/office/powerpoint/2010/main" val="270927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zoomed out full body shot showing three Black and disabled friends (a non-binary person with a cane and tangle stim toy, a woman sitting in a power wheelchair, and an invisibly disabled woman) smiling and taking a cell phone selfie together. All are outdoors in front of a white wall. Photo: Disabled and Here">
            <a:extLst>
              <a:ext uri="{FF2B5EF4-FFF2-40B4-BE49-F238E27FC236}">
                <a16:creationId xmlns:a16="http://schemas.microsoft.com/office/drawing/2014/main" id="{BB490248-68B1-4CE7-A5B2-94F4BA75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9675"/>
          </a:xfrm>
          <a:prstGeom prst="rect">
            <a:avLst/>
          </a:prstGeom>
        </p:spPr>
      </p:pic>
      <p:sp>
        <p:nvSpPr>
          <p:cNvPr id="7" name="Rectangle: Rounded Corners 6">
            <a:extLst>
              <a:ext uri="{FF2B5EF4-FFF2-40B4-BE49-F238E27FC236}">
                <a16:creationId xmlns:a16="http://schemas.microsoft.com/office/drawing/2014/main" id="{AF8A5413-7D53-4BD1-9DF0-57F7461C435D}"/>
              </a:ext>
              <a:ext uri="{C183D7F6-B498-43B3-948B-1728B52AA6E4}">
                <adec:decorative xmlns:adec="http://schemas.microsoft.com/office/drawing/2017/decorative" val="1"/>
              </a:ext>
            </a:extLst>
          </p:cNvPr>
          <p:cNvSpPr/>
          <p:nvPr/>
        </p:nvSpPr>
        <p:spPr>
          <a:xfrm>
            <a:off x="220717" y="168166"/>
            <a:ext cx="11771586" cy="1481730"/>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664A5-E386-4FC7-A583-CA516A003DE0}"/>
              </a:ext>
            </a:extLst>
          </p:cNvPr>
          <p:cNvSpPr>
            <a:spLocks noGrp="1"/>
          </p:cNvSpPr>
          <p:nvPr>
            <p:ph type="title"/>
          </p:nvPr>
        </p:nvSpPr>
        <p:spPr/>
        <p:txBody>
          <a:bodyPr>
            <a:normAutofit/>
          </a:bodyPr>
          <a:lstStyle/>
          <a:p>
            <a:r>
              <a:rPr lang="en-US" dirty="0"/>
              <a:t>Disability Equity Goals</a:t>
            </a:r>
          </a:p>
        </p:txBody>
      </p:sp>
      <p:sp>
        <p:nvSpPr>
          <p:cNvPr id="3" name="Content Placeholder 2">
            <a:extLst>
              <a:ext uri="{FF2B5EF4-FFF2-40B4-BE49-F238E27FC236}">
                <a16:creationId xmlns:a16="http://schemas.microsoft.com/office/drawing/2014/main" id="{3145BE35-5640-479A-80E8-2A022E1AC028}"/>
              </a:ext>
            </a:extLst>
          </p:cNvPr>
          <p:cNvSpPr>
            <a:spLocks noGrp="1"/>
          </p:cNvSpPr>
          <p:nvPr>
            <p:ph idx="1"/>
          </p:nvPr>
        </p:nvSpPr>
        <p:spPr>
          <a:xfrm>
            <a:off x="838200" y="1402079"/>
            <a:ext cx="11033760" cy="3897789"/>
          </a:xfrm>
        </p:spPr>
        <p:txBody>
          <a:bodyPr/>
          <a:lstStyle/>
          <a:p>
            <a:pPr marR="0" lvl="0">
              <a:spcBef>
                <a:spcPts val="0"/>
              </a:spcBef>
              <a:spcAft>
                <a:spcPts val="0"/>
              </a:spcAft>
              <a:buSzPct val="100000"/>
              <a:tabLst>
                <a:tab pos="457200" algn="l"/>
              </a:tabLst>
            </a:pPr>
            <a:r>
              <a:rPr lang="en-US" sz="3600" b="0" dirty="0">
                <a:latin typeface="Calibri" panose="020F0502020204030204" pitchFamily="34" charset="0"/>
              </a:rPr>
              <a:t>People experiencing disabilities will be provided equitable opportunities in contracting</a:t>
            </a:r>
          </a:p>
        </p:txBody>
      </p:sp>
    </p:spTree>
    <p:extLst>
      <p:ext uri="{BB962C8B-B14F-4D97-AF65-F5344CB8AC3E}">
        <p14:creationId xmlns:p14="http://schemas.microsoft.com/office/powerpoint/2010/main" val="297112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non-binary person laughs while sitting in a cushioned wicker chair with their leopard print cane. Photo: Disabled and Here">
            <a:extLst>
              <a:ext uri="{FF2B5EF4-FFF2-40B4-BE49-F238E27FC236}">
                <a16:creationId xmlns:a16="http://schemas.microsoft.com/office/drawing/2014/main" id="{A030AF45-80F7-48D9-ABF7-3439CDEB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9675"/>
          </a:xfrm>
          <a:prstGeom prst="rect">
            <a:avLst/>
          </a:prstGeom>
        </p:spPr>
      </p:pic>
      <p:sp>
        <p:nvSpPr>
          <p:cNvPr id="7" name="Rectangle: Rounded Corners 6">
            <a:extLst>
              <a:ext uri="{FF2B5EF4-FFF2-40B4-BE49-F238E27FC236}">
                <a16:creationId xmlns:a16="http://schemas.microsoft.com/office/drawing/2014/main" id="{AF8A5413-7D53-4BD1-9DF0-57F7461C435D}"/>
              </a:ext>
              <a:ext uri="{C183D7F6-B498-43B3-948B-1728B52AA6E4}">
                <adec:decorative xmlns:adec="http://schemas.microsoft.com/office/drawing/2017/decorative" val="1"/>
              </a:ext>
            </a:extLst>
          </p:cNvPr>
          <p:cNvSpPr/>
          <p:nvPr/>
        </p:nvSpPr>
        <p:spPr>
          <a:xfrm>
            <a:off x="220717" y="168166"/>
            <a:ext cx="11771586" cy="1481730"/>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664A5-E386-4FC7-A583-CA516A003DE0}"/>
              </a:ext>
            </a:extLst>
          </p:cNvPr>
          <p:cNvSpPr>
            <a:spLocks noGrp="1"/>
          </p:cNvSpPr>
          <p:nvPr>
            <p:ph type="title"/>
          </p:nvPr>
        </p:nvSpPr>
        <p:spPr/>
        <p:txBody>
          <a:bodyPr>
            <a:normAutofit fontScale="90000"/>
          </a:bodyPr>
          <a:lstStyle/>
          <a:p>
            <a:r>
              <a:rPr lang="en-US" dirty="0"/>
              <a:t>Potential Rules or Policies to Implement the Disability Equity Goals</a:t>
            </a:r>
          </a:p>
        </p:txBody>
      </p:sp>
      <p:sp>
        <p:nvSpPr>
          <p:cNvPr id="3" name="Content Placeholder 2">
            <a:extLst>
              <a:ext uri="{FF2B5EF4-FFF2-40B4-BE49-F238E27FC236}">
                <a16:creationId xmlns:a16="http://schemas.microsoft.com/office/drawing/2014/main" id="{3145BE35-5640-479A-80E8-2A022E1AC028}"/>
              </a:ext>
            </a:extLst>
          </p:cNvPr>
          <p:cNvSpPr>
            <a:spLocks noGrp="1"/>
          </p:cNvSpPr>
          <p:nvPr>
            <p:ph idx="1"/>
          </p:nvPr>
        </p:nvSpPr>
        <p:spPr>
          <a:xfrm>
            <a:off x="838200" y="1706879"/>
            <a:ext cx="8976360" cy="3897789"/>
          </a:xfrm>
        </p:spPr>
        <p:txBody>
          <a:bodyPr/>
          <a:lstStyle/>
          <a:p>
            <a:r>
              <a:rPr lang="en-US" sz="3200" b="0" dirty="0"/>
              <a:t>Accessible information and Communication technology policy </a:t>
            </a:r>
          </a:p>
          <a:p>
            <a:r>
              <a:rPr lang="en-US" sz="3200" b="0" dirty="0"/>
              <a:t>Effective communication </a:t>
            </a:r>
          </a:p>
          <a:p>
            <a:r>
              <a:rPr lang="en-US" sz="3200" b="0" dirty="0"/>
              <a:t>Reasonable modifications of practices, policies, and procedures </a:t>
            </a:r>
          </a:p>
          <a:p>
            <a:r>
              <a:rPr lang="en-US" sz="3200" b="0" dirty="0"/>
              <a:t>Methods for addressing requested accommodations</a:t>
            </a:r>
          </a:p>
        </p:txBody>
      </p:sp>
    </p:spTree>
    <p:extLst>
      <p:ext uri="{BB962C8B-B14F-4D97-AF65-F5344CB8AC3E}">
        <p14:creationId xmlns:p14="http://schemas.microsoft.com/office/powerpoint/2010/main" val="3726518027"/>
      </p:ext>
    </p:extLst>
  </p:cSld>
  <p:clrMapOvr>
    <a:masterClrMapping/>
  </p:clrMapOvr>
</p:sld>
</file>

<file path=ppt/theme/theme1.xml><?xml version="1.0" encoding="utf-8"?>
<a:theme xmlns:a="http://schemas.openxmlformats.org/drawingml/2006/main" name="Office Theme">
  <a:themeElements>
    <a:clrScheme name="OEHR">
      <a:dk1>
        <a:srgbClr val="000000"/>
      </a:dk1>
      <a:lt1>
        <a:sysClr val="window" lastClr="FFFFFF"/>
      </a:lt1>
      <a:dk2>
        <a:srgbClr val="6F3E23"/>
      </a:dk2>
      <a:lt2>
        <a:srgbClr val="E7E6E6"/>
      </a:lt2>
      <a:accent1>
        <a:srgbClr val="D31245"/>
      </a:accent1>
      <a:accent2>
        <a:srgbClr val="DF8637"/>
      </a:accent2>
      <a:accent3>
        <a:srgbClr val="6D6E71"/>
      </a:accent3>
      <a:accent4>
        <a:srgbClr val="C5D792"/>
      </a:accent4>
      <a:accent5>
        <a:srgbClr val="55AADF"/>
      </a:accent5>
      <a:accent6>
        <a:srgbClr val="6F3E23"/>
      </a:accent6>
      <a:hlink>
        <a:srgbClr val="55AADF"/>
      </a:hlink>
      <a:folHlink>
        <a:srgbClr val="DF863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HR Widescreen Template" id="{78AA5D52-8ED1-49E3-8DC4-0BA21BC46181}" vid="{276CB669-B71E-4DDE-92B3-8A393F14D6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TotalTime>
  <Words>1210</Words>
  <Application>Microsoft Office PowerPoint</Application>
  <PresentationFormat>Widescreen</PresentationFormat>
  <Paragraphs>114</Paragraphs>
  <Slides>13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CITYWIDE DISABILITY EQUITY GOALS</vt:lpstr>
      <vt:lpstr>Percentage of People in the Portland Area with a Disability</vt:lpstr>
      <vt:lpstr>Disability: Education (Portland)</vt:lpstr>
      <vt:lpstr>Disability: Earnings (Portland)</vt:lpstr>
      <vt:lpstr>Disability: Poverty (Portland)</vt:lpstr>
      <vt:lpstr>Disability Equity Goals</vt:lpstr>
      <vt:lpstr>Disability Equity Goals</vt:lpstr>
      <vt:lpstr>Disability Equity Goals</vt:lpstr>
      <vt:lpstr>Potential Rules or Policies to Implement the Disability Equity Goals</vt:lpstr>
      <vt:lpstr>Disability Employment in the City</vt:lpstr>
      <vt:lpstr>Disability Employment in the City (continued)</vt:lpstr>
      <vt:lpstr>Disability Employment in the City (continued)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Equity and Human Rights</dc:creator>
  <cp:lastModifiedBy>Selby, Jeff</cp:lastModifiedBy>
  <cp:revision>60</cp:revision>
  <dcterms:created xsi:type="dcterms:W3CDTF">2019-05-20T20:07:29Z</dcterms:created>
  <dcterms:modified xsi:type="dcterms:W3CDTF">2020-11-17T23:15:03Z</dcterms:modified>
</cp:coreProperties>
</file>