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96" r:id="rId5"/>
    <p:sldMasterId id="2147483701" r:id="rId6"/>
  </p:sldMasterIdLst>
  <p:notesMasterIdLst>
    <p:notesMasterId r:id="rId24"/>
  </p:notesMasterIdLst>
  <p:handoutMasterIdLst>
    <p:handoutMasterId r:id="rId25"/>
  </p:handoutMasterIdLst>
  <p:sldIdLst>
    <p:sldId id="513" r:id="rId7"/>
    <p:sldId id="736" r:id="rId8"/>
    <p:sldId id="703" r:id="rId9"/>
    <p:sldId id="732" r:id="rId10"/>
    <p:sldId id="734" r:id="rId11"/>
    <p:sldId id="737" r:id="rId12"/>
    <p:sldId id="730" r:id="rId13"/>
    <p:sldId id="752" r:id="rId14"/>
    <p:sldId id="748" r:id="rId15"/>
    <p:sldId id="745" r:id="rId16"/>
    <p:sldId id="749" r:id="rId17"/>
    <p:sldId id="750" r:id="rId18"/>
    <p:sldId id="744" r:id="rId19"/>
    <p:sldId id="742" r:id="rId20"/>
    <p:sldId id="743" r:id="rId21"/>
    <p:sldId id="741" r:id="rId22"/>
    <p:sldId id="74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way, Scott" initials="BS" lastIdx="23" clrIdx="0">
    <p:extLst>
      <p:ext uri="{19B8F6BF-5375-455C-9EA6-DF929625EA0E}">
        <p15:presenceInfo xmlns:p15="http://schemas.microsoft.com/office/powerpoint/2012/main" userId="S-1-5-21-1562068243-3890762121-1459926415-8823" providerId="AD"/>
      </p:ext>
    </p:extLst>
  </p:cmAuthor>
  <p:cmAuthor id="2" name="Cheek, Michelle" initials="CM" lastIdx="2" clrIdx="1">
    <p:extLst>
      <p:ext uri="{19B8F6BF-5375-455C-9EA6-DF929625EA0E}">
        <p15:presenceInfo xmlns:p15="http://schemas.microsoft.com/office/powerpoint/2012/main" userId="S::Michelle.Cheek@portlandoregon.gov::026f3415-1ac1-4e17-ad2b-6c8107fd06e7" providerId="AD"/>
      </p:ext>
    </p:extLst>
  </p:cmAuthor>
  <p:cmAuthor id="3" name="Oswald, Bonita" initials="OB" lastIdx="2" clrIdx="2">
    <p:extLst>
      <p:ext uri="{19B8F6BF-5375-455C-9EA6-DF929625EA0E}">
        <p15:presenceInfo xmlns:p15="http://schemas.microsoft.com/office/powerpoint/2012/main" userId="S::Bonita.Oswald@portlandoregon.gov::efb5601b-f16e-4462-8748-c28bdbbef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F8C"/>
    <a:srgbClr val="819092"/>
    <a:srgbClr val="035D9E"/>
    <a:srgbClr val="0E5772"/>
    <a:srgbClr val="3C4650"/>
    <a:srgbClr val="ED7D31"/>
    <a:srgbClr val="009C0D"/>
    <a:srgbClr val="417783"/>
    <a:srgbClr val="00A65C"/>
    <a:srgbClr val="0151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89008" autoAdjust="0"/>
  </p:normalViewPr>
  <p:slideViewPr>
    <p:cSldViewPr snapToGrid="0">
      <p:cViewPr varScale="1">
        <p:scale>
          <a:sx n="97" d="100"/>
          <a:sy n="97" d="100"/>
        </p:scale>
        <p:origin x="1752" y="84"/>
      </p:cViewPr>
      <p:guideLst/>
    </p:cSldViewPr>
  </p:slideViewPr>
  <p:notesTextViewPr>
    <p:cViewPr>
      <p:scale>
        <a:sx n="3" d="2"/>
        <a:sy n="3" d="2"/>
      </p:scale>
      <p:origin x="0" y="0"/>
    </p:cViewPr>
  </p:notesTextViewPr>
  <p:sorterViewPr>
    <p:cViewPr>
      <p:scale>
        <a:sx n="100" d="100"/>
        <a:sy n="100" d="100"/>
      </p:scale>
      <p:origin x="0" y="-7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8"/>
            <a:ext cx="3038476" cy="466726"/>
          </a:xfrm>
          <a:prstGeom prst="rect">
            <a:avLst/>
          </a:prstGeom>
        </p:spPr>
        <p:txBody>
          <a:bodyPr vert="horz" lIns="90888" tIns="45443" rIns="90888" bIns="45443" rtlCol="0"/>
          <a:lstStyle>
            <a:lvl1pPr algn="l">
              <a:defRPr sz="1100"/>
            </a:lvl1pPr>
          </a:lstStyle>
          <a:p>
            <a:endParaRPr lang="en-US" dirty="0"/>
          </a:p>
        </p:txBody>
      </p:sp>
      <p:sp>
        <p:nvSpPr>
          <p:cNvPr id="3" name="Date Placeholder 2"/>
          <p:cNvSpPr>
            <a:spLocks noGrp="1"/>
          </p:cNvSpPr>
          <p:nvPr>
            <p:ph type="dt" sz="quarter" idx="1"/>
          </p:nvPr>
        </p:nvSpPr>
        <p:spPr>
          <a:xfrm>
            <a:off x="3970342" y="8"/>
            <a:ext cx="3038476" cy="466726"/>
          </a:xfrm>
          <a:prstGeom prst="rect">
            <a:avLst/>
          </a:prstGeom>
        </p:spPr>
        <p:txBody>
          <a:bodyPr vert="horz" lIns="90888" tIns="45443" rIns="90888" bIns="45443" rtlCol="0"/>
          <a:lstStyle>
            <a:lvl1pPr algn="r">
              <a:defRPr sz="1100"/>
            </a:lvl1pPr>
          </a:lstStyle>
          <a:p>
            <a:fld id="{B7900EDA-CA25-4925-9203-B71ACD52B298}" type="datetimeFigureOut">
              <a:rPr lang="en-US" smtClean="0"/>
              <a:t>7/7/2020</a:t>
            </a:fld>
            <a:endParaRPr lang="en-US" dirty="0"/>
          </a:p>
        </p:txBody>
      </p:sp>
      <p:sp>
        <p:nvSpPr>
          <p:cNvPr id="4" name="Footer Placeholder 3"/>
          <p:cNvSpPr>
            <a:spLocks noGrp="1"/>
          </p:cNvSpPr>
          <p:nvPr>
            <p:ph type="ftr" sz="quarter" idx="2"/>
          </p:nvPr>
        </p:nvSpPr>
        <p:spPr>
          <a:xfrm>
            <a:off x="2" y="8829682"/>
            <a:ext cx="3038476" cy="466726"/>
          </a:xfrm>
          <a:prstGeom prst="rect">
            <a:avLst/>
          </a:prstGeom>
        </p:spPr>
        <p:txBody>
          <a:bodyPr vert="horz" lIns="90888" tIns="45443" rIns="90888" bIns="45443" rtlCol="0" anchor="b"/>
          <a:lstStyle>
            <a:lvl1pPr algn="l">
              <a:defRPr sz="1100"/>
            </a:lvl1pPr>
          </a:lstStyle>
          <a:p>
            <a:r>
              <a:rPr lang="en-US" dirty="0"/>
              <a:t>v14</a:t>
            </a:r>
          </a:p>
        </p:txBody>
      </p:sp>
      <p:sp>
        <p:nvSpPr>
          <p:cNvPr id="5" name="Slide Number Placeholder 4"/>
          <p:cNvSpPr>
            <a:spLocks noGrp="1"/>
          </p:cNvSpPr>
          <p:nvPr>
            <p:ph type="sldNum" sz="quarter" idx="3"/>
          </p:nvPr>
        </p:nvSpPr>
        <p:spPr>
          <a:xfrm>
            <a:off x="3970342" y="8829682"/>
            <a:ext cx="3038476" cy="466726"/>
          </a:xfrm>
          <a:prstGeom prst="rect">
            <a:avLst/>
          </a:prstGeom>
        </p:spPr>
        <p:txBody>
          <a:bodyPr vert="horz" lIns="90888" tIns="45443" rIns="90888" bIns="45443" rtlCol="0" anchor="b"/>
          <a:lstStyle>
            <a:lvl1pPr algn="r">
              <a:defRPr sz="1100"/>
            </a:lvl1pPr>
          </a:lstStyle>
          <a:p>
            <a:fld id="{495BB083-21D4-4CA5-BE5D-9607430E05DB}" type="slidenum">
              <a:rPr lang="en-US" smtClean="0"/>
              <a:t>‹#›</a:t>
            </a:fld>
            <a:endParaRPr lang="en-US" dirty="0"/>
          </a:p>
        </p:txBody>
      </p:sp>
    </p:spTree>
    <p:extLst>
      <p:ext uri="{BB962C8B-B14F-4D97-AF65-F5344CB8AC3E}">
        <p14:creationId xmlns:p14="http://schemas.microsoft.com/office/powerpoint/2010/main" val="14792704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2614" tIns="46306" rIns="92614" bIns="46306" rtlCol="0"/>
          <a:lstStyle>
            <a:lvl1pPr algn="l">
              <a:defRPr sz="11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2614" tIns="46306" rIns="92614" bIns="46306" rtlCol="0"/>
          <a:lstStyle>
            <a:lvl1pPr algn="r">
              <a:defRPr sz="1100"/>
            </a:lvl1pPr>
          </a:lstStyle>
          <a:p>
            <a:fld id="{623BFF63-6002-4CC5-8C68-9972071F180E}" type="datetimeFigureOut">
              <a:rPr lang="en-US" smtClean="0"/>
              <a:t>7/7/2020</a:t>
            </a:fld>
            <a:endParaRPr lang="en-US" dirty="0"/>
          </a:p>
        </p:txBody>
      </p:sp>
      <p:sp>
        <p:nvSpPr>
          <p:cNvPr id="4" name="Slide Image Placeholder 3"/>
          <p:cNvSpPr>
            <a:spLocks noGrp="1" noRot="1" noChangeAspect="1"/>
          </p:cNvSpPr>
          <p:nvPr>
            <p:ph type="sldImg" idx="2"/>
          </p:nvPr>
        </p:nvSpPr>
        <p:spPr>
          <a:xfrm>
            <a:off x="1416050" y="1162050"/>
            <a:ext cx="4178300" cy="3135313"/>
          </a:xfrm>
          <a:prstGeom prst="rect">
            <a:avLst/>
          </a:prstGeom>
          <a:noFill/>
          <a:ln w="12700">
            <a:solidFill>
              <a:prstClr val="black"/>
            </a:solidFill>
          </a:ln>
        </p:spPr>
        <p:txBody>
          <a:bodyPr vert="horz" lIns="92614" tIns="46306" rIns="92614" bIns="46306" rtlCol="0" anchor="ctr"/>
          <a:lstStyle/>
          <a:p>
            <a:endParaRPr lang="en-US" dirty="0"/>
          </a:p>
        </p:txBody>
      </p:sp>
      <p:sp>
        <p:nvSpPr>
          <p:cNvPr id="5" name="Notes Placeholder 4"/>
          <p:cNvSpPr>
            <a:spLocks noGrp="1"/>
          </p:cNvSpPr>
          <p:nvPr>
            <p:ph type="body" sz="quarter" idx="3"/>
          </p:nvPr>
        </p:nvSpPr>
        <p:spPr>
          <a:xfrm>
            <a:off x="701040" y="4473898"/>
            <a:ext cx="5608320" cy="3660458"/>
          </a:xfrm>
          <a:prstGeom prst="rect">
            <a:avLst/>
          </a:prstGeom>
        </p:spPr>
        <p:txBody>
          <a:bodyPr vert="horz" lIns="92614" tIns="46306" rIns="92614" bIns="46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2614" tIns="46306" rIns="92614" bIns="46306" rtlCol="0" anchor="b"/>
          <a:lstStyle>
            <a:lvl1pPr algn="l">
              <a:defRPr sz="1100"/>
            </a:lvl1pPr>
          </a:lstStyle>
          <a:p>
            <a:r>
              <a:rPr lang="en-US" dirty="0"/>
              <a:t>v14</a:t>
            </a:r>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2614" tIns="46306" rIns="92614" bIns="46306" rtlCol="0" anchor="b"/>
          <a:lstStyle>
            <a:lvl1pPr algn="r">
              <a:defRPr sz="1100"/>
            </a:lvl1pPr>
          </a:lstStyle>
          <a:p>
            <a:fld id="{105D6D01-B75C-420B-9D16-EAF448CFD4B0}" type="slidenum">
              <a:rPr lang="en-US" smtClean="0"/>
              <a:t>‹#›</a:t>
            </a:fld>
            <a:endParaRPr lang="en-US" dirty="0"/>
          </a:p>
        </p:txBody>
      </p:sp>
    </p:spTree>
    <p:extLst>
      <p:ext uri="{BB962C8B-B14F-4D97-AF65-F5344CB8AC3E}">
        <p14:creationId xmlns:p14="http://schemas.microsoft.com/office/powerpoint/2010/main" val="11352746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F836F7D-F9EA-405E-8FE6-00A65B1EBEE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6025" indent="-275394">
              <a:defRPr>
                <a:solidFill>
                  <a:schemeClr val="tx1"/>
                </a:solidFill>
                <a:latin typeface="Arial" panose="020B0604020202020204" pitchFamily="34" charset="0"/>
                <a:ea typeface="ＭＳ Ｐゴシック" panose="020B0600070205080204" pitchFamily="34" charset="-128"/>
              </a:defRPr>
            </a:lvl2pPr>
            <a:lvl3pPr marL="1101577" indent="-220316">
              <a:defRPr>
                <a:solidFill>
                  <a:schemeClr val="tx1"/>
                </a:solidFill>
                <a:latin typeface="Arial" panose="020B0604020202020204" pitchFamily="34" charset="0"/>
                <a:ea typeface="ＭＳ Ｐゴシック" panose="020B0600070205080204" pitchFamily="34" charset="-128"/>
              </a:defRPr>
            </a:lvl3pPr>
            <a:lvl4pPr marL="1542207" indent="-220316">
              <a:defRPr>
                <a:solidFill>
                  <a:schemeClr val="tx1"/>
                </a:solidFill>
                <a:latin typeface="Arial" panose="020B0604020202020204" pitchFamily="34" charset="0"/>
                <a:ea typeface="ＭＳ Ｐゴシック" panose="020B0600070205080204" pitchFamily="34" charset="-128"/>
              </a:defRPr>
            </a:lvl4pPr>
            <a:lvl5pPr marL="1982838" indent="-220316">
              <a:defRPr>
                <a:solidFill>
                  <a:schemeClr val="tx1"/>
                </a:solidFill>
                <a:latin typeface="Arial" panose="020B0604020202020204" pitchFamily="34" charset="0"/>
                <a:ea typeface="ＭＳ Ｐゴシック" panose="020B0600070205080204" pitchFamily="34" charset="-128"/>
              </a:defRPr>
            </a:lvl5pPr>
            <a:lvl6pPr marL="2423468"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64099"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04728"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745359"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F45B0A-F45E-4E7E-A513-B7AB0F086CDF}" type="slidenum">
              <a:rPr lang="en-US" altLang="en-US"/>
              <a:pPr/>
              <a:t>1</a:t>
            </a:fld>
            <a:endParaRPr lang="en-US" altLang="en-US" dirty="0"/>
          </a:p>
        </p:txBody>
      </p:sp>
      <p:sp>
        <p:nvSpPr>
          <p:cNvPr id="7171" name="Rectangle 7">
            <a:extLst>
              <a:ext uri="{FF2B5EF4-FFF2-40B4-BE49-F238E27FC236}">
                <a16:creationId xmlns:a16="http://schemas.microsoft.com/office/drawing/2014/main" id="{0E7FB880-0FCF-48E4-BDC2-38FDB2649B45}"/>
              </a:ext>
            </a:extLst>
          </p:cNvPr>
          <p:cNvSpPr txBox="1">
            <a:spLocks noGrp="1" noChangeArrowheads="1"/>
          </p:cNvSpPr>
          <p:nvPr/>
        </p:nvSpPr>
        <p:spPr bwMode="auto">
          <a:xfrm>
            <a:off x="3724277" y="8550907"/>
            <a:ext cx="2847975" cy="45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15" tIns="44058" rIns="88115" bIns="44058"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861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882A3355-B17D-4077-9778-32864F182D9C}" type="slidenum">
              <a:rPr lang="en-US" altLang="en-US"/>
              <a:pPr algn="r">
                <a:spcBef>
                  <a:spcPct val="0"/>
                </a:spcBef>
              </a:pPr>
              <a:t>1</a:t>
            </a:fld>
            <a:endParaRPr lang="en-US" altLang="en-US" dirty="0"/>
          </a:p>
        </p:txBody>
      </p:sp>
      <p:sp>
        <p:nvSpPr>
          <p:cNvPr id="7172" name="Rectangle 2">
            <a:extLst>
              <a:ext uri="{FF2B5EF4-FFF2-40B4-BE49-F238E27FC236}">
                <a16:creationId xmlns:a16="http://schemas.microsoft.com/office/drawing/2014/main" id="{065F9717-1DA4-4C31-A916-AA13D460CCF5}"/>
              </a:ext>
            </a:extLst>
          </p:cNvPr>
          <p:cNvSpPr>
            <a:spLocks noGrp="1" noRot="1" noChangeAspect="1" noChangeArrowheads="1" noTextEdit="1"/>
          </p:cNvSpPr>
          <p:nvPr>
            <p:ph type="sldImg"/>
          </p:nvPr>
        </p:nvSpPr>
        <p:spPr>
          <a:ln/>
        </p:spPr>
      </p:sp>
      <p:sp>
        <p:nvSpPr>
          <p:cNvPr id="2" name="Footer Placeholder 1">
            <a:extLst>
              <a:ext uri="{FF2B5EF4-FFF2-40B4-BE49-F238E27FC236}">
                <a16:creationId xmlns:a16="http://schemas.microsoft.com/office/drawing/2014/main" id="{90BD8457-5180-402F-9E3D-805CD0AE47C6}"/>
              </a:ext>
            </a:extLst>
          </p:cNvPr>
          <p:cNvSpPr>
            <a:spLocks noGrp="1"/>
          </p:cNvSpPr>
          <p:nvPr>
            <p:ph type="ftr" sz="quarter" idx="10"/>
          </p:nvPr>
        </p:nvSpPr>
        <p:spPr/>
        <p:txBody>
          <a:bodyPr/>
          <a:lstStyle/>
          <a:p>
            <a:r>
              <a:rPr lang="en-US" dirty="0"/>
              <a:t>v14</a:t>
            </a:r>
          </a:p>
        </p:txBody>
      </p:sp>
    </p:spTree>
    <p:extLst>
      <p:ext uri="{BB962C8B-B14F-4D97-AF65-F5344CB8AC3E}">
        <p14:creationId xmlns:p14="http://schemas.microsoft.com/office/powerpoint/2010/main" val="370397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771" indent="-285750">
              <a:spcAft>
                <a:spcPts val="1200"/>
              </a:spcAft>
              <a:buFont typeface="Arial" panose="020B0604020202020204" pitchFamily="34" charset="0"/>
              <a:buChar char="•"/>
            </a:pPr>
            <a:r>
              <a:rPr lang="en-US" dirty="0"/>
              <a:t>MWH Constructors submitted the Guaranteed Maximum Price(GMP) of $16,139,637 to complete the work shown on or in the 90% design documents.  </a:t>
            </a:r>
          </a:p>
          <a:p>
            <a:pPr marL="917971" lvl="1" indent="-285750">
              <a:spcAft>
                <a:spcPts val="1200"/>
              </a:spcAft>
              <a:buFont typeface="Arial" panose="020B0604020202020204" pitchFamily="34" charset="0"/>
              <a:buChar char="•"/>
            </a:pPr>
            <a:r>
              <a:rPr lang="en-US" dirty="0"/>
              <a:t>Hard Construction Cost = $14,118,944;  Fees, Bonds, Taxes = $2,020,693</a:t>
            </a:r>
          </a:p>
          <a:p>
            <a:pPr marL="460771" indent="-285750">
              <a:spcAft>
                <a:spcPts val="1200"/>
              </a:spcAft>
              <a:buFont typeface="Arial" panose="020B0604020202020204" pitchFamily="34" charset="0"/>
              <a:buChar char="•"/>
            </a:pPr>
            <a:endParaRPr lang="en-US" dirty="0"/>
          </a:p>
          <a:p>
            <a:pPr marL="460771" indent="-285750">
              <a:spcAft>
                <a:spcPts val="1200"/>
              </a:spcAft>
              <a:buFont typeface="Arial" panose="020B0604020202020204" pitchFamily="34" charset="0"/>
              <a:buChar char="•"/>
            </a:pPr>
            <a:r>
              <a:rPr lang="en-US" dirty="0"/>
              <a:t>PWB is requesting an addition $1,850,000 be included as an Owner’s Allowance/Contingency resulting in a total requested contract value of </a:t>
            </a:r>
            <a:r>
              <a:rPr lang="en-US" b="1" dirty="0"/>
              <a:t>$17,989,637</a:t>
            </a:r>
            <a:r>
              <a:rPr lang="en-US" dirty="0"/>
              <a:t>.</a:t>
            </a:r>
          </a:p>
          <a:p>
            <a:pPr marL="917971" lvl="1" indent="-285750">
              <a:spcAft>
                <a:spcPts val="1200"/>
              </a:spcAft>
              <a:buFont typeface="Arial" panose="020B0604020202020204" pitchFamily="34" charset="0"/>
              <a:buChar char="•"/>
            </a:pPr>
            <a:r>
              <a:rPr lang="en-US" dirty="0">
                <a:solidFill>
                  <a:prstClr val="black"/>
                </a:solidFill>
              </a:rPr>
              <a:t>$850,000 of the Owner’s Allowance is reserved for chemical feed piping which was not fully defined at the 90% design milestone.</a:t>
            </a:r>
          </a:p>
          <a:p>
            <a:pPr marL="917971" lvl="1" indent="-285750">
              <a:spcAft>
                <a:spcPts val="1200"/>
              </a:spcAft>
              <a:buFont typeface="Arial" panose="020B0604020202020204" pitchFamily="34" charset="0"/>
              <a:buChar char="•"/>
            </a:pPr>
            <a:r>
              <a:rPr lang="en-US" dirty="0">
                <a:solidFill>
                  <a:prstClr val="black"/>
                </a:solidFill>
              </a:rPr>
              <a:t>Carrying this work as an allowance will minimize inclusion of excessive contingency in the in the Contractor’s GMP.</a:t>
            </a:r>
          </a:p>
          <a:p>
            <a:pPr marL="917971" lvl="1" indent="-285750">
              <a:spcAft>
                <a:spcPts val="1200"/>
              </a:spcAft>
              <a:buFont typeface="Arial" panose="020B0604020202020204" pitchFamily="34" charset="0"/>
              <a:buChar char="•"/>
            </a:pPr>
            <a:r>
              <a:rPr lang="en-US" dirty="0">
                <a:solidFill>
                  <a:prstClr val="black"/>
                </a:solidFill>
              </a:rPr>
              <a:t>The remaining $1 million of the Owner’s Allowance represents ~6% of the anticipated GMP value and is being carried for Contingency should unknown or unanticipated work be required. </a:t>
            </a:r>
          </a:p>
          <a:p>
            <a:pPr marL="917971" lvl="1" indent="-285750">
              <a:spcAft>
                <a:spcPts val="1200"/>
              </a:spcAft>
              <a:buFont typeface="Arial" panose="020B0604020202020204" pitchFamily="34" charset="0"/>
              <a:buChar char="•"/>
            </a:pPr>
            <a:endParaRPr lang="en-US" dirty="0">
              <a:solidFill>
                <a:prstClr val="black"/>
              </a:solidFill>
            </a:endParaRPr>
          </a:p>
          <a:p>
            <a:endParaRPr lang="en-US" dirty="0"/>
          </a:p>
          <a:p>
            <a:r>
              <a:rPr lang="en-US" dirty="0"/>
              <a:t>*Hard Construction Cost: $14,118,944          </a:t>
            </a:r>
          </a:p>
          <a:p>
            <a:r>
              <a:rPr lang="en-US" dirty="0"/>
              <a:t>MWH Contingency $494,163</a:t>
            </a:r>
          </a:p>
          <a:p>
            <a:r>
              <a:rPr lang="en-US" dirty="0"/>
              <a:t>CM/GC Fee (9.61% of Subtotal) $1,356,831</a:t>
            </a:r>
          </a:p>
          <a:p>
            <a:r>
              <a:rPr lang="en-US" dirty="0"/>
              <a:t>Payment and Performance Bonds $106,999</a:t>
            </a:r>
          </a:p>
          <a:p>
            <a:r>
              <a:rPr lang="en-US" dirty="0"/>
              <a:t>Oregon Corporate Tax (effective 1/1/2020) $62,700</a:t>
            </a:r>
          </a:p>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13</a:t>
            </a:fld>
            <a:endParaRPr lang="en-US" dirty="0"/>
          </a:p>
        </p:txBody>
      </p:sp>
    </p:spTree>
    <p:extLst>
      <p:ext uri="{BB962C8B-B14F-4D97-AF65-F5344CB8AC3E}">
        <p14:creationId xmlns:p14="http://schemas.microsoft.com/office/powerpoint/2010/main" val="212236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Prime Construction Contractor is required to manage the project and self-perform specific specialty work which is excluded from the requirements of the CEIP.  Cost for these self-performed elements of work are as follows:</a:t>
            </a:r>
          </a:p>
          <a:p>
            <a:r>
              <a:rPr lang="en-US" dirty="0"/>
              <a:t>Procurement, Installation, startup and testing of the Soda Ash and Carbon Dioxide Feed systems:  ~$3.2 Million</a:t>
            </a:r>
          </a:p>
          <a:p>
            <a:r>
              <a:rPr lang="en-US" dirty="0"/>
              <a:t>Management of the Project/General Conditions:  ~$1.5 Million</a:t>
            </a:r>
          </a:p>
          <a:p>
            <a:endParaRPr lang="en-US" dirty="0"/>
          </a:p>
          <a:p>
            <a:r>
              <a:rPr lang="en-US" dirty="0"/>
              <a:t>MWH Constructors Inc. has submitted a subcontracting plan in accordance with the CEIP, which details how their bid packaging plan will be structured to distribute the remaining ~$9.5 Million of “Hard Construction Costs” to achieve the goals and requirements of the CEIP.</a:t>
            </a:r>
          </a:p>
          <a:p>
            <a:endParaRPr lang="en-US" dirty="0"/>
          </a:p>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14</a:t>
            </a:fld>
            <a:endParaRPr lang="en-US" dirty="0"/>
          </a:p>
        </p:txBody>
      </p:sp>
    </p:spTree>
    <p:extLst>
      <p:ext uri="{BB962C8B-B14F-4D97-AF65-F5344CB8AC3E}">
        <p14:creationId xmlns:p14="http://schemas.microsoft.com/office/powerpoint/2010/main" val="240677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771" lvl="0" indent="-285750">
              <a:spcAft>
                <a:spcPts val="1200"/>
              </a:spcAft>
              <a:buFont typeface="Arial" panose="020B0604020202020204" pitchFamily="34" charset="0"/>
              <a:buChar char="•"/>
            </a:pPr>
            <a:r>
              <a:rPr lang="en-US" dirty="0">
                <a:solidFill>
                  <a:prstClr val="black"/>
                </a:solidFill>
              </a:rPr>
              <a:t>Early procurements packages have been advertised for procurement of the carbon dioxide storage and feed equipment, the soda ash storage and feed systems, the pre-engineered steel building, and the tree removal.</a:t>
            </a:r>
          </a:p>
          <a:p>
            <a:pPr marL="917971" lvl="1" indent="-285750">
              <a:spcAft>
                <a:spcPts val="1200"/>
              </a:spcAft>
              <a:buFont typeface="Arial" panose="020B0604020202020204" pitchFamily="34" charset="0"/>
              <a:buChar char="•"/>
            </a:pPr>
            <a:r>
              <a:rPr lang="en-US" dirty="0">
                <a:solidFill>
                  <a:prstClr val="black"/>
                </a:solidFill>
              </a:rPr>
              <a:t>The Steel Building package was competitively bid with COBID firms specifically invited to participate.</a:t>
            </a:r>
          </a:p>
          <a:p>
            <a:pPr marL="917971" lvl="1" indent="-285750">
              <a:spcAft>
                <a:spcPts val="1200"/>
              </a:spcAft>
              <a:buFont typeface="Arial" panose="020B0604020202020204" pitchFamily="34" charset="0"/>
              <a:buChar char="•"/>
            </a:pPr>
            <a:r>
              <a:rPr lang="en-US" dirty="0">
                <a:solidFill>
                  <a:prstClr val="black"/>
                </a:solidFill>
              </a:rPr>
              <a:t>The Tree removal package was provided exclusively to COBID firms for competitive bidding with 3 firms attending the pre-bid site visit and 2 firms submitting bids.  </a:t>
            </a:r>
          </a:p>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15</a:t>
            </a:fld>
            <a:endParaRPr lang="en-US" dirty="0"/>
          </a:p>
        </p:txBody>
      </p:sp>
    </p:spTree>
    <p:extLst>
      <p:ext uri="{BB962C8B-B14F-4D97-AF65-F5344CB8AC3E}">
        <p14:creationId xmlns:p14="http://schemas.microsoft.com/office/powerpoint/2010/main" val="292373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2</a:t>
            </a:fld>
            <a:endParaRPr lang="en-US" dirty="0"/>
          </a:p>
        </p:txBody>
      </p:sp>
      <p:sp>
        <p:nvSpPr>
          <p:cNvPr id="5" name="Footer Placeholder 4">
            <a:extLst>
              <a:ext uri="{FF2B5EF4-FFF2-40B4-BE49-F238E27FC236}">
                <a16:creationId xmlns:a16="http://schemas.microsoft.com/office/drawing/2014/main" id="{E83B63D8-DEB9-4E11-A6F4-608A149DD60F}"/>
              </a:ext>
            </a:extLst>
          </p:cNvPr>
          <p:cNvSpPr>
            <a:spLocks noGrp="1"/>
          </p:cNvSpPr>
          <p:nvPr>
            <p:ph type="ftr" sz="quarter" idx="11"/>
          </p:nvPr>
        </p:nvSpPr>
        <p:spPr/>
        <p:txBody>
          <a:bodyPr/>
          <a:lstStyle/>
          <a:p>
            <a:r>
              <a:rPr lang="en-US" dirty="0"/>
              <a:t>v14</a:t>
            </a:r>
          </a:p>
        </p:txBody>
      </p:sp>
    </p:spTree>
    <p:extLst>
      <p:ext uri="{BB962C8B-B14F-4D97-AF65-F5344CB8AC3E}">
        <p14:creationId xmlns:p14="http://schemas.microsoft.com/office/powerpoint/2010/main" val="101982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3</a:t>
            </a:fld>
            <a:endParaRPr lang="en-US" dirty="0"/>
          </a:p>
        </p:txBody>
      </p:sp>
      <p:sp>
        <p:nvSpPr>
          <p:cNvPr id="5" name="Footer Placeholder 4">
            <a:extLst>
              <a:ext uri="{FF2B5EF4-FFF2-40B4-BE49-F238E27FC236}">
                <a16:creationId xmlns:a16="http://schemas.microsoft.com/office/drawing/2014/main" id="{E83B63D8-DEB9-4E11-A6F4-608A149DD60F}"/>
              </a:ext>
            </a:extLst>
          </p:cNvPr>
          <p:cNvSpPr>
            <a:spLocks noGrp="1"/>
          </p:cNvSpPr>
          <p:nvPr>
            <p:ph type="ftr" sz="quarter" idx="11"/>
          </p:nvPr>
        </p:nvSpPr>
        <p:spPr/>
        <p:txBody>
          <a:bodyPr/>
          <a:lstStyle/>
          <a:p>
            <a:r>
              <a:rPr lang="en-US" dirty="0"/>
              <a:t>v14</a:t>
            </a:r>
          </a:p>
        </p:txBody>
      </p:sp>
    </p:spTree>
    <p:extLst>
      <p:ext uri="{BB962C8B-B14F-4D97-AF65-F5344CB8AC3E}">
        <p14:creationId xmlns:p14="http://schemas.microsoft.com/office/powerpoint/2010/main" val="154171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5</a:t>
            </a:fld>
            <a:endParaRPr lang="en-US" dirty="0"/>
          </a:p>
        </p:txBody>
      </p:sp>
    </p:spTree>
    <p:extLst>
      <p:ext uri="{BB962C8B-B14F-4D97-AF65-F5344CB8AC3E}">
        <p14:creationId xmlns:p14="http://schemas.microsoft.com/office/powerpoint/2010/main" val="36477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2050"/>
            <a:ext cx="4178300"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6</a:t>
            </a:fld>
            <a:endParaRPr lang="en-US" dirty="0"/>
          </a:p>
        </p:txBody>
      </p:sp>
      <p:sp>
        <p:nvSpPr>
          <p:cNvPr id="5" name="Footer Placeholder 4">
            <a:extLst>
              <a:ext uri="{FF2B5EF4-FFF2-40B4-BE49-F238E27FC236}">
                <a16:creationId xmlns:a16="http://schemas.microsoft.com/office/drawing/2014/main" id="{09EECFF4-5550-431C-98EB-18E5FAB87F15}"/>
              </a:ext>
            </a:extLst>
          </p:cNvPr>
          <p:cNvSpPr>
            <a:spLocks noGrp="1"/>
          </p:cNvSpPr>
          <p:nvPr>
            <p:ph type="ftr" sz="quarter" idx="11"/>
          </p:nvPr>
        </p:nvSpPr>
        <p:spPr/>
        <p:txBody>
          <a:bodyPr/>
          <a:lstStyle/>
          <a:p>
            <a:r>
              <a:rPr lang="en-US" dirty="0"/>
              <a:t>v14</a:t>
            </a:r>
          </a:p>
        </p:txBody>
      </p:sp>
    </p:spTree>
    <p:extLst>
      <p:ext uri="{BB962C8B-B14F-4D97-AF65-F5344CB8AC3E}">
        <p14:creationId xmlns:p14="http://schemas.microsoft.com/office/powerpoint/2010/main" val="193854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7</a:t>
            </a:fld>
            <a:endParaRPr lang="en-US" dirty="0"/>
          </a:p>
        </p:txBody>
      </p:sp>
    </p:spTree>
    <p:extLst>
      <p:ext uri="{BB962C8B-B14F-4D97-AF65-F5344CB8AC3E}">
        <p14:creationId xmlns:p14="http://schemas.microsoft.com/office/powerpoint/2010/main" val="201437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pH of Portland’s water will gradually increase from 8.2 to a minimum target of 8.6.   Water with a higher pH is less acidic, or corrosive. This will result in less lead and other metals leaching from building plumbing into drinking water. </a:t>
            </a:r>
          </a:p>
          <a:p>
            <a:r>
              <a:rPr lang="en-US" dirty="0"/>
              <a:t>•	The alkalinity of Bull Run water will increase to 25-40 mg/L.  Alkalinity, or hardness, is the level of minerals in the water. Increased alkalinity improves the stability of the pH, which increases the effectiveness of treatment.</a:t>
            </a:r>
          </a:p>
          <a:p>
            <a:endParaRPr lang="en-US" dirty="0"/>
          </a:p>
          <a:p>
            <a:r>
              <a:rPr lang="en-US" dirty="0"/>
              <a:t>Construction of the Corrosion Control Improvements Project will include 21 subcontract work packages and 4 equipment procurement packages that will be solicited through local advertisement and outreach and benefit the local contracting community.</a:t>
            </a:r>
          </a:p>
          <a:p>
            <a:endParaRPr lang="en-US" dirty="0"/>
          </a:p>
          <a:p>
            <a:r>
              <a:rPr lang="en-US" dirty="0"/>
              <a:t>MWH Constructors, Inc. and their subcontractors have committed to utilizing 25.91% of the hard construction costs for Disadvantaged, Minority-Owned, Women-Owned, and Emerging Small Businesses (DMWESB) firms.</a:t>
            </a:r>
          </a:p>
          <a:p>
            <a:endParaRPr lang="en-US" dirty="0"/>
          </a:p>
          <a:p>
            <a:r>
              <a:rPr lang="en-US" dirty="0"/>
              <a:t>Some work is required to be performed by the prime contractor. </a:t>
            </a:r>
          </a:p>
          <a:p>
            <a:endParaRPr lang="en-US" dirty="0"/>
          </a:p>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10</a:t>
            </a:fld>
            <a:endParaRPr lang="en-US" dirty="0"/>
          </a:p>
        </p:txBody>
      </p:sp>
    </p:spTree>
    <p:extLst>
      <p:ext uri="{BB962C8B-B14F-4D97-AF65-F5344CB8AC3E}">
        <p14:creationId xmlns:p14="http://schemas.microsoft.com/office/powerpoint/2010/main" val="211804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pH of Portland’s water will gradually increase from 8.2 to a minimum target of 8.6.   Water with a higher pH is less acidic, or corrosive. This will result in less lead and other metals leaching from building plumbing into drinking water. </a:t>
            </a:r>
          </a:p>
          <a:p>
            <a:r>
              <a:rPr lang="en-US" dirty="0"/>
              <a:t>•	The alkalinity of Bull Run water will increase to 25-40 mg/L.  Alkalinity, or hardness, is the level of minerals in the water. Increased alkalinity improves the stability of the pH, which increases the effectiveness of treatment.</a:t>
            </a:r>
          </a:p>
          <a:p>
            <a:endParaRPr lang="en-US" dirty="0"/>
          </a:p>
          <a:p>
            <a:r>
              <a:rPr lang="en-US" dirty="0"/>
              <a:t>Construction of the Corrosion Control Improvements Project will include 21 subcontract work packages and 4 equipment procurement packages that will be solicited through local advertisement and outreach and benefit the local contracting community.</a:t>
            </a:r>
          </a:p>
          <a:p>
            <a:endParaRPr lang="en-US" dirty="0"/>
          </a:p>
          <a:p>
            <a:r>
              <a:rPr lang="en-US" dirty="0"/>
              <a:t>MWH Constructors, Inc. and their subcontractors have committed to utilizing 25.91% of the hard construction costs for Disadvantaged, Minority-Owned, Women-Owned, and Emerging Small Businesses (DMWESB) firms.</a:t>
            </a:r>
          </a:p>
          <a:p>
            <a:endParaRPr lang="en-US" dirty="0"/>
          </a:p>
          <a:p>
            <a:r>
              <a:rPr lang="en-US" dirty="0"/>
              <a:t>Some work is required to be performed by the prime contractor. </a:t>
            </a:r>
          </a:p>
          <a:p>
            <a:endParaRPr lang="en-US" dirty="0"/>
          </a:p>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11</a:t>
            </a:fld>
            <a:endParaRPr lang="en-US" dirty="0"/>
          </a:p>
        </p:txBody>
      </p:sp>
    </p:spTree>
    <p:extLst>
      <p:ext uri="{BB962C8B-B14F-4D97-AF65-F5344CB8AC3E}">
        <p14:creationId xmlns:p14="http://schemas.microsoft.com/office/powerpoint/2010/main" val="254300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771" lvl="0" indent="-285750">
              <a:spcAft>
                <a:spcPts val="1200"/>
              </a:spcAft>
              <a:buFont typeface="Arial" panose="020B0604020202020204" pitchFamily="34" charset="0"/>
              <a:buChar char="•"/>
            </a:pPr>
            <a:r>
              <a:rPr lang="en-US" dirty="0">
                <a:solidFill>
                  <a:prstClr val="black"/>
                </a:solidFill>
              </a:rPr>
              <a:t>Early procurements packages have been advertised for procurement of the carbon dioxide storage and feed equipment, the soda ash storage and feed systems, the pre-engineered steel building, and the tree removal.</a:t>
            </a:r>
          </a:p>
          <a:p>
            <a:pPr marL="917971" lvl="1" indent="-285750">
              <a:spcAft>
                <a:spcPts val="1200"/>
              </a:spcAft>
              <a:buFont typeface="Arial" panose="020B0604020202020204" pitchFamily="34" charset="0"/>
              <a:buChar char="•"/>
            </a:pPr>
            <a:r>
              <a:rPr lang="en-US" dirty="0">
                <a:solidFill>
                  <a:prstClr val="black"/>
                </a:solidFill>
              </a:rPr>
              <a:t>The Steel Building package was competitively bid with COBID firms specifically invited to participate.</a:t>
            </a:r>
          </a:p>
          <a:p>
            <a:pPr marL="917971" lvl="1" indent="-285750">
              <a:spcAft>
                <a:spcPts val="1200"/>
              </a:spcAft>
              <a:buFont typeface="Arial" panose="020B0604020202020204" pitchFamily="34" charset="0"/>
              <a:buChar char="•"/>
            </a:pPr>
            <a:r>
              <a:rPr lang="en-US" dirty="0">
                <a:solidFill>
                  <a:prstClr val="black"/>
                </a:solidFill>
              </a:rPr>
              <a:t>The Tree removal package was provided exclusively to COBID firms for competitive bidding with 3 firms attending the pre-bid site visit and 2 firms submitting bids.  </a:t>
            </a:r>
          </a:p>
          <a:p>
            <a:endParaRPr lang="en-US" dirty="0"/>
          </a:p>
        </p:txBody>
      </p:sp>
      <p:sp>
        <p:nvSpPr>
          <p:cNvPr id="4" name="Footer Placeholder 3"/>
          <p:cNvSpPr>
            <a:spLocks noGrp="1"/>
          </p:cNvSpPr>
          <p:nvPr>
            <p:ph type="ftr" sz="quarter" idx="4"/>
          </p:nvPr>
        </p:nvSpPr>
        <p:spPr/>
        <p:txBody>
          <a:bodyPr/>
          <a:lstStyle/>
          <a:p>
            <a:r>
              <a:rPr lang="en-US" dirty="0"/>
              <a:t>v14</a:t>
            </a:r>
          </a:p>
        </p:txBody>
      </p:sp>
      <p:sp>
        <p:nvSpPr>
          <p:cNvPr id="5" name="Slide Number Placeholder 4"/>
          <p:cNvSpPr>
            <a:spLocks noGrp="1"/>
          </p:cNvSpPr>
          <p:nvPr>
            <p:ph type="sldNum" sz="quarter" idx="5"/>
          </p:nvPr>
        </p:nvSpPr>
        <p:spPr/>
        <p:txBody>
          <a:bodyPr/>
          <a:lstStyle/>
          <a:p>
            <a:fld id="{105D6D01-B75C-420B-9D16-EAF448CFD4B0}" type="slidenum">
              <a:rPr lang="en-US" smtClean="0"/>
              <a:t>12</a:t>
            </a:fld>
            <a:endParaRPr lang="en-US" dirty="0"/>
          </a:p>
        </p:txBody>
      </p:sp>
    </p:spTree>
    <p:extLst>
      <p:ext uri="{BB962C8B-B14F-4D97-AF65-F5344CB8AC3E}">
        <p14:creationId xmlns:p14="http://schemas.microsoft.com/office/powerpoint/2010/main" val="195206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D01697-3E5A-489E-BD70-67B70469F0C4}"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8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464A0-01C7-49A6-BEFC-C4816CF954FE}"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42564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6F35D-D780-4A9B-83D6-8A6670AD562B}"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387556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20000">
              <a:schemeClr val="accent3">
                <a:lumMod val="5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hasCustomPrompt="1"/>
          </p:nvPr>
        </p:nvSpPr>
        <p:spPr>
          <a:xfrm>
            <a:off x="533400" y="914400"/>
            <a:ext cx="7961376" cy="990600"/>
          </a:xfrm>
        </p:spPr>
        <p:txBody>
          <a:bodyPr lIns="45720" rIns="45720" bIns="45720" anchor="t" anchorCtr="0">
            <a:normAutofit/>
          </a:bodyPr>
          <a:lstStyle>
            <a:lvl1pPr algn="r">
              <a:defRPr kumimoji="0" lang="en-US" sz="3600" b="1" kern="1200" dirty="0" smtClean="0">
                <a:solidFill>
                  <a:schemeClr val="accent2">
                    <a:lumMod val="60000"/>
                    <a:lumOff val="4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extLst/>
          </a:lstStyle>
          <a:p>
            <a:r>
              <a:rPr kumimoji="0" lang="en-US" dirty="0"/>
              <a:t>Click to edit Master title </a:t>
            </a:r>
            <a:br>
              <a:rPr kumimoji="0" lang="en-US" dirty="0"/>
            </a:br>
            <a:endParaRPr kumimoji="0" lang="en-US" dirty="0"/>
          </a:p>
        </p:txBody>
      </p:sp>
      <p:sp>
        <p:nvSpPr>
          <p:cNvPr id="20" name="Subtitle 19"/>
          <p:cNvSpPr>
            <a:spLocks noGrp="1"/>
          </p:cNvSpPr>
          <p:nvPr>
            <p:ph type="subTitle" idx="1"/>
          </p:nvPr>
        </p:nvSpPr>
        <p:spPr>
          <a:xfrm>
            <a:off x="2667000" y="1752600"/>
            <a:ext cx="5827776" cy="914400"/>
          </a:xfrm>
        </p:spPr>
        <p:txBody>
          <a:bodyPr lIns="182880" tIns="0">
            <a:normAutofit/>
          </a:bodyPr>
          <a:lstStyle>
            <a:lvl1pPr marL="36576" indent="0" algn="r">
              <a:spcBef>
                <a:spcPts val="0"/>
              </a:spcBef>
              <a:buNone/>
              <a:defRPr sz="2800">
                <a:solidFill>
                  <a:schemeClr val="bg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24" name="Text Placeholder 23"/>
          <p:cNvSpPr>
            <a:spLocks noGrp="1"/>
          </p:cNvSpPr>
          <p:nvPr>
            <p:ph type="body" sz="quarter" idx="10"/>
          </p:nvPr>
        </p:nvSpPr>
        <p:spPr>
          <a:xfrm>
            <a:off x="3684896" y="3048000"/>
            <a:ext cx="4800600" cy="914400"/>
          </a:xfrm>
          <a:effectLst>
            <a:outerShdw blurRad="38100" dist="12700" dir="2700000" algn="tl" rotWithShape="0">
              <a:prstClr val="black">
                <a:alpha val="40000"/>
              </a:prstClr>
            </a:outerShdw>
          </a:effectLst>
        </p:spPr>
        <p:txBody>
          <a:bodyPr>
            <a:noAutofit/>
          </a:bodyPr>
          <a:lstStyle>
            <a:lvl1pPr marL="0" indent="0" algn="r">
              <a:spcBef>
                <a:spcPts val="0"/>
              </a:spcBef>
              <a:spcAft>
                <a:spcPts val="0"/>
              </a:spcAft>
              <a:buNone/>
              <a:defRPr sz="2800">
                <a:solidFill>
                  <a:srgbClr val="234F5F"/>
                </a:solidFill>
                <a:effectLst/>
                <a:latin typeface="Arial" pitchFamily="34" charset="0"/>
                <a:cs typeface="Arial" pitchFamily="34" charset="0"/>
              </a:defRPr>
            </a:lvl1pPr>
          </a:lstStyle>
          <a:p>
            <a:pPr lvl="0"/>
            <a:r>
              <a:rPr lang="en-US" dirty="0"/>
              <a:t>Click to edit Master text styles</a:t>
            </a:r>
          </a:p>
        </p:txBody>
      </p:sp>
      <p:sp>
        <p:nvSpPr>
          <p:cNvPr id="26" name="Text Placeholder 25"/>
          <p:cNvSpPr>
            <a:spLocks noGrp="1"/>
          </p:cNvSpPr>
          <p:nvPr>
            <p:ph type="body" sz="quarter" idx="11"/>
          </p:nvPr>
        </p:nvSpPr>
        <p:spPr>
          <a:xfrm>
            <a:off x="3684896" y="4343400"/>
            <a:ext cx="4800600" cy="914400"/>
          </a:xfrm>
        </p:spPr>
        <p:txBody>
          <a:bodyPr>
            <a:normAutofit/>
          </a:bodyPr>
          <a:lstStyle>
            <a:lvl1pPr algn="r">
              <a:spcBef>
                <a:spcPts val="0"/>
              </a:spcBef>
              <a:buNone/>
              <a:defRPr sz="2200" b="1" spc="-30" baseline="0">
                <a:solidFill>
                  <a:srgbClr val="224D5C"/>
                </a:solidFill>
                <a:effectLst/>
                <a:latin typeface="Arial" pitchFamily="34" charset="0"/>
                <a:cs typeface="Arial" pitchFamily="34" charset="0"/>
              </a:defRPr>
            </a:lvl1pPr>
          </a:lstStyle>
          <a:p>
            <a:pPr lvl="0"/>
            <a:r>
              <a:rPr lang="en-US" dirty="0"/>
              <a:t>Click to edit Master text styles</a:t>
            </a:r>
          </a:p>
        </p:txBody>
      </p:sp>
      <p:pic>
        <p:nvPicPr>
          <p:cNvPr id="9" name="Picture 2"/>
          <p:cNvPicPr>
            <a:picLocks noChangeAspect="1" noChangeArrowheads="1"/>
          </p:cNvPicPr>
          <p:nvPr userDrawn="1"/>
        </p:nvPicPr>
        <p:blipFill>
          <a:blip r:embed="rId2" cstate="print"/>
          <a:srcRect/>
          <a:stretch>
            <a:fillRect/>
          </a:stretch>
        </p:blipFill>
        <p:spPr bwMode="auto">
          <a:xfrm>
            <a:off x="5854722" y="5437695"/>
            <a:ext cx="2630774" cy="685800"/>
          </a:xfrm>
          <a:prstGeom prst="rect">
            <a:avLst/>
          </a:prstGeom>
          <a:noFill/>
          <a:ln w="9525">
            <a:noFill/>
            <a:miter lim="800000"/>
            <a:headEnd/>
            <a:tailEnd/>
          </a:ln>
        </p:spPr>
      </p:pic>
      <p:pic>
        <p:nvPicPr>
          <p:cNvPr id="11" name="Picture 10"/>
          <p:cNvPicPr>
            <a:picLocks noChangeAspect="1"/>
          </p:cNvPicPr>
          <p:nvPr userDrawn="1"/>
        </p:nvPicPr>
        <p:blipFill>
          <a:blip r:embed="rId3"/>
          <a:stretch>
            <a:fillRect/>
          </a:stretch>
        </p:blipFill>
        <p:spPr>
          <a:xfrm>
            <a:off x="5016260" y="6335798"/>
            <a:ext cx="1219200" cy="392854"/>
          </a:xfrm>
          <a:prstGeom prst="rect">
            <a:avLst/>
          </a:prstGeom>
        </p:spPr>
      </p:pic>
      <p:pic>
        <p:nvPicPr>
          <p:cNvPr id="2" name="Picture 1"/>
          <p:cNvPicPr>
            <a:picLocks noChangeAspect="1"/>
          </p:cNvPicPr>
          <p:nvPr userDrawn="1"/>
        </p:nvPicPr>
        <p:blipFill>
          <a:blip r:embed="rId4"/>
          <a:stretch>
            <a:fillRect/>
          </a:stretch>
        </p:blipFill>
        <p:spPr>
          <a:xfrm>
            <a:off x="7061172" y="6391264"/>
            <a:ext cx="1389478" cy="281923"/>
          </a:xfrm>
          <a:prstGeom prst="rect">
            <a:avLst/>
          </a:prstGeom>
        </p:spPr>
      </p:pic>
      <p:pic>
        <p:nvPicPr>
          <p:cNvPr id="1026" name="Picture 2" descr="Image result for HDR logo"/>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366535" y="6372857"/>
            <a:ext cx="563562" cy="318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456311" y="6328971"/>
            <a:ext cx="1703351" cy="523220"/>
          </a:xfrm>
          <a:prstGeom prst="rect">
            <a:avLst/>
          </a:prstGeom>
          <a:noFill/>
        </p:spPr>
        <p:txBody>
          <a:bodyPr wrap="none" rtlCol="0">
            <a:spAutoFit/>
          </a:bodyPr>
          <a:lstStyle/>
          <a:p>
            <a:pPr algn="ctr"/>
            <a:r>
              <a:rPr kumimoji="0" lang="en-US" sz="1400" b="1" kern="1200" spc="-30" baseline="0" dirty="0">
                <a:solidFill>
                  <a:srgbClr val="224D5C"/>
                </a:solidFill>
                <a:effectLst/>
                <a:latin typeface="Arial" pitchFamily="34" charset="0"/>
                <a:ea typeface="Tahoma" pitchFamily="34" charset="0"/>
                <a:cs typeface="Arial" pitchFamily="34" charset="0"/>
              </a:rPr>
              <a:t>Corrosion Control</a:t>
            </a:r>
          </a:p>
          <a:p>
            <a:pPr algn="ctr"/>
            <a:r>
              <a:rPr kumimoji="0" lang="en-US" sz="1400" b="1" kern="1200" spc="-30" baseline="0" dirty="0">
                <a:solidFill>
                  <a:srgbClr val="224D5C"/>
                </a:solidFill>
                <a:effectLst/>
                <a:latin typeface="Arial" pitchFamily="34" charset="0"/>
                <a:ea typeface="Tahoma" pitchFamily="34" charset="0"/>
                <a:cs typeface="Arial" pitchFamily="34" charset="0"/>
              </a:rPr>
              <a:t>Pilot Study Project</a:t>
            </a:r>
          </a:p>
        </p:txBody>
      </p:sp>
      <p:pic>
        <p:nvPicPr>
          <p:cNvPr id="15" name="Picture 14"/>
          <p:cNvPicPr>
            <a:picLocks noChangeAspect="1"/>
          </p:cNvPicPr>
          <p:nvPr userDrawn="1"/>
        </p:nvPicPr>
        <p:blipFill>
          <a:blip r:embed="rId6"/>
          <a:stretch>
            <a:fillRect/>
          </a:stretch>
        </p:blipFill>
        <p:spPr>
          <a:xfrm>
            <a:off x="614110" y="5599409"/>
            <a:ext cx="1387753" cy="667110"/>
          </a:xfrm>
          <a:prstGeom prst="rect">
            <a:avLst/>
          </a:prstGeom>
        </p:spPr>
      </p:pic>
    </p:spTree>
    <p:extLst>
      <p:ext uri="{BB962C8B-B14F-4D97-AF65-F5344CB8AC3E}">
        <p14:creationId xmlns:p14="http://schemas.microsoft.com/office/powerpoint/2010/main" val="243848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4495800" y="6540175"/>
            <a:ext cx="1219200" cy="317825"/>
          </a:xfrm>
          <a:prstGeom prst="rect">
            <a:avLst/>
          </a:prstGeom>
          <a:noFill/>
          <a:ln w="9525">
            <a:noFill/>
            <a:miter lim="800000"/>
            <a:headEnd/>
            <a:tailEnd/>
          </a:ln>
        </p:spPr>
      </p:pic>
      <p:sp>
        <p:nvSpPr>
          <p:cNvPr id="2" name="Title 1"/>
          <p:cNvSpPr>
            <a:spLocks noGrp="1"/>
          </p:cNvSpPr>
          <p:nvPr>
            <p:ph type="title"/>
          </p:nvPr>
        </p:nvSpPr>
        <p:spPr>
          <a:xfrm>
            <a:off x="502920" y="-228600"/>
            <a:ext cx="8183880" cy="105156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79120" y="1450848"/>
            <a:ext cx="8183880" cy="4721352"/>
          </a:xfrm>
        </p:spPr>
        <p:txBody>
          <a:bodyPr/>
          <a:lstStyle>
            <a:lvl1pPr>
              <a:lnSpc>
                <a:spcPts val="2600"/>
              </a:lnSpc>
              <a:spcBef>
                <a:spcPts val="900"/>
              </a:spcBef>
              <a:spcAft>
                <a:spcPts val="400"/>
              </a:spcAft>
              <a:defRPr/>
            </a:lvl1pPr>
            <a:lvl2pPr>
              <a:lnSpc>
                <a:spcPct val="100000"/>
              </a:lnSpc>
              <a:spcBef>
                <a:spcPts val="400"/>
              </a:spcBef>
              <a:spcAft>
                <a:spcPts val="0"/>
              </a:spcAft>
              <a:buClrTx/>
              <a:buSzPct val="70000"/>
              <a:buFont typeface="Wingdings" pitchFamily="2" charset="2"/>
              <a:buChar char="q"/>
              <a:defRPr sz="2200" b="1" i="0" spc="0" baseline="0">
                <a:solidFill>
                  <a:srgbClr val="234F5F"/>
                </a:solidFill>
                <a:effectLst/>
                <a:latin typeface="Arial Narrow" pitchFamily="34" charset="0"/>
                <a:ea typeface="Tahoma" pitchFamily="34" charset="0"/>
                <a:cs typeface="Arial" pitchFamily="34" charset="0"/>
              </a:defRPr>
            </a:lvl2pPr>
            <a:lvl3pPr marL="1146175" indent="-231775">
              <a:lnSpc>
                <a:spcPct val="100000"/>
              </a:lnSpc>
              <a:spcBef>
                <a:spcPts val="200"/>
              </a:spcBef>
              <a:spcAft>
                <a:spcPts val="0"/>
              </a:spcAft>
              <a:buClrTx/>
              <a:buFont typeface="Symbol" pitchFamily="18" charset="2"/>
              <a:buChar char="·"/>
              <a:defRPr sz="2000" b="1" baseline="0">
                <a:solidFill>
                  <a:schemeClr val="accent1">
                    <a:lumMod val="50000"/>
                  </a:schemeClr>
                </a:solidFill>
                <a:latin typeface="Arial Narrow" pitchFamily="34" charset="0"/>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1" eaLnBrk="1" latinLnBrk="0" hangingPunct="1"/>
            <a:endParaRPr lang="en-US" dirty="0"/>
          </a:p>
        </p:txBody>
      </p:sp>
      <p:sp>
        <p:nvSpPr>
          <p:cNvPr id="6" name="Slide Number Placeholder 3"/>
          <p:cNvSpPr>
            <a:spLocks noGrp="1"/>
          </p:cNvSpPr>
          <p:nvPr>
            <p:ph type="sldNum" sz="quarter" idx="12"/>
          </p:nvPr>
        </p:nvSpPr>
        <p:spPr>
          <a:xfrm>
            <a:off x="8305800" y="6553200"/>
            <a:ext cx="609600" cy="304800"/>
          </a:xfrm>
          <a:prstGeom prst="rect">
            <a:avLst/>
          </a:prstGeom>
        </p:spPr>
        <p:txBody>
          <a:bodyPr/>
          <a:lstStyle>
            <a:lvl1pPr algn="r">
              <a:defRPr kumimoji="0" lang="en-US" sz="1200" b="1" i="1" kern="1200" spc="-30" baseline="0" smtClean="0">
                <a:solidFill>
                  <a:srgbClr val="224D5C"/>
                </a:solidFill>
                <a:effectLst/>
                <a:latin typeface="Arial" pitchFamily="34" charset="0"/>
                <a:ea typeface="Tahoma" pitchFamily="34" charset="0"/>
                <a:cs typeface="Arial" pitchFamily="34" charset="0"/>
              </a:defRPr>
            </a:lvl1pPr>
          </a:lstStyle>
          <a:p>
            <a:fld id="{EE39A99E-9944-BD45-8456-AF420525D2F8}"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5798317" y="6564972"/>
            <a:ext cx="810353" cy="261114"/>
          </a:xfrm>
          <a:prstGeom prst="rect">
            <a:avLst/>
          </a:prstGeom>
        </p:spPr>
      </p:pic>
      <p:pic>
        <p:nvPicPr>
          <p:cNvPr id="9" name="Picture 8"/>
          <p:cNvPicPr>
            <a:picLocks noChangeAspect="1"/>
          </p:cNvPicPr>
          <p:nvPr userDrawn="1"/>
        </p:nvPicPr>
        <p:blipFill>
          <a:blip r:embed="rId4"/>
          <a:stretch>
            <a:fillRect/>
          </a:stretch>
        </p:blipFill>
        <p:spPr>
          <a:xfrm>
            <a:off x="7190568" y="6591661"/>
            <a:ext cx="1023848" cy="207737"/>
          </a:xfrm>
          <a:prstGeom prst="rect">
            <a:avLst/>
          </a:prstGeom>
        </p:spPr>
      </p:pic>
      <p:pic>
        <p:nvPicPr>
          <p:cNvPr id="10" name="Picture 2" descr="Image result for HDR logo"/>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691987" y="6578098"/>
            <a:ext cx="415265" cy="23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0" y="6581001"/>
            <a:ext cx="2783454" cy="276999"/>
          </a:xfrm>
          <a:prstGeom prst="rect">
            <a:avLst/>
          </a:prstGeom>
          <a:noFill/>
        </p:spPr>
        <p:txBody>
          <a:bodyPr wrap="none" rtlCol="0">
            <a:spAutoFit/>
          </a:bodyPr>
          <a:lstStyle/>
          <a:p>
            <a:pPr algn="l"/>
            <a:r>
              <a:rPr kumimoji="0" lang="en-US" sz="1200" b="1" i="1" kern="1200" spc="-30" baseline="0" dirty="0">
                <a:solidFill>
                  <a:srgbClr val="224D5C"/>
                </a:solidFill>
                <a:effectLst/>
                <a:latin typeface="Arial" pitchFamily="34" charset="0"/>
                <a:ea typeface="Tahoma" pitchFamily="34" charset="0"/>
                <a:cs typeface="Arial" pitchFamily="34" charset="0"/>
              </a:rPr>
              <a:t>Corrosion Control Pilot Study Project</a:t>
            </a:r>
          </a:p>
        </p:txBody>
      </p:sp>
    </p:spTree>
    <p:extLst>
      <p:ext uri="{BB962C8B-B14F-4D97-AF65-F5344CB8AC3E}">
        <p14:creationId xmlns:p14="http://schemas.microsoft.com/office/powerpoint/2010/main" val="109394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 Version 2">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8183880" cy="105156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79120" y="1450848"/>
            <a:ext cx="8183880" cy="4721352"/>
          </a:xfrm>
        </p:spPr>
        <p:txBody>
          <a:bodyPr/>
          <a:lstStyle>
            <a:lvl1pPr>
              <a:lnSpc>
                <a:spcPts val="2600"/>
              </a:lnSpc>
              <a:spcBef>
                <a:spcPts val="900"/>
              </a:spcBef>
              <a:spcAft>
                <a:spcPts val="400"/>
              </a:spcAft>
              <a:defRPr/>
            </a:lvl1pPr>
            <a:lvl2pPr>
              <a:lnSpc>
                <a:spcPct val="100000"/>
              </a:lnSpc>
              <a:spcBef>
                <a:spcPts val="400"/>
              </a:spcBef>
              <a:spcAft>
                <a:spcPts val="0"/>
              </a:spcAft>
              <a:buClrTx/>
              <a:buSzPct val="70000"/>
              <a:buFont typeface="Wingdings" pitchFamily="2" charset="2"/>
              <a:buChar char="q"/>
              <a:defRPr sz="2200" b="1" i="0" spc="0" baseline="0">
                <a:solidFill>
                  <a:srgbClr val="234F5F"/>
                </a:solidFill>
                <a:effectLst/>
                <a:latin typeface="Arial Narrow" pitchFamily="34" charset="0"/>
                <a:ea typeface="Tahoma" pitchFamily="34" charset="0"/>
                <a:cs typeface="Arial" pitchFamily="34" charset="0"/>
              </a:defRPr>
            </a:lvl2pPr>
            <a:lvl3pPr marL="1146175" indent="-231775">
              <a:lnSpc>
                <a:spcPct val="100000"/>
              </a:lnSpc>
              <a:spcBef>
                <a:spcPts val="200"/>
              </a:spcBef>
              <a:spcAft>
                <a:spcPts val="0"/>
              </a:spcAft>
              <a:buClrTx/>
              <a:buFont typeface="Symbol" pitchFamily="18" charset="2"/>
              <a:buChar char="·"/>
              <a:defRPr sz="2000" b="1" baseline="0">
                <a:solidFill>
                  <a:schemeClr val="accent1">
                    <a:lumMod val="50000"/>
                  </a:schemeClr>
                </a:solidFill>
                <a:latin typeface="Arial Narrow" pitchFamily="34" charset="0"/>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5" name="Slide Number Placeholder 3"/>
          <p:cNvSpPr>
            <a:spLocks noGrp="1"/>
          </p:cNvSpPr>
          <p:nvPr>
            <p:ph type="sldNum" sz="quarter" idx="12"/>
          </p:nvPr>
        </p:nvSpPr>
        <p:spPr>
          <a:xfrm>
            <a:off x="8305800" y="6553200"/>
            <a:ext cx="609600" cy="304800"/>
          </a:xfrm>
          <a:prstGeom prst="rect">
            <a:avLst/>
          </a:prstGeom>
        </p:spPr>
        <p:txBody>
          <a:bodyPr/>
          <a:lstStyle>
            <a:lvl1pPr algn="r">
              <a:defRPr sz="1400" baseline="0">
                <a:latin typeface="Tahoma" panose="020B0604030504040204" pitchFamily="34" charset="0"/>
                <a:ea typeface="Tahoma" panose="020B0604030504040204" pitchFamily="34" charset="0"/>
                <a:cs typeface="Tahoma" panose="020B0604030504040204" pitchFamily="34" charset="0"/>
              </a:defRPr>
            </a:lvl1pPr>
          </a:lstStyle>
          <a:p>
            <a:fld id="{EE39A99E-9944-BD45-8456-AF420525D2F8}" type="slidenum">
              <a:rPr lang="en-US" smtClean="0"/>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620904" y="6533059"/>
            <a:ext cx="1246496" cy="324941"/>
          </a:xfrm>
          <a:prstGeom prst="rect">
            <a:avLst/>
          </a:prstGeom>
          <a:noFill/>
          <a:ln w="9525">
            <a:noFill/>
            <a:miter lim="800000"/>
            <a:headEnd/>
            <a:tailEnd/>
          </a:ln>
        </p:spPr>
      </p:pic>
      <p:pic>
        <p:nvPicPr>
          <p:cNvPr id="8" name="Picture 7"/>
          <p:cNvPicPr>
            <a:picLocks noChangeAspect="1"/>
          </p:cNvPicPr>
          <p:nvPr userDrawn="1"/>
        </p:nvPicPr>
        <p:blipFill>
          <a:blip r:embed="rId3"/>
          <a:stretch>
            <a:fillRect/>
          </a:stretch>
        </p:blipFill>
        <p:spPr>
          <a:xfrm>
            <a:off x="5971447" y="6564972"/>
            <a:ext cx="810353" cy="261114"/>
          </a:xfrm>
          <a:prstGeom prst="rect">
            <a:avLst/>
          </a:prstGeom>
        </p:spPr>
      </p:pic>
      <p:pic>
        <p:nvPicPr>
          <p:cNvPr id="9" name="Picture 8"/>
          <p:cNvPicPr>
            <a:picLocks noChangeAspect="1"/>
          </p:cNvPicPr>
          <p:nvPr userDrawn="1"/>
        </p:nvPicPr>
        <p:blipFill>
          <a:blip r:embed="rId4"/>
          <a:stretch>
            <a:fillRect/>
          </a:stretch>
        </p:blipFill>
        <p:spPr>
          <a:xfrm>
            <a:off x="6879057" y="6574973"/>
            <a:ext cx="1198143" cy="241112"/>
          </a:xfrm>
          <a:prstGeom prst="rect">
            <a:avLst/>
          </a:prstGeom>
        </p:spPr>
      </p:pic>
    </p:spTree>
    <p:extLst>
      <p:ext uri="{BB962C8B-B14F-4D97-AF65-F5344CB8AC3E}">
        <p14:creationId xmlns:p14="http://schemas.microsoft.com/office/powerpoint/2010/main" val="1146113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gures - No White Box">
    <p:spTree>
      <p:nvGrpSpPr>
        <p:cNvPr id="1" name=""/>
        <p:cNvGrpSpPr/>
        <p:nvPr/>
      </p:nvGrpSpPr>
      <p:grpSpPr>
        <a:xfrm>
          <a:off x="0" y="0"/>
          <a:ext cx="0" cy="0"/>
          <a:chOff x="0" y="0"/>
          <a:chExt cx="0" cy="0"/>
        </a:xfrm>
      </p:grpSpPr>
      <p:sp>
        <p:nvSpPr>
          <p:cNvPr id="4" name="Rectangle 3"/>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Slide Number Placeholder 3"/>
          <p:cNvSpPr>
            <a:spLocks noGrp="1"/>
          </p:cNvSpPr>
          <p:nvPr>
            <p:ph type="sldNum" sz="quarter" idx="12"/>
          </p:nvPr>
        </p:nvSpPr>
        <p:spPr>
          <a:xfrm>
            <a:off x="8305800" y="6553200"/>
            <a:ext cx="609600" cy="304800"/>
          </a:xfrm>
          <a:prstGeom prst="rect">
            <a:avLst/>
          </a:prstGeom>
        </p:spPr>
        <p:txBody>
          <a:bodyPr/>
          <a:lstStyle>
            <a:lvl1pPr algn="r">
              <a:defRPr sz="1400" baseline="0">
                <a:latin typeface="Tahoma" panose="020B0604030504040204" pitchFamily="34" charset="0"/>
                <a:ea typeface="Tahoma" panose="020B0604030504040204" pitchFamily="34" charset="0"/>
                <a:cs typeface="Tahoma" panose="020B0604030504040204" pitchFamily="34" charset="0"/>
              </a:defRPr>
            </a:lvl1pPr>
          </a:lstStyle>
          <a:p>
            <a:fld id="{EE39A99E-9944-BD45-8456-AF420525D2F8}"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4620904" y="6533059"/>
            <a:ext cx="1246496" cy="324941"/>
          </a:xfrm>
          <a:prstGeom prst="rect">
            <a:avLst/>
          </a:prstGeom>
          <a:noFill/>
          <a:ln w="9525">
            <a:noFill/>
            <a:miter lim="800000"/>
            <a:headEnd/>
            <a:tailEnd/>
          </a:ln>
        </p:spPr>
      </p:pic>
      <p:pic>
        <p:nvPicPr>
          <p:cNvPr id="9" name="Picture 8"/>
          <p:cNvPicPr>
            <a:picLocks noChangeAspect="1"/>
          </p:cNvPicPr>
          <p:nvPr userDrawn="1"/>
        </p:nvPicPr>
        <p:blipFill>
          <a:blip r:embed="rId3"/>
          <a:stretch>
            <a:fillRect/>
          </a:stretch>
        </p:blipFill>
        <p:spPr>
          <a:xfrm>
            <a:off x="5971447" y="6564972"/>
            <a:ext cx="810353" cy="261114"/>
          </a:xfrm>
          <a:prstGeom prst="rect">
            <a:avLst/>
          </a:prstGeom>
        </p:spPr>
      </p:pic>
      <p:pic>
        <p:nvPicPr>
          <p:cNvPr id="10" name="Picture 9"/>
          <p:cNvPicPr>
            <a:picLocks noChangeAspect="1"/>
          </p:cNvPicPr>
          <p:nvPr userDrawn="1"/>
        </p:nvPicPr>
        <p:blipFill>
          <a:blip r:embed="rId4"/>
          <a:stretch>
            <a:fillRect/>
          </a:stretch>
        </p:blipFill>
        <p:spPr>
          <a:xfrm>
            <a:off x="6879057" y="6574973"/>
            <a:ext cx="1198143" cy="241112"/>
          </a:xfrm>
          <a:prstGeom prst="rect">
            <a:avLst/>
          </a:prstGeom>
        </p:spPr>
      </p:pic>
    </p:spTree>
    <p:extLst>
      <p:ext uri="{BB962C8B-B14F-4D97-AF65-F5344CB8AC3E}">
        <p14:creationId xmlns:p14="http://schemas.microsoft.com/office/powerpoint/2010/main" val="223852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57193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159414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27247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46493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26787-CAE8-4AC7-A393-C1EC1F301CC0}"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372255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236618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74199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2500947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256665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081808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018268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26804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581B5-E3C3-48B5-86B1-E0DC34361546}"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48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E8EEBF-741F-4A21-B6D6-576BF07127BB}"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63517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8C21D-B3E4-4020-8547-B8BF5A714BFF}" type="datetime1">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2865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DD1B4-FCE4-459D-8A4E-214D31CEAE62}" type="datetime1">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44910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ED9825-FC1A-4DC2-826D-00CB0FDF5794}" type="datetime1">
              <a:rPr lang="en-US" smtClean="0"/>
              <a:t>7/7/2020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42670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B44F82C-DC4B-4741-8F24-D4D87BB43176}" type="datetime1">
              <a:rPr lang="en-US" smtClean="0"/>
              <a:t>7/7/2020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AF65E6-C4D1-4B22-B917-489A1C3371EE}" type="slidenum">
              <a:rPr lang="en-US" smtClean="0"/>
              <a:t>‹#›</a:t>
            </a:fld>
            <a:endParaRPr lang="en-US" dirty="0"/>
          </a:p>
        </p:txBody>
      </p:sp>
    </p:spTree>
    <p:extLst>
      <p:ext uri="{BB962C8B-B14F-4D97-AF65-F5344CB8AC3E}">
        <p14:creationId xmlns:p14="http://schemas.microsoft.com/office/powerpoint/2010/main" val="361613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8D276C-8C6B-43A7-B2C8-A1906F28B133}"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290905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9760529-00A5-4D7A-BB3E-CCC2F0DB6C07}" type="datetime1">
              <a:rPr lang="en-US" smtClean="0"/>
              <a:t>7/7/2020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1AF65E6-C4D1-4B22-B917-489A1C3371EE}"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977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3">
                <a:lumMod val="5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18596" y="990600"/>
            <a:ext cx="8306809" cy="5486400"/>
          </a:xfrm>
          <a:prstGeom prst="roundRect">
            <a:avLst>
              <a:gd name="adj" fmla="val 2127"/>
            </a:avLst>
          </a:prstGeom>
          <a:gradFill flip="none" rotWithShape="1">
            <a:gsLst>
              <a:gs pos="100000">
                <a:srgbClr val="FAFAFA"/>
              </a:gs>
              <a:gs pos="100000">
                <a:schemeClr val="bg1">
                  <a:shade val="35000"/>
                  <a:satMod val="100000"/>
                </a:schemeClr>
              </a:gs>
            </a:gsLst>
            <a:path path="shape">
              <a:fillToRect l="50000" t="50000" r="50000" b="50000"/>
            </a:path>
            <a:tileRect/>
          </a:gradFill>
          <a:ln w="8890" cap="rnd" cmpd="sng" algn="ctr">
            <a:noFill/>
            <a:prstDash val="solid"/>
          </a:ln>
          <a:effectLst>
            <a:outerShdw blurRad="50800" dist="635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213360"/>
            <a:ext cx="8183880" cy="1051560"/>
          </a:xfrm>
          <a:prstGeom prst="rect">
            <a:avLst/>
          </a:prstGeom>
        </p:spPr>
        <p:txBody>
          <a:bodyPr vert="horz" anchor="b">
            <a:normAutofit/>
          </a:bodyPr>
          <a:lstStyle/>
          <a:p>
            <a:r>
              <a:rPr kumimoji="0" lang="en-US" dirty="0"/>
              <a:t>Click to edit Master title style</a:t>
            </a:r>
          </a:p>
        </p:txBody>
      </p:sp>
      <p:sp>
        <p:nvSpPr>
          <p:cNvPr id="4" name="Text Placeholder 3"/>
          <p:cNvSpPr>
            <a:spLocks noGrp="1"/>
          </p:cNvSpPr>
          <p:nvPr>
            <p:ph type="body" idx="1"/>
          </p:nvPr>
        </p:nvSpPr>
        <p:spPr>
          <a:xfrm>
            <a:off x="502920" y="1371600"/>
            <a:ext cx="8183880" cy="4187952"/>
          </a:xfrm>
          <a:prstGeom prst="rect">
            <a:avLst/>
          </a:prstGeom>
        </p:spPr>
        <p:txBody>
          <a:bodyPr vert="horz" lIns="182880" tIns="91440">
            <a:normAutofit/>
          </a:bodyPr>
          <a:lstStyle/>
          <a:p>
            <a:pPr lvl="0" eaLnBrk="1" latinLnBrk="0" hangingPunct="1"/>
            <a:r>
              <a:rPr kumimoji="0" lang="en-US" dirty="0"/>
              <a:t> Click to edit Master text styles</a:t>
            </a:r>
          </a:p>
          <a:p>
            <a:pPr lvl="1" eaLnBrk="1" latinLnBrk="0" hangingPunct="1"/>
            <a:r>
              <a:rPr kumimoji="0" lang="en-US" dirty="0"/>
              <a:t>Second level</a:t>
            </a:r>
          </a:p>
        </p:txBody>
      </p:sp>
    </p:spTree>
    <p:extLst>
      <p:ext uri="{BB962C8B-B14F-4D97-AF65-F5344CB8AC3E}">
        <p14:creationId xmlns:p14="http://schemas.microsoft.com/office/powerpoint/2010/main" val="1270757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rtl="0" eaLnBrk="1" latinLnBrk="0" hangingPunct="1">
        <a:spcBef>
          <a:spcPct val="0"/>
        </a:spcBef>
        <a:buNone/>
        <a:defRPr kumimoji="0" sz="3200" b="1" kern="1200">
          <a:solidFill>
            <a:schemeClr val="accent2">
              <a:lumMod val="60000"/>
              <a:lumOff val="4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extLst/>
    </p:titleStyle>
    <p:bodyStyle>
      <a:lvl1pPr marL="320040" indent="-320040" algn="l" rtl="0" eaLnBrk="1" latinLnBrk="0" hangingPunct="1">
        <a:spcBef>
          <a:spcPts val="200"/>
        </a:spcBef>
        <a:spcAft>
          <a:spcPts val="200"/>
        </a:spcAft>
        <a:buClr>
          <a:schemeClr val="tx1"/>
        </a:buClr>
        <a:buSzPct val="90000"/>
        <a:buFont typeface="Wingdings" pitchFamily="2" charset="2"/>
        <a:buChar char=""/>
        <a:defRPr kumimoji="0" sz="2400" b="1" kern="1200">
          <a:solidFill>
            <a:schemeClr val="tx1"/>
          </a:solidFill>
          <a:effectLst/>
          <a:latin typeface="Tahoma" pitchFamily="34" charset="0"/>
          <a:ea typeface="Tahoma" pitchFamily="34" charset="0"/>
          <a:cs typeface="Tahoma" pitchFamily="34" charset="0"/>
        </a:defRPr>
      </a:lvl1pPr>
      <a:lvl2pPr marL="804863" indent="-341313" algn="l" rtl="0" eaLnBrk="1" latinLnBrk="0" hangingPunct="1">
        <a:spcBef>
          <a:spcPts val="200"/>
        </a:spcBef>
        <a:buClrTx/>
        <a:buSzPct val="90000"/>
        <a:buFont typeface="Aharoni" pitchFamily="2" charset="-79"/>
        <a:buChar char="—"/>
        <a:defRPr kumimoji="0" sz="1800" b="0" kern="1200">
          <a:solidFill>
            <a:schemeClr val="tx1"/>
          </a:solidFill>
          <a:effectLst/>
          <a:latin typeface="Tahoma" pitchFamily="34" charset="0"/>
          <a:ea typeface="Tahoma" pitchFamily="34" charset="0"/>
          <a:cs typeface="Tahoma" pitchFamily="34" charset="0"/>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DABD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74A9C-8C0F-48C6-808D-751B39A0FB53}" type="datetimeFigureOut">
              <a:rPr lang="en-US" smtClean="0"/>
              <a:t>7/7/2020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45348-55CE-4DA7-A839-542CA53C9A91}" type="slidenum">
              <a:rPr lang="en-US" smtClean="0"/>
              <a:t>‹#›</a:t>
            </a:fld>
            <a:endParaRPr lang="en-US" dirty="0"/>
          </a:p>
        </p:txBody>
      </p:sp>
    </p:spTree>
    <p:extLst>
      <p:ext uri="{BB962C8B-B14F-4D97-AF65-F5344CB8AC3E}">
        <p14:creationId xmlns:p14="http://schemas.microsoft.com/office/powerpoint/2010/main" val="38443940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PT_WB Basic 2_intro">
            <a:extLst>
              <a:ext uri="{FF2B5EF4-FFF2-40B4-BE49-F238E27FC236}">
                <a16:creationId xmlns:a16="http://schemas.microsoft.com/office/drawing/2014/main" id="{20B570E5-F371-4294-A768-4DD3017BFC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2B6D1761-C6FC-4C1C-8EC5-3D7E035E8C57}"/>
              </a:ext>
            </a:extLst>
          </p:cNvPr>
          <p:cNvSpPr>
            <a:spLocks noGrp="1" noChangeArrowheads="1"/>
          </p:cNvSpPr>
          <p:nvPr>
            <p:ph type="ctrTitle" idx="4294967295"/>
          </p:nvPr>
        </p:nvSpPr>
        <p:spPr>
          <a:xfrm>
            <a:off x="3517893" y="675409"/>
            <a:ext cx="5439071" cy="3373441"/>
          </a:xfrm>
        </p:spPr>
        <p:txBody>
          <a:bodyPr>
            <a:noAutofit/>
          </a:bodyPr>
          <a:lstStyle/>
          <a:p>
            <a:pPr>
              <a:lnSpc>
                <a:spcPct val="95000"/>
              </a:lnSpc>
            </a:pPr>
            <a:br>
              <a:rPr lang="en-US" altLang="en-US" sz="2800" b="1" dirty="0">
                <a:solidFill>
                  <a:schemeClr val="bg1"/>
                </a:solidFill>
                <a:latin typeface="Verdana" panose="020B0604030504040204" pitchFamily="34" charset="0"/>
              </a:rPr>
            </a:br>
            <a:r>
              <a:rPr lang="en-US" altLang="en-US" sz="3200" b="1" dirty="0">
                <a:solidFill>
                  <a:schemeClr val="bg1"/>
                </a:solidFill>
                <a:latin typeface="Verdana" panose="020B0604030504040204" pitchFamily="34" charset="0"/>
              </a:rPr>
              <a:t>Corrosion Control Improvements Project</a:t>
            </a:r>
            <a:br>
              <a:rPr lang="en-US" altLang="en-US" sz="2800" b="1" dirty="0">
                <a:solidFill>
                  <a:schemeClr val="bg1"/>
                </a:solidFill>
                <a:latin typeface="Verdana" panose="020B0604030504040204" pitchFamily="34" charset="0"/>
              </a:rPr>
            </a:br>
            <a:br>
              <a:rPr lang="en-US" altLang="en-US" sz="2400" b="1" i="1" dirty="0">
                <a:solidFill>
                  <a:schemeClr val="bg1"/>
                </a:solidFill>
                <a:latin typeface="Verdana" panose="020B0604030504040204" pitchFamily="34" charset="0"/>
              </a:rPr>
            </a:br>
            <a:br>
              <a:rPr lang="en-US" altLang="en-US" sz="2400" b="1" i="1"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Guaranteed Maximum Price (GMP) </a:t>
            </a:r>
            <a:br>
              <a:rPr lang="en-US" altLang="en-US" sz="2000"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Report to Council</a:t>
            </a:r>
            <a:br>
              <a:rPr lang="en-US" altLang="en-US" sz="2000" dirty="0">
                <a:solidFill>
                  <a:schemeClr val="bg1"/>
                </a:solidFill>
                <a:latin typeface="Verdana" panose="020B0604030504040204" pitchFamily="34" charset="0"/>
              </a:rPr>
            </a:br>
            <a:br>
              <a:rPr lang="en-US" altLang="en-US" sz="2400" b="1" i="1"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July 8, 2020</a:t>
            </a:r>
            <a:endParaRPr lang="en-US" altLang="en-US" sz="2000" dirty="0">
              <a:solidFill>
                <a:srgbClr val="101087"/>
              </a:solidFill>
              <a:latin typeface="Verdana" panose="020B0604030504040204" pitchFamily="34" charset="0"/>
            </a:endParaRPr>
          </a:p>
        </p:txBody>
      </p:sp>
    </p:spTree>
    <p:extLst>
      <p:ext uri="{BB962C8B-B14F-4D97-AF65-F5344CB8AC3E}">
        <p14:creationId xmlns:p14="http://schemas.microsoft.com/office/powerpoint/2010/main" val="19270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F4A43-14C8-4903-995D-992515B3A3ED}"/>
              </a:ext>
            </a:extLst>
          </p:cNvPr>
          <p:cNvSpPr>
            <a:spLocks noGrp="1"/>
          </p:cNvSpPr>
          <p:nvPr>
            <p:ph type="sldNum" sz="quarter" idx="12"/>
          </p:nvPr>
        </p:nvSpPr>
        <p:spPr/>
        <p:txBody>
          <a:bodyPr/>
          <a:lstStyle/>
          <a:p>
            <a:fld id="{31AF65E6-C4D1-4B22-B917-489A1C3371EE}" type="slidenum">
              <a:rPr lang="en-US" smtClean="0"/>
              <a:t>10</a:t>
            </a:fld>
            <a:endParaRPr lang="en-US" dirty="0"/>
          </a:p>
        </p:txBody>
      </p:sp>
      <p:sp>
        <p:nvSpPr>
          <p:cNvPr id="4" name="Rectangle 3">
            <a:extLst>
              <a:ext uri="{FF2B5EF4-FFF2-40B4-BE49-F238E27FC236}">
                <a16:creationId xmlns:a16="http://schemas.microsoft.com/office/drawing/2014/main" id="{D9BB7183-EFB1-4E63-9F1F-AD5DEFDB28A0}"/>
              </a:ext>
            </a:extLst>
          </p:cNvPr>
          <p:cNvSpPr/>
          <p:nvPr/>
        </p:nvSpPr>
        <p:spPr>
          <a:xfrm>
            <a:off x="134844" y="1224449"/>
            <a:ext cx="7974742" cy="3477875"/>
          </a:xfrm>
          <a:prstGeom prst="rect">
            <a:avLst/>
          </a:prstGeom>
        </p:spPr>
        <p:txBody>
          <a:bodyPr wrap="square">
            <a:spAutoFit/>
          </a:bodyPr>
          <a:lstStyle/>
          <a:p>
            <a:pPr marL="460771" indent="-285750">
              <a:spcAft>
                <a:spcPts val="1200"/>
              </a:spcAft>
              <a:buFont typeface="Arial" panose="020B0604020202020204" pitchFamily="34" charset="0"/>
              <a:buChar char="•"/>
            </a:pPr>
            <a:r>
              <a:rPr lang="en-US" sz="2000" dirty="0"/>
              <a:t>Improved Corrosion Control Treatment will adjust the chemistry of the water to reduce levels of lead at the tap.</a:t>
            </a:r>
          </a:p>
          <a:p>
            <a:pPr marL="460771" indent="-285750">
              <a:spcAft>
                <a:spcPts val="1200"/>
              </a:spcAft>
              <a:buFont typeface="Arial" panose="020B0604020202020204" pitchFamily="34" charset="0"/>
              <a:buChar char="•"/>
            </a:pPr>
            <a:r>
              <a:rPr lang="en-US" sz="2000" dirty="0"/>
              <a:t>Construction of the Corrosion Control Improvements Project is anticipated to include:</a:t>
            </a:r>
          </a:p>
          <a:p>
            <a:pPr marL="917971" lvl="1" indent="-285750">
              <a:spcAft>
                <a:spcPts val="1200"/>
              </a:spcAft>
              <a:buFont typeface="Arial" panose="020B0604020202020204" pitchFamily="34" charset="0"/>
              <a:buChar char="•"/>
            </a:pPr>
            <a:r>
              <a:rPr lang="en-US" sz="2000" dirty="0"/>
              <a:t>21 subcontract work packages</a:t>
            </a:r>
          </a:p>
          <a:p>
            <a:pPr marL="917971" lvl="1" indent="-285750">
              <a:spcAft>
                <a:spcPts val="1200"/>
              </a:spcAft>
              <a:buFont typeface="Arial" panose="020B0604020202020204" pitchFamily="34" charset="0"/>
              <a:buChar char="•"/>
            </a:pPr>
            <a:r>
              <a:rPr lang="en-US" sz="2000" dirty="0"/>
              <a:t>4 equipment procurement packages </a:t>
            </a:r>
          </a:p>
          <a:p>
            <a:pPr marL="917971" lvl="1" indent="-285750">
              <a:spcAft>
                <a:spcPts val="1200"/>
              </a:spcAft>
              <a:buFont typeface="Arial" panose="020B0604020202020204" pitchFamily="34" charset="0"/>
              <a:buChar char="•"/>
            </a:pPr>
            <a:r>
              <a:rPr lang="en-US" sz="2000" dirty="0"/>
              <a:t>25.91% of the hard construction costs for Disadvantaged, Minority-Owned, Women-Owned, and Emerging Small Businesses (DMWESB) firms.</a:t>
            </a:r>
          </a:p>
        </p:txBody>
      </p:sp>
      <p:sp>
        <p:nvSpPr>
          <p:cNvPr id="6" name="Title 1">
            <a:extLst>
              <a:ext uri="{FF2B5EF4-FFF2-40B4-BE49-F238E27FC236}">
                <a16:creationId xmlns:a16="http://schemas.microsoft.com/office/drawing/2014/main" id="{EE28D2F9-B42C-40D6-8A31-CDE80101C67A}"/>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dirty="0"/>
              <a:t>Project Benefits</a:t>
            </a:r>
          </a:p>
        </p:txBody>
      </p:sp>
    </p:spTree>
    <p:extLst>
      <p:ext uri="{BB962C8B-B14F-4D97-AF65-F5344CB8AC3E}">
        <p14:creationId xmlns:p14="http://schemas.microsoft.com/office/powerpoint/2010/main" val="282256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F4A43-14C8-4903-995D-992515B3A3ED}"/>
              </a:ext>
            </a:extLst>
          </p:cNvPr>
          <p:cNvSpPr>
            <a:spLocks noGrp="1"/>
          </p:cNvSpPr>
          <p:nvPr>
            <p:ph type="sldNum" sz="quarter" idx="12"/>
          </p:nvPr>
        </p:nvSpPr>
        <p:spPr/>
        <p:txBody>
          <a:bodyPr/>
          <a:lstStyle/>
          <a:p>
            <a:fld id="{31AF65E6-C4D1-4B22-B917-489A1C3371EE}" type="slidenum">
              <a:rPr lang="en-US" smtClean="0"/>
              <a:t>11</a:t>
            </a:fld>
            <a:endParaRPr lang="en-US" dirty="0"/>
          </a:p>
        </p:txBody>
      </p:sp>
      <p:sp>
        <p:nvSpPr>
          <p:cNvPr id="4" name="Rectangle 3">
            <a:extLst>
              <a:ext uri="{FF2B5EF4-FFF2-40B4-BE49-F238E27FC236}">
                <a16:creationId xmlns:a16="http://schemas.microsoft.com/office/drawing/2014/main" id="{D9BB7183-EFB1-4E63-9F1F-AD5DEFDB28A0}"/>
              </a:ext>
            </a:extLst>
          </p:cNvPr>
          <p:cNvSpPr/>
          <p:nvPr/>
        </p:nvSpPr>
        <p:spPr>
          <a:xfrm>
            <a:off x="309710" y="986798"/>
            <a:ext cx="8631089" cy="4708981"/>
          </a:xfrm>
          <a:prstGeom prst="rect">
            <a:avLst/>
          </a:prstGeom>
        </p:spPr>
        <p:txBody>
          <a:bodyPr wrap="square">
            <a:spAutoFit/>
          </a:bodyPr>
          <a:lstStyle/>
          <a:p>
            <a:pPr marL="342900" lvl="0" indent="-342900">
              <a:buFont typeface="Arial" panose="020B0604020202020204" pitchFamily="34" charset="0"/>
              <a:buChar char="•"/>
            </a:pPr>
            <a:r>
              <a:rPr lang="en-US" sz="2000" dirty="0"/>
              <a:t>The City’s Community Equity Inclusion Plan (CEIP) applies to this project.</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The purpose of the CEIP is to:</a:t>
            </a:r>
          </a:p>
          <a:p>
            <a:pPr marL="800100" lvl="1" indent="-342900">
              <a:buFont typeface="Arial" panose="020B0604020202020204" pitchFamily="34" charset="0"/>
              <a:buChar char="•"/>
            </a:pPr>
            <a:r>
              <a:rPr lang="en-US" sz="2000" dirty="0"/>
              <a:t>improve and increase construction contracting and employment opportunities for racial and ethnic minorities, women, and economically disadvantaged individuals on City projects; </a:t>
            </a:r>
          </a:p>
          <a:p>
            <a:pPr marL="800100" lvl="1" indent="-342900">
              <a:buFont typeface="Arial" panose="020B0604020202020204" pitchFamily="34" charset="0"/>
              <a:buChar char="•"/>
            </a:pPr>
            <a:r>
              <a:rPr lang="en-US" sz="2000" dirty="0"/>
              <a:t>ensure that the City is making conscious and specific efforts through its contracting processes to not discriminate or indirectly perpetuate the historic under-inclusion of racial and ethnic minorities, women, and economically disadvantaged individuals in the construction industry and trades; and </a:t>
            </a:r>
          </a:p>
          <a:p>
            <a:pPr marL="800100" lvl="1" indent="-342900">
              <a:buFont typeface="Arial" panose="020B0604020202020204" pitchFamily="34" charset="0"/>
              <a:buChar char="•"/>
            </a:pPr>
            <a:r>
              <a:rPr lang="en-US" sz="2000" dirty="0"/>
              <a:t>ensure that the City receives the benefit of a highly skilled and well-trained workforce and provides opportunities for firms that reflect the diversity of Portland in the Contractor and Subcontractor pools.</a:t>
            </a:r>
          </a:p>
          <a:p>
            <a:pPr marL="175021">
              <a:spcAft>
                <a:spcPts val="1200"/>
              </a:spcAft>
            </a:pPr>
            <a:endParaRPr lang="en-US" sz="2000" dirty="0"/>
          </a:p>
        </p:txBody>
      </p:sp>
      <p:sp>
        <p:nvSpPr>
          <p:cNvPr id="6" name="Title 1">
            <a:extLst>
              <a:ext uri="{FF2B5EF4-FFF2-40B4-BE49-F238E27FC236}">
                <a16:creationId xmlns:a16="http://schemas.microsoft.com/office/drawing/2014/main" id="{EE28D2F9-B42C-40D6-8A31-CDE80101C67A}"/>
              </a:ext>
            </a:extLst>
          </p:cNvPr>
          <p:cNvSpPr txBox="1">
            <a:spLocks/>
          </p:cNvSpPr>
          <p:nvPr/>
        </p:nvSpPr>
        <p:spPr>
          <a:xfrm>
            <a:off x="266420" y="232915"/>
            <a:ext cx="8809486" cy="871985"/>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dirty="0"/>
              <a:t>Project Benefits (cont)</a:t>
            </a:r>
          </a:p>
        </p:txBody>
      </p:sp>
    </p:spTree>
    <p:extLst>
      <p:ext uri="{BB962C8B-B14F-4D97-AF65-F5344CB8AC3E}">
        <p14:creationId xmlns:p14="http://schemas.microsoft.com/office/powerpoint/2010/main" val="272101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F4A43-14C8-4903-995D-992515B3A3ED}"/>
              </a:ext>
            </a:extLst>
          </p:cNvPr>
          <p:cNvSpPr>
            <a:spLocks noGrp="1"/>
          </p:cNvSpPr>
          <p:nvPr>
            <p:ph type="sldNum" sz="quarter" idx="12"/>
          </p:nvPr>
        </p:nvSpPr>
        <p:spPr/>
        <p:txBody>
          <a:bodyPr/>
          <a:lstStyle/>
          <a:p>
            <a:fld id="{31AF65E6-C4D1-4B22-B917-489A1C3371EE}" type="slidenum">
              <a:rPr lang="en-US" smtClean="0"/>
              <a:t>12</a:t>
            </a:fld>
            <a:endParaRPr lang="en-US" dirty="0"/>
          </a:p>
        </p:txBody>
      </p:sp>
      <p:sp>
        <p:nvSpPr>
          <p:cNvPr id="4" name="Rectangle 3">
            <a:extLst>
              <a:ext uri="{FF2B5EF4-FFF2-40B4-BE49-F238E27FC236}">
                <a16:creationId xmlns:a16="http://schemas.microsoft.com/office/drawing/2014/main" id="{D9BB7183-EFB1-4E63-9F1F-AD5DEFDB28A0}"/>
              </a:ext>
            </a:extLst>
          </p:cNvPr>
          <p:cNvSpPr/>
          <p:nvPr/>
        </p:nvSpPr>
        <p:spPr>
          <a:xfrm>
            <a:off x="315178" y="1448005"/>
            <a:ext cx="8625621" cy="4708981"/>
          </a:xfrm>
          <a:prstGeom prst="rect">
            <a:avLst/>
          </a:prstGeom>
        </p:spPr>
        <p:txBody>
          <a:bodyPr wrap="square">
            <a:spAutoFit/>
          </a:bodyPr>
          <a:lstStyle/>
          <a:p>
            <a:pPr marL="342900" lvl="0" indent="-342900">
              <a:buFont typeface="Arial" panose="020B0604020202020204" pitchFamily="34" charset="0"/>
              <a:buChar char="•"/>
            </a:pPr>
            <a:r>
              <a:rPr lang="en-US" sz="2000" dirty="0"/>
              <a:t>The MWH CEIP requirements include the following workforce diversity construction aspirational goals for minority and women workers:</a:t>
            </a:r>
          </a:p>
          <a:p>
            <a:pPr lvl="0"/>
            <a:endParaRPr lang="en-US" sz="2000" dirty="0"/>
          </a:p>
          <a:p>
            <a:pPr lvl="1"/>
            <a:r>
              <a:rPr lang="en-US" sz="2000" dirty="0"/>
              <a:t>22% overall subcontracting (12% D/MBE, 5% WBE, 5% D/M/W/ESB/SDVBE)</a:t>
            </a:r>
          </a:p>
          <a:p>
            <a:pPr lvl="1"/>
            <a:endParaRPr lang="en-US" sz="2000" dirty="0"/>
          </a:p>
          <a:p>
            <a:pPr lvl="1"/>
            <a:r>
              <a:rPr lang="en-US" sz="2000" dirty="0"/>
              <a:t>31% of total apprenticeable labor hours by trade (22% for Minorities, 9% for Women)</a:t>
            </a:r>
          </a:p>
          <a:p>
            <a:pPr lvl="1"/>
            <a:endParaRPr lang="en-US" sz="2000" dirty="0"/>
          </a:p>
          <a:p>
            <a:pPr lvl="1"/>
            <a:r>
              <a:rPr lang="en-US" sz="2000" dirty="0"/>
              <a:t>28% of total journey level hours (22% for Minorities, 6% for Women)</a:t>
            </a:r>
          </a:p>
          <a:p>
            <a:pPr lvl="1"/>
            <a:endParaRPr lang="en-US" sz="2000" dirty="0"/>
          </a:p>
          <a:p>
            <a:pPr marL="342900" lvl="0" indent="-342900">
              <a:buFont typeface="Arial" panose="020B0604020202020204" pitchFamily="34" charset="0"/>
              <a:buChar char="•"/>
            </a:pPr>
            <a:r>
              <a:rPr lang="en-US" sz="2000" dirty="0"/>
              <a:t>MWH’s objective for this project is to use the goals as a beginning point and the spirit of the CEIP to maximize the utilization of certified contractors and suppliers, maximize the utilization of apprentices and encourage the highest possible participation of minorities and women in the workforce.</a:t>
            </a:r>
          </a:p>
          <a:p>
            <a:pPr marL="460771" lvl="0" indent="-285750">
              <a:spcAft>
                <a:spcPts val="1200"/>
              </a:spcAft>
              <a:buFont typeface="Arial" panose="020B0604020202020204" pitchFamily="34" charset="0"/>
              <a:buChar char="•"/>
            </a:pPr>
            <a:endParaRPr lang="en-US" sz="2000" dirty="0">
              <a:solidFill>
                <a:prstClr val="black"/>
              </a:solidFill>
            </a:endParaRPr>
          </a:p>
        </p:txBody>
      </p:sp>
      <p:sp>
        <p:nvSpPr>
          <p:cNvPr id="6" name="Title 1">
            <a:extLst>
              <a:ext uri="{FF2B5EF4-FFF2-40B4-BE49-F238E27FC236}">
                <a16:creationId xmlns:a16="http://schemas.microsoft.com/office/drawing/2014/main" id="{FA8B4C00-3786-40A0-9762-50F9DC5DA780}"/>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b="0" dirty="0"/>
              <a:t>MWH Constructors </a:t>
            </a:r>
          </a:p>
          <a:p>
            <a:r>
              <a:rPr lang="en-US" dirty="0"/>
              <a:t>Contract Work</a:t>
            </a:r>
          </a:p>
        </p:txBody>
      </p:sp>
    </p:spTree>
    <p:extLst>
      <p:ext uri="{BB962C8B-B14F-4D97-AF65-F5344CB8AC3E}">
        <p14:creationId xmlns:p14="http://schemas.microsoft.com/office/powerpoint/2010/main" val="349631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23A75-D879-4C19-9A16-70E181BCC18C}"/>
              </a:ext>
            </a:extLst>
          </p:cNvPr>
          <p:cNvSpPr>
            <a:spLocks noGrp="1"/>
          </p:cNvSpPr>
          <p:nvPr>
            <p:ph type="sldNum" sz="quarter" idx="12"/>
          </p:nvPr>
        </p:nvSpPr>
        <p:spPr/>
        <p:txBody>
          <a:bodyPr/>
          <a:lstStyle/>
          <a:p>
            <a:fld id="{31AF65E6-C4D1-4B22-B917-489A1C3371EE}" type="slidenum">
              <a:rPr lang="en-US" smtClean="0"/>
              <a:t>13</a:t>
            </a:fld>
            <a:endParaRPr lang="en-US" dirty="0"/>
          </a:p>
        </p:txBody>
      </p:sp>
      <p:sp>
        <p:nvSpPr>
          <p:cNvPr id="5" name="Title 1">
            <a:extLst>
              <a:ext uri="{FF2B5EF4-FFF2-40B4-BE49-F238E27FC236}">
                <a16:creationId xmlns:a16="http://schemas.microsoft.com/office/drawing/2014/main" id="{8B2FAFDC-22D4-4E92-949F-B1DA03F98F18}"/>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b="0" dirty="0"/>
              <a:t>MWH Constructors </a:t>
            </a:r>
          </a:p>
          <a:p>
            <a:r>
              <a:rPr lang="en-US" dirty="0"/>
              <a:t>Guaranteed Maximum Price </a:t>
            </a:r>
          </a:p>
        </p:txBody>
      </p:sp>
      <p:graphicFrame>
        <p:nvGraphicFramePr>
          <p:cNvPr id="7" name="Table 7">
            <a:extLst>
              <a:ext uri="{FF2B5EF4-FFF2-40B4-BE49-F238E27FC236}">
                <a16:creationId xmlns:a16="http://schemas.microsoft.com/office/drawing/2014/main" id="{77D8944D-9E16-43CA-BDF4-56BD728AC63B}"/>
              </a:ext>
            </a:extLst>
          </p:cNvPr>
          <p:cNvGraphicFramePr>
            <a:graphicFrameLocks noGrp="1"/>
          </p:cNvGraphicFramePr>
          <p:nvPr>
            <p:extLst>
              <p:ext uri="{D42A27DB-BD31-4B8C-83A1-F6EECF244321}">
                <p14:modId xmlns:p14="http://schemas.microsoft.com/office/powerpoint/2010/main" val="2125389555"/>
              </p:ext>
            </p:extLst>
          </p:nvPr>
        </p:nvGraphicFramePr>
        <p:xfrm>
          <a:off x="390525" y="1468073"/>
          <a:ext cx="8445684" cy="2870200"/>
        </p:xfrm>
        <a:graphic>
          <a:graphicData uri="http://schemas.openxmlformats.org/drawingml/2006/table">
            <a:tbl>
              <a:tblPr firstRow="1" bandRow="1">
                <a:tableStyleId>{5C22544A-7EE6-4342-B048-85BDC9FD1C3A}</a:tableStyleId>
              </a:tblPr>
              <a:tblGrid>
                <a:gridCol w="6896100">
                  <a:extLst>
                    <a:ext uri="{9D8B030D-6E8A-4147-A177-3AD203B41FA5}">
                      <a16:colId xmlns:a16="http://schemas.microsoft.com/office/drawing/2014/main" val="3016829228"/>
                    </a:ext>
                  </a:extLst>
                </a:gridCol>
                <a:gridCol w="1549584">
                  <a:extLst>
                    <a:ext uri="{9D8B030D-6E8A-4147-A177-3AD203B41FA5}">
                      <a16:colId xmlns:a16="http://schemas.microsoft.com/office/drawing/2014/main" val="2524603146"/>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17967160"/>
                  </a:ext>
                </a:extLst>
              </a:tr>
              <a:tr h="370840">
                <a:tc>
                  <a:txBody>
                    <a:bodyPr/>
                    <a:lstStyle/>
                    <a:p>
                      <a:r>
                        <a:rPr lang="en-US" sz="2000" b="1" dirty="0"/>
                        <a:t>*MWH Constructors submitted the Guaranteed Maximum Price (GMP) </a:t>
                      </a:r>
                      <a:r>
                        <a:rPr lang="en-US" sz="2000" dirty="0"/>
                        <a:t>to complete the work shown on or in the 90% design </a:t>
                      </a:r>
                    </a:p>
                  </a:txBody>
                  <a:tcPr/>
                </a:tc>
                <a:tc>
                  <a:txBody>
                    <a:bodyPr/>
                    <a:lstStyle/>
                    <a:p>
                      <a:pPr algn="r"/>
                      <a:r>
                        <a:rPr lang="en-US" sz="2000" dirty="0"/>
                        <a:t>$16,139,637 </a:t>
                      </a:r>
                    </a:p>
                  </a:txBody>
                  <a:tcPr/>
                </a:tc>
                <a:extLst>
                  <a:ext uri="{0D108BD9-81ED-4DB2-BD59-A6C34878D82A}">
                    <a16:rowId xmlns:a16="http://schemas.microsoft.com/office/drawing/2014/main" val="1903623334"/>
                  </a:ext>
                </a:extLst>
              </a:tr>
              <a:tr h="370840">
                <a:tc>
                  <a:txBody>
                    <a:bodyPr/>
                    <a:lstStyle/>
                    <a:p>
                      <a:r>
                        <a:rPr lang="en-US" sz="2000" b="1" dirty="0"/>
                        <a:t>Owner’s Allowance </a:t>
                      </a:r>
                      <a:r>
                        <a:rPr lang="en-US" sz="2000" dirty="0"/>
                        <a:t>reserved for chemical feed piping which was not fully defined at the 90% design milestone</a:t>
                      </a:r>
                    </a:p>
                  </a:txBody>
                  <a:tcPr/>
                </a:tc>
                <a:tc>
                  <a:txBody>
                    <a:bodyPr/>
                    <a:lstStyle/>
                    <a:p>
                      <a:pPr algn="r"/>
                      <a:r>
                        <a:rPr lang="en-US" sz="2000" dirty="0"/>
                        <a:t>$850,000 </a:t>
                      </a:r>
                    </a:p>
                  </a:txBody>
                  <a:tcPr/>
                </a:tc>
                <a:extLst>
                  <a:ext uri="{0D108BD9-81ED-4DB2-BD59-A6C34878D82A}">
                    <a16:rowId xmlns:a16="http://schemas.microsoft.com/office/drawing/2014/main" val="3951457073"/>
                  </a:ext>
                </a:extLst>
              </a:tr>
              <a:tr h="370840">
                <a:tc>
                  <a:txBody>
                    <a:bodyPr/>
                    <a:lstStyle/>
                    <a:p>
                      <a:r>
                        <a:rPr lang="en-US" sz="2000" b="1" dirty="0"/>
                        <a:t>~6% Owner Controlled Contingency </a:t>
                      </a:r>
                      <a:r>
                        <a:rPr lang="en-US" sz="2000" dirty="0"/>
                        <a:t>of the anticipated GMP value for unknown or unanticipated work be required</a:t>
                      </a:r>
                    </a:p>
                  </a:txBody>
                  <a:tcPr/>
                </a:tc>
                <a:tc>
                  <a:txBody>
                    <a:bodyPr/>
                    <a:lstStyle/>
                    <a:p>
                      <a:pPr algn="r"/>
                      <a:r>
                        <a:rPr lang="en-US" sz="2000" dirty="0"/>
                        <a:t>$1,000,000 </a:t>
                      </a:r>
                    </a:p>
                  </a:txBody>
                  <a:tcPr/>
                </a:tc>
                <a:extLst>
                  <a:ext uri="{0D108BD9-81ED-4DB2-BD59-A6C34878D82A}">
                    <a16:rowId xmlns:a16="http://schemas.microsoft.com/office/drawing/2014/main" val="569012890"/>
                  </a:ext>
                </a:extLst>
              </a:tr>
              <a:tr h="370840">
                <a:tc>
                  <a:txBody>
                    <a:bodyPr/>
                    <a:lstStyle/>
                    <a:p>
                      <a:r>
                        <a:rPr lang="en-US" sz="2000" b="1" dirty="0"/>
                        <a:t>Total Requested Contract Value</a:t>
                      </a:r>
                    </a:p>
                  </a:txBody>
                  <a:tcPr/>
                </a:tc>
                <a:tc>
                  <a:txBody>
                    <a:bodyPr/>
                    <a:lstStyle/>
                    <a:p>
                      <a:pPr algn="r"/>
                      <a:r>
                        <a:rPr lang="en-US" sz="2000" b="1" dirty="0"/>
                        <a:t>$17,989,637</a:t>
                      </a:r>
                    </a:p>
                  </a:txBody>
                  <a:tcPr/>
                </a:tc>
                <a:extLst>
                  <a:ext uri="{0D108BD9-81ED-4DB2-BD59-A6C34878D82A}">
                    <a16:rowId xmlns:a16="http://schemas.microsoft.com/office/drawing/2014/main" val="3883258053"/>
                  </a:ext>
                </a:extLst>
              </a:tr>
            </a:tbl>
          </a:graphicData>
        </a:graphic>
      </p:graphicFrame>
      <p:sp>
        <p:nvSpPr>
          <p:cNvPr id="3" name="Rectangle 2">
            <a:extLst>
              <a:ext uri="{FF2B5EF4-FFF2-40B4-BE49-F238E27FC236}">
                <a16:creationId xmlns:a16="http://schemas.microsoft.com/office/drawing/2014/main" id="{40A5D7F6-3A65-4A3A-BF68-5F749996F03D}"/>
              </a:ext>
            </a:extLst>
          </p:cNvPr>
          <p:cNvSpPr/>
          <p:nvPr/>
        </p:nvSpPr>
        <p:spPr>
          <a:xfrm>
            <a:off x="466725" y="5067985"/>
            <a:ext cx="8134350" cy="984885"/>
          </a:xfrm>
          <a:prstGeom prst="rect">
            <a:avLst/>
          </a:prstGeom>
        </p:spPr>
        <p:txBody>
          <a:bodyPr wrap="square">
            <a:spAutoFit/>
          </a:bodyPr>
          <a:lstStyle/>
          <a:p>
            <a:r>
              <a:rPr lang="en-US" sz="2000" dirty="0"/>
              <a:t>*Hard Construction Costs = $14,118,944; </a:t>
            </a:r>
          </a:p>
          <a:p>
            <a:r>
              <a:rPr lang="en-US" sz="2000" dirty="0"/>
              <a:t>  MWH Contingency, Fees, Bonds, Taxes = $2,020,693</a:t>
            </a:r>
          </a:p>
          <a:p>
            <a:endParaRPr lang="en-US" dirty="0"/>
          </a:p>
        </p:txBody>
      </p:sp>
    </p:spTree>
    <p:extLst>
      <p:ext uri="{BB962C8B-B14F-4D97-AF65-F5344CB8AC3E}">
        <p14:creationId xmlns:p14="http://schemas.microsoft.com/office/powerpoint/2010/main" val="300890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F4A43-14C8-4903-995D-992515B3A3ED}"/>
              </a:ext>
            </a:extLst>
          </p:cNvPr>
          <p:cNvSpPr>
            <a:spLocks noGrp="1"/>
          </p:cNvSpPr>
          <p:nvPr>
            <p:ph type="sldNum" sz="quarter" idx="12"/>
          </p:nvPr>
        </p:nvSpPr>
        <p:spPr/>
        <p:txBody>
          <a:bodyPr/>
          <a:lstStyle/>
          <a:p>
            <a:fld id="{31AF65E6-C4D1-4B22-B917-489A1C3371EE}" type="slidenum">
              <a:rPr lang="en-US" smtClean="0"/>
              <a:t>14</a:t>
            </a:fld>
            <a:endParaRPr lang="en-US" dirty="0"/>
          </a:p>
        </p:txBody>
      </p:sp>
      <p:sp>
        <p:nvSpPr>
          <p:cNvPr id="4" name="Rectangle 3">
            <a:extLst>
              <a:ext uri="{FF2B5EF4-FFF2-40B4-BE49-F238E27FC236}">
                <a16:creationId xmlns:a16="http://schemas.microsoft.com/office/drawing/2014/main" id="{D9BB7183-EFB1-4E63-9F1F-AD5DEFDB28A0}"/>
              </a:ext>
            </a:extLst>
          </p:cNvPr>
          <p:cNvSpPr/>
          <p:nvPr/>
        </p:nvSpPr>
        <p:spPr>
          <a:xfrm>
            <a:off x="140820" y="1511320"/>
            <a:ext cx="8752168" cy="3785652"/>
          </a:xfrm>
          <a:prstGeom prst="rect">
            <a:avLst/>
          </a:prstGeom>
        </p:spPr>
        <p:txBody>
          <a:bodyPr wrap="square">
            <a:spAutoFit/>
          </a:bodyPr>
          <a:lstStyle/>
          <a:p>
            <a:pPr marL="460771" indent="-285750">
              <a:spcAft>
                <a:spcPts val="1200"/>
              </a:spcAft>
              <a:buFont typeface="Arial" panose="020B0604020202020204" pitchFamily="34" charset="0"/>
              <a:buChar char="•"/>
            </a:pPr>
            <a:r>
              <a:rPr lang="en-US" sz="2000" dirty="0"/>
              <a:t>As the Prime Contractor, MWH Constructors, Inc. is required to:</a:t>
            </a:r>
          </a:p>
          <a:p>
            <a:pPr marL="917971" lvl="1" indent="-285750">
              <a:spcAft>
                <a:spcPts val="1200"/>
              </a:spcAft>
              <a:buFont typeface="Arial" panose="020B0604020202020204" pitchFamily="34" charset="0"/>
              <a:buChar char="•"/>
            </a:pPr>
            <a:r>
              <a:rPr lang="en-US" sz="2000" dirty="0"/>
              <a:t>Manage the project</a:t>
            </a:r>
          </a:p>
          <a:p>
            <a:pPr marL="917971" lvl="1" indent="-285750">
              <a:spcAft>
                <a:spcPts val="1200"/>
              </a:spcAft>
              <a:buFont typeface="Arial" panose="020B0604020202020204" pitchFamily="34" charset="0"/>
              <a:buChar char="•"/>
            </a:pPr>
            <a:r>
              <a:rPr lang="en-US" sz="2000" dirty="0"/>
              <a:t>Self-perform the procurement</a:t>
            </a:r>
          </a:p>
          <a:p>
            <a:pPr marL="917971" lvl="1" indent="-285750">
              <a:spcAft>
                <a:spcPts val="1200"/>
              </a:spcAft>
              <a:buFont typeface="Arial" panose="020B0604020202020204" pitchFamily="34" charset="0"/>
              <a:buChar char="•"/>
            </a:pPr>
            <a:r>
              <a:rPr lang="en-US" sz="2000" dirty="0"/>
              <a:t>Install and startup of the Soda Ash and Carbon Dioxide systems </a:t>
            </a:r>
          </a:p>
          <a:p>
            <a:pPr marL="175021">
              <a:spcAft>
                <a:spcPts val="1200"/>
              </a:spcAft>
            </a:pPr>
            <a:r>
              <a:rPr lang="en-US" sz="2000" dirty="0"/>
              <a:t>This specialty work is excluded from the requirements of the Community Equity and Inclusion Plan (CEIP) and totals ~$4.7 Million of the Hard Construction Costs. </a:t>
            </a:r>
          </a:p>
          <a:p>
            <a:pPr marL="460771" indent="-285750">
              <a:spcAft>
                <a:spcPts val="1200"/>
              </a:spcAft>
              <a:buFont typeface="Arial" panose="020B0604020202020204" pitchFamily="34" charset="0"/>
              <a:buChar char="•"/>
            </a:pPr>
            <a:r>
              <a:rPr lang="en-US" sz="2000" dirty="0">
                <a:solidFill>
                  <a:prstClr val="black"/>
                </a:solidFill>
              </a:rPr>
              <a:t>The remaining ~$9.5 Million of Hard Construction Costs will be distributed through a subcontracting plan in accordance with the CEIP.</a:t>
            </a:r>
          </a:p>
          <a:p>
            <a:pPr marL="460771" indent="-285750">
              <a:spcAft>
                <a:spcPts val="1200"/>
              </a:spcAft>
              <a:buFont typeface="Arial" panose="020B0604020202020204" pitchFamily="34" charset="0"/>
              <a:buChar char="•"/>
            </a:pPr>
            <a:endParaRPr lang="en-US" sz="2000" dirty="0"/>
          </a:p>
        </p:txBody>
      </p:sp>
      <p:sp>
        <p:nvSpPr>
          <p:cNvPr id="6" name="Title 1">
            <a:extLst>
              <a:ext uri="{FF2B5EF4-FFF2-40B4-BE49-F238E27FC236}">
                <a16:creationId xmlns:a16="http://schemas.microsoft.com/office/drawing/2014/main" id="{EE28D2F9-B42C-40D6-8A31-CDE80101C67A}"/>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b="0" dirty="0"/>
              <a:t>MWH Constructors </a:t>
            </a:r>
          </a:p>
          <a:p>
            <a:r>
              <a:rPr lang="en-US" dirty="0"/>
              <a:t>Contract Work</a:t>
            </a:r>
          </a:p>
        </p:txBody>
      </p:sp>
    </p:spTree>
    <p:extLst>
      <p:ext uri="{BB962C8B-B14F-4D97-AF65-F5344CB8AC3E}">
        <p14:creationId xmlns:p14="http://schemas.microsoft.com/office/powerpoint/2010/main" val="412189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F4A43-14C8-4903-995D-992515B3A3ED}"/>
              </a:ext>
            </a:extLst>
          </p:cNvPr>
          <p:cNvSpPr>
            <a:spLocks noGrp="1"/>
          </p:cNvSpPr>
          <p:nvPr>
            <p:ph type="sldNum" sz="quarter" idx="12"/>
          </p:nvPr>
        </p:nvSpPr>
        <p:spPr/>
        <p:txBody>
          <a:bodyPr/>
          <a:lstStyle/>
          <a:p>
            <a:fld id="{31AF65E6-C4D1-4B22-B917-489A1C3371EE}" type="slidenum">
              <a:rPr lang="en-US" smtClean="0"/>
              <a:t>15</a:t>
            </a:fld>
            <a:endParaRPr lang="en-US" dirty="0"/>
          </a:p>
        </p:txBody>
      </p:sp>
      <p:sp>
        <p:nvSpPr>
          <p:cNvPr id="4" name="Rectangle 3">
            <a:extLst>
              <a:ext uri="{FF2B5EF4-FFF2-40B4-BE49-F238E27FC236}">
                <a16:creationId xmlns:a16="http://schemas.microsoft.com/office/drawing/2014/main" id="{D9BB7183-EFB1-4E63-9F1F-AD5DEFDB28A0}"/>
              </a:ext>
            </a:extLst>
          </p:cNvPr>
          <p:cNvSpPr/>
          <p:nvPr/>
        </p:nvSpPr>
        <p:spPr>
          <a:xfrm>
            <a:off x="266420" y="1511320"/>
            <a:ext cx="8070272" cy="2246769"/>
          </a:xfrm>
          <a:prstGeom prst="rect">
            <a:avLst/>
          </a:prstGeom>
        </p:spPr>
        <p:txBody>
          <a:bodyPr wrap="square">
            <a:spAutoFit/>
          </a:bodyPr>
          <a:lstStyle/>
          <a:p>
            <a:pPr marL="460771" lvl="0" indent="-285750">
              <a:spcAft>
                <a:spcPts val="1200"/>
              </a:spcAft>
              <a:buFont typeface="Arial" panose="020B0604020202020204" pitchFamily="34" charset="0"/>
              <a:buChar char="•"/>
            </a:pPr>
            <a:r>
              <a:rPr lang="en-US" sz="2000" dirty="0">
                <a:solidFill>
                  <a:prstClr val="black"/>
                </a:solidFill>
              </a:rPr>
              <a:t>Early procurements packages have been advertised for:</a:t>
            </a:r>
          </a:p>
          <a:p>
            <a:pPr marL="917971" lvl="1" indent="-285750">
              <a:spcAft>
                <a:spcPts val="1200"/>
              </a:spcAft>
              <a:buFont typeface="Arial" panose="020B0604020202020204" pitchFamily="34" charset="0"/>
              <a:buChar char="•"/>
            </a:pPr>
            <a:r>
              <a:rPr lang="en-US" sz="2000" dirty="0">
                <a:solidFill>
                  <a:prstClr val="black"/>
                </a:solidFill>
              </a:rPr>
              <a:t>Equipment for the carbon dioxide storage and feed </a:t>
            </a:r>
          </a:p>
          <a:p>
            <a:pPr marL="917971" lvl="1" indent="-285750">
              <a:spcAft>
                <a:spcPts val="1200"/>
              </a:spcAft>
              <a:buFont typeface="Arial" panose="020B0604020202020204" pitchFamily="34" charset="0"/>
              <a:buChar char="•"/>
            </a:pPr>
            <a:r>
              <a:rPr lang="en-US" sz="2000" dirty="0">
                <a:solidFill>
                  <a:prstClr val="black"/>
                </a:solidFill>
              </a:rPr>
              <a:t>Equipment soda ash storage and feed systems </a:t>
            </a:r>
          </a:p>
          <a:p>
            <a:pPr marL="917971" lvl="1" indent="-285750">
              <a:spcAft>
                <a:spcPts val="1200"/>
              </a:spcAft>
              <a:buFont typeface="Arial" panose="020B0604020202020204" pitchFamily="34" charset="0"/>
              <a:buChar char="•"/>
            </a:pPr>
            <a:r>
              <a:rPr lang="en-US" sz="2000" dirty="0">
                <a:solidFill>
                  <a:prstClr val="black"/>
                </a:solidFill>
              </a:rPr>
              <a:t>Pre-engineered steel building equipment and installation </a:t>
            </a:r>
          </a:p>
          <a:p>
            <a:pPr marL="917971" lvl="1" indent="-285750">
              <a:spcAft>
                <a:spcPts val="1200"/>
              </a:spcAft>
              <a:buFont typeface="Arial" panose="020B0604020202020204" pitchFamily="34" charset="0"/>
              <a:buChar char="•"/>
            </a:pPr>
            <a:r>
              <a:rPr lang="en-US" sz="2000" dirty="0">
                <a:solidFill>
                  <a:prstClr val="black"/>
                </a:solidFill>
              </a:rPr>
              <a:t>Tree removal</a:t>
            </a:r>
          </a:p>
        </p:txBody>
      </p:sp>
      <p:sp>
        <p:nvSpPr>
          <p:cNvPr id="6" name="Title 1">
            <a:extLst>
              <a:ext uri="{FF2B5EF4-FFF2-40B4-BE49-F238E27FC236}">
                <a16:creationId xmlns:a16="http://schemas.microsoft.com/office/drawing/2014/main" id="{FA8B4C00-3786-40A0-9762-50F9DC5DA780}"/>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b="0" dirty="0"/>
              <a:t>MWH Constructors </a:t>
            </a:r>
          </a:p>
          <a:p>
            <a:r>
              <a:rPr lang="en-US" dirty="0"/>
              <a:t>Contract Work</a:t>
            </a:r>
          </a:p>
        </p:txBody>
      </p:sp>
    </p:spTree>
    <p:extLst>
      <p:ext uri="{BB962C8B-B14F-4D97-AF65-F5344CB8AC3E}">
        <p14:creationId xmlns:p14="http://schemas.microsoft.com/office/powerpoint/2010/main" val="423328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E55DE-B6B8-4FC5-B8FF-0B60A7411DBB}"/>
              </a:ext>
            </a:extLst>
          </p:cNvPr>
          <p:cNvSpPr>
            <a:spLocks noGrp="1"/>
          </p:cNvSpPr>
          <p:nvPr>
            <p:ph type="sldNum" sz="quarter" idx="12"/>
          </p:nvPr>
        </p:nvSpPr>
        <p:spPr/>
        <p:txBody>
          <a:bodyPr/>
          <a:lstStyle/>
          <a:p>
            <a:fld id="{31AF65E6-C4D1-4B22-B917-489A1C3371EE}" type="slidenum">
              <a:rPr lang="en-US" smtClean="0"/>
              <a:t>16</a:t>
            </a:fld>
            <a:endParaRPr lang="en-US" dirty="0"/>
          </a:p>
        </p:txBody>
      </p:sp>
      <p:sp>
        <p:nvSpPr>
          <p:cNvPr id="4" name="TextBox 3">
            <a:extLst>
              <a:ext uri="{FF2B5EF4-FFF2-40B4-BE49-F238E27FC236}">
                <a16:creationId xmlns:a16="http://schemas.microsoft.com/office/drawing/2014/main" id="{E8A01EE6-8EDE-4C10-AF47-18E86B384DEF}"/>
              </a:ext>
            </a:extLst>
          </p:cNvPr>
          <p:cNvSpPr txBox="1"/>
          <p:nvPr/>
        </p:nvSpPr>
        <p:spPr>
          <a:xfrm>
            <a:off x="371906" y="345532"/>
            <a:ext cx="237566" cy="369332"/>
          </a:xfrm>
          <a:prstGeom prst="rect">
            <a:avLst/>
          </a:prstGeom>
          <a:noFill/>
        </p:spPr>
        <p:txBody>
          <a:bodyPr wrap="none" rtlCol="0">
            <a:spAutoFit/>
          </a:bodyPr>
          <a:lstStyle/>
          <a:p>
            <a:r>
              <a:rPr lang="en-US" b="1" dirty="0"/>
              <a:t> </a:t>
            </a:r>
            <a:endParaRPr lang="en-US" dirty="0"/>
          </a:p>
        </p:txBody>
      </p:sp>
      <p:sp>
        <p:nvSpPr>
          <p:cNvPr id="6" name="Title 1">
            <a:extLst>
              <a:ext uri="{FF2B5EF4-FFF2-40B4-BE49-F238E27FC236}">
                <a16:creationId xmlns:a16="http://schemas.microsoft.com/office/drawing/2014/main" id="{09323F6E-70DD-4255-87FF-4F9F5235F085}"/>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b="0" dirty="0"/>
              <a:t>MWH Constructors </a:t>
            </a:r>
          </a:p>
          <a:p>
            <a:r>
              <a:rPr lang="en-US" dirty="0"/>
              <a:t>Plan Selected by Bid Selection Method</a:t>
            </a:r>
          </a:p>
        </p:txBody>
      </p:sp>
      <p:graphicFrame>
        <p:nvGraphicFramePr>
          <p:cNvPr id="8" name="Table 7">
            <a:extLst>
              <a:ext uri="{FF2B5EF4-FFF2-40B4-BE49-F238E27FC236}">
                <a16:creationId xmlns:a16="http://schemas.microsoft.com/office/drawing/2014/main" id="{4003CC72-917E-4967-BF09-4737F29CBC9C}"/>
              </a:ext>
            </a:extLst>
          </p:cNvPr>
          <p:cNvGraphicFramePr>
            <a:graphicFrameLocks noGrp="1"/>
          </p:cNvGraphicFramePr>
          <p:nvPr>
            <p:extLst>
              <p:ext uri="{D42A27DB-BD31-4B8C-83A1-F6EECF244321}">
                <p14:modId xmlns:p14="http://schemas.microsoft.com/office/powerpoint/2010/main" val="2296608980"/>
              </p:ext>
            </p:extLst>
          </p:nvPr>
        </p:nvGraphicFramePr>
        <p:xfrm>
          <a:off x="75921" y="1741684"/>
          <a:ext cx="8999985" cy="2512947"/>
        </p:xfrm>
        <a:graphic>
          <a:graphicData uri="http://schemas.openxmlformats.org/drawingml/2006/table">
            <a:tbl>
              <a:tblPr firstRow="1" bandRow="1">
                <a:tableStyleId>{5C22544A-7EE6-4342-B048-85BDC9FD1C3A}</a:tableStyleId>
              </a:tblPr>
              <a:tblGrid>
                <a:gridCol w="2597325">
                  <a:extLst>
                    <a:ext uri="{9D8B030D-6E8A-4147-A177-3AD203B41FA5}">
                      <a16:colId xmlns:a16="http://schemas.microsoft.com/office/drawing/2014/main" val="3016829228"/>
                    </a:ext>
                  </a:extLst>
                </a:gridCol>
                <a:gridCol w="1350315">
                  <a:extLst>
                    <a:ext uri="{9D8B030D-6E8A-4147-A177-3AD203B41FA5}">
                      <a16:colId xmlns:a16="http://schemas.microsoft.com/office/drawing/2014/main" val="4069322675"/>
                    </a:ext>
                  </a:extLst>
                </a:gridCol>
                <a:gridCol w="1493347">
                  <a:extLst>
                    <a:ext uri="{9D8B030D-6E8A-4147-A177-3AD203B41FA5}">
                      <a16:colId xmlns:a16="http://schemas.microsoft.com/office/drawing/2014/main" val="3351717987"/>
                    </a:ext>
                  </a:extLst>
                </a:gridCol>
                <a:gridCol w="1493347">
                  <a:extLst>
                    <a:ext uri="{9D8B030D-6E8A-4147-A177-3AD203B41FA5}">
                      <a16:colId xmlns:a16="http://schemas.microsoft.com/office/drawing/2014/main" val="536270323"/>
                    </a:ext>
                  </a:extLst>
                </a:gridCol>
                <a:gridCol w="1066676">
                  <a:extLst>
                    <a:ext uri="{9D8B030D-6E8A-4147-A177-3AD203B41FA5}">
                      <a16:colId xmlns:a16="http://schemas.microsoft.com/office/drawing/2014/main" val="639484722"/>
                    </a:ext>
                  </a:extLst>
                </a:gridCol>
                <a:gridCol w="998975">
                  <a:extLst>
                    <a:ext uri="{9D8B030D-6E8A-4147-A177-3AD203B41FA5}">
                      <a16:colId xmlns:a16="http://schemas.microsoft.com/office/drawing/2014/main" val="1016634867"/>
                    </a:ext>
                  </a:extLst>
                </a:gridCol>
              </a:tblGrid>
              <a:tr h="624656">
                <a:tc>
                  <a:txBody>
                    <a:bodyPr/>
                    <a:lstStyle/>
                    <a:p>
                      <a:r>
                        <a:rPr lang="en-US" dirty="0"/>
                        <a:t>Packages Procured</a:t>
                      </a:r>
                    </a:p>
                  </a:txBody>
                  <a:tcPr/>
                </a:tc>
                <a:tc>
                  <a:txBody>
                    <a:bodyPr/>
                    <a:lstStyle/>
                    <a:p>
                      <a:endParaRPr lang="en-US" dirty="0"/>
                    </a:p>
                  </a:txBody>
                  <a:tcPr/>
                </a:tc>
                <a:tc>
                  <a:txBody>
                    <a:bodyPr/>
                    <a:lstStyle/>
                    <a:p>
                      <a:pPr algn="ctr"/>
                      <a:r>
                        <a:rPr lang="en-US" dirty="0"/>
                        <a:t>Opportunity Tier</a:t>
                      </a:r>
                    </a:p>
                  </a:txBody>
                  <a:tcPr/>
                </a:tc>
                <a:tc>
                  <a:txBody>
                    <a:bodyPr/>
                    <a:lstStyle/>
                    <a:p>
                      <a:r>
                        <a:rPr lang="en-US" dirty="0"/>
                        <a:t>D/M/W/ESB</a:t>
                      </a:r>
                    </a:p>
                    <a:p>
                      <a:pPr algn="ctr"/>
                      <a:r>
                        <a:rPr lang="en-US" dirty="0"/>
                        <a:t>$ </a:t>
                      </a:r>
                    </a:p>
                  </a:txBody>
                  <a:tcPr/>
                </a:tc>
                <a:tc>
                  <a:txBody>
                    <a:bodyPr/>
                    <a:lstStyle/>
                    <a:p>
                      <a:pPr algn="ctr"/>
                      <a:r>
                        <a:rPr lang="en-US" dirty="0"/>
                        <a:t>% of Package</a:t>
                      </a:r>
                    </a:p>
                  </a:txBody>
                  <a:tcPr/>
                </a:tc>
                <a:tc>
                  <a:txBody>
                    <a:bodyPr/>
                    <a:lstStyle/>
                    <a:p>
                      <a:pPr algn="ctr"/>
                      <a:r>
                        <a:rPr lang="en-US" dirty="0"/>
                        <a:t>% of Project</a:t>
                      </a:r>
                    </a:p>
                  </a:txBody>
                  <a:tcPr/>
                </a:tc>
                <a:extLst>
                  <a:ext uri="{0D108BD9-81ED-4DB2-BD59-A6C34878D82A}">
                    <a16:rowId xmlns:a16="http://schemas.microsoft.com/office/drawing/2014/main" val="717967160"/>
                  </a:ext>
                </a:extLst>
              </a:tr>
              <a:tr h="386692">
                <a:tc>
                  <a:txBody>
                    <a:bodyPr/>
                    <a:lstStyle/>
                    <a:p>
                      <a:r>
                        <a:rPr lang="en-US" sz="2000" b="0" dirty="0"/>
                        <a:t>Informal Selection</a:t>
                      </a:r>
                    </a:p>
                  </a:txBody>
                  <a:tcPr/>
                </a:tc>
                <a:tc>
                  <a:txBody>
                    <a:bodyPr/>
                    <a:lstStyle/>
                    <a:p>
                      <a:pPr algn="r"/>
                      <a:r>
                        <a:rPr lang="en-US" sz="2000" dirty="0"/>
                        <a:t>$282,460</a:t>
                      </a:r>
                    </a:p>
                  </a:txBody>
                  <a:tcPr/>
                </a:tc>
                <a:tc>
                  <a:txBody>
                    <a:bodyPr/>
                    <a:lstStyle/>
                    <a:p>
                      <a:pPr algn="r"/>
                      <a:r>
                        <a:rPr lang="en-US" sz="2000" dirty="0"/>
                        <a:t>1</a:t>
                      </a:r>
                      <a:r>
                        <a:rPr lang="en-US" sz="2000" baseline="0" dirty="0"/>
                        <a:t>st</a:t>
                      </a:r>
                      <a:r>
                        <a:rPr lang="en-US" sz="2000" dirty="0"/>
                        <a:t>/2nd</a:t>
                      </a:r>
                    </a:p>
                  </a:txBody>
                  <a:tcPr/>
                </a:tc>
                <a:tc>
                  <a:txBody>
                    <a:bodyPr/>
                    <a:lstStyle/>
                    <a:p>
                      <a:pPr algn="r"/>
                      <a:r>
                        <a:rPr lang="en-US" sz="2000" dirty="0"/>
                        <a:t>$282,460</a:t>
                      </a:r>
                    </a:p>
                  </a:txBody>
                  <a:tcPr/>
                </a:tc>
                <a:tc>
                  <a:txBody>
                    <a:bodyPr/>
                    <a:lstStyle/>
                    <a:p>
                      <a:pPr algn="r"/>
                      <a:r>
                        <a:rPr lang="en-US" sz="2000" dirty="0"/>
                        <a:t>100%</a:t>
                      </a:r>
                    </a:p>
                  </a:txBody>
                  <a:tcPr/>
                </a:tc>
                <a:tc>
                  <a:txBody>
                    <a:bodyPr/>
                    <a:lstStyle/>
                    <a:p>
                      <a:pPr algn="r"/>
                      <a:r>
                        <a:rPr lang="en-US" sz="2000" dirty="0"/>
                        <a:t>2.97%</a:t>
                      </a:r>
                    </a:p>
                  </a:txBody>
                  <a:tcPr/>
                </a:tc>
                <a:extLst>
                  <a:ext uri="{0D108BD9-81ED-4DB2-BD59-A6C34878D82A}">
                    <a16:rowId xmlns:a16="http://schemas.microsoft.com/office/drawing/2014/main" val="1903623334"/>
                  </a:ext>
                </a:extLst>
              </a:tr>
              <a:tr h="386692">
                <a:tc>
                  <a:txBody>
                    <a:bodyPr/>
                    <a:lstStyle/>
                    <a:p>
                      <a:r>
                        <a:rPr lang="en-US" sz="2000" b="0" dirty="0"/>
                        <a:t>Best-Value Selection</a:t>
                      </a:r>
                    </a:p>
                  </a:txBody>
                  <a:tcPr/>
                </a:tc>
                <a:tc>
                  <a:txBody>
                    <a:bodyPr/>
                    <a:lstStyle/>
                    <a:p>
                      <a:pPr algn="r"/>
                      <a:r>
                        <a:rPr lang="en-US" sz="2000" dirty="0"/>
                        <a:t>$5,678,595</a:t>
                      </a:r>
                    </a:p>
                  </a:txBody>
                  <a:tcPr/>
                </a:tc>
                <a:tc>
                  <a:txBody>
                    <a:bodyPr/>
                    <a:lstStyle/>
                    <a:p>
                      <a:pPr algn="r"/>
                      <a:r>
                        <a:rPr lang="en-US" sz="2000" dirty="0"/>
                        <a:t>1st/2nd</a:t>
                      </a:r>
                    </a:p>
                  </a:txBody>
                  <a:tcPr/>
                </a:tc>
                <a:tc>
                  <a:txBody>
                    <a:bodyPr/>
                    <a:lstStyle/>
                    <a:p>
                      <a:pPr algn="r"/>
                      <a:r>
                        <a:rPr lang="en-US" sz="2000" dirty="0"/>
                        <a:t>$1,751,092</a:t>
                      </a:r>
                    </a:p>
                  </a:txBody>
                  <a:tcPr/>
                </a:tc>
                <a:tc>
                  <a:txBody>
                    <a:bodyPr/>
                    <a:lstStyle/>
                    <a:p>
                      <a:pPr algn="r"/>
                      <a:r>
                        <a:rPr lang="en-US" sz="2000" dirty="0"/>
                        <a:t>31%</a:t>
                      </a:r>
                    </a:p>
                  </a:txBody>
                  <a:tcPr/>
                </a:tc>
                <a:tc>
                  <a:txBody>
                    <a:bodyPr/>
                    <a:lstStyle/>
                    <a:p>
                      <a:pPr algn="r"/>
                      <a:r>
                        <a:rPr lang="en-US" sz="2000" dirty="0"/>
                        <a:t>18.44%</a:t>
                      </a:r>
                    </a:p>
                  </a:txBody>
                  <a:tcPr/>
                </a:tc>
                <a:extLst>
                  <a:ext uri="{0D108BD9-81ED-4DB2-BD59-A6C34878D82A}">
                    <a16:rowId xmlns:a16="http://schemas.microsoft.com/office/drawing/2014/main" val="3951457073"/>
                  </a:ext>
                </a:extLst>
              </a:tr>
              <a:tr h="386692">
                <a:tc>
                  <a:txBody>
                    <a:bodyPr/>
                    <a:lstStyle/>
                    <a:p>
                      <a:r>
                        <a:rPr lang="en-US" sz="2000" b="0" dirty="0"/>
                        <a:t>Price Based Selection</a:t>
                      </a:r>
                    </a:p>
                  </a:txBody>
                  <a:tcPr/>
                </a:tc>
                <a:tc>
                  <a:txBody>
                    <a:bodyPr/>
                    <a:lstStyle/>
                    <a:p>
                      <a:pPr algn="r"/>
                      <a:r>
                        <a:rPr lang="en-US" sz="2000" dirty="0"/>
                        <a:t>$3,535,338</a:t>
                      </a:r>
                    </a:p>
                  </a:txBody>
                  <a:tcPr/>
                </a:tc>
                <a:tc>
                  <a:txBody>
                    <a:bodyPr/>
                    <a:lstStyle/>
                    <a:p>
                      <a:pPr algn="r"/>
                      <a:r>
                        <a:rPr lang="en-US" sz="2000" dirty="0"/>
                        <a:t>2nd</a:t>
                      </a:r>
                    </a:p>
                  </a:txBody>
                  <a:tcPr/>
                </a:tc>
                <a:tc>
                  <a:txBody>
                    <a:bodyPr/>
                    <a:lstStyle/>
                    <a:p>
                      <a:pPr algn="r"/>
                      <a:r>
                        <a:rPr lang="en-US" sz="2000" dirty="0"/>
                        <a:t>$426,857</a:t>
                      </a:r>
                    </a:p>
                  </a:txBody>
                  <a:tcPr/>
                </a:tc>
                <a:tc>
                  <a:txBody>
                    <a:bodyPr/>
                    <a:lstStyle/>
                    <a:p>
                      <a:pPr algn="r"/>
                      <a:r>
                        <a:rPr lang="en-US" sz="2000" dirty="0"/>
                        <a:t>12%</a:t>
                      </a:r>
                    </a:p>
                  </a:txBody>
                  <a:tcPr/>
                </a:tc>
                <a:tc>
                  <a:txBody>
                    <a:bodyPr/>
                    <a:lstStyle/>
                    <a:p>
                      <a:pPr algn="r"/>
                      <a:r>
                        <a:rPr lang="en-US" sz="2000" dirty="0"/>
                        <a:t>4.49%</a:t>
                      </a:r>
                    </a:p>
                  </a:txBody>
                  <a:tcPr/>
                </a:tc>
                <a:extLst>
                  <a:ext uri="{0D108BD9-81ED-4DB2-BD59-A6C34878D82A}">
                    <a16:rowId xmlns:a16="http://schemas.microsoft.com/office/drawing/2014/main" val="569012890"/>
                  </a:ext>
                </a:extLst>
              </a:tr>
              <a:tr h="684147">
                <a:tc>
                  <a:txBody>
                    <a:bodyPr/>
                    <a:lstStyle/>
                    <a:p>
                      <a:r>
                        <a:rPr lang="en-US" sz="2000" b="1" dirty="0"/>
                        <a:t>Total</a:t>
                      </a:r>
                    </a:p>
                  </a:txBody>
                  <a:tcPr anchor="ctr"/>
                </a:tc>
                <a:tc>
                  <a:txBody>
                    <a:bodyPr/>
                    <a:lstStyle/>
                    <a:p>
                      <a:pPr algn="r"/>
                      <a:r>
                        <a:rPr lang="en-US" sz="2000" b="1" dirty="0"/>
                        <a:t>$9,496,393 </a:t>
                      </a:r>
                    </a:p>
                  </a:txBody>
                  <a:tcPr anchor="ctr"/>
                </a:tc>
                <a:tc>
                  <a:txBody>
                    <a:bodyPr/>
                    <a:lstStyle/>
                    <a:p>
                      <a:pPr algn="r"/>
                      <a:endParaRPr lang="en-US" sz="2000" b="1" dirty="0"/>
                    </a:p>
                  </a:txBody>
                  <a:tcPr anchor="ctr"/>
                </a:tc>
                <a:tc>
                  <a:txBody>
                    <a:bodyPr/>
                    <a:lstStyle/>
                    <a:p>
                      <a:pPr algn="r"/>
                      <a:r>
                        <a:rPr lang="en-US" sz="2000" b="1" dirty="0"/>
                        <a:t> </a:t>
                      </a:r>
                      <a:r>
                        <a:rPr lang="en-US" sz="2000" b="1" kern="1200" dirty="0">
                          <a:solidFill>
                            <a:schemeClr val="dk1"/>
                          </a:solidFill>
                          <a:latin typeface="+mn-lt"/>
                          <a:ea typeface="+mn-ea"/>
                          <a:cs typeface="+mn-cs"/>
                        </a:rPr>
                        <a:t>$2,460,409</a:t>
                      </a:r>
                    </a:p>
                  </a:txBody>
                  <a:tcPr anchor="ctr"/>
                </a:tc>
                <a:tc>
                  <a:txBody>
                    <a:bodyPr/>
                    <a:lstStyle/>
                    <a:p>
                      <a:pPr algn="r"/>
                      <a:endParaRPr lang="en-US" sz="2000" b="1" dirty="0"/>
                    </a:p>
                  </a:txBody>
                  <a:tcPr anchor="ctr"/>
                </a:tc>
                <a:tc>
                  <a:txBody>
                    <a:bodyPr/>
                    <a:lstStyle/>
                    <a:p>
                      <a:pPr algn="r"/>
                      <a:r>
                        <a:rPr lang="en-US" sz="2000" b="1" dirty="0"/>
                        <a:t>25.91%</a:t>
                      </a:r>
                    </a:p>
                  </a:txBody>
                  <a:tcPr anchor="ctr"/>
                </a:tc>
                <a:extLst>
                  <a:ext uri="{0D108BD9-81ED-4DB2-BD59-A6C34878D82A}">
                    <a16:rowId xmlns:a16="http://schemas.microsoft.com/office/drawing/2014/main" val="3883258053"/>
                  </a:ext>
                </a:extLst>
              </a:tr>
            </a:tbl>
          </a:graphicData>
        </a:graphic>
      </p:graphicFrame>
    </p:spTree>
    <p:extLst>
      <p:ext uri="{BB962C8B-B14F-4D97-AF65-F5344CB8AC3E}">
        <p14:creationId xmlns:p14="http://schemas.microsoft.com/office/powerpoint/2010/main" val="396117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120C0-D00C-42EB-90F7-440E102F3449}"/>
              </a:ext>
            </a:extLst>
          </p:cNvPr>
          <p:cNvSpPr>
            <a:spLocks noGrp="1"/>
          </p:cNvSpPr>
          <p:nvPr>
            <p:ph type="sldNum" sz="quarter" idx="12"/>
          </p:nvPr>
        </p:nvSpPr>
        <p:spPr/>
        <p:txBody>
          <a:bodyPr/>
          <a:lstStyle/>
          <a:p>
            <a:fld id="{31AF65E6-C4D1-4B22-B917-489A1C3371EE}" type="slidenum">
              <a:rPr lang="en-US" smtClean="0"/>
              <a:t>17</a:t>
            </a:fld>
            <a:endParaRPr lang="en-US" dirty="0"/>
          </a:p>
        </p:txBody>
      </p:sp>
      <p:sp>
        <p:nvSpPr>
          <p:cNvPr id="10" name="TextBox 9">
            <a:extLst>
              <a:ext uri="{FF2B5EF4-FFF2-40B4-BE49-F238E27FC236}">
                <a16:creationId xmlns:a16="http://schemas.microsoft.com/office/drawing/2014/main" id="{7B5BEB4F-955B-4CF5-B05E-0751FE7D4002}"/>
              </a:ext>
            </a:extLst>
          </p:cNvPr>
          <p:cNvSpPr txBox="1"/>
          <p:nvPr/>
        </p:nvSpPr>
        <p:spPr>
          <a:xfrm>
            <a:off x="372670" y="1350793"/>
            <a:ext cx="8596925" cy="369332"/>
          </a:xfrm>
          <a:prstGeom prst="rect">
            <a:avLst/>
          </a:prstGeom>
          <a:noFill/>
        </p:spPr>
        <p:txBody>
          <a:bodyPr wrap="square" rtlCol="0">
            <a:spAutoFit/>
          </a:bodyPr>
          <a:lstStyle/>
          <a:p>
            <a:r>
              <a:rPr lang="en-US" b="1" dirty="0"/>
              <a:t>Hard Construction Cost = $9,496,393;   D/M/W/ESB  $2,460,409;   D/M/W/ESB 25.91%</a:t>
            </a:r>
            <a:endParaRPr lang="en-US" dirty="0"/>
          </a:p>
        </p:txBody>
      </p:sp>
      <p:sp>
        <p:nvSpPr>
          <p:cNvPr id="7" name="Title 1">
            <a:extLst>
              <a:ext uri="{FF2B5EF4-FFF2-40B4-BE49-F238E27FC236}">
                <a16:creationId xmlns:a16="http://schemas.microsoft.com/office/drawing/2014/main" id="{73F6FA52-0EE3-4625-9902-AAB4F39C6E1D}"/>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b="0" dirty="0"/>
              <a:t>MWH Constructors </a:t>
            </a:r>
          </a:p>
          <a:p>
            <a:r>
              <a:rPr lang="en-US" dirty="0"/>
              <a:t>Project Bid Packaging Plan</a:t>
            </a:r>
          </a:p>
        </p:txBody>
      </p:sp>
      <p:pic>
        <p:nvPicPr>
          <p:cNvPr id="6" name="Picture 5">
            <a:extLst>
              <a:ext uri="{FF2B5EF4-FFF2-40B4-BE49-F238E27FC236}">
                <a16:creationId xmlns:a16="http://schemas.microsoft.com/office/drawing/2014/main" id="{311F6F56-440E-4337-89AA-8ABF1F86577C}"/>
              </a:ext>
            </a:extLst>
          </p:cNvPr>
          <p:cNvPicPr>
            <a:picLocks noChangeAspect="1"/>
          </p:cNvPicPr>
          <p:nvPr/>
        </p:nvPicPr>
        <p:blipFill>
          <a:blip r:embed="rId2"/>
          <a:stretch>
            <a:fillRect/>
          </a:stretch>
        </p:blipFill>
        <p:spPr>
          <a:xfrm>
            <a:off x="402358" y="1684879"/>
            <a:ext cx="8368972" cy="4522855"/>
          </a:xfrm>
          <a:prstGeom prst="rect">
            <a:avLst/>
          </a:prstGeom>
        </p:spPr>
      </p:pic>
    </p:spTree>
    <p:extLst>
      <p:ext uri="{BB962C8B-B14F-4D97-AF65-F5344CB8AC3E}">
        <p14:creationId xmlns:p14="http://schemas.microsoft.com/office/powerpoint/2010/main" val="313799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59981" y="6459786"/>
            <a:ext cx="984019" cy="365125"/>
          </a:xfrm>
        </p:spPr>
        <p:txBody>
          <a:bodyPr/>
          <a:lstStyle/>
          <a:p>
            <a:fld id="{31AF65E6-C4D1-4B22-B917-489A1C3371EE}" type="slidenum">
              <a:rPr lang="en-US" smtClean="0"/>
              <a:t>2</a:t>
            </a:fld>
            <a:endParaRPr lang="en-US" dirty="0"/>
          </a:p>
        </p:txBody>
      </p:sp>
      <p:sp>
        <p:nvSpPr>
          <p:cNvPr id="5" name="Rectangle 2">
            <a:extLst>
              <a:ext uri="{FF2B5EF4-FFF2-40B4-BE49-F238E27FC236}">
                <a16:creationId xmlns:a16="http://schemas.microsoft.com/office/drawing/2014/main" id="{D1364C33-7C21-4BE8-80A6-70B91B1CB3B7}"/>
              </a:ext>
            </a:extLst>
          </p:cNvPr>
          <p:cNvSpPr txBox="1">
            <a:spLocks noChangeArrowheads="1"/>
          </p:cNvSpPr>
          <p:nvPr/>
        </p:nvSpPr>
        <p:spPr>
          <a:xfrm>
            <a:off x="376468" y="278296"/>
            <a:ext cx="7783513" cy="68580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en-US" sz="4000" b="1" dirty="0">
                <a:solidFill>
                  <a:schemeClr val="accent1">
                    <a:lumMod val="50000"/>
                  </a:schemeClr>
                </a:solidFill>
                <a:latin typeface="Calibri Light" panose="020F0302020204030204" pitchFamily="34" charset="0"/>
                <a:ea typeface="+mn-ea"/>
                <a:cs typeface="+mn-cs"/>
              </a:rPr>
              <a:t>How water treatment works today</a:t>
            </a:r>
          </a:p>
        </p:txBody>
      </p:sp>
      <p:pic>
        <p:nvPicPr>
          <p:cNvPr id="1026" name="Picture 2">
            <a:extLst>
              <a:ext uri="{FF2B5EF4-FFF2-40B4-BE49-F238E27FC236}">
                <a16:creationId xmlns:a16="http://schemas.microsoft.com/office/drawing/2014/main" id="{1BC8541E-51DD-41BD-8B8D-B19856B72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72" y="1128757"/>
            <a:ext cx="8358418" cy="551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2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59981" y="6459786"/>
            <a:ext cx="984019" cy="365125"/>
          </a:xfrm>
        </p:spPr>
        <p:txBody>
          <a:bodyPr/>
          <a:lstStyle/>
          <a:p>
            <a:fld id="{31AF65E6-C4D1-4B22-B917-489A1C3371EE}" type="slidenum">
              <a:rPr lang="en-US" smtClean="0"/>
              <a:t>3</a:t>
            </a:fld>
            <a:endParaRPr lang="en-US" dirty="0"/>
          </a:p>
        </p:txBody>
      </p:sp>
      <p:sp>
        <p:nvSpPr>
          <p:cNvPr id="5" name="Rectangle 2">
            <a:extLst>
              <a:ext uri="{FF2B5EF4-FFF2-40B4-BE49-F238E27FC236}">
                <a16:creationId xmlns:a16="http://schemas.microsoft.com/office/drawing/2014/main" id="{D1364C33-7C21-4BE8-80A6-70B91B1CB3B7}"/>
              </a:ext>
            </a:extLst>
          </p:cNvPr>
          <p:cNvSpPr txBox="1">
            <a:spLocks noChangeArrowheads="1"/>
          </p:cNvSpPr>
          <p:nvPr/>
        </p:nvSpPr>
        <p:spPr>
          <a:xfrm>
            <a:off x="376468" y="278296"/>
            <a:ext cx="7783513" cy="68580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en-US" sz="4000" b="1" dirty="0">
                <a:solidFill>
                  <a:schemeClr val="accent1">
                    <a:lumMod val="50000"/>
                  </a:schemeClr>
                </a:solidFill>
                <a:latin typeface="Calibri Light" panose="020F0302020204030204" pitchFamily="34" charset="0"/>
                <a:ea typeface="+mn-ea"/>
                <a:cs typeface="+mn-cs"/>
              </a:rPr>
              <a:t>Improved Corrosion Control Treatment</a:t>
            </a:r>
          </a:p>
        </p:txBody>
      </p:sp>
      <p:pic>
        <p:nvPicPr>
          <p:cNvPr id="4" name="Picture 3">
            <a:extLst>
              <a:ext uri="{FF2B5EF4-FFF2-40B4-BE49-F238E27FC236}">
                <a16:creationId xmlns:a16="http://schemas.microsoft.com/office/drawing/2014/main" id="{28D32A1F-A568-4C12-9BEF-D99F24999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 y="1145377"/>
            <a:ext cx="7783513" cy="5133127"/>
          </a:xfrm>
          <a:prstGeom prst="rect">
            <a:avLst/>
          </a:prstGeom>
        </p:spPr>
      </p:pic>
    </p:spTree>
    <p:extLst>
      <p:ext uri="{BB962C8B-B14F-4D97-AF65-F5344CB8AC3E}">
        <p14:creationId xmlns:p14="http://schemas.microsoft.com/office/powerpoint/2010/main" val="288850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69E48F-E9CE-40C4-BAA0-71D2DD47F796}"/>
              </a:ext>
            </a:extLst>
          </p:cNvPr>
          <p:cNvSpPr txBox="1">
            <a:spLocks noChangeArrowheads="1"/>
          </p:cNvSpPr>
          <p:nvPr/>
        </p:nvSpPr>
        <p:spPr>
          <a:xfrm>
            <a:off x="376468" y="278296"/>
            <a:ext cx="8224607" cy="68580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en-US" sz="4000" b="1" dirty="0">
                <a:solidFill>
                  <a:schemeClr val="accent1">
                    <a:lumMod val="50000"/>
                  </a:schemeClr>
                </a:solidFill>
                <a:latin typeface="Calibri Light" panose="020F0302020204030204" pitchFamily="34" charset="0"/>
                <a:ea typeface="+mn-ea"/>
                <a:cs typeface="+mn-cs"/>
              </a:rPr>
              <a:t>Corrosion Control Improvements Project </a:t>
            </a:r>
          </a:p>
        </p:txBody>
      </p:sp>
      <p:sp>
        <p:nvSpPr>
          <p:cNvPr id="4" name="TextBox 3">
            <a:extLst>
              <a:ext uri="{FF2B5EF4-FFF2-40B4-BE49-F238E27FC236}">
                <a16:creationId xmlns:a16="http://schemas.microsoft.com/office/drawing/2014/main" id="{2B0D810E-8FB9-4686-8840-86E0D0831F53}"/>
              </a:ext>
            </a:extLst>
          </p:cNvPr>
          <p:cNvSpPr txBox="1"/>
          <p:nvPr/>
        </p:nvSpPr>
        <p:spPr>
          <a:xfrm>
            <a:off x="155643" y="899379"/>
            <a:ext cx="8611889" cy="5588518"/>
          </a:xfrm>
          <a:prstGeom prst="rect">
            <a:avLst/>
          </a:prstGeom>
          <a:noFill/>
        </p:spPr>
        <p:txBody>
          <a:bodyPr wrap="square" rtlCol="0">
            <a:spAutoFit/>
          </a:bodyPr>
          <a:lstStyle/>
          <a:p>
            <a:pPr marL="175021">
              <a:spcAft>
                <a:spcPts val="1200"/>
              </a:spcAft>
            </a:pPr>
            <a:endParaRPr lang="en-US" sz="900" dirty="0"/>
          </a:p>
          <a:p>
            <a:pPr marL="175021">
              <a:spcAft>
                <a:spcPts val="1200"/>
              </a:spcAft>
            </a:pPr>
            <a:r>
              <a:rPr lang="en-US" sz="2800" dirty="0"/>
              <a:t>This project is being built to meet the requirements of the Environmental Protection Agency (EPA) Lead and Copper Rule (LCR). Oregon Health Authority has set a compliance schedule. </a:t>
            </a:r>
          </a:p>
          <a:p>
            <a:pPr marL="175021">
              <a:lnSpc>
                <a:spcPct val="114000"/>
              </a:lnSpc>
              <a:spcAft>
                <a:spcPts val="1200"/>
              </a:spcAft>
            </a:pPr>
            <a:r>
              <a:rPr lang="en-US" sz="2800" dirty="0"/>
              <a:t>Improved Corrosion Control Treatment will adjust the chemistry of the water to reduce levels of lead at the tap.</a:t>
            </a:r>
          </a:p>
          <a:p>
            <a:pPr marL="175021">
              <a:lnSpc>
                <a:spcPct val="114000"/>
              </a:lnSpc>
              <a:spcAft>
                <a:spcPts val="1200"/>
              </a:spcAft>
            </a:pPr>
            <a:r>
              <a:rPr lang="en-US" sz="2800" dirty="0"/>
              <a:t>Expansion of existing Lusted Hill facility will meet project objectives. </a:t>
            </a:r>
          </a:p>
          <a:p>
            <a:pPr marL="175021">
              <a:lnSpc>
                <a:spcPct val="114000"/>
              </a:lnSpc>
              <a:spcAft>
                <a:spcPts val="1200"/>
              </a:spcAft>
            </a:pPr>
            <a:endParaRPr lang="en-US" sz="3400" dirty="0"/>
          </a:p>
        </p:txBody>
      </p:sp>
      <p:sp>
        <p:nvSpPr>
          <p:cNvPr id="5" name="Slide Number Placeholder 2">
            <a:extLst>
              <a:ext uri="{FF2B5EF4-FFF2-40B4-BE49-F238E27FC236}">
                <a16:creationId xmlns:a16="http://schemas.microsoft.com/office/drawing/2014/main" id="{AC8C88C7-3126-4B86-AB2A-B94C5017F01A}"/>
              </a:ext>
            </a:extLst>
          </p:cNvPr>
          <p:cNvSpPr>
            <a:spLocks noGrp="1"/>
          </p:cNvSpPr>
          <p:nvPr>
            <p:ph type="sldNum" sz="quarter" idx="12"/>
          </p:nvPr>
        </p:nvSpPr>
        <p:spPr>
          <a:xfrm>
            <a:off x="8159981" y="6459786"/>
            <a:ext cx="984019" cy="365125"/>
          </a:xfrm>
        </p:spPr>
        <p:txBody>
          <a:bodyPr/>
          <a:lstStyle/>
          <a:p>
            <a:fld id="{31AF65E6-C4D1-4B22-B917-489A1C3371EE}" type="slidenum">
              <a:rPr lang="en-US" smtClean="0"/>
              <a:t>4</a:t>
            </a:fld>
            <a:endParaRPr lang="en-US" dirty="0"/>
          </a:p>
        </p:txBody>
      </p:sp>
    </p:spTree>
    <p:extLst>
      <p:ext uri="{BB962C8B-B14F-4D97-AF65-F5344CB8AC3E}">
        <p14:creationId xmlns:p14="http://schemas.microsoft.com/office/powerpoint/2010/main" val="86507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3A2DD-F5C9-4628-9B22-9BA2F4E046E7}"/>
              </a:ext>
            </a:extLst>
          </p:cNvPr>
          <p:cNvSpPr>
            <a:spLocks noGrp="1"/>
          </p:cNvSpPr>
          <p:nvPr>
            <p:ph type="sldNum" sz="quarter" idx="12"/>
          </p:nvPr>
        </p:nvSpPr>
        <p:spPr/>
        <p:txBody>
          <a:bodyPr/>
          <a:lstStyle/>
          <a:p>
            <a:fld id="{31AF65E6-C4D1-4B22-B917-489A1C3371EE}" type="slidenum">
              <a:rPr lang="en-US" smtClean="0"/>
              <a:t>5</a:t>
            </a:fld>
            <a:endParaRPr lang="en-US" dirty="0"/>
          </a:p>
        </p:txBody>
      </p:sp>
      <p:pic>
        <p:nvPicPr>
          <p:cNvPr id="3" name="Picture 2">
            <a:extLst>
              <a:ext uri="{FF2B5EF4-FFF2-40B4-BE49-F238E27FC236}">
                <a16:creationId xmlns:a16="http://schemas.microsoft.com/office/drawing/2014/main" id="{79B81EB4-32E8-4C03-B183-FA1C50BA200C}"/>
              </a:ext>
            </a:extLst>
          </p:cNvPr>
          <p:cNvPicPr>
            <a:picLocks noChangeAspect="1"/>
          </p:cNvPicPr>
          <p:nvPr/>
        </p:nvPicPr>
        <p:blipFill rotWithShape="1">
          <a:blip r:embed="rId3"/>
          <a:srcRect l="1445" t="2424" r="778" b="636"/>
          <a:stretch/>
        </p:blipFill>
        <p:spPr>
          <a:xfrm>
            <a:off x="275196" y="1047045"/>
            <a:ext cx="8868804" cy="5313681"/>
          </a:xfrm>
          <a:prstGeom prst="rect">
            <a:avLst/>
          </a:prstGeom>
        </p:spPr>
      </p:pic>
      <p:sp>
        <p:nvSpPr>
          <p:cNvPr id="6" name="Freeform: Shape 5">
            <a:extLst>
              <a:ext uri="{FF2B5EF4-FFF2-40B4-BE49-F238E27FC236}">
                <a16:creationId xmlns:a16="http://schemas.microsoft.com/office/drawing/2014/main" id="{BC87552C-BD0C-4E76-9237-C599F95D8032}"/>
              </a:ext>
            </a:extLst>
          </p:cNvPr>
          <p:cNvSpPr/>
          <p:nvPr/>
        </p:nvSpPr>
        <p:spPr>
          <a:xfrm>
            <a:off x="486837" y="1480975"/>
            <a:ext cx="4272075" cy="2440683"/>
          </a:xfrm>
          <a:custGeom>
            <a:avLst/>
            <a:gdLst>
              <a:gd name="connsiteX0" fmla="*/ 0 w 4246880"/>
              <a:gd name="connsiteY0" fmla="*/ 2143760 h 2255520"/>
              <a:gd name="connsiteX1" fmla="*/ 30480 w 4246880"/>
              <a:gd name="connsiteY1" fmla="*/ 0 h 2255520"/>
              <a:gd name="connsiteX2" fmla="*/ 4226560 w 4246880"/>
              <a:gd name="connsiteY2" fmla="*/ 233680 h 2255520"/>
              <a:gd name="connsiteX3" fmla="*/ 4246880 w 4246880"/>
              <a:gd name="connsiteY3" fmla="*/ 2255520 h 2255520"/>
              <a:gd name="connsiteX4" fmla="*/ 0 w 4246880"/>
              <a:gd name="connsiteY4" fmla="*/ 2143760 h 2255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880" h="2255520">
                <a:moveTo>
                  <a:pt x="0" y="2143760"/>
                </a:moveTo>
                <a:lnTo>
                  <a:pt x="30480" y="0"/>
                </a:lnTo>
                <a:lnTo>
                  <a:pt x="4226560" y="233680"/>
                </a:lnTo>
                <a:lnTo>
                  <a:pt x="4246880" y="2255520"/>
                </a:lnTo>
                <a:lnTo>
                  <a:pt x="0" y="2143760"/>
                </a:lnTo>
                <a:close/>
              </a:path>
            </a:pathLst>
          </a:custGeom>
          <a:noFill/>
          <a:ln w="254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5D85806-B6E0-450A-962B-677B6E3524A2}"/>
              </a:ext>
            </a:extLst>
          </p:cNvPr>
          <p:cNvSpPr txBox="1"/>
          <p:nvPr/>
        </p:nvSpPr>
        <p:spPr>
          <a:xfrm>
            <a:off x="2359458" y="2967735"/>
            <a:ext cx="2261197" cy="369332"/>
          </a:xfrm>
          <a:prstGeom prst="rect">
            <a:avLst/>
          </a:prstGeom>
          <a:noFill/>
        </p:spPr>
        <p:txBody>
          <a:bodyPr wrap="square" rtlCol="0">
            <a:spAutoFit/>
          </a:bodyPr>
          <a:lstStyle/>
          <a:p>
            <a:r>
              <a:rPr lang="en-US" dirty="0">
                <a:solidFill>
                  <a:srgbClr val="FFFF00"/>
                </a:solidFill>
              </a:rPr>
              <a:t>Lusted Hill Facility Site</a:t>
            </a:r>
          </a:p>
        </p:txBody>
      </p:sp>
      <p:sp>
        <p:nvSpPr>
          <p:cNvPr id="12" name="TextBox 11">
            <a:extLst>
              <a:ext uri="{FF2B5EF4-FFF2-40B4-BE49-F238E27FC236}">
                <a16:creationId xmlns:a16="http://schemas.microsoft.com/office/drawing/2014/main" id="{FBDDD8C7-102F-41DC-A308-FD30160EB098}"/>
              </a:ext>
            </a:extLst>
          </p:cNvPr>
          <p:cNvSpPr txBox="1"/>
          <p:nvPr/>
        </p:nvSpPr>
        <p:spPr>
          <a:xfrm>
            <a:off x="5677956" y="1221549"/>
            <a:ext cx="2547001" cy="646331"/>
          </a:xfrm>
          <a:prstGeom prst="rect">
            <a:avLst/>
          </a:prstGeom>
          <a:noFill/>
        </p:spPr>
        <p:txBody>
          <a:bodyPr wrap="square" rtlCol="0">
            <a:spAutoFit/>
          </a:bodyPr>
          <a:lstStyle/>
          <a:p>
            <a:r>
              <a:rPr lang="en-US" dirty="0">
                <a:solidFill>
                  <a:srgbClr val="FFFF00"/>
                </a:solidFill>
              </a:rPr>
              <a:t>New underground chemical feed piping </a:t>
            </a:r>
          </a:p>
        </p:txBody>
      </p:sp>
      <p:cxnSp>
        <p:nvCxnSpPr>
          <p:cNvPr id="16" name="Straight Arrow Connector 15">
            <a:extLst>
              <a:ext uri="{FF2B5EF4-FFF2-40B4-BE49-F238E27FC236}">
                <a16:creationId xmlns:a16="http://schemas.microsoft.com/office/drawing/2014/main" id="{EA51E014-4BB9-480B-833B-49B2D20079D6}"/>
              </a:ext>
            </a:extLst>
          </p:cNvPr>
          <p:cNvCxnSpPr>
            <a:cxnSpLocks/>
          </p:cNvCxnSpPr>
          <p:nvPr/>
        </p:nvCxnSpPr>
        <p:spPr>
          <a:xfrm flipH="1">
            <a:off x="5074920" y="1480975"/>
            <a:ext cx="603037" cy="378037"/>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576E576-10F3-4DAF-A3F7-A2A57657A9D6}"/>
              </a:ext>
            </a:extLst>
          </p:cNvPr>
          <p:cNvSpPr txBox="1"/>
          <p:nvPr/>
        </p:nvSpPr>
        <p:spPr>
          <a:xfrm>
            <a:off x="209378" y="183641"/>
            <a:ext cx="8199985" cy="496161"/>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dirty="0"/>
              <a:t>Project Site</a:t>
            </a:r>
          </a:p>
        </p:txBody>
      </p:sp>
      <p:sp>
        <p:nvSpPr>
          <p:cNvPr id="13" name="Freeform: Shape 12">
            <a:extLst>
              <a:ext uri="{FF2B5EF4-FFF2-40B4-BE49-F238E27FC236}">
                <a16:creationId xmlns:a16="http://schemas.microsoft.com/office/drawing/2014/main" id="{B50F75C7-8043-47BD-919A-7675AECA61B5}"/>
              </a:ext>
            </a:extLst>
          </p:cNvPr>
          <p:cNvSpPr/>
          <p:nvPr/>
        </p:nvSpPr>
        <p:spPr>
          <a:xfrm>
            <a:off x="1664041" y="1608454"/>
            <a:ext cx="4060910" cy="1213952"/>
          </a:xfrm>
          <a:custGeom>
            <a:avLst/>
            <a:gdLst>
              <a:gd name="connsiteX0" fmla="*/ 0 w 4023360"/>
              <a:gd name="connsiteY0" fmla="*/ 1203960 h 1203960"/>
              <a:gd name="connsiteX1" fmla="*/ 259080 w 4023360"/>
              <a:gd name="connsiteY1" fmla="*/ 1196340 h 1203960"/>
              <a:gd name="connsiteX2" fmla="*/ 2933700 w 4023360"/>
              <a:gd name="connsiteY2" fmla="*/ 0 h 1203960"/>
              <a:gd name="connsiteX3" fmla="*/ 3985260 w 4023360"/>
              <a:gd name="connsiteY3" fmla="*/ 594360 h 1203960"/>
              <a:gd name="connsiteX4" fmla="*/ 4023360 w 4023360"/>
              <a:gd name="connsiteY4" fmla="*/ 586740 h 1203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0" h="1203960">
                <a:moveTo>
                  <a:pt x="0" y="1203960"/>
                </a:moveTo>
                <a:lnTo>
                  <a:pt x="259080" y="1196340"/>
                </a:lnTo>
                <a:lnTo>
                  <a:pt x="2933700" y="0"/>
                </a:lnTo>
                <a:lnTo>
                  <a:pt x="3985260" y="594360"/>
                </a:lnTo>
                <a:lnTo>
                  <a:pt x="4023360" y="586740"/>
                </a:lnTo>
              </a:path>
            </a:pathLst>
          </a:custGeom>
          <a:noFill/>
          <a:ln w="254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C67E913-676B-49D8-A83C-C1EF6FD51626}"/>
              </a:ext>
            </a:extLst>
          </p:cNvPr>
          <p:cNvSpPr txBox="1"/>
          <p:nvPr/>
        </p:nvSpPr>
        <p:spPr>
          <a:xfrm>
            <a:off x="1600200" y="4308563"/>
            <a:ext cx="1631820" cy="369332"/>
          </a:xfrm>
          <a:prstGeom prst="rect">
            <a:avLst/>
          </a:prstGeom>
          <a:noFill/>
        </p:spPr>
        <p:txBody>
          <a:bodyPr wrap="square" rtlCol="0">
            <a:spAutoFit/>
          </a:bodyPr>
          <a:lstStyle/>
          <a:p>
            <a:r>
              <a:rPr lang="en-US" dirty="0">
                <a:solidFill>
                  <a:srgbClr val="FFFF00"/>
                </a:solidFill>
              </a:rPr>
              <a:t>Existing facility</a:t>
            </a:r>
          </a:p>
        </p:txBody>
      </p:sp>
      <p:cxnSp>
        <p:nvCxnSpPr>
          <p:cNvPr id="18" name="Straight Arrow Connector 17">
            <a:extLst>
              <a:ext uri="{FF2B5EF4-FFF2-40B4-BE49-F238E27FC236}">
                <a16:creationId xmlns:a16="http://schemas.microsoft.com/office/drawing/2014/main" id="{8F3BBDF7-0EC4-4D83-A0B5-F0064ADDAB9C}"/>
              </a:ext>
            </a:extLst>
          </p:cNvPr>
          <p:cNvCxnSpPr>
            <a:cxnSpLocks/>
            <a:stCxn id="17" idx="1"/>
          </p:cNvCxnSpPr>
          <p:nvPr/>
        </p:nvCxnSpPr>
        <p:spPr>
          <a:xfrm flipH="1" flipV="1">
            <a:off x="1164908" y="2967735"/>
            <a:ext cx="435292" cy="1525494"/>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9610F6-2D59-4DF5-B83D-4B91202A4EA8}"/>
              </a:ext>
            </a:extLst>
          </p:cNvPr>
          <p:cNvSpPr txBox="1"/>
          <p:nvPr/>
        </p:nvSpPr>
        <p:spPr>
          <a:xfrm>
            <a:off x="2092668" y="3956735"/>
            <a:ext cx="1631820" cy="369332"/>
          </a:xfrm>
          <a:prstGeom prst="rect">
            <a:avLst/>
          </a:prstGeom>
          <a:noFill/>
        </p:spPr>
        <p:txBody>
          <a:bodyPr wrap="square" rtlCol="0">
            <a:spAutoFit/>
          </a:bodyPr>
          <a:lstStyle/>
          <a:p>
            <a:r>
              <a:rPr lang="en-US" dirty="0">
                <a:solidFill>
                  <a:srgbClr val="FFFF00"/>
                </a:solidFill>
              </a:rPr>
              <a:t>New facilities</a:t>
            </a:r>
          </a:p>
        </p:txBody>
      </p:sp>
      <p:cxnSp>
        <p:nvCxnSpPr>
          <p:cNvPr id="26" name="Straight Arrow Connector 25">
            <a:extLst>
              <a:ext uri="{FF2B5EF4-FFF2-40B4-BE49-F238E27FC236}">
                <a16:creationId xmlns:a16="http://schemas.microsoft.com/office/drawing/2014/main" id="{2516724B-E711-43C4-9A10-AF22C2A421FE}"/>
              </a:ext>
            </a:extLst>
          </p:cNvPr>
          <p:cNvCxnSpPr>
            <a:cxnSpLocks/>
            <a:stCxn id="25" idx="1"/>
          </p:cNvCxnSpPr>
          <p:nvPr/>
        </p:nvCxnSpPr>
        <p:spPr>
          <a:xfrm flipH="1" flipV="1">
            <a:off x="1538288" y="2990851"/>
            <a:ext cx="554380" cy="115055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B5FD53-307F-487C-A2C0-A850FC0548D5}"/>
              </a:ext>
            </a:extLst>
          </p:cNvPr>
          <p:cNvSpPr/>
          <p:nvPr/>
        </p:nvSpPr>
        <p:spPr>
          <a:xfrm>
            <a:off x="1467855" y="2757488"/>
            <a:ext cx="132345" cy="189392"/>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410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655" y="218175"/>
            <a:ext cx="3462615" cy="2465931"/>
          </a:xfrm>
          <a:prstGeom prst="rect">
            <a:avLst/>
          </a:prstGeom>
          <a:noFill/>
        </p:spPr>
        <p:txBody>
          <a:bodyPr wrap="square" rtlCol="0">
            <a:spAutoFit/>
          </a:bodyPr>
          <a:lstStyle/>
          <a:p>
            <a:pPr algn="ctr" defTabSz="914400">
              <a:lnSpc>
                <a:spcPct val="80000"/>
              </a:lnSpc>
            </a:pPr>
            <a:r>
              <a:rPr lang="en-US" sz="3200" b="1" kern="0" dirty="0">
                <a:solidFill>
                  <a:schemeClr val="accent1">
                    <a:lumMod val="50000"/>
                  </a:schemeClr>
                </a:solidFill>
                <a:latin typeface="+mj-lt"/>
              </a:rPr>
              <a:t>The improved corrosion control treatment facility will be located alongside the existing facility</a:t>
            </a:r>
          </a:p>
        </p:txBody>
      </p:sp>
      <p:sp>
        <p:nvSpPr>
          <p:cNvPr id="2" name="Slide Number Placeholder 1"/>
          <p:cNvSpPr>
            <a:spLocks noGrp="1"/>
          </p:cNvSpPr>
          <p:nvPr>
            <p:ph type="sldNum" sz="quarter" idx="12"/>
          </p:nvPr>
        </p:nvSpPr>
        <p:spPr>
          <a:xfrm>
            <a:off x="8159981" y="6459786"/>
            <a:ext cx="984019" cy="365125"/>
          </a:xfrm>
        </p:spPr>
        <p:txBody>
          <a:bodyPr/>
          <a:lstStyle/>
          <a:p>
            <a:fld id="{31AF65E6-C4D1-4B22-B917-489A1C3371EE}" type="slidenum">
              <a:rPr lang="en-US" smtClean="0"/>
              <a:t>6</a:t>
            </a:fld>
            <a:endParaRPr lang="en-US" dirty="0"/>
          </a:p>
        </p:txBody>
      </p:sp>
      <p:grpSp>
        <p:nvGrpSpPr>
          <p:cNvPr id="8" name="Group 7">
            <a:extLst>
              <a:ext uri="{FF2B5EF4-FFF2-40B4-BE49-F238E27FC236}">
                <a16:creationId xmlns:a16="http://schemas.microsoft.com/office/drawing/2014/main" id="{532C6299-3942-456D-96AE-D40CCD845D18}"/>
              </a:ext>
            </a:extLst>
          </p:cNvPr>
          <p:cNvGrpSpPr/>
          <p:nvPr/>
        </p:nvGrpSpPr>
        <p:grpSpPr>
          <a:xfrm>
            <a:off x="640759" y="2678033"/>
            <a:ext cx="2977930" cy="3337207"/>
            <a:chOff x="900745" y="2146431"/>
            <a:chExt cx="3371674" cy="3751397"/>
          </a:xfrm>
        </p:grpSpPr>
        <p:pic>
          <p:nvPicPr>
            <p:cNvPr id="6" name="Picture 5">
              <a:extLst>
                <a:ext uri="{FF2B5EF4-FFF2-40B4-BE49-F238E27FC236}">
                  <a16:creationId xmlns:a16="http://schemas.microsoft.com/office/drawing/2014/main" id="{22AAB5CD-3C3C-482A-AE1F-12B1FD98B23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0745" y="2305456"/>
              <a:ext cx="3371674" cy="3592372"/>
            </a:xfrm>
            <a:prstGeom prst="rect">
              <a:avLst/>
            </a:prstGeom>
          </p:spPr>
        </p:pic>
        <p:sp>
          <p:nvSpPr>
            <p:cNvPr id="7" name="TextBox 6">
              <a:extLst>
                <a:ext uri="{FF2B5EF4-FFF2-40B4-BE49-F238E27FC236}">
                  <a16:creationId xmlns:a16="http://schemas.microsoft.com/office/drawing/2014/main" id="{19453F19-4947-4878-841F-423F17BB2F22}"/>
                </a:ext>
              </a:extLst>
            </p:cNvPr>
            <p:cNvSpPr txBox="1"/>
            <p:nvPr/>
          </p:nvSpPr>
          <p:spPr>
            <a:xfrm rot="20760132">
              <a:off x="926419" y="2443254"/>
              <a:ext cx="1828113" cy="432241"/>
            </a:xfrm>
            <a:prstGeom prst="rect">
              <a:avLst/>
            </a:prstGeom>
            <a:noFill/>
          </p:spPr>
          <p:txBody>
            <a:bodyPr wrap="square" rtlCol="0">
              <a:spAutoFit/>
            </a:bodyPr>
            <a:lstStyle/>
            <a:p>
              <a:r>
                <a:rPr lang="en-US" dirty="0">
                  <a:solidFill>
                    <a:schemeClr val="bg1"/>
                  </a:solidFill>
                </a:rPr>
                <a:t>SE Cottrell Rd</a:t>
              </a:r>
            </a:p>
          </p:txBody>
        </p:sp>
        <p:sp>
          <p:nvSpPr>
            <p:cNvPr id="10" name="TextBox 9">
              <a:extLst>
                <a:ext uri="{FF2B5EF4-FFF2-40B4-BE49-F238E27FC236}">
                  <a16:creationId xmlns:a16="http://schemas.microsoft.com/office/drawing/2014/main" id="{05B707BF-50AC-4609-A585-8A46B532A994}"/>
                </a:ext>
              </a:extLst>
            </p:cNvPr>
            <p:cNvSpPr txBox="1"/>
            <p:nvPr/>
          </p:nvSpPr>
          <p:spPr>
            <a:xfrm rot="2965416">
              <a:off x="2932307" y="2765790"/>
              <a:ext cx="1675428" cy="436710"/>
            </a:xfrm>
            <a:prstGeom prst="rect">
              <a:avLst/>
            </a:prstGeom>
            <a:noFill/>
          </p:spPr>
          <p:txBody>
            <a:bodyPr wrap="square" rtlCol="0">
              <a:spAutoFit/>
            </a:bodyPr>
            <a:lstStyle/>
            <a:p>
              <a:r>
                <a:rPr lang="en-US" dirty="0">
                  <a:solidFill>
                    <a:schemeClr val="bg1"/>
                  </a:solidFill>
                </a:rPr>
                <a:t>SE Lusted Rd</a:t>
              </a:r>
            </a:p>
          </p:txBody>
        </p:sp>
      </p:grpSp>
      <p:sp>
        <p:nvSpPr>
          <p:cNvPr id="11" name="Oval 10">
            <a:extLst>
              <a:ext uri="{FF2B5EF4-FFF2-40B4-BE49-F238E27FC236}">
                <a16:creationId xmlns:a16="http://schemas.microsoft.com/office/drawing/2014/main" id="{D89D30AE-D29D-41EF-B3A4-C29BA3117B3A}"/>
              </a:ext>
            </a:extLst>
          </p:cNvPr>
          <p:cNvSpPr/>
          <p:nvPr/>
        </p:nvSpPr>
        <p:spPr>
          <a:xfrm>
            <a:off x="883465" y="3382120"/>
            <a:ext cx="1830552" cy="1796260"/>
          </a:xfrm>
          <a:prstGeom prst="ellipse">
            <a:avLst/>
          </a:prstGeom>
          <a:solidFill>
            <a:srgbClr val="B1BF8C">
              <a:alpha val="30196"/>
            </a:srgbClr>
          </a:solidFill>
          <a:ln>
            <a:solidFill>
              <a:srgbClr val="B1B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0B5D56B2-1067-4475-AB3E-93DCF0D3FBB2}"/>
              </a:ext>
            </a:extLst>
          </p:cNvPr>
          <p:cNvCxnSpPr>
            <a:cxnSpLocks/>
            <a:stCxn id="11" idx="6"/>
          </p:cNvCxnSpPr>
          <p:nvPr/>
        </p:nvCxnSpPr>
        <p:spPr>
          <a:xfrm>
            <a:off x="2714017" y="4280250"/>
            <a:ext cx="1857983" cy="0"/>
          </a:xfrm>
          <a:prstGeom prst="line">
            <a:avLst/>
          </a:prstGeom>
          <a:ln w="57150">
            <a:solidFill>
              <a:srgbClr val="B1BF8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0CDA10-8151-46FD-9D9C-FD66C00EDFBF}"/>
              </a:ext>
            </a:extLst>
          </p:cNvPr>
          <p:cNvPicPr>
            <a:picLocks noChangeAspect="1"/>
          </p:cNvPicPr>
          <p:nvPr/>
        </p:nvPicPr>
        <p:blipFill>
          <a:blip r:embed="rId4"/>
          <a:stretch>
            <a:fillRect/>
          </a:stretch>
        </p:blipFill>
        <p:spPr>
          <a:xfrm>
            <a:off x="4051568" y="428542"/>
            <a:ext cx="3962963" cy="2045196"/>
          </a:xfrm>
          <a:prstGeom prst="rect">
            <a:avLst/>
          </a:prstGeom>
        </p:spPr>
      </p:pic>
      <p:pic>
        <p:nvPicPr>
          <p:cNvPr id="1026" name="Picture 2">
            <a:extLst>
              <a:ext uri="{FF2B5EF4-FFF2-40B4-BE49-F238E27FC236}">
                <a16:creationId xmlns:a16="http://schemas.microsoft.com/office/drawing/2014/main" id="{D8FA8132-456D-4197-814E-DF2BF48216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26" t="4121" r="9625" b="15935"/>
          <a:stretch/>
        </p:blipFill>
        <p:spPr bwMode="auto">
          <a:xfrm>
            <a:off x="3760840" y="3146517"/>
            <a:ext cx="5283424" cy="194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llout: Line 4">
            <a:extLst>
              <a:ext uri="{FF2B5EF4-FFF2-40B4-BE49-F238E27FC236}">
                <a16:creationId xmlns:a16="http://schemas.microsoft.com/office/drawing/2014/main" id="{4FF35BDE-7A81-4AA3-94E3-278B6D15CEBE}"/>
              </a:ext>
            </a:extLst>
          </p:cNvPr>
          <p:cNvSpPr/>
          <p:nvPr/>
        </p:nvSpPr>
        <p:spPr>
          <a:xfrm>
            <a:off x="4192098" y="5514184"/>
            <a:ext cx="914400" cy="612648"/>
          </a:xfrm>
          <a:prstGeom prst="borderCallout1">
            <a:avLst>
              <a:gd name="adj1" fmla="val 50259"/>
              <a:gd name="adj2" fmla="val 116111"/>
              <a:gd name="adj3" fmla="val -99771"/>
              <a:gd name="adj4" fmla="val 179445"/>
            </a:avLst>
          </a:prstGeom>
          <a:noFill/>
          <a:ln>
            <a:no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Existing facility</a:t>
            </a:r>
          </a:p>
        </p:txBody>
      </p:sp>
      <p:sp>
        <p:nvSpPr>
          <p:cNvPr id="14" name="Freeform: Shape 13">
            <a:extLst>
              <a:ext uri="{FF2B5EF4-FFF2-40B4-BE49-F238E27FC236}">
                <a16:creationId xmlns:a16="http://schemas.microsoft.com/office/drawing/2014/main" id="{189828AF-2B11-47E1-8182-487F5B28EEC6}"/>
              </a:ext>
            </a:extLst>
          </p:cNvPr>
          <p:cNvSpPr/>
          <p:nvPr/>
        </p:nvSpPr>
        <p:spPr>
          <a:xfrm>
            <a:off x="5100320" y="4917440"/>
            <a:ext cx="670560" cy="772160"/>
          </a:xfrm>
          <a:custGeom>
            <a:avLst/>
            <a:gdLst>
              <a:gd name="connsiteX0" fmla="*/ 0 w 670560"/>
              <a:gd name="connsiteY0" fmla="*/ 772160 h 772160"/>
              <a:gd name="connsiteX1" fmla="*/ 182880 w 670560"/>
              <a:gd name="connsiteY1" fmla="*/ 772160 h 772160"/>
              <a:gd name="connsiteX2" fmla="*/ 670560 w 670560"/>
              <a:gd name="connsiteY2" fmla="*/ 0 h 772160"/>
              <a:gd name="connsiteX3" fmla="*/ 670560 w 670560"/>
              <a:gd name="connsiteY3" fmla="*/ 0 h 772160"/>
            </a:gdLst>
            <a:ahLst/>
            <a:cxnLst>
              <a:cxn ang="0">
                <a:pos x="connsiteX0" y="connsiteY0"/>
              </a:cxn>
              <a:cxn ang="0">
                <a:pos x="connsiteX1" y="connsiteY1"/>
              </a:cxn>
              <a:cxn ang="0">
                <a:pos x="connsiteX2" y="connsiteY2"/>
              </a:cxn>
              <a:cxn ang="0">
                <a:pos x="connsiteX3" y="connsiteY3"/>
              </a:cxn>
            </a:cxnLst>
            <a:rect l="l" t="t" r="r" b="b"/>
            <a:pathLst>
              <a:path w="670560" h="772160">
                <a:moveTo>
                  <a:pt x="0" y="772160"/>
                </a:moveTo>
                <a:lnTo>
                  <a:pt x="182880" y="772160"/>
                </a:lnTo>
                <a:lnTo>
                  <a:pt x="670560" y="0"/>
                </a:lnTo>
                <a:lnTo>
                  <a:pt x="670560" y="0"/>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C7DCAB-03B5-4636-8361-5312FACFCC2C}"/>
              </a:ext>
            </a:extLst>
          </p:cNvPr>
          <p:cNvSpPr/>
          <p:nvPr/>
        </p:nvSpPr>
        <p:spPr>
          <a:xfrm>
            <a:off x="6797040" y="2956560"/>
            <a:ext cx="2247224" cy="2221815"/>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allout: Line 17">
            <a:extLst>
              <a:ext uri="{FF2B5EF4-FFF2-40B4-BE49-F238E27FC236}">
                <a16:creationId xmlns:a16="http://schemas.microsoft.com/office/drawing/2014/main" id="{F9D25192-C914-4C01-B32C-8B3AA9A73FE7}"/>
              </a:ext>
            </a:extLst>
          </p:cNvPr>
          <p:cNvSpPr/>
          <p:nvPr/>
        </p:nvSpPr>
        <p:spPr>
          <a:xfrm>
            <a:off x="6062349" y="5688981"/>
            <a:ext cx="1051560" cy="612648"/>
          </a:xfrm>
          <a:prstGeom prst="borderCallout1">
            <a:avLst>
              <a:gd name="adj1" fmla="val 50259"/>
              <a:gd name="adj2" fmla="val 116111"/>
              <a:gd name="adj3" fmla="val -99771"/>
              <a:gd name="adj4" fmla="val 179445"/>
            </a:avLst>
          </a:prstGeom>
          <a:noFill/>
          <a:ln>
            <a:no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facilities</a:t>
            </a:r>
          </a:p>
        </p:txBody>
      </p:sp>
      <p:sp>
        <p:nvSpPr>
          <p:cNvPr id="19" name="Freeform: Shape 18">
            <a:extLst>
              <a:ext uri="{FF2B5EF4-FFF2-40B4-BE49-F238E27FC236}">
                <a16:creationId xmlns:a16="http://schemas.microsoft.com/office/drawing/2014/main" id="{7990448A-085D-4615-8419-4E2DC089E48D}"/>
              </a:ext>
            </a:extLst>
          </p:cNvPr>
          <p:cNvSpPr/>
          <p:nvPr/>
        </p:nvSpPr>
        <p:spPr>
          <a:xfrm>
            <a:off x="6917231" y="5244719"/>
            <a:ext cx="670560" cy="612648"/>
          </a:xfrm>
          <a:custGeom>
            <a:avLst/>
            <a:gdLst>
              <a:gd name="connsiteX0" fmla="*/ 0 w 670560"/>
              <a:gd name="connsiteY0" fmla="*/ 772160 h 772160"/>
              <a:gd name="connsiteX1" fmla="*/ 182880 w 670560"/>
              <a:gd name="connsiteY1" fmla="*/ 772160 h 772160"/>
              <a:gd name="connsiteX2" fmla="*/ 670560 w 670560"/>
              <a:gd name="connsiteY2" fmla="*/ 0 h 772160"/>
              <a:gd name="connsiteX3" fmla="*/ 670560 w 670560"/>
              <a:gd name="connsiteY3" fmla="*/ 0 h 772160"/>
            </a:gdLst>
            <a:ahLst/>
            <a:cxnLst>
              <a:cxn ang="0">
                <a:pos x="connsiteX0" y="connsiteY0"/>
              </a:cxn>
              <a:cxn ang="0">
                <a:pos x="connsiteX1" y="connsiteY1"/>
              </a:cxn>
              <a:cxn ang="0">
                <a:pos x="connsiteX2" y="connsiteY2"/>
              </a:cxn>
              <a:cxn ang="0">
                <a:pos x="connsiteX3" y="connsiteY3"/>
              </a:cxn>
            </a:cxnLst>
            <a:rect l="l" t="t" r="r" b="b"/>
            <a:pathLst>
              <a:path w="670560" h="772160">
                <a:moveTo>
                  <a:pt x="0" y="772160"/>
                </a:moveTo>
                <a:lnTo>
                  <a:pt x="182880" y="772160"/>
                </a:lnTo>
                <a:lnTo>
                  <a:pt x="670560" y="0"/>
                </a:lnTo>
                <a:lnTo>
                  <a:pt x="670560" y="0"/>
                </a:ln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046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05B65F-0931-4193-B640-7C2DACF6E6B2}"/>
              </a:ext>
            </a:extLst>
          </p:cNvPr>
          <p:cNvSpPr txBox="1">
            <a:spLocks/>
          </p:cNvSpPr>
          <p:nvPr/>
        </p:nvSpPr>
        <p:spPr>
          <a:xfrm>
            <a:off x="266420" y="232915"/>
            <a:ext cx="8809486" cy="1235158"/>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dirty="0"/>
              <a:t>Project Schedule</a:t>
            </a:r>
          </a:p>
        </p:txBody>
      </p:sp>
      <p:sp>
        <p:nvSpPr>
          <p:cNvPr id="7" name="Slide Number Placeholder 1">
            <a:extLst>
              <a:ext uri="{FF2B5EF4-FFF2-40B4-BE49-F238E27FC236}">
                <a16:creationId xmlns:a16="http://schemas.microsoft.com/office/drawing/2014/main" id="{2CFABD48-4A0C-4463-A547-2F9CA7266DFA}"/>
              </a:ext>
            </a:extLst>
          </p:cNvPr>
          <p:cNvSpPr>
            <a:spLocks noGrp="1"/>
          </p:cNvSpPr>
          <p:nvPr>
            <p:ph type="sldNum" sz="quarter" idx="12"/>
          </p:nvPr>
        </p:nvSpPr>
        <p:spPr>
          <a:xfrm>
            <a:off x="8159981" y="6459786"/>
            <a:ext cx="984019" cy="365125"/>
          </a:xfrm>
        </p:spPr>
        <p:txBody>
          <a:bodyPr/>
          <a:lstStyle/>
          <a:p>
            <a:fld id="{31AF65E6-C4D1-4B22-B917-489A1C3371EE}" type="slidenum">
              <a:rPr lang="en-US" smtClean="0"/>
              <a:t>7</a:t>
            </a:fld>
            <a:endParaRPr lang="en-US" dirty="0"/>
          </a:p>
        </p:txBody>
      </p:sp>
      <p:pic>
        <p:nvPicPr>
          <p:cNvPr id="4" name="Picture 3" descr="A picture containing mounted, clock, city, street&#10;&#10;Description automatically generated">
            <a:extLst>
              <a:ext uri="{FF2B5EF4-FFF2-40B4-BE49-F238E27FC236}">
                <a16:creationId xmlns:a16="http://schemas.microsoft.com/office/drawing/2014/main" id="{751D3E91-3943-4404-B521-3BC27F81B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16" y="1209258"/>
            <a:ext cx="7906094" cy="4082461"/>
          </a:xfrm>
          <a:prstGeom prst="rect">
            <a:avLst/>
          </a:prstGeom>
        </p:spPr>
      </p:pic>
    </p:spTree>
    <p:extLst>
      <p:ext uri="{BB962C8B-B14F-4D97-AF65-F5344CB8AC3E}">
        <p14:creationId xmlns:p14="http://schemas.microsoft.com/office/powerpoint/2010/main" val="81413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27BF5-2831-42DB-A11C-6DB34B945689}"/>
              </a:ext>
            </a:extLst>
          </p:cNvPr>
          <p:cNvSpPr>
            <a:spLocks noGrp="1"/>
          </p:cNvSpPr>
          <p:nvPr>
            <p:ph type="sldNum" sz="quarter" idx="12"/>
          </p:nvPr>
        </p:nvSpPr>
        <p:spPr/>
        <p:txBody>
          <a:bodyPr/>
          <a:lstStyle/>
          <a:p>
            <a:fld id="{31AF65E6-C4D1-4B22-B917-489A1C3371EE}" type="slidenum">
              <a:rPr lang="en-US" smtClean="0"/>
              <a:t>8</a:t>
            </a:fld>
            <a:endParaRPr lang="en-US" dirty="0"/>
          </a:p>
        </p:txBody>
      </p:sp>
      <p:sp>
        <p:nvSpPr>
          <p:cNvPr id="3" name="Title 1">
            <a:extLst>
              <a:ext uri="{FF2B5EF4-FFF2-40B4-BE49-F238E27FC236}">
                <a16:creationId xmlns:a16="http://schemas.microsoft.com/office/drawing/2014/main" id="{FE7C9AF9-0D18-47A3-BC7C-4AA581385E50}"/>
              </a:ext>
            </a:extLst>
          </p:cNvPr>
          <p:cNvSpPr txBox="1">
            <a:spLocks/>
          </p:cNvSpPr>
          <p:nvPr/>
        </p:nvSpPr>
        <p:spPr>
          <a:xfrm>
            <a:off x="266420" y="232915"/>
            <a:ext cx="8809486" cy="852935"/>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dirty="0"/>
              <a:t>Project Schedule (cont)</a:t>
            </a:r>
          </a:p>
        </p:txBody>
      </p:sp>
      <p:sp>
        <p:nvSpPr>
          <p:cNvPr id="4" name="Rectangle 3">
            <a:extLst>
              <a:ext uri="{FF2B5EF4-FFF2-40B4-BE49-F238E27FC236}">
                <a16:creationId xmlns:a16="http://schemas.microsoft.com/office/drawing/2014/main" id="{F87767DC-9A0F-4405-B720-2EDD2E0C50BF}"/>
              </a:ext>
            </a:extLst>
          </p:cNvPr>
          <p:cNvSpPr/>
          <p:nvPr/>
        </p:nvSpPr>
        <p:spPr>
          <a:xfrm>
            <a:off x="321557" y="1020512"/>
            <a:ext cx="8500886" cy="5262979"/>
          </a:xfrm>
          <a:prstGeom prst="rect">
            <a:avLst/>
          </a:prstGeom>
        </p:spPr>
        <p:txBody>
          <a:bodyPr wrap="square">
            <a:spAutoFit/>
          </a:bodyPr>
          <a:lstStyle/>
          <a:p>
            <a:pPr marL="285750" lvl="0" indent="-285750">
              <a:buFont typeface="Arial" panose="020B0604020202020204" pitchFamily="34" charset="0"/>
              <a:buChar char="•"/>
            </a:pPr>
            <a:r>
              <a:rPr lang="en-US" sz="2000" dirty="0"/>
              <a:t>Ordinance Number 188621, authorized on September 27, 2017 </a:t>
            </a:r>
          </a:p>
          <a:p>
            <a:pPr marL="742950" lvl="1" indent="-285750">
              <a:buFont typeface="Arial" panose="020B0604020202020204" pitchFamily="34" charset="0"/>
              <a:buChar char="•"/>
            </a:pPr>
            <a:r>
              <a:rPr lang="en-US" sz="2000" dirty="0"/>
              <a:t>Allows Procurement Services and the Water Bureau to use a Construction Manager/General Contractor (CM/GC) procurement method for the Project in lieu of the traditional low bid contracting method.</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a:t>CM/GC procurement method is a two-step procurement process </a:t>
            </a:r>
          </a:p>
          <a:p>
            <a:pPr marL="742950" lvl="1" indent="-285750">
              <a:buFont typeface="Arial" panose="020B0604020202020204" pitchFamily="34" charset="0"/>
              <a:buChar char="•"/>
            </a:pPr>
            <a:r>
              <a:rPr lang="en-US" sz="2000" dirty="0"/>
              <a:t>Begins with a Pre-Construction Services Contract followed by Construction Contract</a:t>
            </a:r>
          </a:p>
          <a:p>
            <a:pPr marL="742950" lvl="1" indent="-285750">
              <a:buFont typeface="Arial" panose="020B0604020202020204" pitchFamily="34" charset="0"/>
              <a:buChar char="•"/>
            </a:pPr>
            <a:r>
              <a:rPr lang="en-US" sz="2000" dirty="0"/>
              <a:t>Pre-Construction Services allows early involvement with the construction team and provides the following benefits:</a:t>
            </a:r>
          </a:p>
          <a:p>
            <a:pPr marL="1200150" lvl="2" indent="-285750">
              <a:buFont typeface="Arial" panose="020B0604020202020204" pitchFamily="34" charset="0"/>
              <a:buChar char="•"/>
            </a:pPr>
            <a:r>
              <a:rPr lang="en-US" sz="2000" dirty="0"/>
              <a:t>Concurrent acquisition, design, and construction functions</a:t>
            </a:r>
          </a:p>
          <a:p>
            <a:pPr marL="1200150" lvl="2" indent="-285750">
              <a:buFont typeface="Arial" panose="020B0604020202020204" pitchFamily="34" charset="0"/>
              <a:buChar char="•"/>
            </a:pPr>
            <a:r>
              <a:rPr lang="en-US" sz="2000" dirty="0"/>
              <a:t>Ability to acquire materials and order fabrication incrementally</a:t>
            </a:r>
          </a:p>
          <a:p>
            <a:pPr marL="1200150" lvl="2" indent="-285750">
              <a:buFont typeface="Arial" panose="020B0604020202020204" pitchFamily="34" charset="0"/>
              <a:buChar char="•"/>
            </a:pPr>
            <a:r>
              <a:rPr lang="en-US" sz="2000" dirty="0"/>
              <a:t>Reduction of risk of construction delays and unanticipated costs</a:t>
            </a:r>
          </a:p>
          <a:p>
            <a:pPr marL="1200150" lvl="2" indent="-285750">
              <a:buFont typeface="Arial" panose="020B0604020202020204" pitchFamily="34" charset="0"/>
              <a:buChar char="•"/>
            </a:pPr>
            <a:r>
              <a:rPr lang="en-US" sz="2000" dirty="0"/>
              <a:t>Evaluation of total project costs based on project design</a:t>
            </a:r>
          </a:p>
          <a:p>
            <a:pPr lvl="0"/>
            <a:endParaRPr lang="en-US" dirty="0"/>
          </a:p>
          <a:p>
            <a:pPr lvl="0"/>
            <a:r>
              <a:rPr lang="en-US" dirty="0"/>
              <a:t> </a:t>
            </a:r>
          </a:p>
        </p:txBody>
      </p:sp>
    </p:spTree>
    <p:extLst>
      <p:ext uri="{BB962C8B-B14F-4D97-AF65-F5344CB8AC3E}">
        <p14:creationId xmlns:p14="http://schemas.microsoft.com/office/powerpoint/2010/main" val="298821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EA878D-707E-4F96-9F60-36E941DFB61E}"/>
              </a:ext>
            </a:extLst>
          </p:cNvPr>
          <p:cNvSpPr>
            <a:spLocks noGrp="1"/>
          </p:cNvSpPr>
          <p:nvPr>
            <p:ph type="sldNum" sz="quarter" idx="12"/>
          </p:nvPr>
        </p:nvSpPr>
        <p:spPr/>
        <p:txBody>
          <a:bodyPr/>
          <a:lstStyle/>
          <a:p>
            <a:fld id="{31AF65E6-C4D1-4B22-B917-489A1C3371EE}" type="slidenum">
              <a:rPr lang="en-US" smtClean="0"/>
              <a:t>9</a:t>
            </a:fld>
            <a:endParaRPr lang="en-US" dirty="0"/>
          </a:p>
        </p:txBody>
      </p:sp>
      <p:sp>
        <p:nvSpPr>
          <p:cNvPr id="4" name="Rectangle 3">
            <a:extLst>
              <a:ext uri="{FF2B5EF4-FFF2-40B4-BE49-F238E27FC236}">
                <a16:creationId xmlns:a16="http://schemas.microsoft.com/office/drawing/2014/main" id="{55B93EC8-DAD6-47C8-AA2B-8F5CFF954BFB}"/>
              </a:ext>
            </a:extLst>
          </p:cNvPr>
          <p:cNvSpPr/>
          <p:nvPr/>
        </p:nvSpPr>
        <p:spPr>
          <a:xfrm>
            <a:off x="266420" y="977385"/>
            <a:ext cx="8752074" cy="4708981"/>
          </a:xfrm>
          <a:prstGeom prst="rect">
            <a:avLst/>
          </a:prstGeom>
        </p:spPr>
        <p:txBody>
          <a:bodyPr wrap="square">
            <a:spAutoFit/>
          </a:bodyPr>
          <a:lstStyle/>
          <a:p>
            <a:pPr marL="285750" indent="-285750">
              <a:buFont typeface="Arial" panose="020B0604020202020204" pitchFamily="34" charset="0"/>
              <a:buChar char="•"/>
            </a:pPr>
            <a:r>
              <a:rPr lang="en-US" sz="2000" dirty="0"/>
              <a:t>Procurement Services advertised the RFP on December 21, 2018, for pre-construction services and construction of the Corrosion Control Improvements Project.</a:t>
            </a:r>
          </a:p>
          <a:p>
            <a:endParaRPr lang="en-US" sz="2000" dirty="0"/>
          </a:p>
          <a:p>
            <a:pPr marL="285750" indent="-285750">
              <a:buFont typeface="Arial" panose="020B0604020202020204" pitchFamily="34" charset="0"/>
              <a:buChar char="•"/>
            </a:pPr>
            <a:r>
              <a:rPr lang="en-US" sz="2000" dirty="0"/>
              <a:t>Three (3) proposals were received on January 29, 2019.</a:t>
            </a:r>
          </a:p>
          <a:p>
            <a:endParaRPr lang="en-US" sz="2000" dirty="0"/>
          </a:p>
          <a:p>
            <a:pPr marL="285750" indent="-285750">
              <a:buFont typeface="Arial" panose="020B0604020202020204" pitchFamily="34" charset="0"/>
              <a:buChar char="•"/>
            </a:pPr>
            <a:r>
              <a:rPr lang="en-US" sz="2000" dirty="0"/>
              <a:t>The proposals were reviewed, evaluated, and scored by a five (5)-member evaluation committee consisting of representatives from PWB and one member from the Minority Evaluator Program. </a:t>
            </a:r>
          </a:p>
          <a:p>
            <a:endParaRPr lang="en-US" sz="2000" dirty="0"/>
          </a:p>
          <a:p>
            <a:pPr marL="285750" lvl="0" indent="-285750">
              <a:buFont typeface="Arial" panose="020B0604020202020204" pitchFamily="34" charset="0"/>
              <a:buChar char="•"/>
            </a:pPr>
            <a:r>
              <a:rPr lang="en-US" sz="2000" dirty="0"/>
              <a:t>The evaluation committee selected MWH Constructors, Inc. as the highest scoring proposer. </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a:t>PWB entered into a Pre-Construction Services Contract with MWH Contractors, Inc. for a not to exceed amount of $332,500.</a:t>
            </a:r>
          </a:p>
        </p:txBody>
      </p:sp>
      <p:sp>
        <p:nvSpPr>
          <p:cNvPr id="5" name="Title 1">
            <a:extLst>
              <a:ext uri="{FF2B5EF4-FFF2-40B4-BE49-F238E27FC236}">
                <a16:creationId xmlns:a16="http://schemas.microsoft.com/office/drawing/2014/main" id="{51778D43-0494-461D-992A-6D283A135BA2}"/>
              </a:ext>
            </a:extLst>
          </p:cNvPr>
          <p:cNvSpPr txBox="1">
            <a:spLocks/>
          </p:cNvSpPr>
          <p:nvPr/>
        </p:nvSpPr>
        <p:spPr>
          <a:xfrm>
            <a:off x="266420" y="232915"/>
            <a:ext cx="8809486" cy="852935"/>
          </a:xfrm>
          <a:prstGeom prst="rect">
            <a:avLst/>
          </a:prstGeom>
        </p:spPr>
        <p:txBody>
          <a:bodyPr vert="horz" lIns="91440" tIns="45720" rIns="91440" bIns="45720" rtlCol="0" anchor="t">
            <a:noAutofit/>
          </a:bodyPr>
          <a:lstStyle>
            <a:defPPr>
              <a:defRPr lang="en-US"/>
            </a:defPPr>
            <a:lvl1pPr defTabSz="914400">
              <a:lnSpc>
                <a:spcPct val="85000"/>
              </a:lnSpc>
              <a:spcBef>
                <a:spcPct val="0"/>
              </a:spcBef>
              <a:buNone/>
              <a:defRPr sz="4000" b="1" spc="-50" baseline="0">
                <a:solidFill>
                  <a:schemeClr val="accent1">
                    <a:lumMod val="50000"/>
                  </a:schemeClr>
                </a:solidFill>
                <a:latin typeface="Calibri Light" panose="020F0302020204030204" pitchFamily="34" charset="0"/>
              </a:defRPr>
            </a:lvl1pPr>
          </a:lstStyle>
          <a:p>
            <a:r>
              <a:rPr lang="en-US" dirty="0"/>
              <a:t>Project Schedule (cont)</a:t>
            </a:r>
          </a:p>
        </p:txBody>
      </p:sp>
    </p:spTree>
    <p:extLst>
      <p:ext uri="{BB962C8B-B14F-4D97-AF65-F5344CB8AC3E}">
        <p14:creationId xmlns:p14="http://schemas.microsoft.com/office/powerpoint/2010/main" val="32288440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Inorganics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95b140d-6dc0-4d24-8811-e1cafcae410a">Working</Document_x0020_Status>
    <TaxCatchAll xmlns="595b140d-6dc0-4d24-8811-e1cafcae410a"/>
    <Original_x0020_Author xmlns="595b140d-6dc0-4d24-8811-e1cafcae410a" xsi:nil="true"/>
    <WBS xmlns="595b140d-6dc0-4d24-8811-e1cafcae410a" xsi:nil="true"/>
    <TaxKeywordTaxHTField xmlns="595b140d-6dc0-4d24-8811-e1cafcae410a">
      <Terms xmlns="http://schemas.microsoft.com/office/infopath/2007/PartnerControls"/>
    </TaxKeywordTaxHTField>
    <Document_x0020_Type xmlns="595b140d-6dc0-4d24-8811-e1cafcae410a" xsi:nil="true"/>
    <DataDate xmlns="a88f0489-d17b-498c-82b3-4270dcd2ef7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2EB35FA044DB428DB0B4EFDC92D4F2" ma:contentTypeVersion="30" ma:contentTypeDescription="Create a new document." ma:contentTypeScope="" ma:versionID="15e48b4977bedc9d4e39a545c0df4ca9">
  <xsd:schema xmlns:xsd="http://www.w3.org/2001/XMLSchema" xmlns:xs="http://www.w3.org/2001/XMLSchema" xmlns:p="http://schemas.microsoft.com/office/2006/metadata/properties" xmlns:ns2="595b140d-6dc0-4d24-8811-e1cafcae410a" xmlns:ns3="a88f0489-d17b-498c-82b3-4270dcd2ef78" targetNamespace="http://schemas.microsoft.com/office/2006/metadata/properties" ma:root="true" ma:fieldsID="5d771deb83146078c2373a3e8bee78f3" ns2:_="" ns3:_="">
    <xsd:import namespace="595b140d-6dc0-4d24-8811-e1cafcae410a"/>
    <xsd:import namespace="a88f0489-d17b-498c-82b3-4270dcd2ef78"/>
    <xsd:element name="properties">
      <xsd:complexType>
        <xsd:sequence>
          <xsd:element name="documentManagement">
            <xsd:complexType>
              <xsd:all>
                <xsd:element ref="ns2:WBS" minOccurs="0"/>
                <xsd:element ref="ns2:Document_x0020_Status" minOccurs="0"/>
                <xsd:element ref="ns2:Document_x0020_Type" minOccurs="0"/>
                <xsd:element ref="ns2:Original_x0020_Author"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Data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b140d-6dc0-4d24-8811-e1cafcae410a" elementFormDefault="qualified">
    <xsd:import namespace="http://schemas.microsoft.com/office/2006/documentManagement/types"/>
    <xsd:import namespace="http://schemas.microsoft.com/office/infopath/2007/PartnerControls"/>
    <xsd:element name="WBS" ma:index="2" nillable="true" ma:displayName="WBS" ma:indexed="true" ma:list="{598b1556-8da6-451f-918d-0aa36c446683}" ma:internalName="WBS" ma:readOnly="false" ma:showField="WBS_x0020_Item" ma:web="595b140d-6dc0-4d24-8811-e1cafcae410a">
      <xsd:simpleType>
        <xsd:restriction base="dms:Lookup"/>
      </xsd:simpleType>
    </xsd:element>
    <xsd:element name="Document_x0020_Status" ma:index="3" nillable="true" ma:displayName="Document Status" ma:default="Working" ma:description="Select the status of the document, or &quot;Not Applicable&quot; if it will not follow the traditional statuses." ma:format="Dropdown" ma:internalName="Document_x0020_Status" ma:readOnly="false">
      <xsd:simpleType>
        <xsd:restriction base="dms:Choice">
          <xsd:enumeration value="Working"/>
          <xsd:enumeration value="Draft"/>
          <xsd:enumeration value="Under Review"/>
          <xsd:enumeration value="Reviewed"/>
          <xsd:enumeration value="Final"/>
          <xsd:enumeration value="Published"/>
          <xsd:enumeration value="Expired"/>
          <xsd:enumeration value="Archived"/>
          <xsd:enumeration value="Not Applicable"/>
        </xsd:restriction>
      </xsd:simpleType>
    </xsd:element>
    <xsd:element name="Document_x0020_Type" ma:index="4" nillable="true" ma:displayName="Document Type" ma:description="Select the type of document." ma:format="Dropdown" ma:internalName="Document_x0020_Type" ma:readOnly="false">
      <xsd:simpleType>
        <xsd:restriction base="dms:Choice">
          <xsd:enumeration value="Agenda"/>
          <xsd:enumeration value="Audio"/>
          <xsd:enumeration value="Calculation"/>
          <xsd:enumeration value="Checklist"/>
          <xsd:enumeration value="Contract"/>
          <xsd:enumeration value="Drawing"/>
          <xsd:enumeration value="Email"/>
          <xsd:enumeration value="Fact Sheet"/>
          <xsd:enumeration value="Folder"/>
          <xsd:enumeration value="Form"/>
          <xsd:enumeration value="Graphic"/>
          <xsd:enumeration value="Guide or Guideline"/>
          <xsd:enumeration value="Letter"/>
          <xsd:enumeration value="Link"/>
          <xsd:enumeration value="Meeting Minutes"/>
          <xsd:enumeration value="Memorandum"/>
          <xsd:enumeration value="Other"/>
          <xsd:enumeration value="Photograph"/>
          <xsd:enumeration value="Plan"/>
          <xsd:enumeration value="Presentation"/>
          <xsd:enumeration value="Report"/>
          <xsd:enumeration value="Request for Information"/>
          <xsd:enumeration value="Schedule"/>
          <xsd:enumeration value="Sign-In"/>
          <xsd:enumeration value="Spatial Data"/>
          <xsd:enumeration value="Specification"/>
          <xsd:enumeration value="Talking Points"/>
          <xsd:enumeration value="Technical Memorandum"/>
          <xsd:enumeration value="Template"/>
          <xsd:enumeration value="Transmittal"/>
          <xsd:enumeration value="Video"/>
        </xsd:restriction>
      </xsd:simpleType>
    </xsd:element>
    <xsd:element name="Original_x0020_Author" ma:index="5" nillable="true" ma:displayName="Original Author" ma:description="Enter the name of the original author if different than Created By." ma:internalName="Original_x0020_Author" ma:readOnly="false">
      <xsd:simpleType>
        <xsd:restriction base="dms:Text">
          <xsd:maxLength value="255"/>
        </xsd:restriction>
      </xsd:simpleType>
    </xsd:element>
    <xsd:element name="TaxKeywordTaxHTField" ma:index="9" nillable="true" ma:taxonomy="true" ma:internalName="TaxKeywordTaxHTField" ma:taxonomyFieldName="TaxKeyword" ma:displayName="Enterprise Keywords" ma:fieldId="{23f27201-bee3-471e-b2e7-b64fd8b7ca38}" ma:taxonomyMulti="true" ma:sspId="b02cbeba-604b-48d5-8db5-ce7d6cfada2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015384e4-2a5a-4c24-9915-9b77082d33cb}" ma:internalName="TaxCatchAll" ma:showField="CatchAllData" ma:web="595b140d-6dc0-4d24-8811-e1cafcae410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8f0489-d17b-498c-82b3-4270dcd2ef78"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DataDate" ma:index="27" nillable="true" ma:displayName="Data Date" ma:description="Date of Data Creation" ma:format="Dropdown" ma:internalName="Data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3DC077-699C-49AE-BE0B-5CD19BC1DE7C}">
  <ds:schemaRefs>
    <ds:schemaRef ds:uri="a88f0489-d17b-498c-82b3-4270dcd2ef7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95b140d-6dc0-4d24-8811-e1cafcae410a"/>
    <ds:schemaRef ds:uri="http://www.w3.org/XML/1998/namespace"/>
    <ds:schemaRef ds:uri="http://purl.org/dc/dcmitype/"/>
  </ds:schemaRefs>
</ds:datastoreItem>
</file>

<file path=customXml/itemProps2.xml><?xml version="1.0" encoding="utf-8"?>
<ds:datastoreItem xmlns:ds="http://schemas.openxmlformats.org/officeDocument/2006/customXml" ds:itemID="{0028B38D-69BE-41A1-A232-691F477DA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5b140d-6dc0-4d24-8811-e1cafcae410a"/>
    <ds:schemaRef ds:uri="a88f0489-d17b-498c-82b3-4270dcd2e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058361-DE3C-4B9D-B036-0F5EA08AB3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2969</TotalTime>
  <Words>1489</Words>
  <Application>Microsoft Office PowerPoint</Application>
  <PresentationFormat>On-screen Show (4:3)</PresentationFormat>
  <Paragraphs>209</Paragraphs>
  <Slides>17</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Aharoni</vt:lpstr>
      <vt:lpstr>Arial</vt:lpstr>
      <vt:lpstr>Arial Narrow</vt:lpstr>
      <vt:lpstr>Calibri</vt:lpstr>
      <vt:lpstr>Calibri Light</vt:lpstr>
      <vt:lpstr>Symbol</vt:lpstr>
      <vt:lpstr>Tahoma</vt:lpstr>
      <vt:lpstr>Verdana</vt:lpstr>
      <vt:lpstr>Wingdings</vt:lpstr>
      <vt:lpstr>Wingdings 2</vt:lpstr>
      <vt:lpstr>Retrospect</vt:lpstr>
      <vt:lpstr>Inorganics Template</vt:lpstr>
      <vt:lpstr>1_Office Theme</vt:lpstr>
      <vt:lpstr> Corrosion Control Improvements Project   Guaranteed Maximum Price (GMP)  Report to Council  July 8,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Corrosion Control Treatment   CEIP Committee Presentation December 3, 2019</dc:title>
  <dc:creator>Johnson, Jonathan</dc:creator>
  <cp:lastModifiedBy>Cheek, Michelle</cp:lastModifiedBy>
  <cp:revision>82</cp:revision>
  <dcterms:created xsi:type="dcterms:W3CDTF">2019-12-02T19:26:50Z</dcterms:created>
  <dcterms:modified xsi:type="dcterms:W3CDTF">2020-07-08T05:21:12Z</dcterms:modified>
</cp:coreProperties>
</file>