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9" r:id="rId2"/>
    <p:sldId id="265" r:id="rId3"/>
    <p:sldId id="262" r:id="rId4"/>
    <p:sldId id="263" r:id="rId5"/>
    <p:sldId id="273" r:id="rId6"/>
    <p:sldId id="274" r:id="rId7"/>
    <p:sldId id="275" r:id="rId8"/>
    <p:sldId id="276" r:id="rId9"/>
    <p:sldId id="289" r:id="rId10"/>
    <p:sldId id="290" r:id="rId11"/>
    <p:sldId id="268" r:id="rId12"/>
  </p:sldIdLst>
  <p:sldSz cx="12192000" cy="6858000"/>
  <p:notesSz cx="9236075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4F69"/>
    <a:srgbClr val="2782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158" autoAdjust="0"/>
    <p:restoredTop sz="94660"/>
  </p:normalViewPr>
  <p:slideViewPr>
    <p:cSldViewPr>
      <p:cViewPr varScale="1">
        <p:scale>
          <a:sx n="108" d="100"/>
          <a:sy n="108" d="100"/>
        </p:scale>
        <p:origin x="1164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9" d="100"/>
          <a:sy n="89" d="100"/>
        </p:scale>
        <p:origin x="2172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9930BA-D331-4C50-97AA-190E9EB83C41}" type="doc">
      <dgm:prSet loTypeId="urn:microsoft.com/office/officeart/2005/8/layout/list1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5F222F32-71FB-4548-A8A0-25F26F875B81}">
      <dgm:prSet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Community Development Block Grants (CDBG)</a:t>
          </a:r>
        </a:p>
      </dgm:t>
    </dgm:pt>
    <dgm:pt modelId="{9BA6C524-FA12-44AD-8FD1-FB5D82CB9456}" type="parTrans" cxnId="{A5EA0545-1BDD-4283-A933-D6CF45900A75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89F0D87-3585-4139-88D3-9B79890704B1}" type="sibTrans" cxnId="{A5EA0545-1BDD-4283-A933-D6CF45900A75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47A6F47-028C-404E-B398-9F19CCB030A5}">
      <dgm:prSet custT="1"/>
      <dgm:spPr/>
      <dgm:t>
        <a:bodyPr/>
        <a:lstStyle/>
        <a:p>
          <a:pPr algn="l">
            <a:buNone/>
          </a:pPr>
          <a:r>
            <a:rPr lang="en-US" sz="2300" b="1" i="1" kern="1200" dirty="0">
              <a:solidFill>
                <a:srgbClr val="434F69"/>
              </a:solidFill>
              <a:latin typeface="Arial" panose="020B0604020202020204" pitchFamily="34" charset="0"/>
              <a:cs typeface="Arial" panose="020B0604020202020204" pitchFamily="34" charset="0"/>
            </a:rPr>
            <a:t>$8,736,686 new+$4,153,348 </a:t>
          </a:r>
          <a:r>
            <a:rPr lang="en-US" sz="2300" b="0" i="1" u="none" kern="1200" dirty="0"/>
            <a:t> </a:t>
          </a:r>
          <a:r>
            <a:rPr lang="en-US" sz="2300" b="1" i="1" kern="1200" dirty="0">
              <a:solidFill>
                <a:srgbClr val="434F69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(carryover)</a:t>
          </a:r>
        </a:p>
      </dgm:t>
    </dgm:pt>
    <dgm:pt modelId="{CC2FA03F-C704-469F-9A5F-F952DA0BF780}" type="parTrans" cxnId="{3C908A44-FC85-4136-9510-DB8BDEF7791A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509361E-975F-456D-A230-0590BE97EA42}" type="sibTrans" cxnId="{3C908A44-FC85-4136-9510-DB8BDEF7791A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151487B-591B-4C4B-82AF-CA978798AFFE}">
      <dgm:prSet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Emergency Solutions Grant</a:t>
          </a:r>
        </a:p>
      </dgm:t>
    </dgm:pt>
    <dgm:pt modelId="{3D8847F0-ABD6-4DD9-9406-D70E091013B1}" type="parTrans" cxnId="{7AE257F4-0E44-406C-A7D0-69CCDBE480EB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BCF76E9-A8BF-4E73-9A77-22AAD9B46618}" type="sibTrans" cxnId="{7AE257F4-0E44-406C-A7D0-69CCDBE480EB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1D7931D-6270-4DBD-B40C-20AEC795ECE0}">
      <dgm:prSet/>
      <dgm:spPr/>
      <dgm:t>
        <a:bodyPr/>
        <a:lstStyle/>
        <a:p>
          <a:pPr>
            <a:buNone/>
          </a:pPr>
          <a:r>
            <a:rPr lang="en-US" b="1" dirty="0">
              <a:solidFill>
                <a:srgbClr val="434F69"/>
              </a:solidFill>
              <a:latin typeface="Arial" panose="020B0604020202020204" pitchFamily="34" charset="0"/>
              <a:cs typeface="Arial" panose="020B0604020202020204" pitchFamily="34" charset="0"/>
            </a:rPr>
            <a:t>$ </a:t>
          </a:r>
          <a:r>
            <a:rPr lang="en-US" b="1" i="1" dirty="0">
              <a:solidFill>
                <a:srgbClr val="434F69"/>
              </a:solidFill>
              <a:latin typeface="Arial" panose="020B0604020202020204" pitchFamily="34" charset="0"/>
              <a:cs typeface="Arial" panose="020B0604020202020204" pitchFamily="34" charset="0"/>
            </a:rPr>
            <a:t>747,743 new</a:t>
          </a:r>
        </a:p>
      </dgm:t>
    </dgm:pt>
    <dgm:pt modelId="{B7F4F389-551A-411C-927A-A46C0A9F55F8}" type="parTrans" cxnId="{58D3A154-8AF1-4A98-A17E-CF3DD23EA2A9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3AF5EE7-DF09-42C8-81C9-9DCBCB30E4F8}" type="sibTrans" cxnId="{58D3A154-8AF1-4A98-A17E-CF3DD23EA2A9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47D3FFC-C46A-425C-AEC3-63DBC95156CD}">
      <dgm:prSet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Housing for Persons with AIDS (HOPWA)</a:t>
          </a:r>
        </a:p>
      </dgm:t>
    </dgm:pt>
    <dgm:pt modelId="{36A81CB6-D0DC-42E5-B162-4C44C3F9D904}" type="parTrans" cxnId="{7D16EB98-1C2F-41A2-ADC3-28A3B31C1554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C1DBEA6-AECA-4E58-B7AD-F12C6C714FC8}" type="sibTrans" cxnId="{7D16EB98-1C2F-41A2-ADC3-28A3B31C1554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FA8503D-F816-4F57-B926-9F34DE758232}">
      <dgm:prSet/>
      <dgm:spPr/>
      <dgm:t>
        <a:bodyPr/>
        <a:lstStyle/>
        <a:p>
          <a:pPr>
            <a:buNone/>
          </a:pPr>
          <a:r>
            <a:rPr lang="en-US" b="1" dirty="0">
              <a:solidFill>
                <a:srgbClr val="434F69"/>
              </a:solidFill>
              <a:latin typeface="Arial" panose="020B0604020202020204" pitchFamily="34" charset="0"/>
              <a:cs typeface="Arial" panose="020B0604020202020204" pitchFamily="34" charset="0"/>
            </a:rPr>
            <a:t>$ </a:t>
          </a:r>
          <a:r>
            <a:rPr lang="en-US" b="1" i="1" dirty="0">
              <a:solidFill>
                <a:srgbClr val="434F69"/>
              </a:solidFill>
              <a:latin typeface="Arial" panose="020B0604020202020204" pitchFamily="34" charset="0"/>
              <a:cs typeface="Arial" panose="020B0604020202020204" pitchFamily="34" charset="0"/>
            </a:rPr>
            <a:t>1,717,254 new</a:t>
          </a:r>
        </a:p>
      </dgm:t>
    </dgm:pt>
    <dgm:pt modelId="{5D341B55-EA3E-4BB8-84D4-DB8CD0CBDE29}" type="parTrans" cxnId="{508A9B7F-4786-4505-AF76-458591F85E29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4BBE927-7868-430A-9505-4C2D7EB5F973}" type="sibTrans" cxnId="{508A9B7F-4786-4505-AF76-458591F85E29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B264A06-3940-4D87-8C6A-7912290577DF}">
      <dgm:prSet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HOME </a:t>
          </a:r>
        </a:p>
      </dgm:t>
    </dgm:pt>
    <dgm:pt modelId="{CAB248D1-29C6-448E-BEB7-883CC7C841E5}" type="parTrans" cxnId="{6CF924A3-9E11-4CA0-9D3B-80A431A8BDD3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7A5399D-7D4B-4533-A536-1C33164C8988}" type="sibTrans" cxnId="{6CF924A3-9E11-4CA0-9D3B-80A431A8BDD3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3954F3F-C986-4043-9B50-D1547D2F0D2A}">
      <dgm:prSet custT="1"/>
      <dgm:spPr/>
      <dgm:t>
        <a:bodyPr/>
        <a:lstStyle/>
        <a:p>
          <a:pPr>
            <a:buNone/>
          </a:pPr>
          <a:r>
            <a:rPr lang="en-US" sz="2300" b="1" i="1" kern="1200" dirty="0">
              <a:solidFill>
                <a:srgbClr val="434F69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$4,005,944 new+$7,582,284 (carryover)</a:t>
          </a:r>
        </a:p>
      </dgm:t>
    </dgm:pt>
    <dgm:pt modelId="{E4374EC1-7EFA-4116-83E5-6FE764298ACA}" type="parTrans" cxnId="{C7D63C9D-B8B5-4076-8AED-6261F99B87BE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C04EB2F-129E-44FA-A08B-DBF5EFBA52C5}" type="sibTrans" cxnId="{C7D63C9D-B8B5-4076-8AED-6261F99B87BE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6B664F6-75A8-4275-B263-E5F7B351256C}" type="pres">
      <dgm:prSet presAssocID="{149930BA-D331-4C50-97AA-190E9EB83C41}" presName="linear" presStyleCnt="0">
        <dgm:presLayoutVars>
          <dgm:dir/>
          <dgm:animLvl val="lvl"/>
          <dgm:resizeHandles val="exact"/>
        </dgm:presLayoutVars>
      </dgm:prSet>
      <dgm:spPr/>
    </dgm:pt>
    <dgm:pt modelId="{E7067E7E-8ECC-4379-9642-D0712478A83D}" type="pres">
      <dgm:prSet presAssocID="{5F222F32-71FB-4548-A8A0-25F26F875B81}" presName="parentLin" presStyleCnt="0"/>
      <dgm:spPr/>
    </dgm:pt>
    <dgm:pt modelId="{F1DE077B-DAB3-4535-B84B-FAF2AAF01B28}" type="pres">
      <dgm:prSet presAssocID="{5F222F32-71FB-4548-A8A0-25F26F875B81}" presName="parentLeftMargin" presStyleLbl="node1" presStyleIdx="0" presStyleCnt="4"/>
      <dgm:spPr/>
    </dgm:pt>
    <dgm:pt modelId="{5191DAE7-1C33-4096-A345-32688A9A1EB8}" type="pres">
      <dgm:prSet presAssocID="{5F222F32-71FB-4548-A8A0-25F26F875B81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7C5F3961-471F-4CCA-A29A-FDF90863C736}" type="pres">
      <dgm:prSet presAssocID="{5F222F32-71FB-4548-A8A0-25F26F875B81}" presName="negativeSpace" presStyleCnt="0"/>
      <dgm:spPr/>
    </dgm:pt>
    <dgm:pt modelId="{38CEAC66-EEF1-400F-A50E-14CFEFCC5C4F}" type="pres">
      <dgm:prSet presAssocID="{5F222F32-71FB-4548-A8A0-25F26F875B81}" presName="childText" presStyleLbl="conFgAcc1" presStyleIdx="0" presStyleCnt="4" custLinFactNeighborX="-257" custLinFactNeighborY="-15585">
        <dgm:presLayoutVars>
          <dgm:bulletEnabled val="1"/>
        </dgm:presLayoutVars>
      </dgm:prSet>
      <dgm:spPr/>
    </dgm:pt>
    <dgm:pt modelId="{080D8707-8294-4A05-8B31-DF775E70131F}" type="pres">
      <dgm:prSet presAssocID="{989F0D87-3585-4139-88D3-9B79890704B1}" presName="spaceBetweenRectangles" presStyleCnt="0"/>
      <dgm:spPr/>
    </dgm:pt>
    <dgm:pt modelId="{EF82759B-848F-4D10-BB33-EE8F770112E2}" type="pres">
      <dgm:prSet presAssocID="{CB264A06-3940-4D87-8C6A-7912290577DF}" presName="parentLin" presStyleCnt="0"/>
      <dgm:spPr/>
    </dgm:pt>
    <dgm:pt modelId="{154846F4-EA10-48B4-9138-18A210DC8521}" type="pres">
      <dgm:prSet presAssocID="{CB264A06-3940-4D87-8C6A-7912290577DF}" presName="parentLeftMargin" presStyleLbl="node1" presStyleIdx="0" presStyleCnt="4"/>
      <dgm:spPr/>
    </dgm:pt>
    <dgm:pt modelId="{A68FE6CB-EDC4-48C3-B796-DD4E23F0445E}" type="pres">
      <dgm:prSet presAssocID="{CB264A06-3940-4D87-8C6A-7912290577DF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9034506D-5644-4BE9-899F-A788E100A1E7}" type="pres">
      <dgm:prSet presAssocID="{CB264A06-3940-4D87-8C6A-7912290577DF}" presName="negativeSpace" presStyleCnt="0"/>
      <dgm:spPr/>
    </dgm:pt>
    <dgm:pt modelId="{1A260329-A248-49B0-8964-DB40FBCC82EB}" type="pres">
      <dgm:prSet presAssocID="{CB264A06-3940-4D87-8C6A-7912290577DF}" presName="childText" presStyleLbl="conFgAcc1" presStyleIdx="1" presStyleCnt="4" custLinFactNeighborX="427" custLinFactNeighborY="91983">
        <dgm:presLayoutVars>
          <dgm:bulletEnabled val="1"/>
        </dgm:presLayoutVars>
      </dgm:prSet>
      <dgm:spPr/>
    </dgm:pt>
    <dgm:pt modelId="{051EF133-2F6D-4D15-BE8D-F6E746B50767}" type="pres">
      <dgm:prSet presAssocID="{87A5399D-7D4B-4533-A536-1C33164C8988}" presName="spaceBetweenRectangles" presStyleCnt="0"/>
      <dgm:spPr/>
    </dgm:pt>
    <dgm:pt modelId="{352D5B95-331A-4BA4-8B92-7BA0A702E372}" type="pres">
      <dgm:prSet presAssocID="{A151487B-591B-4C4B-82AF-CA978798AFFE}" presName="parentLin" presStyleCnt="0"/>
      <dgm:spPr/>
    </dgm:pt>
    <dgm:pt modelId="{8B5CE497-5BE6-4F3E-BAF8-A62D470F03E1}" type="pres">
      <dgm:prSet presAssocID="{A151487B-591B-4C4B-82AF-CA978798AFFE}" presName="parentLeftMargin" presStyleLbl="node1" presStyleIdx="1" presStyleCnt="4"/>
      <dgm:spPr/>
    </dgm:pt>
    <dgm:pt modelId="{D0E63355-7414-40CD-83BB-9D4DFB32B381}" type="pres">
      <dgm:prSet presAssocID="{A151487B-591B-4C4B-82AF-CA978798AFFE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087737CE-5E3D-4E37-9650-2D477299B4AA}" type="pres">
      <dgm:prSet presAssocID="{A151487B-591B-4C4B-82AF-CA978798AFFE}" presName="negativeSpace" presStyleCnt="0"/>
      <dgm:spPr/>
    </dgm:pt>
    <dgm:pt modelId="{3649C5D3-ABFE-48E2-8C0C-571796794D83}" type="pres">
      <dgm:prSet presAssocID="{A151487B-591B-4C4B-82AF-CA978798AFFE}" presName="childText" presStyleLbl="conFgAcc1" presStyleIdx="2" presStyleCnt="4">
        <dgm:presLayoutVars>
          <dgm:bulletEnabled val="1"/>
        </dgm:presLayoutVars>
      </dgm:prSet>
      <dgm:spPr/>
    </dgm:pt>
    <dgm:pt modelId="{3818A773-58E8-4F0C-89DC-01903A7F45F2}" type="pres">
      <dgm:prSet presAssocID="{FBCF76E9-A8BF-4E73-9A77-22AAD9B46618}" presName="spaceBetweenRectangles" presStyleCnt="0"/>
      <dgm:spPr/>
    </dgm:pt>
    <dgm:pt modelId="{888F864D-0399-4C33-9F60-958AEE4EBA3B}" type="pres">
      <dgm:prSet presAssocID="{347D3FFC-C46A-425C-AEC3-63DBC95156CD}" presName="parentLin" presStyleCnt="0"/>
      <dgm:spPr/>
    </dgm:pt>
    <dgm:pt modelId="{01C161E7-F29A-49B3-A9DD-0365DE7022F5}" type="pres">
      <dgm:prSet presAssocID="{347D3FFC-C46A-425C-AEC3-63DBC95156CD}" presName="parentLeftMargin" presStyleLbl="node1" presStyleIdx="2" presStyleCnt="4"/>
      <dgm:spPr/>
    </dgm:pt>
    <dgm:pt modelId="{CB34726E-369E-4ED1-B7DD-203D1BD93A27}" type="pres">
      <dgm:prSet presAssocID="{347D3FFC-C46A-425C-AEC3-63DBC95156CD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11321047-63D0-4700-A463-69DA1AE53FD7}" type="pres">
      <dgm:prSet presAssocID="{347D3FFC-C46A-425C-AEC3-63DBC95156CD}" presName="negativeSpace" presStyleCnt="0"/>
      <dgm:spPr/>
    </dgm:pt>
    <dgm:pt modelId="{1952E788-3F32-4B1D-B98D-6C0C5D9E1955}" type="pres">
      <dgm:prSet presAssocID="{347D3FFC-C46A-425C-AEC3-63DBC95156CD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7986AD03-AFF2-4A21-86D1-BEABB75065EC}" type="presOf" srcId="{347D3FFC-C46A-425C-AEC3-63DBC95156CD}" destId="{CB34726E-369E-4ED1-B7DD-203D1BD93A27}" srcOrd="1" destOrd="0" presId="urn:microsoft.com/office/officeart/2005/8/layout/list1"/>
    <dgm:cxn modelId="{C4908120-D596-4FEF-B3C4-B0140CFF986D}" type="presOf" srcId="{347D3FFC-C46A-425C-AEC3-63DBC95156CD}" destId="{01C161E7-F29A-49B3-A9DD-0365DE7022F5}" srcOrd="0" destOrd="0" presId="urn:microsoft.com/office/officeart/2005/8/layout/list1"/>
    <dgm:cxn modelId="{E86FFF34-2AC3-4C32-BF6D-075680FE3EAB}" type="presOf" srcId="{CB264A06-3940-4D87-8C6A-7912290577DF}" destId="{A68FE6CB-EDC4-48C3-B796-DD4E23F0445E}" srcOrd="1" destOrd="0" presId="urn:microsoft.com/office/officeart/2005/8/layout/list1"/>
    <dgm:cxn modelId="{EFA58964-731F-4DBB-A3AA-F8FD7375F411}" type="presOf" srcId="{31D7931D-6270-4DBD-B40C-20AEC795ECE0}" destId="{3649C5D3-ABFE-48E2-8C0C-571796794D83}" srcOrd="0" destOrd="0" presId="urn:microsoft.com/office/officeart/2005/8/layout/list1"/>
    <dgm:cxn modelId="{3C908A44-FC85-4136-9510-DB8BDEF7791A}" srcId="{5F222F32-71FB-4548-A8A0-25F26F875B81}" destId="{247A6F47-028C-404E-B398-9F19CCB030A5}" srcOrd="0" destOrd="0" parTransId="{CC2FA03F-C704-469F-9A5F-F952DA0BF780}" sibTransId="{9509361E-975F-456D-A230-0590BE97EA42}"/>
    <dgm:cxn modelId="{A5EA0545-1BDD-4283-A933-D6CF45900A75}" srcId="{149930BA-D331-4C50-97AA-190E9EB83C41}" destId="{5F222F32-71FB-4548-A8A0-25F26F875B81}" srcOrd="0" destOrd="0" parTransId="{9BA6C524-FA12-44AD-8FD1-FB5D82CB9456}" sibTransId="{989F0D87-3585-4139-88D3-9B79890704B1}"/>
    <dgm:cxn modelId="{0D520066-3031-47A4-ADB2-87EE268722A0}" type="presOf" srcId="{F3954F3F-C986-4043-9B50-D1547D2F0D2A}" destId="{1A260329-A248-49B0-8964-DB40FBCC82EB}" srcOrd="0" destOrd="0" presId="urn:microsoft.com/office/officeart/2005/8/layout/list1"/>
    <dgm:cxn modelId="{E5897C66-7F08-4839-AC18-F6623DB858A4}" type="presOf" srcId="{149930BA-D331-4C50-97AA-190E9EB83C41}" destId="{D6B664F6-75A8-4275-B263-E5F7B351256C}" srcOrd="0" destOrd="0" presId="urn:microsoft.com/office/officeart/2005/8/layout/list1"/>
    <dgm:cxn modelId="{58D3A154-8AF1-4A98-A17E-CF3DD23EA2A9}" srcId="{A151487B-591B-4C4B-82AF-CA978798AFFE}" destId="{31D7931D-6270-4DBD-B40C-20AEC795ECE0}" srcOrd="0" destOrd="0" parTransId="{B7F4F389-551A-411C-927A-A46C0A9F55F8}" sibTransId="{A3AF5EE7-DF09-42C8-81C9-9DCBCB30E4F8}"/>
    <dgm:cxn modelId="{31EEF575-E463-4BF9-A529-EC313081BE1C}" type="presOf" srcId="{A151487B-591B-4C4B-82AF-CA978798AFFE}" destId="{D0E63355-7414-40CD-83BB-9D4DFB32B381}" srcOrd="1" destOrd="0" presId="urn:microsoft.com/office/officeart/2005/8/layout/list1"/>
    <dgm:cxn modelId="{E159A47C-A044-4B8C-8FD2-144836759D5E}" type="presOf" srcId="{A151487B-591B-4C4B-82AF-CA978798AFFE}" destId="{8B5CE497-5BE6-4F3E-BAF8-A62D470F03E1}" srcOrd="0" destOrd="0" presId="urn:microsoft.com/office/officeart/2005/8/layout/list1"/>
    <dgm:cxn modelId="{508A9B7F-4786-4505-AF76-458591F85E29}" srcId="{347D3FFC-C46A-425C-AEC3-63DBC95156CD}" destId="{3FA8503D-F816-4F57-B926-9F34DE758232}" srcOrd="0" destOrd="0" parTransId="{5D341B55-EA3E-4BB8-84D4-DB8CD0CBDE29}" sibTransId="{64BBE927-7868-430A-9505-4C2D7EB5F973}"/>
    <dgm:cxn modelId="{85C9C081-B340-4EA4-BB6B-C99AFB578BC3}" type="presOf" srcId="{5F222F32-71FB-4548-A8A0-25F26F875B81}" destId="{5191DAE7-1C33-4096-A345-32688A9A1EB8}" srcOrd="1" destOrd="0" presId="urn:microsoft.com/office/officeart/2005/8/layout/list1"/>
    <dgm:cxn modelId="{7D16EB98-1C2F-41A2-ADC3-28A3B31C1554}" srcId="{149930BA-D331-4C50-97AA-190E9EB83C41}" destId="{347D3FFC-C46A-425C-AEC3-63DBC95156CD}" srcOrd="3" destOrd="0" parTransId="{36A81CB6-D0DC-42E5-B162-4C44C3F9D904}" sibTransId="{7C1DBEA6-AECA-4E58-B7AD-F12C6C714FC8}"/>
    <dgm:cxn modelId="{C7D63C9D-B8B5-4076-8AED-6261F99B87BE}" srcId="{CB264A06-3940-4D87-8C6A-7912290577DF}" destId="{F3954F3F-C986-4043-9B50-D1547D2F0D2A}" srcOrd="0" destOrd="0" parTransId="{E4374EC1-7EFA-4116-83E5-6FE764298ACA}" sibTransId="{5C04EB2F-129E-44FA-A08B-DBF5EFBA52C5}"/>
    <dgm:cxn modelId="{6CF924A3-9E11-4CA0-9D3B-80A431A8BDD3}" srcId="{149930BA-D331-4C50-97AA-190E9EB83C41}" destId="{CB264A06-3940-4D87-8C6A-7912290577DF}" srcOrd="1" destOrd="0" parTransId="{CAB248D1-29C6-448E-BEB7-883CC7C841E5}" sibTransId="{87A5399D-7D4B-4533-A536-1C33164C8988}"/>
    <dgm:cxn modelId="{3A92FAB6-E48F-48B7-9E35-8AFBD12F00AB}" type="presOf" srcId="{CB264A06-3940-4D87-8C6A-7912290577DF}" destId="{154846F4-EA10-48B4-9138-18A210DC8521}" srcOrd="0" destOrd="0" presId="urn:microsoft.com/office/officeart/2005/8/layout/list1"/>
    <dgm:cxn modelId="{C2AD2DDE-9DB2-4C33-88BA-B05159197D95}" type="presOf" srcId="{247A6F47-028C-404E-B398-9F19CCB030A5}" destId="{38CEAC66-EEF1-400F-A50E-14CFEFCC5C4F}" srcOrd="0" destOrd="0" presId="urn:microsoft.com/office/officeart/2005/8/layout/list1"/>
    <dgm:cxn modelId="{9C1414E9-3BDF-4A53-AC18-8378A212209F}" type="presOf" srcId="{5F222F32-71FB-4548-A8A0-25F26F875B81}" destId="{F1DE077B-DAB3-4535-B84B-FAF2AAF01B28}" srcOrd="0" destOrd="0" presId="urn:microsoft.com/office/officeart/2005/8/layout/list1"/>
    <dgm:cxn modelId="{7B6919EB-EE6B-48D9-82EB-BD39F194A68C}" type="presOf" srcId="{3FA8503D-F816-4F57-B926-9F34DE758232}" destId="{1952E788-3F32-4B1D-B98D-6C0C5D9E1955}" srcOrd="0" destOrd="0" presId="urn:microsoft.com/office/officeart/2005/8/layout/list1"/>
    <dgm:cxn modelId="{7AE257F4-0E44-406C-A7D0-69CCDBE480EB}" srcId="{149930BA-D331-4C50-97AA-190E9EB83C41}" destId="{A151487B-591B-4C4B-82AF-CA978798AFFE}" srcOrd="2" destOrd="0" parTransId="{3D8847F0-ABD6-4DD9-9406-D70E091013B1}" sibTransId="{FBCF76E9-A8BF-4E73-9A77-22AAD9B46618}"/>
    <dgm:cxn modelId="{07BE5429-D495-40C5-AFC8-7F295890C483}" type="presParOf" srcId="{D6B664F6-75A8-4275-B263-E5F7B351256C}" destId="{E7067E7E-8ECC-4379-9642-D0712478A83D}" srcOrd="0" destOrd="0" presId="urn:microsoft.com/office/officeart/2005/8/layout/list1"/>
    <dgm:cxn modelId="{2E13DCEC-865F-4C8E-820D-A8FDCB32E68D}" type="presParOf" srcId="{E7067E7E-8ECC-4379-9642-D0712478A83D}" destId="{F1DE077B-DAB3-4535-B84B-FAF2AAF01B28}" srcOrd="0" destOrd="0" presId="urn:microsoft.com/office/officeart/2005/8/layout/list1"/>
    <dgm:cxn modelId="{A8DA1F48-458E-4C54-BE4B-A12C20C7820F}" type="presParOf" srcId="{E7067E7E-8ECC-4379-9642-D0712478A83D}" destId="{5191DAE7-1C33-4096-A345-32688A9A1EB8}" srcOrd="1" destOrd="0" presId="urn:microsoft.com/office/officeart/2005/8/layout/list1"/>
    <dgm:cxn modelId="{0031B38E-81DC-4DEC-9CDB-26F633609F6A}" type="presParOf" srcId="{D6B664F6-75A8-4275-B263-E5F7B351256C}" destId="{7C5F3961-471F-4CCA-A29A-FDF90863C736}" srcOrd="1" destOrd="0" presId="urn:microsoft.com/office/officeart/2005/8/layout/list1"/>
    <dgm:cxn modelId="{0CEF9E72-8DE1-4555-AEEC-9C8B20BBB251}" type="presParOf" srcId="{D6B664F6-75A8-4275-B263-E5F7B351256C}" destId="{38CEAC66-EEF1-400F-A50E-14CFEFCC5C4F}" srcOrd="2" destOrd="0" presId="urn:microsoft.com/office/officeart/2005/8/layout/list1"/>
    <dgm:cxn modelId="{37A8AE01-8346-4C0B-B1FB-619DC8472AC6}" type="presParOf" srcId="{D6B664F6-75A8-4275-B263-E5F7B351256C}" destId="{080D8707-8294-4A05-8B31-DF775E70131F}" srcOrd="3" destOrd="0" presId="urn:microsoft.com/office/officeart/2005/8/layout/list1"/>
    <dgm:cxn modelId="{969EEBBD-3A65-4BAA-B692-CEBD97724334}" type="presParOf" srcId="{D6B664F6-75A8-4275-B263-E5F7B351256C}" destId="{EF82759B-848F-4D10-BB33-EE8F770112E2}" srcOrd="4" destOrd="0" presId="urn:microsoft.com/office/officeart/2005/8/layout/list1"/>
    <dgm:cxn modelId="{33BF7A58-98A3-4743-BAF4-8D89B7C4C17C}" type="presParOf" srcId="{EF82759B-848F-4D10-BB33-EE8F770112E2}" destId="{154846F4-EA10-48B4-9138-18A210DC8521}" srcOrd="0" destOrd="0" presId="urn:microsoft.com/office/officeart/2005/8/layout/list1"/>
    <dgm:cxn modelId="{2EED235A-347F-4110-901B-165116349B70}" type="presParOf" srcId="{EF82759B-848F-4D10-BB33-EE8F770112E2}" destId="{A68FE6CB-EDC4-48C3-B796-DD4E23F0445E}" srcOrd="1" destOrd="0" presId="urn:microsoft.com/office/officeart/2005/8/layout/list1"/>
    <dgm:cxn modelId="{FF198F7B-349D-4CB5-86D1-EE7D0D1CCA26}" type="presParOf" srcId="{D6B664F6-75A8-4275-B263-E5F7B351256C}" destId="{9034506D-5644-4BE9-899F-A788E100A1E7}" srcOrd="5" destOrd="0" presId="urn:microsoft.com/office/officeart/2005/8/layout/list1"/>
    <dgm:cxn modelId="{61304010-2008-4185-BDEF-471B6978706D}" type="presParOf" srcId="{D6B664F6-75A8-4275-B263-E5F7B351256C}" destId="{1A260329-A248-49B0-8964-DB40FBCC82EB}" srcOrd="6" destOrd="0" presId="urn:microsoft.com/office/officeart/2005/8/layout/list1"/>
    <dgm:cxn modelId="{85516EB2-A4AF-4592-B9F3-3AC1E60C0BC2}" type="presParOf" srcId="{D6B664F6-75A8-4275-B263-E5F7B351256C}" destId="{051EF133-2F6D-4D15-BE8D-F6E746B50767}" srcOrd="7" destOrd="0" presId="urn:microsoft.com/office/officeart/2005/8/layout/list1"/>
    <dgm:cxn modelId="{AF5D6DC1-B8C0-4D40-B740-37BAC0761D4C}" type="presParOf" srcId="{D6B664F6-75A8-4275-B263-E5F7B351256C}" destId="{352D5B95-331A-4BA4-8B92-7BA0A702E372}" srcOrd="8" destOrd="0" presId="urn:microsoft.com/office/officeart/2005/8/layout/list1"/>
    <dgm:cxn modelId="{8A3197DD-F844-47EF-8BFC-D619A764E1D6}" type="presParOf" srcId="{352D5B95-331A-4BA4-8B92-7BA0A702E372}" destId="{8B5CE497-5BE6-4F3E-BAF8-A62D470F03E1}" srcOrd="0" destOrd="0" presId="urn:microsoft.com/office/officeart/2005/8/layout/list1"/>
    <dgm:cxn modelId="{E7604548-CB11-4A53-9E79-0E518DB78BCF}" type="presParOf" srcId="{352D5B95-331A-4BA4-8B92-7BA0A702E372}" destId="{D0E63355-7414-40CD-83BB-9D4DFB32B381}" srcOrd="1" destOrd="0" presId="urn:microsoft.com/office/officeart/2005/8/layout/list1"/>
    <dgm:cxn modelId="{91E72FEA-C0A3-489C-A0AB-C75FE74CB3C3}" type="presParOf" srcId="{D6B664F6-75A8-4275-B263-E5F7B351256C}" destId="{087737CE-5E3D-4E37-9650-2D477299B4AA}" srcOrd="9" destOrd="0" presId="urn:microsoft.com/office/officeart/2005/8/layout/list1"/>
    <dgm:cxn modelId="{E1856B89-7C69-4C30-AF16-A73B0E06B547}" type="presParOf" srcId="{D6B664F6-75A8-4275-B263-E5F7B351256C}" destId="{3649C5D3-ABFE-48E2-8C0C-571796794D83}" srcOrd="10" destOrd="0" presId="urn:microsoft.com/office/officeart/2005/8/layout/list1"/>
    <dgm:cxn modelId="{32D86076-BB4F-40E9-A3B1-EDAAAB3A799D}" type="presParOf" srcId="{D6B664F6-75A8-4275-B263-E5F7B351256C}" destId="{3818A773-58E8-4F0C-89DC-01903A7F45F2}" srcOrd="11" destOrd="0" presId="urn:microsoft.com/office/officeart/2005/8/layout/list1"/>
    <dgm:cxn modelId="{F6F48F2D-FA95-4C95-86E4-381F5ED57D8F}" type="presParOf" srcId="{D6B664F6-75A8-4275-B263-E5F7B351256C}" destId="{888F864D-0399-4C33-9F60-958AEE4EBA3B}" srcOrd="12" destOrd="0" presId="urn:microsoft.com/office/officeart/2005/8/layout/list1"/>
    <dgm:cxn modelId="{0EAA13C1-E7CC-4E90-8BC1-08811B045A82}" type="presParOf" srcId="{888F864D-0399-4C33-9F60-958AEE4EBA3B}" destId="{01C161E7-F29A-49B3-A9DD-0365DE7022F5}" srcOrd="0" destOrd="0" presId="urn:microsoft.com/office/officeart/2005/8/layout/list1"/>
    <dgm:cxn modelId="{9D473A57-A0FF-4792-B473-FBCAA34A9FFF}" type="presParOf" srcId="{888F864D-0399-4C33-9F60-958AEE4EBA3B}" destId="{CB34726E-369E-4ED1-B7DD-203D1BD93A27}" srcOrd="1" destOrd="0" presId="urn:microsoft.com/office/officeart/2005/8/layout/list1"/>
    <dgm:cxn modelId="{FAE1B455-C55D-44F2-B8AC-3B51F769BD2F}" type="presParOf" srcId="{D6B664F6-75A8-4275-B263-E5F7B351256C}" destId="{11321047-63D0-4700-A463-69DA1AE53FD7}" srcOrd="13" destOrd="0" presId="urn:microsoft.com/office/officeart/2005/8/layout/list1"/>
    <dgm:cxn modelId="{BB69BEA2-DFBE-43B2-86B8-646640745C3B}" type="presParOf" srcId="{D6B664F6-75A8-4275-B263-E5F7B351256C}" destId="{1952E788-3F32-4B1D-B98D-6C0C5D9E1955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CEAC66-EEF1-400F-A50E-14CFEFCC5C4F}">
      <dsp:nvSpPr>
        <dsp:cNvPr id="0" name=""/>
        <dsp:cNvSpPr/>
      </dsp:nvSpPr>
      <dsp:spPr>
        <a:xfrm>
          <a:off x="0" y="350838"/>
          <a:ext cx="6797675" cy="9780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27575" tIns="479044" rIns="527575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300" b="1" i="1" kern="1200" dirty="0">
              <a:solidFill>
                <a:srgbClr val="434F69"/>
              </a:solidFill>
              <a:latin typeface="Arial" panose="020B0604020202020204" pitchFamily="34" charset="0"/>
              <a:cs typeface="Arial" panose="020B0604020202020204" pitchFamily="34" charset="0"/>
            </a:rPr>
            <a:t>$8,736,686 new+$4,153,348 </a:t>
          </a:r>
          <a:r>
            <a:rPr lang="en-US" sz="2300" b="0" i="1" u="none" kern="1200" dirty="0"/>
            <a:t> </a:t>
          </a:r>
          <a:r>
            <a:rPr lang="en-US" sz="2300" b="1" i="1" kern="1200" dirty="0">
              <a:solidFill>
                <a:srgbClr val="434F69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(carryover)</a:t>
          </a:r>
        </a:p>
      </dsp:txBody>
      <dsp:txXfrm>
        <a:off x="0" y="350838"/>
        <a:ext cx="6797675" cy="978075"/>
      </dsp:txXfrm>
    </dsp:sp>
    <dsp:sp modelId="{5191DAE7-1C33-4096-A345-32688A9A1EB8}">
      <dsp:nvSpPr>
        <dsp:cNvPr id="0" name=""/>
        <dsp:cNvSpPr/>
      </dsp:nvSpPr>
      <dsp:spPr>
        <a:xfrm>
          <a:off x="339883" y="30714"/>
          <a:ext cx="4758372" cy="67896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855" tIns="0" rIns="179855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latin typeface="Arial" panose="020B0604020202020204" pitchFamily="34" charset="0"/>
              <a:cs typeface="Arial" panose="020B0604020202020204" pitchFamily="34" charset="0"/>
            </a:rPr>
            <a:t>Community Development Block Grants (CDBG)</a:t>
          </a:r>
        </a:p>
      </dsp:txBody>
      <dsp:txXfrm>
        <a:off x="373027" y="63858"/>
        <a:ext cx="4692084" cy="612672"/>
      </dsp:txXfrm>
    </dsp:sp>
    <dsp:sp modelId="{1A260329-A248-49B0-8964-DB40FBCC82EB}">
      <dsp:nvSpPr>
        <dsp:cNvPr id="0" name=""/>
        <dsp:cNvSpPr/>
      </dsp:nvSpPr>
      <dsp:spPr>
        <a:xfrm>
          <a:off x="0" y="1926192"/>
          <a:ext cx="6797675" cy="95996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27575" tIns="479044" rIns="527575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300" b="1" i="1" kern="1200" dirty="0">
              <a:solidFill>
                <a:srgbClr val="434F69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$4,005,944 new+$7,582,284 (carryover)</a:t>
          </a:r>
        </a:p>
      </dsp:txBody>
      <dsp:txXfrm>
        <a:off x="0" y="1926192"/>
        <a:ext cx="6797675" cy="959962"/>
      </dsp:txXfrm>
    </dsp:sp>
    <dsp:sp modelId="{A68FE6CB-EDC4-48C3-B796-DD4E23F0445E}">
      <dsp:nvSpPr>
        <dsp:cNvPr id="0" name=""/>
        <dsp:cNvSpPr/>
      </dsp:nvSpPr>
      <dsp:spPr>
        <a:xfrm>
          <a:off x="339883" y="1472469"/>
          <a:ext cx="4758372" cy="67896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855" tIns="0" rIns="179855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latin typeface="Arial" panose="020B0604020202020204" pitchFamily="34" charset="0"/>
              <a:cs typeface="Arial" panose="020B0604020202020204" pitchFamily="34" charset="0"/>
            </a:rPr>
            <a:t>HOME </a:t>
          </a:r>
        </a:p>
      </dsp:txBody>
      <dsp:txXfrm>
        <a:off x="373027" y="1505613"/>
        <a:ext cx="4692084" cy="612672"/>
      </dsp:txXfrm>
    </dsp:sp>
    <dsp:sp modelId="{3649C5D3-ABFE-48E2-8C0C-571796794D83}">
      <dsp:nvSpPr>
        <dsp:cNvPr id="0" name=""/>
        <dsp:cNvSpPr/>
      </dsp:nvSpPr>
      <dsp:spPr>
        <a:xfrm>
          <a:off x="0" y="3235592"/>
          <a:ext cx="6797675" cy="95996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27575" tIns="479044" rIns="527575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300" b="1" kern="1200" dirty="0">
              <a:solidFill>
                <a:srgbClr val="434F69"/>
              </a:solidFill>
              <a:latin typeface="Arial" panose="020B0604020202020204" pitchFamily="34" charset="0"/>
              <a:cs typeface="Arial" panose="020B0604020202020204" pitchFamily="34" charset="0"/>
            </a:rPr>
            <a:t>$ </a:t>
          </a:r>
          <a:r>
            <a:rPr lang="en-US" sz="2300" b="1" i="1" kern="1200" dirty="0">
              <a:solidFill>
                <a:srgbClr val="434F69"/>
              </a:solidFill>
              <a:latin typeface="Arial" panose="020B0604020202020204" pitchFamily="34" charset="0"/>
              <a:cs typeface="Arial" panose="020B0604020202020204" pitchFamily="34" charset="0"/>
            </a:rPr>
            <a:t>747,743 new</a:t>
          </a:r>
        </a:p>
      </dsp:txBody>
      <dsp:txXfrm>
        <a:off x="0" y="3235592"/>
        <a:ext cx="6797675" cy="959962"/>
      </dsp:txXfrm>
    </dsp:sp>
    <dsp:sp modelId="{D0E63355-7414-40CD-83BB-9D4DFB32B381}">
      <dsp:nvSpPr>
        <dsp:cNvPr id="0" name=""/>
        <dsp:cNvSpPr/>
      </dsp:nvSpPr>
      <dsp:spPr>
        <a:xfrm>
          <a:off x="339883" y="2896112"/>
          <a:ext cx="4758372" cy="67896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855" tIns="0" rIns="179855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latin typeface="Arial" panose="020B0604020202020204" pitchFamily="34" charset="0"/>
              <a:cs typeface="Arial" panose="020B0604020202020204" pitchFamily="34" charset="0"/>
            </a:rPr>
            <a:t>Emergency Solutions Grant</a:t>
          </a:r>
        </a:p>
      </dsp:txBody>
      <dsp:txXfrm>
        <a:off x="373027" y="2929256"/>
        <a:ext cx="4692084" cy="612672"/>
      </dsp:txXfrm>
    </dsp:sp>
    <dsp:sp modelId="{1952E788-3F32-4B1D-B98D-6C0C5D9E1955}">
      <dsp:nvSpPr>
        <dsp:cNvPr id="0" name=""/>
        <dsp:cNvSpPr/>
      </dsp:nvSpPr>
      <dsp:spPr>
        <a:xfrm>
          <a:off x="0" y="4659234"/>
          <a:ext cx="6797675" cy="95996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27575" tIns="479044" rIns="527575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300" b="1" kern="1200" dirty="0">
              <a:solidFill>
                <a:srgbClr val="434F69"/>
              </a:solidFill>
              <a:latin typeface="Arial" panose="020B0604020202020204" pitchFamily="34" charset="0"/>
              <a:cs typeface="Arial" panose="020B0604020202020204" pitchFamily="34" charset="0"/>
            </a:rPr>
            <a:t>$ </a:t>
          </a:r>
          <a:r>
            <a:rPr lang="en-US" sz="2300" b="1" i="1" kern="1200" dirty="0">
              <a:solidFill>
                <a:srgbClr val="434F69"/>
              </a:solidFill>
              <a:latin typeface="Arial" panose="020B0604020202020204" pitchFamily="34" charset="0"/>
              <a:cs typeface="Arial" panose="020B0604020202020204" pitchFamily="34" charset="0"/>
            </a:rPr>
            <a:t>1,717,254 new</a:t>
          </a:r>
        </a:p>
      </dsp:txBody>
      <dsp:txXfrm>
        <a:off x="0" y="4659234"/>
        <a:ext cx="6797675" cy="959962"/>
      </dsp:txXfrm>
    </dsp:sp>
    <dsp:sp modelId="{CB34726E-369E-4ED1-B7DD-203D1BD93A27}">
      <dsp:nvSpPr>
        <dsp:cNvPr id="0" name=""/>
        <dsp:cNvSpPr/>
      </dsp:nvSpPr>
      <dsp:spPr>
        <a:xfrm>
          <a:off x="339883" y="4319754"/>
          <a:ext cx="4758372" cy="67896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855" tIns="0" rIns="179855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latin typeface="Arial" panose="020B0604020202020204" pitchFamily="34" charset="0"/>
              <a:cs typeface="Arial" panose="020B0604020202020204" pitchFamily="34" charset="0"/>
            </a:rPr>
            <a:t>Housing for Persons with AIDS (HOPWA)</a:t>
          </a:r>
        </a:p>
      </dsp:txBody>
      <dsp:txXfrm>
        <a:off x="373027" y="4352898"/>
        <a:ext cx="4692084" cy="6126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A91D749-F8DA-486F-8F00-F45E17557ED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299" cy="3521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628EFF-30CC-40C0-8366-11FFF6D455F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231371" y="0"/>
            <a:ext cx="4002299" cy="3521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01FC23-EE33-4A53-84CE-6E17AB6FF318}" type="datetimeFigureOut">
              <a:rPr lang="en-US" smtClean="0"/>
              <a:t>6/1/2020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9AE213-6DEF-4D88-9442-B6AC1EB1127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658258"/>
            <a:ext cx="4002299" cy="3521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AB75EE-7EDA-441C-8CCE-F19AE0067F3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231371" y="6658258"/>
            <a:ext cx="4002299" cy="3521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73BF5F-4490-4BD5-A7C1-F432156C3C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4163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299" cy="3521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1371" y="0"/>
            <a:ext cx="4002299" cy="3521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57A335-1AC6-4ACE-87E6-CC4403E859D5}" type="datetimeFigureOut">
              <a:rPr lang="en-US" smtClean="0"/>
              <a:t>6/1/2020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6188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3608" y="3373756"/>
            <a:ext cx="7388860" cy="276034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258"/>
            <a:ext cx="4002299" cy="3521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1371" y="6658258"/>
            <a:ext cx="4002299" cy="3521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E4DE7C-312F-46D9-B2D3-D2A2A30104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547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E4DE7C-312F-46D9-B2D3-D2A2A301047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1229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55600" indent="-34290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sz="1200" spc="-5" dirty="0">
                <a:solidFill>
                  <a:srgbClr val="434F69"/>
                </a:solidFill>
                <a:latin typeface="Arial"/>
                <a:cs typeface="Arial"/>
              </a:rPr>
              <a:t>Fall community based hearings about housing and community economic development needs.</a:t>
            </a:r>
          </a:p>
          <a:p>
            <a:pPr marL="355600" indent="-342900">
              <a:spcBef>
                <a:spcPts val="100"/>
              </a:spcBef>
              <a:buFont typeface="Arial" panose="020B0604020202020204" pitchFamily="34" charset="0"/>
              <a:buChar char="•"/>
            </a:pPr>
            <a:endParaRPr lang="en-US" sz="1200" spc="-5" dirty="0">
              <a:solidFill>
                <a:srgbClr val="434F69"/>
              </a:solidFill>
              <a:latin typeface="Arial"/>
              <a:cs typeface="Arial"/>
            </a:endParaRPr>
          </a:p>
          <a:p>
            <a:pPr marL="355600" indent="-34290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sz="1200" spc="-5" dirty="0">
                <a:solidFill>
                  <a:srgbClr val="434F69"/>
                </a:solidFill>
                <a:latin typeface="Arial"/>
                <a:cs typeface="Arial"/>
              </a:rPr>
              <a:t>Share community feedback to inform federal funding planning.</a:t>
            </a:r>
          </a:p>
          <a:p>
            <a:pPr marL="355600" indent="-342900">
              <a:spcBef>
                <a:spcPts val="100"/>
              </a:spcBef>
              <a:buFont typeface="Arial" panose="020B0604020202020204" pitchFamily="34" charset="0"/>
              <a:buChar char="•"/>
            </a:pPr>
            <a:endParaRPr lang="en-US" sz="1200" spc="-5" dirty="0">
              <a:solidFill>
                <a:srgbClr val="434F69"/>
              </a:solidFill>
              <a:latin typeface="Arial"/>
              <a:cs typeface="Arial"/>
            </a:endParaRPr>
          </a:p>
          <a:p>
            <a:pPr marL="355600" indent="-34290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sz="1200" spc="-5" dirty="0">
                <a:solidFill>
                  <a:srgbClr val="434F69"/>
                </a:solidFill>
                <a:latin typeface="Arial"/>
                <a:cs typeface="Arial"/>
              </a:rPr>
              <a:t>Spring hearings to share the goals, strategies and actions with community prior to adoption.</a:t>
            </a:r>
          </a:p>
          <a:p>
            <a:pPr marL="12700">
              <a:spcBef>
                <a:spcPts val="100"/>
              </a:spcBef>
            </a:pPr>
            <a:endParaRPr lang="en-US" sz="1200" spc="-5" dirty="0">
              <a:solidFill>
                <a:srgbClr val="434F69"/>
              </a:solidFill>
              <a:latin typeface="Arial"/>
              <a:cs typeface="Arial"/>
            </a:endParaRPr>
          </a:p>
          <a:p>
            <a:pPr marL="355600" indent="-34290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sz="1200" spc="-5" dirty="0">
                <a:solidFill>
                  <a:srgbClr val="434F69"/>
                </a:solidFill>
                <a:latin typeface="Arial"/>
                <a:cs typeface="Arial"/>
              </a:rPr>
              <a:t>Apply for the federal formula grants.</a:t>
            </a:r>
          </a:p>
          <a:p>
            <a:pPr marL="355600" indent="-342900">
              <a:spcBef>
                <a:spcPts val="100"/>
              </a:spcBef>
              <a:buFont typeface="Arial" panose="020B0604020202020204" pitchFamily="34" charset="0"/>
              <a:buChar char="•"/>
            </a:pPr>
            <a:endParaRPr lang="en-US" sz="1200" spc="-5" dirty="0">
              <a:solidFill>
                <a:srgbClr val="434F69"/>
              </a:solidFill>
              <a:latin typeface="Arial"/>
              <a:cs typeface="Arial"/>
            </a:endParaRPr>
          </a:p>
          <a:p>
            <a:pPr marL="355600" indent="-34290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sz="1200" spc="-5" dirty="0">
                <a:solidFill>
                  <a:srgbClr val="434F69"/>
                </a:solidFill>
                <a:latin typeface="Arial"/>
                <a:cs typeface="Arial"/>
              </a:rPr>
              <a:t>Certify that the jurisdiction federal grant recipient is compliant with federal fair housing law.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E4DE7C-312F-46D9-B2D3-D2A2A301047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8603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E4DE7C-312F-46D9-B2D3-D2A2A301047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531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lang="en-US" spc="-10" dirty="0">
                <a:solidFill>
                  <a:srgbClr val="27829D"/>
                </a:solidFill>
              </a:rPr>
              <a:t>Draft Action Plan Meeting | 5/7/19 | Portland Housing Bureau</a:t>
            </a:r>
            <a:endParaRPr spc="-5" dirty="0">
              <a:solidFill>
                <a:srgbClr val="27829D"/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3BA14-D588-4463-8341-D3F0C58AB0C6}" type="datetime1">
              <a:rPr lang="en-US" smtClean="0"/>
              <a:t>6/1/2020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27829D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27829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lang="en-US" spc="-10" dirty="0">
                <a:solidFill>
                  <a:srgbClr val="27829D"/>
                </a:solidFill>
              </a:rPr>
              <a:t>Draft Action Plan Meeting | 5/7/19 | Portland Housing Bureau</a:t>
            </a:r>
            <a:endParaRPr spc="-5" dirty="0">
              <a:solidFill>
                <a:srgbClr val="27829D"/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95C51-21DB-4305-A2AE-53A9F9801BCF}" type="datetime1">
              <a:rPr lang="en-US" smtClean="0"/>
              <a:t>6/1/2020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27829D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27829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lang="en-US" spc="-10" dirty="0">
                <a:solidFill>
                  <a:srgbClr val="27829D"/>
                </a:solidFill>
              </a:rPr>
              <a:t>Draft Action Plan Meeting | 5/7/19 | Portland Housing Bureau</a:t>
            </a:r>
            <a:endParaRPr spc="-5" dirty="0">
              <a:solidFill>
                <a:srgbClr val="27829D"/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D4847-D3A7-4DA2-9920-70F0195C2224}" type="datetime1">
              <a:rPr lang="en-US" smtClean="0"/>
              <a:t>6/1/2020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27829D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27829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lang="en-US" spc="-10" dirty="0">
                <a:solidFill>
                  <a:srgbClr val="27829D"/>
                </a:solidFill>
              </a:rPr>
              <a:t>Draft Action Plan Meeting | 5/7/19 | Portland Housing Bureau</a:t>
            </a:r>
            <a:endParaRPr spc="-5" dirty="0">
              <a:solidFill>
                <a:srgbClr val="27829D"/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09038C-28FA-4A1E-A189-BDB59647CF0E}" type="datetime1">
              <a:rPr lang="en-US" smtClean="0"/>
              <a:t>6/1/2020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27829D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lang="en-US" spc="-10" dirty="0">
                <a:solidFill>
                  <a:srgbClr val="27829D"/>
                </a:solidFill>
              </a:rPr>
              <a:t>Draft Action Plan Meeting | 5/7/19 | Portland Housing Bureau</a:t>
            </a:r>
            <a:endParaRPr spc="-5" dirty="0">
              <a:solidFill>
                <a:srgbClr val="27829D"/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69EF9-F9DB-4497-A1AB-68EB084F4AC7}" type="datetime1">
              <a:rPr lang="en-US" smtClean="0"/>
              <a:t>6/1/2020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27829D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88340" y="582226"/>
            <a:ext cx="10815319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rgbClr val="27829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88340" y="1367933"/>
            <a:ext cx="10815319" cy="269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758090" y="6489863"/>
            <a:ext cx="6101715" cy="196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lang="en-US" spc="-10" dirty="0">
                <a:solidFill>
                  <a:srgbClr val="27829D"/>
                </a:solidFill>
              </a:rPr>
              <a:t>Draft Action Plan Meeting | 5/7/19 | Portland Housing Bureau</a:t>
            </a:r>
            <a:endParaRPr spc="-5" dirty="0">
              <a:solidFill>
                <a:srgbClr val="27829D"/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1E5E1-94B6-4341-93A2-2AFC7D041A61}" type="datetime1">
              <a:rPr lang="en-US" smtClean="0"/>
              <a:t>6/1/2020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335166" y="6478453"/>
            <a:ext cx="128270" cy="2114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rgbClr val="27829D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Kim.McCarty@PortlandOregon.gov" TargetMode="External"/><Relationship Id="rId2" Type="http://schemas.openxmlformats.org/officeDocument/2006/relationships/hyperlink" Target="https://us02web.zoom.us/meeting/register/tZYrde-opj4uG9DmjQRmGhU1aa46YYN_VP7j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s://www.portlandoregon.gov/phb/74382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001180ED-18EA-4C46-8B9F-9594DD02846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40674"/>
            <a:ext cx="5562602" cy="1338616"/>
          </a:xfrm>
          <a:prstGeom prst="rect">
            <a:avLst/>
          </a:prstGeom>
        </p:spPr>
      </p:pic>
      <p:sp>
        <p:nvSpPr>
          <p:cNvPr id="2" name="object 2"/>
          <p:cNvSpPr/>
          <p:nvPr/>
        </p:nvSpPr>
        <p:spPr>
          <a:xfrm>
            <a:off x="0" y="1806219"/>
            <a:ext cx="12192000" cy="4490085"/>
          </a:xfrm>
          <a:custGeom>
            <a:avLst/>
            <a:gdLst/>
            <a:ahLst/>
            <a:cxnLst/>
            <a:rect l="l" t="t" r="r" b="b"/>
            <a:pathLst>
              <a:path w="12192000" h="4490085">
                <a:moveTo>
                  <a:pt x="0" y="4489919"/>
                </a:moveTo>
                <a:lnTo>
                  <a:pt x="12192000" y="4489919"/>
                </a:lnTo>
                <a:lnTo>
                  <a:pt x="12192000" y="0"/>
                </a:lnTo>
                <a:lnTo>
                  <a:pt x="0" y="0"/>
                </a:lnTo>
                <a:lnTo>
                  <a:pt x="0" y="4489919"/>
                </a:lnTo>
                <a:close/>
              </a:path>
            </a:pathLst>
          </a:custGeom>
          <a:solidFill>
            <a:srgbClr val="27829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0" y="6296139"/>
            <a:ext cx="12192000" cy="561975"/>
          </a:xfrm>
          <a:custGeom>
            <a:avLst/>
            <a:gdLst/>
            <a:ahLst/>
            <a:cxnLst/>
            <a:rect l="l" t="t" r="r" b="b"/>
            <a:pathLst>
              <a:path w="12192000" h="561975">
                <a:moveTo>
                  <a:pt x="12192000" y="561860"/>
                </a:moveTo>
                <a:lnTo>
                  <a:pt x="12192000" y="0"/>
                </a:lnTo>
                <a:lnTo>
                  <a:pt x="0" y="0"/>
                </a:lnTo>
                <a:lnTo>
                  <a:pt x="0" y="561860"/>
                </a:lnTo>
                <a:lnTo>
                  <a:pt x="12192000" y="561860"/>
                </a:lnTo>
                <a:close/>
              </a:path>
            </a:pathLst>
          </a:custGeom>
          <a:solidFill>
            <a:srgbClr val="8FD16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4560712" y="4734175"/>
            <a:ext cx="0" cy="909955"/>
          </a:xfrm>
          <a:custGeom>
            <a:avLst/>
            <a:gdLst/>
            <a:ahLst/>
            <a:cxnLst/>
            <a:rect l="l" t="t" r="r" b="b"/>
            <a:pathLst>
              <a:path h="909954">
                <a:moveTo>
                  <a:pt x="0" y="0"/>
                </a:moveTo>
                <a:lnTo>
                  <a:pt x="0" y="909804"/>
                </a:lnTo>
              </a:path>
            </a:pathLst>
          </a:custGeom>
          <a:ln w="1269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79752" y="2380829"/>
            <a:ext cx="10621645" cy="1561966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0"/>
              </a:spcBef>
              <a:spcAft>
                <a:spcPts val="1800"/>
              </a:spcAft>
            </a:pPr>
            <a:r>
              <a:rPr lang="en-US" sz="6600" spc="-5" dirty="0">
                <a:solidFill>
                  <a:srgbClr val="FFFFFF"/>
                </a:solidFill>
              </a:rPr>
              <a:t>Action Plan </a:t>
            </a:r>
            <a:br>
              <a:rPr lang="en-US" sz="6600" spc="-5" dirty="0">
                <a:solidFill>
                  <a:srgbClr val="FFFFFF"/>
                </a:solidFill>
              </a:rPr>
            </a:br>
            <a:r>
              <a:rPr lang="en-US" sz="2800" spc="-5" dirty="0">
                <a:solidFill>
                  <a:srgbClr val="FFFFFF"/>
                </a:solidFill>
              </a:rPr>
              <a:t>Portland Consortium | </a:t>
            </a:r>
            <a:r>
              <a:rPr lang="en-US" sz="2800" dirty="0">
                <a:solidFill>
                  <a:srgbClr val="FFFFFF"/>
                </a:solidFill>
              </a:rPr>
              <a:t>Action Plans FY 2020-2021</a:t>
            </a:r>
            <a:endParaRPr sz="6600" dirty="0"/>
          </a:p>
        </p:txBody>
      </p:sp>
      <p:sp>
        <p:nvSpPr>
          <p:cNvPr id="8" name="object 8"/>
          <p:cNvSpPr txBox="1"/>
          <p:nvPr/>
        </p:nvSpPr>
        <p:spPr>
          <a:xfrm>
            <a:off x="4828532" y="4627917"/>
            <a:ext cx="5534657" cy="8413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8800"/>
              </a:lnSpc>
              <a:spcBef>
                <a:spcPts val="100"/>
              </a:spcBef>
            </a:pPr>
            <a:r>
              <a:rPr lang="en-US" sz="2200" b="1" spc="-5" dirty="0">
                <a:solidFill>
                  <a:srgbClr val="FFFFFF"/>
                </a:solidFill>
                <a:latin typeface="Arial"/>
                <a:cs typeface="Arial"/>
              </a:rPr>
              <a:t>Kim McCarty, Rental Services Manager</a:t>
            </a:r>
            <a:r>
              <a:rPr lang="en-US" sz="22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2200" b="1" spc="-5" dirty="0">
                <a:solidFill>
                  <a:srgbClr val="FFFFFF"/>
                </a:solidFill>
                <a:latin typeface="Arial"/>
                <a:cs typeface="Arial"/>
              </a:rPr>
              <a:t>June 3, 2020</a:t>
            </a:r>
            <a:endParaRPr sz="2200" b="1" dirty="0">
              <a:latin typeface="Arial"/>
              <a:cs typeface="Arial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AFA56A4-F40F-4A2D-AB8B-44B032F7A1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1476" y="4769696"/>
            <a:ext cx="3731409" cy="69954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644"/>
            <a:ext cx="4288155" cy="6296660"/>
          </a:xfrm>
          <a:custGeom>
            <a:avLst/>
            <a:gdLst/>
            <a:ahLst/>
            <a:cxnLst/>
            <a:rect l="l" t="t" r="r" b="b"/>
            <a:pathLst>
              <a:path w="4288155" h="6296660">
                <a:moveTo>
                  <a:pt x="0" y="6296139"/>
                </a:moveTo>
                <a:lnTo>
                  <a:pt x="4288155" y="6296139"/>
                </a:lnTo>
                <a:lnTo>
                  <a:pt x="4288155" y="0"/>
                </a:lnTo>
                <a:lnTo>
                  <a:pt x="0" y="0"/>
                </a:lnTo>
                <a:lnTo>
                  <a:pt x="0" y="6296139"/>
                </a:lnTo>
                <a:close/>
              </a:path>
            </a:pathLst>
          </a:custGeom>
          <a:solidFill>
            <a:srgbClr val="27829D"/>
          </a:solidFill>
        </p:spPr>
        <p:txBody>
          <a:bodyPr wrap="square" lIns="0" tIns="0" rIns="0" bIns="0" rtlCol="0"/>
          <a:lstStyle/>
          <a:p>
            <a:pPr lvl="0"/>
            <a:endParaRPr lang="en-US" sz="3200" kern="0" dirty="0">
              <a:solidFill>
                <a:prstClr val="white"/>
              </a:solidFill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6296139"/>
            <a:ext cx="4288155" cy="561975"/>
          </a:xfrm>
          <a:custGeom>
            <a:avLst/>
            <a:gdLst/>
            <a:ahLst/>
            <a:cxnLst/>
            <a:rect l="l" t="t" r="r" b="b"/>
            <a:pathLst>
              <a:path w="4288155" h="561975">
                <a:moveTo>
                  <a:pt x="0" y="561860"/>
                </a:moveTo>
                <a:lnTo>
                  <a:pt x="4288155" y="561860"/>
                </a:lnTo>
                <a:lnTo>
                  <a:pt x="4288155" y="0"/>
                </a:lnTo>
                <a:lnTo>
                  <a:pt x="0" y="0"/>
                </a:lnTo>
                <a:lnTo>
                  <a:pt x="0" y="561860"/>
                </a:lnTo>
                <a:close/>
              </a:path>
            </a:pathLst>
          </a:custGeom>
          <a:solidFill>
            <a:srgbClr val="8FD16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482739" y="2306472"/>
            <a:ext cx="3089275" cy="0"/>
          </a:xfrm>
          <a:custGeom>
            <a:avLst/>
            <a:gdLst/>
            <a:ahLst/>
            <a:cxnLst/>
            <a:rect l="l" t="t" r="r" b="b"/>
            <a:pathLst>
              <a:path w="3089275">
                <a:moveTo>
                  <a:pt x="0" y="0"/>
                </a:moveTo>
                <a:lnTo>
                  <a:pt x="3089000" y="0"/>
                </a:lnTo>
              </a:path>
            </a:pathLst>
          </a:custGeom>
          <a:ln w="3275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04801" y="152400"/>
            <a:ext cx="3983354" cy="2759730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/>
          <a:p>
            <a:pPr marR="5080">
              <a:lnSpc>
                <a:spcPts val="3470"/>
              </a:lnSpc>
              <a:spcBef>
                <a:spcPts val="520"/>
              </a:spcBef>
            </a:pPr>
            <a:r>
              <a:rPr lang="en-US" sz="2800" dirty="0">
                <a:solidFill>
                  <a:schemeClr val="bg1"/>
                </a:solidFill>
              </a:rPr>
              <a:t>2019 Action Plan Amendment 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for CARES Act and HOME TBRA Funds</a:t>
            </a:r>
            <a:br>
              <a:rPr lang="en-US" sz="28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endParaRPr sz="36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6B7B57B-5A04-49EB-A2C8-E6BC60055D87}"/>
              </a:ext>
            </a:extLst>
          </p:cNvPr>
          <p:cNvSpPr txBox="1"/>
          <p:nvPr/>
        </p:nvSpPr>
        <p:spPr>
          <a:xfrm>
            <a:off x="304801" y="2667005"/>
            <a:ext cx="373379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Funds to assist low-income households and/or businesses impacted by COVID-19.</a:t>
            </a:r>
          </a:p>
          <a:p>
            <a:endParaRPr lang="en-US" sz="2800" b="1" dirty="0"/>
          </a:p>
          <a:p>
            <a:endParaRPr lang="en-US" sz="2800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CDBBC95-BABE-4F28-A09B-B8F0859E02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4349108"/>
              </p:ext>
            </p:extLst>
          </p:nvPr>
        </p:nvGraphicFramePr>
        <p:xfrm>
          <a:off x="4648199" y="303687"/>
          <a:ext cx="7239000" cy="5716111"/>
        </p:xfrm>
        <a:graphic>
          <a:graphicData uri="http://schemas.openxmlformats.org/drawingml/2006/table">
            <a:tbl>
              <a:tblPr/>
              <a:tblGrid>
                <a:gridCol w="328315">
                  <a:extLst>
                    <a:ext uri="{9D8B030D-6E8A-4147-A177-3AD203B41FA5}">
                      <a16:colId xmlns:a16="http://schemas.microsoft.com/office/drawing/2014/main" val="2064941329"/>
                    </a:ext>
                  </a:extLst>
                </a:gridCol>
                <a:gridCol w="2762493">
                  <a:extLst>
                    <a:ext uri="{9D8B030D-6E8A-4147-A177-3AD203B41FA5}">
                      <a16:colId xmlns:a16="http://schemas.microsoft.com/office/drawing/2014/main" val="1434911902"/>
                    </a:ext>
                  </a:extLst>
                </a:gridCol>
                <a:gridCol w="955674">
                  <a:extLst>
                    <a:ext uri="{9D8B030D-6E8A-4147-A177-3AD203B41FA5}">
                      <a16:colId xmlns:a16="http://schemas.microsoft.com/office/drawing/2014/main" val="4094188962"/>
                    </a:ext>
                  </a:extLst>
                </a:gridCol>
                <a:gridCol w="964489">
                  <a:extLst>
                    <a:ext uri="{9D8B030D-6E8A-4147-A177-3AD203B41FA5}">
                      <a16:colId xmlns:a16="http://schemas.microsoft.com/office/drawing/2014/main" val="3514654029"/>
                    </a:ext>
                  </a:extLst>
                </a:gridCol>
                <a:gridCol w="2228029">
                  <a:extLst>
                    <a:ext uri="{9D8B030D-6E8A-4147-A177-3AD203B41FA5}">
                      <a16:colId xmlns:a16="http://schemas.microsoft.com/office/drawing/2014/main" val="1555321668"/>
                    </a:ext>
                  </a:extLst>
                </a:gridCol>
              </a:tblGrid>
              <a:tr h="835988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HOME &amp; CARES ACT FUNDS ALLOCATION FOR PY2019 AMENDMENT</a:t>
                      </a:r>
                    </a:p>
                  </a:txBody>
                  <a:tcPr marL="11712" marR="11712" marT="117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7696360"/>
                  </a:ext>
                </a:extLst>
              </a:tr>
              <a:tr h="7558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</a:t>
                      </a:r>
                    </a:p>
                  </a:txBody>
                  <a:tcPr marL="11712" marR="11712" marT="117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Project Title</a:t>
                      </a:r>
                    </a:p>
                  </a:txBody>
                  <a:tcPr marL="11712" marR="11712" marT="117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Activity</a:t>
                      </a:r>
                    </a:p>
                  </a:txBody>
                  <a:tcPr marL="11712" marR="11712" marT="117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Grant</a:t>
                      </a:r>
                    </a:p>
                  </a:txBody>
                  <a:tcPr marL="11712" marR="11712" marT="117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Adopted FY20-21</a:t>
                      </a:r>
                    </a:p>
                  </a:txBody>
                  <a:tcPr marL="11712" marR="11712" marT="117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866440"/>
                  </a:ext>
                </a:extLst>
              </a:tr>
              <a:tr h="11010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1712" marR="11712" marT="117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CV - FY19-20 Economic Opportunity Initiative - </a:t>
                      </a:r>
                    </a:p>
                  </a:txBody>
                  <a:tcPr marL="11712" marR="11712" marT="117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TBD</a:t>
                      </a:r>
                    </a:p>
                  </a:txBody>
                  <a:tcPr marL="11712" marR="11712" marT="117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CDBG</a:t>
                      </a:r>
                    </a:p>
                  </a:txBody>
                  <a:tcPr marL="11712" marR="11712" marT="117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1,284,820 </a:t>
                      </a:r>
                    </a:p>
                  </a:txBody>
                  <a:tcPr marL="11712" marR="11712" marT="117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0161947"/>
                  </a:ext>
                </a:extLst>
              </a:tr>
              <a:tr h="7558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1712" marR="11712" marT="117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CV - ESG19-20</a:t>
                      </a:r>
                    </a:p>
                  </a:txBody>
                  <a:tcPr marL="11712" marR="11712" marT="117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TBD</a:t>
                      </a:r>
                    </a:p>
                  </a:txBody>
                  <a:tcPr marL="11712" marR="11712" marT="117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HESG</a:t>
                      </a:r>
                    </a:p>
                  </a:txBody>
                  <a:tcPr marL="11712" marR="11712" marT="117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2,578,424 </a:t>
                      </a:r>
                    </a:p>
                  </a:txBody>
                  <a:tcPr marL="11712" marR="11712" marT="117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2621882"/>
                  </a:ext>
                </a:extLst>
              </a:tr>
              <a:tr h="7558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1712" marR="11712" marT="117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CV - FY19-20 HOPWA Subcontracts</a:t>
                      </a:r>
                    </a:p>
                  </a:txBody>
                  <a:tcPr marL="11712" marR="11712" marT="117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TBD</a:t>
                      </a:r>
                    </a:p>
                  </a:txBody>
                  <a:tcPr marL="11712" marR="11712" marT="117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HOPWA</a:t>
                      </a:r>
                    </a:p>
                  </a:txBody>
                  <a:tcPr marL="11712" marR="11712" marT="117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249,909 </a:t>
                      </a:r>
                    </a:p>
                  </a:txBody>
                  <a:tcPr marL="11712" marR="11712" marT="117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203046"/>
                  </a:ext>
                </a:extLst>
              </a:tr>
              <a:tr h="7558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11712" marR="11712" marT="117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CV - FY19-20 CDBG Rent Assistance</a:t>
                      </a:r>
                    </a:p>
                  </a:txBody>
                  <a:tcPr marL="11712" marR="11712" marT="117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TBD</a:t>
                      </a:r>
                    </a:p>
                  </a:txBody>
                  <a:tcPr marL="11712" marR="11712" marT="117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CDBG</a:t>
                      </a:r>
                    </a:p>
                  </a:txBody>
                  <a:tcPr marL="11712" marR="11712" marT="117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3,854,461 </a:t>
                      </a:r>
                    </a:p>
                  </a:txBody>
                  <a:tcPr marL="11712" marR="11712" marT="117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2222120"/>
                  </a:ext>
                </a:extLst>
              </a:tr>
              <a:tr h="7558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11712" marR="11712" marT="117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FY 19-20 Tenant Based Rent Assistance </a:t>
                      </a:r>
                    </a:p>
                  </a:txBody>
                  <a:tcPr marL="11712" marR="11712" marT="117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TBD</a:t>
                      </a:r>
                    </a:p>
                  </a:txBody>
                  <a:tcPr marL="11712" marR="11712" marT="117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HOME</a:t>
                      </a:r>
                    </a:p>
                  </a:txBody>
                  <a:tcPr marL="11712" marR="11712" marT="117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4,500,000 </a:t>
                      </a:r>
                    </a:p>
                  </a:txBody>
                  <a:tcPr marL="11712" marR="11712" marT="117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01272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8884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296133"/>
            <a:ext cx="12192000" cy="561975"/>
          </a:xfrm>
          <a:custGeom>
            <a:avLst/>
            <a:gdLst/>
            <a:ahLst/>
            <a:cxnLst/>
            <a:rect l="l" t="t" r="r" b="b"/>
            <a:pathLst>
              <a:path w="12192000" h="561975">
                <a:moveTo>
                  <a:pt x="12192000" y="0"/>
                </a:moveTo>
                <a:lnTo>
                  <a:pt x="5613" y="0"/>
                </a:lnTo>
                <a:lnTo>
                  <a:pt x="0" y="561873"/>
                </a:lnTo>
                <a:lnTo>
                  <a:pt x="12192000" y="561873"/>
                </a:lnTo>
                <a:lnTo>
                  <a:pt x="12192000" y="0"/>
                </a:lnTo>
                <a:close/>
              </a:path>
            </a:pathLst>
          </a:custGeom>
          <a:solidFill>
            <a:srgbClr val="27829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0" y="6296139"/>
            <a:ext cx="3302000" cy="561975"/>
          </a:xfrm>
          <a:custGeom>
            <a:avLst/>
            <a:gdLst/>
            <a:ahLst/>
            <a:cxnLst/>
            <a:rect l="l" t="t" r="r" b="b"/>
            <a:pathLst>
              <a:path w="3302000" h="561975">
                <a:moveTo>
                  <a:pt x="0" y="561860"/>
                </a:moveTo>
                <a:lnTo>
                  <a:pt x="3302000" y="561860"/>
                </a:lnTo>
                <a:lnTo>
                  <a:pt x="3302000" y="0"/>
                </a:lnTo>
                <a:lnTo>
                  <a:pt x="0" y="0"/>
                </a:lnTo>
                <a:lnTo>
                  <a:pt x="0" y="561860"/>
                </a:lnTo>
                <a:close/>
              </a:path>
            </a:pathLst>
          </a:custGeom>
          <a:solidFill>
            <a:srgbClr val="8FD16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712470" y="1373901"/>
            <a:ext cx="6221730" cy="42396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2400" spc="-5" dirty="0">
                <a:solidFill>
                  <a:srgbClr val="434F69"/>
                </a:solidFill>
                <a:latin typeface="Arial"/>
                <a:cs typeface="Arial"/>
              </a:rPr>
              <a:t>Portland Consortium Action Plan Hearing</a:t>
            </a:r>
          </a:p>
          <a:p>
            <a:pPr marL="12700" algn="ctr">
              <a:spcBef>
                <a:spcPts val="100"/>
              </a:spcBef>
            </a:pPr>
            <a:r>
              <a:rPr lang="en-US" sz="1400" u="sng" dirty="0"/>
              <a:t>Due to the public health crisis, this hearing will be held remotely.</a:t>
            </a:r>
            <a:r>
              <a:rPr lang="en-US" sz="1400" spc="-5" dirty="0">
                <a:solidFill>
                  <a:srgbClr val="434F69"/>
                </a:solidFill>
                <a:latin typeface="Arial"/>
                <a:cs typeface="Arial"/>
              </a:rPr>
              <a:t> </a:t>
            </a:r>
            <a:endParaRPr lang="en-US" sz="2400" spc="-5" dirty="0">
              <a:solidFill>
                <a:srgbClr val="434F69"/>
              </a:solidFill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2400" spc="-5" dirty="0">
                <a:solidFill>
                  <a:srgbClr val="434F69"/>
                </a:solidFill>
                <a:latin typeface="Arial"/>
                <a:cs typeface="Arial"/>
              </a:rPr>
              <a:t>Date: June 11, 2020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2400" spc="-5" dirty="0">
                <a:solidFill>
                  <a:srgbClr val="434F69"/>
                </a:solidFill>
                <a:latin typeface="Arial"/>
                <a:cs typeface="Arial"/>
              </a:rPr>
              <a:t>Time: 06:00  p.m.</a:t>
            </a:r>
          </a:p>
          <a:p>
            <a:pPr marL="12700">
              <a:spcBef>
                <a:spcPts val="100"/>
              </a:spcBef>
            </a:pPr>
            <a:r>
              <a:rPr lang="en-US" sz="1400" b="1" spc="-5" dirty="0">
                <a:solidFill>
                  <a:srgbClr val="8FD169"/>
                </a:solidFill>
                <a:latin typeface="Arial"/>
                <a:cs typeface="Arial"/>
              </a:rPr>
              <a:t>Web Access: </a:t>
            </a:r>
            <a:r>
              <a:rPr lang="en-US" sz="1400" u="sng" dirty="0">
                <a:hlinkClick r:id="rId2"/>
              </a:rPr>
              <a:t>https://us02web.zoom.us/meeting/register/tZYrde-opj4uG9DmjQRmGhU1aa46YYN_VP7j</a:t>
            </a:r>
            <a:endParaRPr lang="en-US" sz="1400" dirty="0"/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en-US" sz="1400" b="1" spc="-5" dirty="0">
              <a:solidFill>
                <a:srgbClr val="8FD169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400" b="1" spc="-5" dirty="0">
                <a:solidFill>
                  <a:srgbClr val="8FD169"/>
                </a:solidFill>
                <a:latin typeface="Arial"/>
                <a:cs typeface="Arial"/>
              </a:rPr>
              <a:t>Comment period: </a:t>
            </a:r>
            <a:r>
              <a:rPr lang="en-US" sz="1400" spc="-5" dirty="0">
                <a:solidFill>
                  <a:srgbClr val="434F69"/>
                </a:solidFill>
                <a:latin typeface="Arial"/>
                <a:cs typeface="Arial"/>
              </a:rPr>
              <a:t>Action Plan Substantial Amendment public comment ends June 12, 2020. Consortium 2020 Action Plan public comment ends July 7, 2020. 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en-US" sz="1400" b="1" spc="-5" dirty="0">
              <a:solidFill>
                <a:srgbClr val="8FD169"/>
              </a:solidFill>
              <a:latin typeface="Arial"/>
              <a:cs typeface="Arial"/>
            </a:endParaRPr>
          </a:p>
          <a:p>
            <a:pPr marL="12700">
              <a:spcBef>
                <a:spcPts val="100"/>
              </a:spcBef>
            </a:pPr>
            <a:r>
              <a:rPr lang="en-US" sz="1400" b="1" spc="-5" dirty="0">
                <a:solidFill>
                  <a:srgbClr val="8FD169"/>
                </a:solidFill>
                <a:latin typeface="Arial"/>
                <a:cs typeface="Arial"/>
              </a:rPr>
              <a:t>Contact us! </a:t>
            </a:r>
            <a:endParaRPr lang="en-US" sz="1400" dirty="0">
              <a:latin typeface="Arial"/>
              <a:cs typeface="Arial"/>
            </a:endParaRPr>
          </a:p>
          <a:p>
            <a:pPr>
              <a:spcBef>
                <a:spcPts val="10"/>
              </a:spcBef>
            </a:pPr>
            <a:r>
              <a:rPr lang="en-US" sz="1400" spc="-5" dirty="0">
                <a:solidFill>
                  <a:srgbClr val="434F69"/>
                </a:solidFill>
                <a:latin typeface="Times New Roman"/>
                <a:cs typeface="Times New Roman"/>
              </a:rPr>
              <a:t>By</a:t>
            </a:r>
            <a:r>
              <a:rPr lang="en-US" sz="1400" spc="-5" dirty="0">
                <a:solidFill>
                  <a:srgbClr val="434F69"/>
                </a:solidFill>
                <a:latin typeface="Arial"/>
                <a:cs typeface="Arial"/>
              </a:rPr>
              <a:t> email, mail, calls, online, or at  public meetings. </a:t>
            </a:r>
            <a:r>
              <a:rPr lang="en-US" sz="1400" b="1" spc="-5" dirty="0">
                <a:solidFill>
                  <a:srgbClr val="434F69"/>
                </a:solidFill>
                <a:latin typeface="Arial"/>
                <a:cs typeface="Arial"/>
              </a:rPr>
              <a:t>Contact Kim McCarty at </a:t>
            </a:r>
            <a:r>
              <a:rPr lang="en-US" sz="1400" b="1" spc="-5" dirty="0">
                <a:solidFill>
                  <a:srgbClr val="434F69"/>
                </a:solidFill>
                <a:latin typeface="Arial"/>
                <a:cs typeface="Arial"/>
                <a:hlinkClick r:id="rId3"/>
              </a:rPr>
              <a:t>Kim.McCarty@PortlandOregon.gov</a:t>
            </a:r>
            <a:r>
              <a:rPr lang="en-US" sz="1400" b="1" spc="-5" dirty="0">
                <a:solidFill>
                  <a:srgbClr val="434F69"/>
                </a:solidFill>
                <a:latin typeface="Arial"/>
                <a:cs typeface="Arial"/>
              </a:rPr>
              <a:t> </a:t>
            </a:r>
            <a:r>
              <a:rPr lang="en-US" sz="1400" spc="-5" dirty="0">
                <a:solidFill>
                  <a:srgbClr val="434F69"/>
                </a:solidFill>
                <a:latin typeface="Arial"/>
                <a:cs typeface="Arial"/>
              </a:rPr>
              <a:t>For translations, interpretation, or other accommodations please call 503-823-5312. :For more information about related Gresham and Multnomah County hearings visit: </a:t>
            </a:r>
            <a:r>
              <a:rPr lang="en-US" sz="1400" spc="-5" dirty="0">
                <a:solidFill>
                  <a:srgbClr val="434F69"/>
                </a:solidFill>
                <a:latin typeface="Arial"/>
                <a:cs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https://www.portlandoregon.gov/phb/74382</a:t>
            </a:r>
            <a:r>
              <a:rPr lang="en-US" sz="1400" spc="-5" dirty="0">
                <a:solidFill>
                  <a:srgbClr val="434F69"/>
                </a:solidFill>
                <a:latin typeface="Arial"/>
                <a:cs typeface="Arial"/>
              </a:rPr>
              <a:t>.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xfrm>
            <a:off x="4724400" y="6458301"/>
            <a:ext cx="6101715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lang="en-US" spc="-10" dirty="0"/>
              <a:t>Draft Action Plan Meeting | 6/11/20| Portland Housing Bureau</a:t>
            </a:r>
            <a:endParaRPr spc="-5" dirty="0"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88340" y="582226"/>
            <a:ext cx="959866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pc="-5" dirty="0"/>
              <a:t>Public Comments are invited! </a:t>
            </a:r>
          </a:p>
        </p:txBody>
      </p:sp>
      <p:pic>
        <p:nvPicPr>
          <p:cNvPr id="8" name="Content Placeholder 6">
            <a:extLst>
              <a:ext uri="{FF2B5EF4-FFF2-40B4-BE49-F238E27FC236}">
                <a16:creationId xmlns:a16="http://schemas.microsoft.com/office/drawing/2014/main" id="{010A2B47-75A2-4850-B41C-83449EA0A35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3" r="2513"/>
          <a:stretch>
            <a:fillRect/>
          </a:stretch>
        </p:blipFill>
        <p:spPr>
          <a:xfrm>
            <a:off x="7239000" y="2153168"/>
            <a:ext cx="4419600" cy="3743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579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296133"/>
            <a:ext cx="12192000" cy="561975"/>
          </a:xfrm>
          <a:custGeom>
            <a:avLst/>
            <a:gdLst/>
            <a:ahLst/>
            <a:cxnLst/>
            <a:rect l="l" t="t" r="r" b="b"/>
            <a:pathLst>
              <a:path w="12192000" h="561975">
                <a:moveTo>
                  <a:pt x="12192000" y="0"/>
                </a:moveTo>
                <a:lnTo>
                  <a:pt x="5613" y="0"/>
                </a:lnTo>
                <a:lnTo>
                  <a:pt x="0" y="561873"/>
                </a:lnTo>
                <a:lnTo>
                  <a:pt x="12192000" y="561873"/>
                </a:lnTo>
                <a:lnTo>
                  <a:pt x="12192000" y="0"/>
                </a:lnTo>
                <a:close/>
              </a:path>
            </a:pathLst>
          </a:custGeom>
          <a:solidFill>
            <a:srgbClr val="27829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0" y="6296139"/>
            <a:ext cx="3302000" cy="561975"/>
          </a:xfrm>
          <a:custGeom>
            <a:avLst/>
            <a:gdLst/>
            <a:ahLst/>
            <a:cxnLst/>
            <a:rect l="l" t="t" r="r" b="b"/>
            <a:pathLst>
              <a:path w="3302000" h="561975">
                <a:moveTo>
                  <a:pt x="0" y="561860"/>
                </a:moveTo>
                <a:lnTo>
                  <a:pt x="3302000" y="561860"/>
                </a:lnTo>
                <a:lnTo>
                  <a:pt x="3302000" y="0"/>
                </a:lnTo>
                <a:lnTo>
                  <a:pt x="0" y="0"/>
                </a:lnTo>
                <a:lnTo>
                  <a:pt x="0" y="561860"/>
                </a:lnTo>
                <a:close/>
              </a:path>
            </a:pathLst>
          </a:custGeom>
          <a:solidFill>
            <a:srgbClr val="8FD16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688340" y="1367933"/>
            <a:ext cx="10544175" cy="41341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57200" indent="-45720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sz="2800" b="1" u="sng" spc="-5" dirty="0">
                <a:solidFill>
                  <a:srgbClr val="434F69"/>
                </a:solidFill>
                <a:latin typeface="Arial"/>
                <a:cs typeface="Arial"/>
              </a:rPr>
              <a:t>2020 Action Plan </a:t>
            </a:r>
            <a:r>
              <a:rPr lang="en-US" sz="2800" b="1" spc="-5" dirty="0">
                <a:solidFill>
                  <a:srgbClr val="434F69"/>
                </a:solidFill>
                <a:latin typeface="Arial"/>
                <a:cs typeface="Arial"/>
              </a:rPr>
              <a:t>Goals, Strategies and Actions</a:t>
            </a:r>
          </a:p>
          <a:p>
            <a:pPr marL="457200" indent="-45720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sz="2800" b="1" u="sng" spc="-5" dirty="0">
                <a:solidFill>
                  <a:srgbClr val="434F69"/>
                </a:solidFill>
                <a:latin typeface="Arial"/>
                <a:cs typeface="Arial"/>
              </a:rPr>
              <a:t>Citizen Participation Plan </a:t>
            </a:r>
            <a:r>
              <a:rPr lang="en-US" sz="2800" b="1" spc="-5" dirty="0">
                <a:solidFill>
                  <a:srgbClr val="434F69"/>
                </a:solidFill>
                <a:latin typeface="Arial"/>
                <a:cs typeface="Arial"/>
              </a:rPr>
              <a:t>Amendment</a:t>
            </a:r>
          </a:p>
          <a:p>
            <a:pPr marL="457200" indent="-45720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sz="2800" b="1" u="sng" spc="-5" dirty="0">
                <a:solidFill>
                  <a:srgbClr val="434F69"/>
                </a:solidFill>
                <a:latin typeface="Arial"/>
                <a:cs typeface="Arial"/>
              </a:rPr>
              <a:t>2019 Action Plan </a:t>
            </a:r>
            <a:r>
              <a:rPr lang="en-US" sz="2800" b="1" spc="-5" dirty="0">
                <a:solidFill>
                  <a:srgbClr val="434F69"/>
                </a:solidFill>
                <a:latin typeface="Arial"/>
                <a:cs typeface="Arial"/>
              </a:rPr>
              <a:t>Substantial Amendment to receive CARES Act federal formula grants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xfrm>
            <a:off x="4758090" y="6489863"/>
            <a:ext cx="6101715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lang="en-US" spc="-10" dirty="0"/>
              <a:t>Draft Action Plan Meeting | 6/11/20 | Portland Housing Bureau</a:t>
            </a:r>
            <a:endParaRPr spc="-5" dirty="0"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88340" y="582226"/>
            <a:ext cx="10544174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pc="-5" dirty="0"/>
              <a:t>Consortium Action Plan Hearing: 3 Actions</a:t>
            </a:r>
            <a:endParaRPr spc="-5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1" y="-6985"/>
            <a:ext cx="4288155" cy="6296660"/>
          </a:xfrm>
          <a:custGeom>
            <a:avLst/>
            <a:gdLst/>
            <a:ahLst/>
            <a:cxnLst/>
            <a:rect l="l" t="t" r="r" b="b"/>
            <a:pathLst>
              <a:path w="4288155" h="6296660">
                <a:moveTo>
                  <a:pt x="0" y="6296139"/>
                </a:moveTo>
                <a:lnTo>
                  <a:pt x="4288155" y="6296139"/>
                </a:lnTo>
                <a:lnTo>
                  <a:pt x="4288155" y="0"/>
                </a:lnTo>
                <a:lnTo>
                  <a:pt x="0" y="0"/>
                </a:lnTo>
                <a:lnTo>
                  <a:pt x="0" y="6296139"/>
                </a:lnTo>
                <a:close/>
              </a:path>
            </a:pathLst>
          </a:custGeom>
          <a:solidFill>
            <a:srgbClr val="27829D"/>
          </a:solidFill>
        </p:spPr>
        <p:txBody>
          <a:bodyPr wrap="square" lIns="0" tIns="0" rIns="0" bIns="0" rtlCol="0"/>
          <a:lstStyle/>
          <a:p>
            <a:endParaRPr lang="en-US" dirty="0"/>
          </a:p>
        </p:txBody>
      </p:sp>
      <p:sp>
        <p:nvSpPr>
          <p:cNvPr id="3" name="object 3"/>
          <p:cNvSpPr/>
          <p:nvPr/>
        </p:nvSpPr>
        <p:spPr>
          <a:xfrm>
            <a:off x="0" y="6296139"/>
            <a:ext cx="4288155" cy="561975"/>
          </a:xfrm>
          <a:custGeom>
            <a:avLst/>
            <a:gdLst/>
            <a:ahLst/>
            <a:cxnLst/>
            <a:rect l="l" t="t" r="r" b="b"/>
            <a:pathLst>
              <a:path w="4288155" h="561975">
                <a:moveTo>
                  <a:pt x="0" y="561860"/>
                </a:moveTo>
                <a:lnTo>
                  <a:pt x="4288155" y="561860"/>
                </a:lnTo>
                <a:lnTo>
                  <a:pt x="4288155" y="0"/>
                </a:lnTo>
                <a:lnTo>
                  <a:pt x="0" y="0"/>
                </a:lnTo>
                <a:lnTo>
                  <a:pt x="0" y="561860"/>
                </a:lnTo>
                <a:close/>
              </a:path>
            </a:pathLst>
          </a:custGeom>
          <a:solidFill>
            <a:srgbClr val="8FD16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482739" y="3480063"/>
            <a:ext cx="3089275" cy="0"/>
          </a:xfrm>
          <a:custGeom>
            <a:avLst/>
            <a:gdLst/>
            <a:ahLst/>
            <a:cxnLst/>
            <a:rect l="l" t="t" r="r" b="b"/>
            <a:pathLst>
              <a:path w="3089275">
                <a:moveTo>
                  <a:pt x="0" y="0"/>
                </a:moveTo>
                <a:lnTo>
                  <a:pt x="3089000" y="0"/>
                </a:lnTo>
              </a:path>
            </a:pathLst>
          </a:custGeom>
          <a:ln w="3275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565387" y="3581400"/>
            <a:ext cx="2839720" cy="2558392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869"/>
              </a:spcBef>
              <a:tabLst>
                <a:tab pos="297815" algn="l"/>
                <a:tab pos="298450" algn="l"/>
              </a:tabLst>
            </a:pPr>
            <a:r>
              <a:rPr lang="en-US" sz="3200" b="1" dirty="0">
                <a:latin typeface="Arial"/>
                <a:cs typeface="Arial"/>
              </a:rPr>
              <a:t>$ 28,636,563 (new + carryover)</a:t>
            </a:r>
          </a:p>
          <a:p>
            <a:pPr marL="12700" algn="ctr">
              <a:lnSpc>
                <a:spcPct val="100000"/>
              </a:lnSpc>
              <a:spcBef>
                <a:spcPts val="869"/>
              </a:spcBef>
              <a:tabLst>
                <a:tab pos="297815" algn="l"/>
                <a:tab pos="298450" algn="l"/>
              </a:tabLst>
            </a:pPr>
            <a:endParaRPr lang="en-US" sz="2400" b="1" dirty="0"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  <a:spcBef>
                <a:spcPts val="869"/>
              </a:spcBef>
              <a:tabLst>
                <a:tab pos="297815" algn="l"/>
                <a:tab pos="298450" algn="l"/>
              </a:tabLst>
            </a:pPr>
            <a:endParaRPr sz="2400" b="1" dirty="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61478" y="1756456"/>
            <a:ext cx="2823210" cy="1413207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/>
          <a:p>
            <a:pPr marL="12700" marR="5080">
              <a:lnSpc>
                <a:spcPts val="3470"/>
              </a:lnSpc>
              <a:spcBef>
                <a:spcPts val="520"/>
              </a:spcBef>
            </a:pPr>
            <a:r>
              <a:rPr lang="en-US" sz="3200" spc="-5" dirty="0">
                <a:solidFill>
                  <a:srgbClr val="FFFFFF"/>
                </a:solidFill>
              </a:rPr>
              <a:t>2020 federal formula grant resources</a:t>
            </a:r>
            <a:endParaRPr sz="3200" dirty="0"/>
          </a:p>
        </p:txBody>
      </p:sp>
      <p:graphicFrame>
        <p:nvGraphicFramePr>
          <p:cNvPr id="74" name="Diagram 6">
            <a:extLst>
              <a:ext uri="{FF2B5EF4-FFF2-40B4-BE49-F238E27FC236}">
                <a16:creationId xmlns:a16="http://schemas.microsoft.com/office/drawing/2014/main" id="{535EE3C5-87B3-4F69-AB44-F1A06886472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02319217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296133"/>
            <a:ext cx="12192000" cy="561975"/>
          </a:xfrm>
          <a:custGeom>
            <a:avLst/>
            <a:gdLst/>
            <a:ahLst/>
            <a:cxnLst/>
            <a:rect l="l" t="t" r="r" b="b"/>
            <a:pathLst>
              <a:path w="12192000" h="561975">
                <a:moveTo>
                  <a:pt x="12192000" y="0"/>
                </a:moveTo>
                <a:lnTo>
                  <a:pt x="5613" y="0"/>
                </a:lnTo>
                <a:lnTo>
                  <a:pt x="0" y="561873"/>
                </a:lnTo>
                <a:lnTo>
                  <a:pt x="12192000" y="561873"/>
                </a:lnTo>
                <a:lnTo>
                  <a:pt x="12192000" y="0"/>
                </a:lnTo>
                <a:close/>
              </a:path>
            </a:pathLst>
          </a:custGeom>
          <a:solidFill>
            <a:srgbClr val="27829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0" y="6296139"/>
            <a:ext cx="3302000" cy="561975"/>
          </a:xfrm>
          <a:custGeom>
            <a:avLst/>
            <a:gdLst/>
            <a:ahLst/>
            <a:cxnLst/>
            <a:rect l="l" t="t" r="r" b="b"/>
            <a:pathLst>
              <a:path w="3302000" h="561975">
                <a:moveTo>
                  <a:pt x="0" y="561860"/>
                </a:moveTo>
                <a:lnTo>
                  <a:pt x="3302000" y="561860"/>
                </a:lnTo>
                <a:lnTo>
                  <a:pt x="3302000" y="0"/>
                </a:lnTo>
                <a:lnTo>
                  <a:pt x="0" y="0"/>
                </a:lnTo>
                <a:lnTo>
                  <a:pt x="0" y="561860"/>
                </a:lnTo>
                <a:close/>
              </a:path>
            </a:pathLst>
          </a:custGeom>
          <a:solidFill>
            <a:srgbClr val="8FD16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675682" y="1566560"/>
            <a:ext cx="3242310" cy="46048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800" spc="-5" dirty="0">
                <a:latin typeface="Arial"/>
                <a:cs typeface="Arial"/>
              </a:rPr>
              <a:t>Increase and preserve affordable housing choice.  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800" spc="-5" dirty="0">
                <a:latin typeface="Arial"/>
                <a:cs typeface="Arial"/>
              </a:rPr>
              <a:t>$24 Mill</a:t>
            </a:r>
            <a:r>
              <a:rPr lang="en-US" sz="1600" spc="-5" dirty="0">
                <a:latin typeface="Arial"/>
                <a:cs typeface="Arial"/>
              </a:rPr>
              <a:t>.  </a:t>
            </a:r>
          </a:p>
          <a:p>
            <a:pPr marL="298450" marR="5080" indent="-285750">
              <a:lnSpc>
                <a:spcPct val="94900"/>
              </a:lnSpc>
              <a:spcBef>
                <a:spcPts val="1575"/>
              </a:spcBef>
              <a:buFont typeface="Arial" panose="020B0604020202020204" pitchFamily="34" charset="0"/>
              <a:buChar char="•"/>
            </a:pPr>
            <a:r>
              <a:rPr lang="en-US" sz="1600" spc="-5" dirty="0">
                <a:solidFill>
                  <a:srgbClr val="434F69"/>
                </a:solidFill>
                <a:latin typeface="Arial"/>
                <a:cs typeface="Arial"/>
              </a:rPr>
              <a:t>Safe, and quality housing</a:t>
            </a:r>
          </a:p>
          <a:p>
            <a:pPr marL="298450" marR="5080" indent="-285750">
              <a:lnSpc>
                <a:spcPct val="94900"/>
              </a:lnSpc>
              <a:spcBef>
                <a:spcPts val="1575"/>
              </a:spcBef>
              <a:buFont typeface="Arial" panose="020B0604020202020204" pitchFamily="34" charset="0"/>
              <a:buChar char="•"/>
            </a:pPr>
            <a:r>
              <a:rPr lang="en-US" sz="1600" spc="-5" dirty="0">
                <a:solidFill>
                  <a:srgbClr val="434F69"/>
                </a:solidFill>
                <a:latin typeface="Arial"/>
                <a:cs typeface="Arial"/>
              </a:rPr>
              <a:t>Home repair</a:t>
            </a:r>
          </a:p>
          <a:p>
            <a:pPr marL="298450" marR="5080" indent="-285750">
              <a:lnSpc>
                <a:spcPct val="94900"/>
              </a:lnSpc>
              <a:spcBef>
                <a:spcPts val="1575"/>
              </a:spcBef>
              <a:buFont typeface="Arial" panose="020B0604020202020204" pitchFamily="34" charset="0"/>
              <a:buChar char="•"/>
            </a:pPr>
            <a:r>
              <a:rPr lang="en-US" sz="1600" spc="-5" dirty="0">
                <a:solidFill>
                  <a:srgbClr val="434F69"/>
                </a:solidFill>
                <a:latin typeface="Arial"/>
                <a:cs typeface="Arial"/>
              </a:rPr>
              <a:t>Down payment assistance</a:t>
            </a:r>
          </a:p>
          <a:p>
            <a:pPr marL="298450" marR="5080" indent="-285750">
              <a:lnSpc>
                <a:spcPct val="94900"/>
              </a:lnSpc>
              <a:spcBef>
                <a:spcPts val="1575"/>
              </a:spcBef>
              <a:buFont typeface="Arial" panose="020B0604020202020204" pitchFamily="34" charset="0"/>
              <a:buChar char="•"/>
            </a:pPr>
            <a:r>
              <a:rPr lang="en-US" sz="1600" spc="-5" dirty="0">
                <a:solidFill>
                  <a:srgbClr val="434F69"/>
                </a:solidFill>
                <a:latin typeface="Arial"/>
                <a:cs typeface="Arial"/>
              </a:rPr>
              <a:t>New and affordable  housing development</a:t>
            </a:r>
          </a:p>
          <a:p>
            <a:pPr marL="298450" marR="5080" indent="-285750">
              <a:lnSpc>
                <a:spcPct val="94900"/>
              </a:lnSpc>
              <a:spcBef>
                <a:spcPts val="1575"/>
              </a:spcBef>
              <a:buFont typeface="Arial" panose="020B0604020202020204" pitchFamily="34" charset="0"/>
              <a:buChar char="•"/>
            </a:pPr>
            <a:r>
              <a:rPr lang="en-US" sz="1600" spc="-5" dirty="0">
                <a:solidFill>
                  <a:srgbClr val="434F69"/>
                </a:solidFill>
                <a:latin typeface="Arial"/>
                <a:cs typeface="Arial"/>
              </a:rPr>
              <a:t>Rental housing development</a:t>
            </a:r>
          </a:p>
          <a:p>
            <a:pPr marL="298450" marR="5080" indent="-285750">
              <a:lnSpc>
                <a:spcPct val="94900"/>
              </a:lnSpc>
              <a:spcBef>
                <a:spcPts val="1575"/>
              </a:spcBef>
              <a:buFont typeface="Arial" panose="020B0604020202020204" pitchFamily="34" charset="0"/>
              <a:buChar char="•"/>
            </a:pPr>
            <a:r>
              <a:rPr lang="en-US" sz="1600" spc="-5" dirty="0">
                <a:solidFill>
                  <a:srgbClr val="434F69"/>
                </a:solidFill>
                <a:latin typeface="Arial"/>
                <a:cs typeface="Arial"/>
              </a:rPr>
              <a:t>Permanent supportive housing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267538" y="1566560"/>
            <a:ext cx="3242310" cy="495674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94900"/>
              </a:lnSpc>
              <a:spcBef>
                <a:spcPts val="1575"/>
              </a:spcBef>
            </a:pPr>
            <a:r>
              <a:rPr lang="en-US" sz="2800" spc="-5" dirty="0">
                <a:latin typeface="Arial"/>
                <a:cs typeface="Arial"/>
              </a:rPr>
              <a:t>Improve employment and household economic stability</a:t>
            </a:r>
          </a:p>
          <a:p>
            <a:pPr marL="12700" marR="5080">
              <a:lnSpc>
                <a:spcPct val="94900"/>
              </a:lnSpc>
              <a:spcBef>
                <a:spcPts val="1575"/>
              </a:spcBef>
            </a:pPr>
            <a:r>
              <a:rPr lang="en-US" sz="2800" spc="-5" dirty="0">
                <a:latin typeface="Arial"/>
                <a:cs typeface="Arial"/>
              </a:rPr>
              <a:t>$2.3 Mill.</a:t>
            </a:r>
          </a:p>
          <a:p>
            <a:pPr marL="298450" marR="5080" indent="-285750">
              <a:lnSpc>
                <a:spcPct val="94900"/>
              </a:lnSpc>
              <a:spcBef>
                <a:spcPts val="1575"/>
              </a:spcBef>
              <a:buFont typeface="Arial" panose="020B0604020202020204" pitchFamily="34" charset="0"/>
              <a:buChar char="•"/>
            </a:pPr>
            <a:r>
              <a:rPr lang="en-US" sz="1600" spc="-5" dirty="0">
                <a:solidFill>
                  <a:srgbClr val="434F69"/>
                </a:solidFill>
                <a:latin typeface="Arial"/>
                <a:cs typeface="Arial"/>
              </a:rPr>
              <a:t>Employment training</a:t>
            </a:r>
          </a:p>
          <a:p>
            <a:pPr marL="298450" marR="5080" indent="-285750">
              <a:lnSpc>
                <a:spcPct val="94900"/>
              </a:lnSpc>
              <a:spcBef>
                <a:spcPts val="1575"/>
              </a:spcBef>
              <a:buFont typeface="Arial" panose="020B0604020202020204" pitchFamily="34" charset="0"/>
              <a:buChar char="•"/>
            </a:pPr>
            <a:r>
              <a:rPr lang="en-US" sz="1600" spc="-5" dirty="0">
                <a:solidFill>
                  <a:srgbClr val="434F69"/>
                </a:solidFill>
                <a:latin typeface="Arial"/>
                <a:cs typeface="Arial"/>
              </a:rPr>
              <a:t>Referral, self sufficiency and economic enhancement programs</a:t>
            </a:r>
          </a:p>
          <a:p>
            <a:pPr marL="298450" marR="5080" indent="-285750">
              <a:lnSpc>
                <a:spcPct val="94900"/>
              </a:lnSpc>
              <a:spcBef>
                <a:spcPts val="1575"/>
              </a:spcBef>
              <a:buFont typeface="Arial" panose="020B0604020202020204" pitchFamily="34" charset="0"/>
              <a:buChar char="•"/>
            </a:pPr>
            <a:r>
              <a:rPr lang="en-US" sz="1600" spc="-5" dirty="0">
                <a:solidFill>
                  <a:srgbClr val="434F69"/>
                </a:solidFill>
                <a:latin typeface="Arial"/>
                <a:cs typeface="Arial"/>
              </a:rPr>
              <a:t>Micro-enterprises and business development</a:t>
            </a:r>
          </a:p>
          <a:p>
            <a:pPr marL="298450" marR="5080" indent="-285750">
              <a:lnSpc>
                <a:spcPct val="94900"/>
              </a:lnSpc>
              <a:spcBef>
                <a:spcPts val="1575"/>
              </a:spcBef>
              <a:buFont typeface="Arial" panose="020B0604020202020204" pitchFamily="34" charset="0"/>
              <a:buChar char="•"/>
            </a:pPr>
            <a:r>
              <a:rPr lang="en-US" sz="1600" spc="-5" dirty="0">
                <a:solidFill>
                  <a:srgbClr val="434F69"/>
                </a:solidFill>
                <a:latin typeface="Arial"/>
                <a:cs typeface="Arial"/>
              </a:rPr>
              <a:t>Public facilities, parks and transportation improvements</a:t>
            </a:r>
            <a:r>
              <a:rPr sz="1600" spc="-5" dirty="0">
                <a:solidFill>
                  <a:srgbClr val="434F69"/>
                </a:solidFill>
                <a:latin typeface="Arial"/>
                <a:cs typeface="Arial"/>
              </a:rPr>
              <a:t> 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314190" y="1566560"/>
            <a:ext cx="3420527" cy="45484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94900"/>
              </a:lnSpc>
              <a:spcBef>
                <a:spcPts val="1580"/>
              </a:spcBef>
            </a:pPr>
            <a:r>
              <a:rPr lang="en-US" sz="2800" spc="-5" dirty="0">
                <a:latin typeface="Arial"/>
                <a:cs typeface="Arial"/>
              </a:rPr>
              <a:t>Reduce and prevent homelessness</a:t>
            </a:r>
            <a:r>
              <a:rPr lang="en-US" sz="1600" spc="-5" dirty="0">
                <a:latin typeface="Arial"/>
                <a:cs typeface="Arial"/>
              </a:rPr>
              <a:t>. </a:t>
            </a:r>
          </a:p>
          <a:p>
            <a:pPr marL="12700" marR="5080">
              <a:lnSpc>
                <a:spcPct val="94900"/>
              </a:lnSpc>
              <a:spcBef>
                <a:spcPts val="1580"/>
              </a:spcBef>
            </a:pPr>
            <a:r>
              <a:rPr lang="en-US" sz="2800" spc="-5" dirty="0">
                <a:latin typeface="Arial"/>
                <a:cs typeface="Arial"/>
              </a:rPr>
              <a:t>$2.3 Mill.</a:t>
            </a:r>
          </a:p>
          <a:p>
            <a:pPr marL="298450" marR="5080" indent="-285750">
              <a:lnSpc>
                <a:spcPct val="94900"/>
              </a:lnSpc>
              <a:spcBef>
                <a:spcPts val="1580"/>
              </a:spcBef>
              <a:buFont typeface="Arial" panose="020B0604020202020204" pitchFamily="34" charset="0"/>
              <a:buChar char="•"/>
            </a:pPr>
            <a:r>
              <a:rPr lang="en-US" sz="1600" spc="-5" dirty="0">
                <a:solidFill>
                  <a:srgbClr val="434F69"/>
                </a:solidFill>
                <a:latin typeface="Arial"/>
                <a:cs typeface="Arial"/>
              </a:rPr>
              <a:t>Supportive services</a:t>
            </a:r>
          </a:p>
          <a:p>
            <a:pPr marL="298450" marR="5080" indent="-285750">
              <a:lnSpc>
                <a:spcPct val="94900"/>
              </a:lnSpc>
              <a:spcBef>
                <a:spcPts val="1580"/>
              </a:spcBef>
              <a:buFont typeface="Arial" panose="020B0604020202020204" pitchFamily="34" charset="0"/>
              <a:buChar char="•"/>
            </a:pPr>
            <a:r>
              <a:rPr lang="en-US" sz="1600" spc="-5" dirty="0">
                <a:solidFill>
                  <a:srgbClr val="434F69"/>
                </a:solidFill>
                <a:latin typeface="Arial"/>
                <a:cs typeface="Arial"/>
              </a:rPr>
              <a:t>Transitional housing</a:t>
            </a:r>
          </a:p>
          <a:p>
            <a:pPr marL="298450" marR="5080" indent="-285750">
              <a:lnSpc>
                <a:spcPct val="94900"/>
              </a:lnSpc>
              <a:spcBef>
                <a:spcPts val="1580"/>
              </a:spcBef>
              <a:buFont typeface="Arial" panose="020B0604020202020204" pitchFamily="34" charset="0"/>
              <a:buChar char="•"/>
            </a:pPr>
            <a:r>
              <a:rPr lang="en-US" sz="1600" spc="-5" dirty="0">
                <a:solidFill>
                  <a:srgbClr val="434F69"/>
                </a:solidFill>
                <a:latin typeface="Arial"/>
                <a:cs typeface="Arial"/>
              </a:rPr>
              <a:t>Housing First model</a:t>
            </a:r>
          </a:p>
          <a:p>
            <a:pPr marL="298450" marR="5080" indent="-285750">
              <a:lnSpc>
                <a:spcPct val="94900"/>
              </a:lnSpc>
              <a:spcBef>
                <a:spcPts val="1580"/>
              </a:spcBef>
              <a:buFont typeface="Arial" panose="020B0604020202020204" pitchFamily="34" charset="0"/>
              <a:buChar char="•"/>
            </a:pPr>
            <a:r>
              <a:rPr lang="en-US" sz="1600" spc="-5" dirty="0">
                <a:solidFill>
                  <a:srgbClr val="434F69"/>
                </a:solidFill>
                <a:latin typeface="Arial"/>
                <a:cs typeface="Arial"/>
              </a:rPr>
              <a:t>Fair Housing enforcement</a:t>
            </a:r>
          </a:p>
          <a:p>
            <a:pPr marL="298450" marR="5080" indent="-285750">
              <a:lnSpc>
                <a:spcPct val="94900"/>
              </a:lnSpc>
              <a:spcBef>
                <a:spcPts val="1580"/>
              </a:spcBef>
              <a:buFont typeface="Arial" panose="020B0604020202020204" pitchFamily="34" charset="0"/>
              <a:buChar char="•"/>
            </a:pPr>
            <a:r>
              <a:rPr lang="en-US" sz="1600" spc="-5" dirty="0">
                <a:solidFill>
                  <a:srgbClr val="434F69"/>
                </a:solidFill>
                <a:latin typeface="Arial"/>
                <a:cs typeface="Arial"/>
              </a:rPr>
              <a:t>Culturally appropriate program delivery</a:t>
            </a:r>
          </a:p>
          <a:p>
            <a:pPr marL="298450" marR="5080" indent="-285750">
              <a:lnSpc>
                <a:spcPct val="94900"/>
              </a:lnSpc>
              <a:spcBef>
                <a:spcPts val="1580"/>
              </a:spcBef>
              <a:buFont typeface="Arial" panose="020B0604020202020204" pitchFamily="34" charset="0"/>
              <a:buChar char="•"/>
            </a:pPr>
            <a:r>
              <a:rPr lang="en-US" sz="1600" spc="-5" dirty="0">
                <a:solidFill>
                  <a:srgbClr val="434F69"/>
                </a:solidFill>
                <a:latin typeface="Arial"/>
                <a:cs typeface="Arial"/>
              </a:rPr>
              <a:t>Activities to increase self-sufficiency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688340" y="582226"/>
            <a:ext cx="725170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pc="-5" dirty="0"/>
              <a:t>Consolidated Plan - 3 Goals</a:t>
            </a:r>
            <a:endParaRPr spc="-5" dirty="0"/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xfrm>
            <a:off x="4758090" y="6489863"/>
            <a:ext cx="6101715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lang="en-US" spc="-10" dirty="0"/>
              <a:t>Draft Action Plan Meeting | 6/11/20 | Portland Housing Bureau</a:t>
            </a:r>
            <a:endParaRPr spc="-5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4288155" cy="6296660"/>
          </a:xfrm>
          <a:custGeom>
            <a:avLst/>
            <a:gdLst/>
            <a:ahLst/>
            <a:cxnLst/>
            <a:rect l="l" t="t" r="r" b="b"/>
            <a:pathLst>
              <a:path w="4288155" h="6296660">
                <a:moveTo>
                  <a:pt x="0" y="6296139"/>
                </a:moveTo>
                <a:lnTo>
                  <a:pt x="4288155" y="6296139"/>
                </a:lnTo>
                <a:lnTo>
                  <a:pt x="4288155" y="0"/>
                </a:lnTo>
                <a:lnTo>
                  <a:pt x="0" y="0"/>
                </a:lnTo>
                <a:lnTo>
                  <a:pt x="0" y="6296139"/>
                </a:lnTo>
                <a:close/>
              </a:path>
            </a:pathLst>
          </a:custGeom>
          <a:solidFill>
            <a:srgbClr val="27829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0" y="6296139"/>
            <a:ext cx="4288155" cy="561975"/>
          </a:xfrm>
          <a:custGeom>
            <a:avLst/>
            <a:gdLst/>
            <a:ahLst/>
            <a:cxnLst/>
            <a:rect l="l" t="t" r="r" b="b"/>
            <a:pathLst>
              <a:path w="4288155" h="561975">
                <a:moveTo>
                  <a:pt x="0" y="561860"/>
                </a:moveTo>
                <a:lnTo>
                  <a:pt x="4288155" y="561860"/>
                </a:lnTo>
                <a:lnTo>
                  <a:pt x="4288155" y="0"/>
                </a:lnTo>
                <a:lnTo>
                  <a:pt x="0" y="0"/>
                </a:lnTo>
                <a:lnTo>
                  <a:pt x="0" y="561860"/>
                </a:lnTo>
                <a:close/>
              </a:path>
            </a:pathLst>
          </a:custGeom>
          <a:solidFill>
            <a:srgbClr val="8FD16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482739" y="2306472"/>
            <a:ext cx="3089275" cy="0"/>
          </a:xfrm>
          <a:custGeom>
            <a:avLst/>
            <a:gdLst/>
            <a:ahLst/>
            <a:cxnLst/>
            <a:rect l="l" t="t" r="r" b="b"/>
            <a:pathLst>
              <a:path w="3089275">
                <a:moveTo>
                  <a:pt x="0" y="0"/>
                </a:moveTo>
                <a:lnTo>
                  <a:pt x="3089000" y="0"/>
                </a:lnTo>
              </a:path>
            </a:pathLst>
          </a:custGeom>
          <a:ln w="3275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574178" y="2620918"/>
            <a:ext cx="3089274" cy="3035445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285750" marR="246379" indent="-285750">
              <a:lnSpc>
                <a:spcPts val="3200"/>
              </a:lnSpc>
              <a:spcBef>
                <a:spcPts val="600"/>
              </a:spcBef>
              <a:spcAft>
                <a:spcPts val="600"/>
              </a:spcAft>
              <a:buChar char="•"/>
              <a:tabLst>
                <a:tab pos="285115" algn="l"/>
                <a:tab pos="285750" algn="l"/>
              </a:tabLst>
            </a:pPr>
            <a:r>
              <a:rPr lang="en-US" sz="2800" spc="-5" dirty="0">
                <a:latin typeface="Arial"/>
                <a:cs typeface="Arial"/>
              </a:rPr>
              <a:t>Rental Development</a:t>
            </a:r>
          </a:p>
          <a:p>
            <a:pPr marL="285750" marR="246379" indent="-285750">
              <a:lnSpc>
                <a:spcPts val="3200"/>
              </a:lnSpc>
              <a:spcBef>
                <a:spcPts val="600"/>
              </a:spcBef>
              <a:spcAft>
                <a:spcPts val="600"/>
              </a:spcAft>
              <a:buChar char="•"/>
              <a:tabLst>
                <a:tab pos="285115" algn="l"/>
                <a:tab pos="285750" algn="l"/>
              </a:tabLst>
            </a:pPr>
            <a:r>
              <a:rPr lang="en-US" sz="2800" spc="-5" dirty="0">
                <a:latin typeface="Arial"/>
                <a:cs typeface="Arial"/>
              </a:rPr>
              <a:t>Rental Preservation</a:t>
            </a:r>
          </a:p>
          <a:p>
            <a:pPr marL="285750" marR="246379" indent="-285750">
              <a:lnSpc>
                <a:spcPts val="3200"/>
              </a:lnSpc>
              <a:spcBef>
                <a:spcPts val="600"/>
              </a:spcBef>
              <a:spcAft>
                <a:spcPts val="600"/>
              </a:spcAft>
              <a:buChar char="•"/>
              <a:tabLst>
                <a:tab pos="285115" algn="l"/>
                <a:tab pos="285750" algn="l"/>
              </a:tabLst>
            </a:pPr>
            <a:r>
              <a:rPr lang="en-US" sz="2800" spc="-5" dirty="0">
                <a:latin typeface="Arial"/>
                <a:cs typeface="Arial"/>
              </a:rPr>
              <a:t>Fair Housing</a:t>
            </a:r>
          </a:p>
          <a:p>
            <a:pPr marL="285750" marR="246379" indent="-285750">
              <a:lnSpc>
                <a:spcPts val="3200"/>
              </a:lnSpc>
              <a:spcBef>
                <a:spcPts val="600"/>
              </a:spcBef>
              <a:spcAft>
                <a:spcPts val="600"/>
              </a:spcAft>
              <a:buChar char="•"/>
              <a:tabLst>
                <a:tab pos="285115" algn="l"/>
                <a:tab pos="285750" algn="l"/>
              </a:tabLst>
            </a:pPr>
            <a:r>
              <a:rPr lang="en-US" sz="2800" spc="-5" dirty="0">
                <a:latin typeface="Arial"/>
                <a:cs typeface="Arial"/>
              </a:rPr>
              <a:t>Rental Services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74178" y="582865"/>
            <a:ext cx="3376934" cy="1413207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/>
          <a:p>
            <a:pPr marR="5080">
              <a:lnSpc>
                <a:spcPts val="3470"/>
              </a:lnSpc>
              <a:spcBef>
                <a:spcPts val="520"/>
              </a:spcBef>
            </a:pPr>
            <a:r>
              <a:rPr lang="en-US" sz="3200" spc="-5" dirty="0">
                <a:solidFill>
                  <a:srgbClr val="FFFFFF"/>
                </a:solidFill>
              </a:rPr>
              <a:t>Increase and Preserve Housing Choice</a:t>
            </a:r>
            <a:endParaRPr sz="3200" dirty="0"/>
          </a:p>
        </p:txBody>
      </p:sp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7049225"/>
              </p:ext>
            </p:extLst>
          </p:nvPr>
        </p:nvGraphicFramePr>
        <p:xfrm>
          <a:off x="4525291" y="152400"/>
          <a:ext cx="7361910" cy="64583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278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539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423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Goal 1: Rental Housing</a:t>
                      </a:r>
                    </a:p>
                  </a:txBody>
                  <a:tcPr marL="5873" marR="5873" marT="587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4F6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73" marR="5873" marT="58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7829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73" marR="5873" marT="587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7829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1733788"/>
                  </a:ext>
                </a:extLst>
              </a:tr>
              <a:tr h="50652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Multi family Activity</a:t>
                      </a:r>
                    </a:p>
                  </a:txBody>
                  <a:tcPr marL="5873" marR="5873" marT="587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4F6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Source</a:t>
                      </a:r>
                    </a:p>
                  </a:txBody>
                  <a:tcPr marL="5873" marR="5873" marT="587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4F6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Proposed Amount</a:t>
                      </a:r>
                    </a:p>
                  </a:txBody>
                  <a:tcPr marL="5873" marR="5873" marT="587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4F6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39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434F69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FY20-21 Program Administration - CDBG</a:t>
                      </a:r>
                    </a:p>
                  </a:txBody>
                  <a:tcPr marL="9525" marR="9525" marT="9525" marB="0" anchor="b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8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434F69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CDBG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8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434F69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$          1,156,052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8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398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434F69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FY20-21 Program Delivery - CDBG</a:t>
                      </a:r>
                    </a:p>
                  </a:txBody>
                  <a:tcPr marL="9525" marR="9525" marT="9525" marB="0" anchor="b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434F69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CDBG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434F69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$              496,115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879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434F69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FY20-21 Program Administration - HOME</a:t>
                      </a:r>
                    </a:p>
                  </a:txBody>
                  <a:tcPr marL="9525" marR="9525" marT="9525" marB="0" anchor="b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8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434F69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HOME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8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434F69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$              445,507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8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463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434F69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FY20-21 Fair Housing Admin - CDBG</a:t>
                      </a:r>
                    </a:p>
                  </a:txBody>
                  <a:tcPr marL="9525" marR="9525" marT="9525" marB="0" anchor="b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434F69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CDBG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434F69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$              715,000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879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434F69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FY20-21 Section 108 Repayment</a:t>
                      </a:r>
                    </a:p>
                  </a:txBody>
                  <a:tcPr marL="9525" marR="9525" marT="9525" marB="0" anchor="b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8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434F69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CDBG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8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434F69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$              767,000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8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879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434F69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FY20-21 Housing Development Center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434F69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CDBG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434F69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$                12,000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1546563"/>
                  </a:ext>
                </a:extLst>
              </a:tr>
              <a:tr h="52879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434F69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FY20-21 New Affordable Housing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8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434F69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CDBG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8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434F69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$          2,057,405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8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0291735"/>
                  </a:ext>
                </a:extLst>
              </a:tr>
              <a:tr h="68511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434F69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FY20-21 New Affordable Housing </a:t>
                      </a:r>
                    </a:p>
                  </a:txBody>
                  <a:tcPr marL="9525" marR="9525" marT="9525" marB="0" anchor="b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434F69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HOME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434F69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$          3,815,000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879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434F69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FY20-21 HOME CHDO Operating Contracts</a:t>
                      </a:r>
                    </a:p>
                  </a:txBody>
                  <a:tcPr marL="9525" marR="9525" marT="9525" marB="0" anchor="b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8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434F69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HOME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8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434F69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$              200,297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8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22527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Recommendation Total</a:t>
                      </a:r>
                    </a:p>
                  </a:txBody>
                  <a:tcPr marL="5873" marR="5873" marT="587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34F6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873" marR="5873" marT="58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34F6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         $20,661,343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873" marR="5873" marT="58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34F6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4874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4288155" cy="6296660"/>
          </a:xfrm>
          <a:custGeom>
            <a:avLst/>
            <a:gdLst/>
            <a:ahLst/>
            <a:cxnLst/>
            <a:rect l="l" t="t" r="r" b="b"/>
            <a:pathLst>
              <a:path w="4288155" h="6296660">
                <a:moveTo>
                  <a:pt x="0" y="6296139"/>
                </a:moveTo>
                <a:lnTo>
                  <a:pt x="4288155" y="6296139"/>
                </a:lnTo>
                <a:lnTo>
                  <a:pt x="4288155" y="0"/>
                </a:lnTo>
                <a:lnTo>
                  <a:pt x="0" y="0"/>
                </a:lnTo>
                <a:lnTo>
                  <a:pt x="0" y="6296139"/>
                </a:lnTo>
                <a:close/>
              </a:path>
            </a:pathLst>
          </a:custGeom>
          <a:solidFill>
            <a:srgbClr val="27829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0" y="6296139"/>
            <a:ext cx="4288155" cy="561975"/>
          </a:xfrm>
          <a:custGeom>
            <a:avLst/>
            <a:gdLst/>
            <a:ahLst/>
            <a:cxnLst/>
            <a:rect l="l" t="t" r="r" b="b"/>
            <a:pathLst>
              <a:path w="4288155" h="561975">
                <a:moveTo>
                  <a:pt x="0" y="561860"/>
                </a:moveTo>
                <a:lnTo>
                  <a:pt x="4288155" y="561860"/>
                </a:lnTo>
                <a:lnTo>
                  <a:pt x="4288155" y="0"/>
                </a:lnTo>
                <a:lnTo>
                  <a:pt x="0" y="0"/>
                </a:lnTo>
                <a:lnTo>
                  <a:pt x="0" y="561860"/>
                </a:lnTo>
                <a:close/>
              </a:path>
            </a:pathLst>
          </a:custGeom>
          <a:solidFill>
            <a:srgbClr val="8FD16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482739" y="2306472"/>
            <a:ext cx="3089275" cy="0"/>
          </a:xfrm>
          <a:custGeom>
            <a:avLst/>
            <a:gdLst/>
            <a:ahLst/>
            <a:cxnLst/>
            <a:rect l="l" t="t" r="r" b="b"/>
            <a:pathLst>
              <a:path w="3089275">
                <a:moveTo>
                  <a:pt x="0" y="0"/>
                </a:moveTo>
                <a:lnTo>
                  <a:pt x="3089000" y="0"/>
                </a:lnTo>
              </a:path>
            </a:pathLst>
          </a:custGeom>
          <a:ln w="3275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574178" y="2620918"/>
            <a:ext cx="3376934" cy="3035445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285750" marR="246379" indent="-285750">
              <a:lnSpc>
                <a:spcPts val="3200"/>
              </a:lnSpc>
              <a:spcBef>
                <a:spcPts val="600"/>
              </a:spcBef>
              <a:spcAft>
                <a:spcPts val="600"/>
              </a:spcAft>
              <a:buChar char="•"/>
              <a:tabLst>
                <a:tab pos="285115" algn="l"/>
                <a:tab pos="285750" algn="l"/>
              </a:tabLst>
            </a:pPr>
            <a:r>
              <a:rPr lang="en-US" sz="2800" spc="-5" dirty="0">
                <a:latin typeface="Arial"/>
                <a:cs typeface="Arial"/>
              </a:rPr>
              <a:t>Homeownership</a:t>
            </a:r>
          </a:p>
          <a:p>
            <a:pPr marL="285750" marR="246379" indent="-285750">
              <a:lnSpc>
                <a:spcPts val="3200"/>
              </a:lnSpc>
              <a:spcBef>
                <a:spcPts val="600"/>
              </a:spcBef>
              <a:spcAft>
                <a:spcPts val="600"/>
              </a:spcAft>
              <a:buChar char="•"/>
              <a:tabLst>
                <a:tab pos="285115" algn="l"/>
                <a:tab pos="285750" algn="l"/>
              </a:tabLst>
            </a:pPr>
            <a:r>
              <a:rPr lang="en-US" sz="2800" spc="-5" dirty="0">
                <a:latin typeface="Arial"/>
                <a:cs typeface="Arial"/>
              </a:rPr>
              <a:t>Rehab and Repair</a:t>
            </a:r>
          </a:p>
          <a:p>
            <a:pPr marL="285750" marR="246379" indent="-285750">
              <a:lnSpc>
                <a:spcPts val="3200"/>
              </a:lnSpc>
              <a:spcBef>
                <a:spcPts val="600"/>
              </a:spcBef>
              <a:spcAft>
                <a:spcPts val="600"/>
              </a:spcAft>
              <a:buChar char="•"/>
              <a:tabLst>
                <a:tab pos="285115" algn="l"/>
                <a:tab pos="285750" algn="l"/>
              </a:tabLst>
            </a:pPr>
            <a:r>
              <a:rPr lang="en-US" sz="2800" spc="-5" dirty="0">
                <a:latin typeface="Arial"/>
                <a:cs typeface="Arial"/>
              </a:rPr>
              <a:t>Home Retention</a:t>
            </a:r>
          </a:p>
          <a:p>
            <a:pPr marL="285750" marR="246379" indent="-285750">
              <a:lnSpc>
                <a:spcPts val="3200"/>
              </a:lnSpc>
              <a:spcBef>
                <a:spcPts val="600"/>
              </a:spcBef>
              <a:spcAft>
                <a:spcPts val="600"/>
              </a:spcAft>
              <a:buChar char="•"/>
              <a:tabLst>
                <a:tab pos="285115" algn="l"/>
                <a:tab pos="285750" algn="l"/>
              </a:tabLst>
            </a:pPr>
            <a:r>
              <a:rPr lang="en-US" sz="2800" spc="-5" dirty="0">
                <a:latin typeface="Arial"/>
                <a:cs typeface="Arial"/>
              </a:rPr>
              <a:t>Multnomah County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74178" y="582865"/>
            <a:ext cx="3376934" cy="1413207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/>
          <a:p>
            <a:pPr marR="5080">
              <a:lnSpc>
                <a:spcPts val="3470"/>
              </a:lnSpc>
              <a:spcBef>
                <a:spcPts val="520"/>
              </a:spcBef>
            </a:pPr>
            <a:r>
              <a:rPr lang="en-US" sz="3200" spc="-5" dirty="0">
                <a:solidFill>
                  <a:srgbClr val="FFFFFF"/>
                </a:solidFill>
              </a:rPr>
              <a:t>Increase and Preserve Housing Choice</a:t>
            </a:r>
            <a:endParaRPr sz="3200" dirty="0"/>
          </a:p>
        </p:txBody>
      </p:sp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3396930"/>
              </p:ext>
            </p:extLst>
          </p:nvPr>
        </p:nvGraphicFramePr>
        <p:xfrm>
          <a:off x="4765250" y="1604891"/>
          <a:ext cx="7142988" cy="364821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139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80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809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319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Goal 1: Homeownership</a:t>
                      </a:r>
                    </a:p>
                  </a:txBody>
                  <a:tcPr marL="5873" marR="5873" marT="587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4F6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73" marR="5873" marT="58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7829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73" marR="5873" marT="587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7829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1733788"/>
                  </a:ext>
                </a:extLst>
              </a:tr>
              <a:tr h="58010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Homeownership Activity</a:t>
                      </a:r>
                    </a:p>
                  </a:txBody>
                  <a:tcPr marL="5873" marR="5873" marT="587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4F6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Source</a:t>
                      </a:r>
                    </a:p>
                  </a:txBody>
                  <a:tcPr marL="5873" marR="5873" marT="587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4F6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Proposed Amount</a:t>
                      </a:r>
                    </a:p>
                  </a:txBody>
                  <a:tcPr marL="5873" marR="5873" marT="587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4F6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608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FY20-21 HOME Consortium - Gresham</a:t>
                      </a:r>
                    </a:p>
                  </a:txBody>
                  <a:tcPr marL="9525" marR="9525" marT="9525" marB="0" anchor="b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8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434F6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HOME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8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1147369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8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608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FY20-21 HOME Consortium - Multnomah Co</a:t>
                      </a:r>
                    </a:p>
                  </a:txBody>
                  <a:tcPr marL="9525" marR="9525" marT="9525" marB="0" anchor="b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434F6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HOME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147787</a:t>
                      </a:r>
                    </a:p>
                  </a:txBody>
                  <a:tcPr marL="9525" marR="9525" marT="9525" marB="0" anchor="b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118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FY20-21 Single Family Fin Assist</a:t>
                      </a:r>
                    </a:p>
                  </a:txBody>
                  <a:tcPr marL="9525" marR="9525" marT="9525" marB="0" anchor="b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8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434F6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CDBG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8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744000</a:t>
                      </a:r>
                    </a:p>
                  </a:txBody>
                  <a:tcPr marL="9525" marR="9525" marT="9525" marB="0" anchor="b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8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608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FY20-21 Single Family Home Repair</a:t>
                      </a:r>
                    </a:p>
                  </a:txBody>
                  <a:tcPr marL="9525" marR="9525" marT="9525" marB="0" anchor="b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434F6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CDBG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1122000</a:t>
                      </a:r>
                    </a:p>
                  </a:txBody>
                  <a:tcPr marL="9525" marR="9525" marT="9525" marB="0" anchor="b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010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Recommendation Total</a:t>
                      </a:r>
                    </a:p>
                  </a:txBody>
                  <a:tcPr marL="5873" marR="5873" marT="587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34F6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873" marR="5873" marT="58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34F6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$3,161,156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873" marR="5873" marT="58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34F6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1193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4288155" cy="6296660"/>
          </a:xfrm>
          <a:custGeom>
            <a:avLst/>
            <a:gdLst/>
            <a:ahLst/>
            <a:cxnLst/>
            <a:rect l="l" t="t" r="r" b="b"/>
            <a:pathLst>
              <a:path w="4288155" h="6296660">
                <a:moveTo>
                  <a:pt x="0" y="6296139"/>
                </a:moveTo>
                <a:lnTo>
                  <a:pt x="4288155" y="6296139"/>
                </a:lnTo>
                <a:lnTo>
                  <a:pt x="4288155" y="0"/>
                </a:lnTo>
                <a:lnTo>
                  <a:pt x="0" y="0"/>
                </a:lnTo>
                <a:lnTo>
                  <a:pt x="0" y="6296139"/>
                </a:lnTo>
                <a:close/>
              </a:path>
            </a:pathLst>
          </a:custGeom>
          <a:solidFill>
            <a:srgbClr val="27829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0" y="6296139"/>
            <a:ext cx="4288155" cy="561975"/>
          </a:xfrm>
          <a:custGeom>
            <a:avLst/>
            <a:gdLst/>
            <a:ahLst/>
            <a:cxnLst/>
            <a:rect l="l" t="t" r="r" b="b"/>
            <a:pathLst>
              <a:path w="4288155" h="561975">
                <a:moveTo>
                  <a:pt x="0" y="561860"/>
                </a:moveTo>
                <a:lnTo>
                  <a:pt x="4288155" y="561860"/>
                </a:lnTo>
                <a:lnTo>
                  <a:pt x="4288155" y="0"/>
                </a:lnTo>
                <a:lnTo>
                  <a:pt x="0" y="0"/>
                </a:lnTo>
                <a:lnTo>
                  <a:pt x="0" y="561860"/>
                </a:lnTo>
                <a:close/>
              </a:path>
            </a:pathLst>
          </a:custGeom>
          <a:solidFill>
            <a:srgbClr val="8FD16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482739" y="2306472"/>
            <a:ext cx="3089275" cy="0"/>
          </a:xfrm>
          <a:custGeom>
            <a:avLst/>
            <a:gdLst/>
            <a:ahLst/>
            <a:cxnLst/>
            <a:rect l="l" t="t" r="r" b="b"/>
            <a:pathLst>
              <a:path w="3089275">
                <a:moveTo>
                  <a:pt x="0" y="0"/>
                </a:moveTo>
                <a:lnTo>
                  <a:pt x="3089000" y="0"/>
                </a:lnTo>
              </a:path>
            </a:pathLst>
          </a:custGeom>
          <a:ln w="3275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574178" y="2620918"/>
            <a:ext cx="3089274" cy="2881557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285750" marR="246379" indent="-285750">
              <a:lnSpc>
                <a:spcPts val="3200"/>
              </a:lnSpc>
              <a:spcBef>
                <a:spcPts val="600"/>
              </a:spcBef>
              <a:spcAft>
                <a:spcPts val="600"/>
              </a:spcAft>
              <a:buChar char="•"/>
              <a:tabLst>
                <a:tab pos="285115" algn="l"/>
                <a:tab pos="285750" algn="l"/>
              </a:tabLst>
            </a:pPr>
            <a:r>
              <a:rPr lang="en-US" sz="2800" spc="-5" dirty="0">
                <a:latin typeface="Arial"/>
                <a:cs typeface="Arial"/>
              </a:rPr>
              <a:t>Emergency Shelter</a:t>
            </a:r>
          </a:p>
          <a:p>
            <a:pPr marL="285750" marR="246379" indent="-285750">
              <a:lnSpc>
                <a:spcPts val="3200"/>
              </a:lnSpc>
              <a:spcBef>
                <a:spcPts val="600"/>
              </a:spcBef>
              <a:spcAft>
                <a:spcPts val="600"/>
              </a:spcAft>
              <a:buChar char="•"/>
              <a:tabLst>
                <a:tab pos="285115" algn="l"/>
                <a:tab pos="285750" algn="l"/>
              </a:tabLst>
            </a:pPr>
            <a:r>
              <a:rPr lang="en-US" sz="2800" spc="-5" dirty="0">
                <a:latin typeface="Arial"/>
                <a:cs typeface="Arial"/>
              </a:rPr>
              <a:t>Fair Housing</a:t>
            </a:r>
          </a:p>
          <a:p>
            <a:pPr marL="285750" marR="246379" indent="-285750">
              <a:lnSpc>
                <a:spcPts val="3200"/>
              </a:lnSpc>
              <a:spcBef>
                <a:spcPts val="600"/>
              </a:spcBef>
              <a:spcAft>
                <a:spcPts val="600"/>
              </a:spcAft>
              <a:buChar char="•"/>
              <a:tabLst>
                <a:tab pos="285115" algn="l"/>
                <a:tab pos="285750" algn="l"/>
              </a:tabLst>
            </a:pPr>
            <a:r>
              <a:rPr lang="en-US" sz="2800" spc="-5" dirty="0">
                <a:latin typeface="Arial"/>
                <a:cs typeface="Arial"/>
              </a:rPr>
              <a:t>Housing for Persons with AIDS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74178" y="582865"/>
            <a:ext cx="3376934" cy="1413207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/>
          <a:p>
            <a:pPr marR="5080">
              <a:lnSpc>
                <a:spcPts val="3470"/>
              </a:lnSpc>
              <a:spcBef>
                <a:spcPts val="520"/>
              </a:spcBef>
            </a:pPr>
            <a:r>
              <a:rPr lang="en-US" sz="3200" spc="-5" dirty="0">
                <a:solidFill>
                  <a:srgbClr val="FFFFFF"/>
                </a:solidFill>
              </a:rPr>
              <a:t>Reduce Homelessness, Increase Stability</a:t>
            </a:r>
            <a:endParaRPr sz="3200" dirty="0"/>
          </a:p>
        </p:txBody>
      </p:sp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4994271"/>
              </p:ext>
            </p:extLst>
          </p:nvPr>
        </p:nvGraphicFramePr>
        <p:xfrm>
          <a:off x="4668011" y="1388393"/>
          <a:ext cx="7142988" cy="32118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139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80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809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319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Goal 2: Homelessness Prevention Services</a:t>
                      </a:r>
                    </a:p>
                  </a:txBody>
                  <a:tcPr marL="5873" marR="5873" marT="587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4F6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73" marR="5873" marT="58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7829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73" marR="5873" marT="587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7829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1733788"/>
                  </a:ext>
                </a:extLst>
              </a:tr>
              <a:tr h="58010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Housing Stability Activity</a:t>
                      </a:r>
                    </a:p>
                  </a:txBody>
                  <a:tcPr marL="5873" marR="5873" marT="587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4F6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Source</a:t>
                      </a:r>
                    </a:p>
                  </a:txBody>
                  <a:tcPr marL="5873" marR="5873" marT="587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4F6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Proposed Amount</a:t>
                      </a:r>
                    </a:p>
                  </a:txBody>
                  <a:tcPr marL="5873" marR="5873" marT="587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4F6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6086">
                <a:tc>
                  <a:txBody>
                    <a:bodyPr/>
                    <a:lstStyle/>
                    <a:p>
                      <a:pPr marL="182880" algn="l" fontAlgn="b"/>
                      <a:r>
                        <a:rPr lang="en-US" sz="1900" b="0" i="0" u="none" strike="noStrike" dirty="0">
                          <a:solidFill>
                            <a:srgbClr val="434F6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Emergency</a:t>
                      </a:r>
                      <a:r>
                        <a:rPr lang="en-US" sz="1900" b="0" i="0" u="none" strike="noStrike" baseline="0" dirty="0">
                          <a:solidFill>
                            <a:srgbClr val="434F6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Shelter, rapid rehousing</a:t>
                      </a:r>
                      <a:endParaRPr lang="en-US" sz="1900" b="0" i="0" u="none" strike="noStrike" dirty="0">
                        <a:solidFill>
                          <a:srgbClr val="434F6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8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 dirty="0">
                          <a:solidFill>
                            <a:srgbClr val="434F6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8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 dirty="0">
                          <a:solidFill>
                            <a:srgbClr val="434F6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$747,743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8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6086">
                <a:tc>
                  <a:txBody>
                    <a:bodyPr/>
                    <a:lstStyle/>
                    <a:p>
                      <a:pPr marL="182880" algn="l" fontAlgn="b"/>
                      <a:r>
                        <a:rPr lang="en-US" sz="1900" b="0" i="0" u="none" strike="noStrike" dirty="0">
                          <a:solidFill>
                            <a:srgbClr val="434F6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FY19-20 Program Administration - 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 dirty="0">
                          <a:solidFill>
                            <a:srgbClr val="434F6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HOPWA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 dirty="0">
                          <a:solidFill>
                            <a:srgbClr val="434F69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$51,517.62 </a:t>
                      </a:r>
                    </a:p>
                  </a:txBody>
                  <a:tcPr marL="9525" marR="9525" marT="9525" marB="0" anchor="b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1189">
                <a:tc>
                  <a:txBody>
                    <a:bodyPr/>
                    <a:lstStyle/>
                    <a:p>
                      <a:pPr marL="182880" marR="0" lvl="0" indent="0" algn="l" defTabSz="91440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434F69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FY19-20 HOPWA Subcontracts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8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434F69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HOPWA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8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 dirty="0">
                          <a:solidFill>
                            <a:srgbClr val="434F69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$1,665,736.38</a:t>
                      </a:r>
                    </a:p>
                  </a:txBody>
                  <a:tcPr marL="9525" marR="9525" marT="9525" marB="0" anchor="b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8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010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Recommendation Total</a:t>
                      </a:r>
                    </a:p>
                  </a:txBody>
                  <a:tcPr marL="5873" marR="5873" marT="587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34F6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873" marR="5873" marT="58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34F6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$2,464,997</a:t>
                      </a:r>
                    </a:p>
                  </a:txBody>
                  <a:tcPr marL="5873" marR="5873" marT="58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34F6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79474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4288155" cy="6296660"/>
          </a:xfrm>
          <a:custGeom>
            <a:avLst/>
            <a:gdLst/>
            <a:ahLst/>
            <a:cxnLst/>
            <a:rect l="l" t="t" r="r" b="b"/>
            <a:pathLst>
              <a:path w="4288155" h="6296660">
                <a:moveTo>
                  <a:pt x="0" y="6296139"/>
                </a:moveTo>
                <a:lnTo>
                  <a:pt x="4288155" y="6296139"/>
                </a:lnTo>
                <a:lnTo>
                  <a:pt x="4288155" y="0"/>
                </a:lnTo>
                <a:lnTo>
                  <a:pt x="0" y="0"/>
                </a:lnTo>
                <a:lnTo>
                  <a:pt x="0" y="6296139"/>
                </a:lnTo>
                <a:close/>
              </a:path>
            </a:pathLst>
          </a:custGeom>
          <a:solidFill>
            <a:srgbClr val="27829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0" y="6296139"/>
            <a:ext cx="4288155" cy="561975"/>
          </a:xfrm>
          <a:custGeom>
            <a:avLst/>
            <a:gdLst/>
            <a:ahLst/>
            <a:cxnLst/>
            <a:rect l="l" t="t" r="r" b="b"/>
            <a:pathLst>
              <a:path w="4288155" h="561975">
                <a:moveTo>
                  <a:pt x="0" y="561860"/>
                </a:moveTo>
                <a:lnTo>
                  <a:pt x="4288155" y="561860"/>
                </a:lnTo>
                <a:lnTo>
                  <a:pt x="4288155" y="0"/>
                </a:lnTo>
                <a:lnTo>
                  <a:pt x="0" y="0"/>
                </a:lnTo>
                <a:lnTo>
                  <a:pt x="0" y="561860"/>
                </a:lnTo>
                <a:close/>
              </a:path>
            </a:pathLst>
          </a:custGeom>
          <a:solidFill>
            <a:srgbClr val="8FD16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482739" y="2306472"/>
            <a:ext cx="3089275" cy="0"/>
          </a:xfrm>
          <a:custGeom>
            <a:avLst/>
            <a:gdLst/>
            <a:ahLst/>
            <a:cxnLst/>
            <a:rect l="l" t="t" r="r" b="b"/>
            <a:pathLst>
              <a:path w="3089275">
                <a:moveTo>
                  <a:pt x="0" y="0"/>
                </a:moveTo>
                <a:lnTo>
                  <a:pt x="3089000" y="0"/>
                </a:lnTo>
              </a:path>
            </a:pathLst>
          </a:custGeom>
          <a:ln w="3275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574178" y="2620918"/>
            <a:ext cx="3312022" cy="3035445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285750" marR="246379" indent="-285750">
              <a:lnSpc>
                <a:spcPts val="3200"/>
              </a:lnSpc>
              <a:spcBef>
                <a:spcPts val="600"/>
              </a:spcBef>
              <a:spcAft>
                <a:spcPts val="600"/>
              </a:spcAft>
              <a:buChar char="•"/>
              <a:tabLst>
                <a:tab pos="285115" algn="l"/>
                <a:tab pos="285750" algn="l"/>
              </a:tabLst>
            </a:pPr>
            <a:r>
              <a:rPr lang="en-US" sz="2800" spc="-5" dirty="0">
                <a:latin typeface="Arial"/>
                <a:cs typeface="Arial"/>
              </a:rPr>
              <a:t>Lending to small businesses</a:t>
            </a:r>
          </a:p>
          <a:p>
            <a:pPr marL="285750" marR="246379" indent="-285750">
              <a:lnSpc>
                <a:spcPts val="3200"/>
              </a:lnSpc>
              <a:spcBef>
                <a:spcPts val="600"/>
              </a:spcBef>
              <a:spcAft>
                <a:spcPts val="600"/>
              </a:spcAft>
              <a:buChar char="•"/>
              <a:tabLst>
                <a:tab pos="285115" algn="l"/>
                <a:tab pos="285750" algn="l"/>
              </a:tabLst>
            </a:pPr>
            <a:r>
              <a:rPr lang="en-US" sz="2800" spc="-5" dirty="0">
                <a:latin typeface="Arial"/>
                <a:cs typeface="Arial"/>
              </a:rPr>
              <a:t>Youth job training</a:t>
            </a:r>
          </a:p>
          <a:p>
            <a:pPr marL="285750" marR="246379" indent="-285750">
              <a:lnSpc>
                <a:spcPts val="3200"/>
              </a:lnSpc>
              <a:spcBef>
                <a:spcPts val="600"/>
              </a:spcBef>
              <a:spcAft>
                <a:spcPts val="600"/>
              </a:spcAft>
              <a:buChar char="•"/>
              <a:tabLst>
                <a:tab pos="285115" algn="l"/>
                <a:tab pos="285750" algn="l"/>
              </a:tabLst>
            </a:pPr>
            <a:r>
              <a:rPr lang="en-US" sz="2800" spc="-5" dirty="0">
                <a:latin typeface="Arial"/>
                <a:cs typeface="Arial"/>
              </a:rPr>
              <a:t>Adult job training</a:t>
            </a:r>
          </a:p>
          <a:p>
            <a:pPr marL="285750" marR="246379" indent="-285750">
              <a:lnSpc>
                <a:spcPts val="3200"/>
              </a:lnSpc>
              <a:spcBef>
                <a:spcPts val="600"/>
              </a:spcBef>
              <a:spcAft>
                <a:spcPts val="600"/>
              </a:spcAft>
              <a:buChar char="•"/>
              <a:tabLst>
                <a:tab pos="285115" algn="l"/>
                <a:tab pos="285750" algn="l"/>
              </a:tabLst>
            </a:pPr>
            <a:r>
              <a:rPr lang="en-US" sz="2800" spc="-5" dirty="0">
                <a:latin typeface="Arial"/>
                <a:cs typeface="Arial"/>
              </a:rPr>
              <a:t>Infrastructure projects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74177" y="582865"/>
            <a:ext cx="3713977" cy="1862048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/>
          <a:p>
            <a:pPr marR="5080">
              <a:lnSpc>
                <a:spcPts val="3470"/>
              </a:lnSpc>
              <a:spcBef>
                <a:spcPts val="520"/>
              </a:spcBef>
            </a:pPr>
            <a:r>
              <a:rPr lang="en-US" sz="3200" spc="-5" dirty="0">
                <a:solidFill>
                  <a:srgbClr val="FFFFFF"/>
                </a:solidFill>
              </a:rPr>
              <a:t>Infrastructure, Facilities, Economic Opportunities</a:t>
            </a:r>
            <a:endParaRPr sz="3200" spc="-5" dirty="0">
              <a:solidFill>
                <a:srgbClr val="FFFFFF"/>
              </a:solidFill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795089"/>
              </p:ext>
            </p:extLst>
          </p:nvPr>
        </p:nvGraphicFramePr>
        <p:xfrm>
          <a:off x="4668011" y="1343623"/>
          <a:ext cx="7142988" cy="41533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139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80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809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319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Goal 3: Economic Development</a:t>
                      </a:r>
                    </a:p>
                  </a:txBody>
                  <a:tcPr marL="5873" marR="5873" marT="587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4F6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73" marR="5873" marT="58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7829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73" marR="5873" marT="587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7829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1733788"/>
                  </a:ext>
                </a:extLst>
              </a:tr>
              <a:tr h="58010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Activity</a:t>
                      </a:r>
                    </a:p>
                  </a:txBody>
                  <a:tcPr marL="5873" marR="5873" marT="587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4F6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Source</a:t>
                      </a:r>
                    </a:p>
                  </a:txBody>
                  <a:tcPr marL="5873" marR="5873" marT="587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4F6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Proposed Amount</a:t>
                      </a:r>
                    </a:p>
                  </a:txBody>
                  <a:tcPr marL="5873" marR="5873" marT="587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4F6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6086">
                <a:tc>
                  <a:txBody>
                    <a:bodyPr/>
                    <a:lstStyle/>
                    <a:p>
                      <a:pPr marL="182880" algn="l" fontAlgn="b"/>
                      <a:r>
                        <a:rPr lang="en-US" sz="1900" b="0" i="0" u="none" strike="noStrike" dirty="0">
                          <a:solidFill>
                            <a:srgbClr val="434F6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FY19-20 Economic Opportunity Initiative – Microenterprise</a:t>
                      </a:r>
                    </a:p>
                    <a:p>
                      <a:pPr marL="182880" algn="l" fontAlgn="b"/>
                      <a:endParaRPr lang="en-US" sz="1900" b="0" i="0" u="none" strike="noStrike" dirty="0">
                        <a:solidFill>
                          <a:srgbClr val="434F6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8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 dirty="0">
                          <a:solidFill>
                            <a:srgbClr val="434F6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CDBG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8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 dirty="0">
                          <a:solidFill>
                            <a:srgbClr val="434F6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$615,775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8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6086">
                <a:tc>
                  <a:txBody>
                    <a:bodyPr/>
                    <a:lstStyle/>
                    <a:p>
                      <a:pPr marL="182880" algn="l" fontAlgn="b"/>
                      <a:r>
                        <a:rPr lang="en-US" sz="1900" b="0" i="0" u="none" strike="noStrike" dirty="0">
                          <a:solidFill>
                            <a:srgbClr val="434F6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FY19-20 Economic Opportunity Initiative - Adult Workforce</a:t>
                      </a:r>
                    </a:p>
                    <a:p>
                      <a:pPr marL="182880" algn="l" fontAlgn="b"/>
                      <a:endParaRPr lang="en-US" sz="1900" b="0" i="0" u="none" strike="noStrike" dirty="0">
                        <a:solidFill>
                          <a:srgbClr val="434F6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 dirty="0">
                          <a:solidFill>
                            <a:srgbClr val="434F6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CDBG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 dirty="0">
                          <a:solidFill>
                            <a:srgbClr val="434F6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$866,646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1189">
                <a:tc>
                  <a:txBody>
                    <a:bodyPr/>
                    <a:lstStyle/>
                    <a:p>
                      <a:pPr marL="182880" algn="l" fontAlgn="b"/>
                      <a:r>
                        <a:rPr lang="en-US" sz="1900" b="0" i="0" u="none" strike="noStrike" dirty="0">
                          <a:solidFill>
                            <a:srgbClr val="434F6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FY 19-20 Economic Opportunity Initiative - Youth Workforce</a:t>
                      </a:r>
                    </a:p>
                    <a:p>
                      <a:pPr marL="182880" algn="l" fontAlgn="b"/>
                      <a:endParaRPr lang="en-US" sz="1900" b="0" i="0" u="none" strike="noStrike" dirty="0">
                        <a:solidFill>
                          <a:srgbClr val="434F6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8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 dirty="0">
                          <a:solidFill>
                            <a:srgbClr val="434F6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CDBG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8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 dirty="0">
                          <a:solidFill>
                            <a:srgbClr val="434F6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$866,646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8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010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Recommendation Total</a:t>
                      </a:r>
                    </a:p>
                  </a:txBody>
                  <a:tcPr marL="5873" marR="5873" marT="587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34F6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873" marR="5873" marT="58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34F6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$2,349,067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873" marR="5873" marT="58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34F6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3714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4288155" cy="6296660"/>
          </a:xfrm>
          <a:custGeom>
            <a:avLst/>
            <a:gdLst/>
            <a:ahLst/>
            <a:cxnLst/>
            <a:rect l="l" t="t" r="r" b="b"/>
            <a:pathLst>
              <a:path w="4288155" h="6296660">
                <a:moveTo>
                  <a:pt x="0" y="6296139"/>
                </a:moveTo>
                <a:lnTo>
                  <a:pt x="4288155" y="6296139"/>
                </a:lnTo>
                <a:lnTo>
                  <a:pt x="4288155" y="0"/>
                </a:lnTo>
                <a:lnTo>
                  <a:pt x="0" y="0"/>
                </a:lnTo>
                <a:lnTo>
                  <a:pt x="0" y="6296139"/>
                </a:lnTo>
                <a:close/>
              </a:path>
            </a:pathLst>
          </a:custGeom>
          <a:solidFill>
            <a:srgbClr val="27829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0" y="6296139"/>
            <a:ext cx="4288155" cy="561975"/>
          </a:xfrm>
          <a:custGeom>
            <a:avLst/>
            <a:gdLst/>
            <a:ahLst/>
            <a:cxnLst/>
            <a:rect l="l" t="t" r="r" b="b"/>
            <a:pathLst>
              <a:path w="4288155" h="561975">
                <a:moveTo>
                  <a:pt x="0" y="561860"/>
                </a:moveTo>
                <a:lnTo>
                  <a:pt x="4288155" y="561860"/>
                </a:lnTo>
                <a:lnTo>
                  <a:pt x="4288155" y="0"/>
                </a:lnTo>
                <a:lnTo>
                  <a:pt x="0" y="0"/>
                </a:lnTo>
                <a:lnTo>
                  <a:pt x="0" y="561860"/>
                </a:lnTo>
                <a:close/>
              </a:path>
            </a:pathLst>
          </a:custGeom>
          <a:solidFill>
            <a:srgbClr val="8FD16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482739" y="2306472"/>
            <a:ext cx="3089275" cy="0"/>
          </a:xfrm>
          <a:custGeom>
            <a:avLst/>
            <a:gdLst/>
            <a:ahLst/>
            <a:cxnLst/>
            <a:rect l="l" t="t" r="r" b="b"/>
            <a:pathLst>
              <a:path w="3089275">
                <a:moveTo>
                  <a:pt x="0" y="0"/>
                </a:moveTo>
                <a:lnTo>
                  <a:pt x="3089000" y="0"/>
                </a:lnTo>
              </a:path>
            </a:pathLst>
          </a:custGeom>
          <a:ln w="3275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74177" y="582865"/>
            <a:ext cx="3713977" cy="1862048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/>
          <a:p>
            <a:pPr marR="5080">
              <a:lnSpc>
                <a:spcPts val="3470"/>
              </a:lnSpc>
              <a:spcBef>
                <a:spcPts val="520"/>
              </a:spcBef>
            </a:pPr>
            <a:r>
              <a:rPr lang="en-US" sz="3200" dirty="0">
                <a:solidFill>
                  <a:schemeClr val="bg1"/>
                </a:solidFill>
              </a:rPr>
              <a:t>Citizen Participation Plan Amendment</a:t>
            </a:r>
            <a:br>
              <a:rPr lang="en-US" sz="3600" dirty="0">
                <a:solidFill>
                  <a:schemeClr val="bg1"/>
                </a:solidFill>
              </a:rPr>
            </a:br>
            <a:endParaRPr sz="3600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3127A66-898B-4BE0-9079-B89A1A437929}"/>
              </a:ext>
            </a:extLst>
          </p:cNvPr>
          <p:cNvSpPr txBox="1"/>
          <p:nvPr/>
        </p:nvSpPr>
        <p:spPr>
          <a:xfrm>
            <a:off x="482739" y="2590804"/>
            <a:ext cx="355586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As allowed by federal rule waivers the Citizen Participation Plan was amended to give the Consortium Members outreach and notification flexibility in a declared public emergency.  Specifically the public comment period can be reduced to 5-days, and hearings can be held virtually provided that there reasonable notification, closed captioning, and reasonable opportunities for accommodation.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B4BD16B-66A5-408A-879B-92759D763F70}"/>
              </a:ext>
            </a:extLst>
          </p:cNvPr>
          <p:cNvSpPr txBox="1"/>
          <p:nvPr/>
        </p:nvSpPr>
        <p:spPr>
          <a:xfrm>
            <a:off x="5410200" y="838200"/>
            <a:ext cx="64008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Citizen participation plans in </a:t>
            </a:r>
            <a:r>
              <a:rPr lang="en-US" sz="4000" b="1" u="sng" dirty="0"/>
              <a:t>declared emergencies:</a:t>
            </a:r>
            <a:endParaRPr lang="en-US" sz="4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/>
              <a:t>Reduce comment period to 5-days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/>
              <a:t>Allow virtual hearings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/>
              <a:t>Reduced notification time and outreach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/>
              <a:t>Hard copies are not required to be made available.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46023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2067</TotalTime>
  <Words>888</Words>
  <Application>Microsoft Office PowerPoint</Application>
  <PresentationFormat>Widescreen</PresentationFormat>
  <Paragraphs>205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Office Theme</vt:lpstr>
      <vt:lpstr>Action Plan  Portland Consortium | Action Plans FY 2020-2021</vt:lpstr>
      <vt:lpstr>Consortium Action Plan Hearing: 3 Actions</vt:lpstr>
      <vt:lpstr>2020 federal formula grant resources</vt:lpstr>
      <vt:lpstr>Consolidated Plan - 3 Goals</vt:lpstr>
      <vt:lpstr>Increase and Preserve Housing Choice</vt:lpstr>
      <vt:lpstr>Increase and Preserve Housing Choice</vt:lpstr>
      <vt:lpstr>Reduce Homelessness, Increase Stability</vt:lpstr>
      <vt:lpstr>Infrastructure, Facilities, Economic Opportunities</vt:lpstr>
      <vt:lpstr>Citizen Participation Plan Amendment </vt:lpstr>
      <vt:lpstr>2019 Action Plan Amendment  for CARES Act and HOME TBRA Funds  </vt:lpstr>
      <vt:lpstr>Public Comments are invited!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PHB PPT Twmplate</dc:title>
  <dc:creator>Benoit, Emily</dc:creator>
  <cp:lastModifiedBy>Trujillo, Norma</cp:lastModifiedBy>
  <cp:revision>80</cp:revision>
  <cp:lastPrinted>2019-05-07T03:27:01Z</cp:lastPrinted>
  <dcterms:created xsi:type="dcterms:W3CDTF">2017-10-04T08:00:34Z</dcterms:created>
  <dcterms:modified xsi:type="dcterms:W3CDTF">2020-06-01T21:57:05Z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2017-10-03T00:00:00Z</vt:filetime>
  </property>
  <property fmtid="{D5CDD505-2E9C-101B-9397-08002B2CF9AE}" pid="3" name="Creator">
    <vt:lpwstr>PowerPoint</vt:lpwstr>
  </property>
  <property fmtid="{D5CDD505-2E9C-101B-9397-08002B2CF9AE}" pid="4" name="LastSaved">
    <vt:filetime>2017-10-04T00:00:00Z</vt:filetime>
  </property>
</Properties>
</file>