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72" r:id="rId2"/>
    <p:sldId id="257" r:id="rId3"/>
    <p:sldId id="264" r:id="rId4"/>
    <p:sldId id="283" r:id="rId5"/>
    <p:sldId id="286" r:id="rId6"/>
    <p:sldId id="281" r:id="rId7"/>
    <p:sldId id="267" r:id="rId8"/>
    <p:sldId id="278" r:id="rId9"/>
    <p:sldId id="276" r:id="rId10"/>
    <p:sldId id="289" r:id="rId11"/>
    <p:sldId id="275" r:id="rId12"/>
    <p:sldId id="279" r:id="rId13"/>
    <p:sldId id="292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BB36"/>
    <a:srgbClr val="E28027"/>
    <a:srgbClr val="6B9DB7"/>
    <a:srgbClr val="336C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516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N/NE TIF FUNDS EXPENDED BY GOAL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N/NE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Sheet2!$A$4:$A$7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Sheet2!$B$4:$B$7</c:f>
              <c:numCache>
                <c:formatCode>_("$"* #,##0.00_);_("$"* \(#,##0.00\);_("$"* "-"??_);_(@_)</c:formatCode>
                <c:ptCount val="4"/>
                <c:pt idx="0">
                  <c:v>2391063</c:v>
                </c:pt>
                <c:pt idx="1">
                  <c:v>2437701</c:v>
                </c:pt>
                <c:pt idx="2">
                  <c:v>9534799</c:v>
                </c:pt>
                <c:pt idx="3">
                  <c:v>3024278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0-4F86-B13F-FC3D0959E126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TIF Lift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Sheet2!$A$4:$A$7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Sheet2!$C$4:$C$7</c:f>
              <c:numCache>
                <c:formatCode>_("$"* #,##0.00_);_("$"* \(#,##0.00\);_("$"* "-"??_);_(@_)</c:formatCode>
                <c:ptCount val="4"/>
                <c:pt idx="0">
                  <c:v>120747</c:v>
                </c:pt>
                <c:pt idx="1">
                  <c:v>1009457</c:v>
                </c:pt>
                <c:pt idx="2">
                  <c:v>10594261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90-4F86-B13F-FC3D0959E126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Base TIF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Sheet2!$A$4:$A$7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Sheet2!$D$4:$D$7</c:f>
              <c:numCache>
                <c:formatCode>_("$"* #,##0.00_);_("$"* \(#,##0.00\);_("$"* "-"??_);_(@_)</c:formatCode>
                <c:ptCount val="4"/>
                <c:pt idx="0">
                  <c:v>2192214</c:v>
                </c:pt>
                <c:pt idx="1">
                  <c:v>2281587</c:v>
                </c:pt>
                <c:pt idx="2">
                  <c:v>9687463</c:v>
                </c:pt>
                <c:pt idx="3">
                  <c:v>9566135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90-4F86-B13F-FC3D0959E126}"/>
            </c:ext>
          </c:extLst>
        </c:ser>
        <c:ser>
          <c:idx val="3"/>
          <c:order val="3"/>
          <c:tx>
            <c:strRef>
              <c:f>Sheet2!$E$3</c:f>
              <c:strCache>
                <c:ptCount val="1"/>
                <c:pt idx="0">
                  <c:v>Prosper TIF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Sheet2!$A$4:$A$7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Sheet2!$E$4:$E$7</c:f>
              <c:numCache>
                <c:formatCode>_("$"* #,##0.00_);_("$"* \(#,##0.00\);_("$"* "-"??_);_(@_)</c:formatCode>
                <c:ptCount val="4"/>
                <c:pt idx="0">
                  <c:v>393709</c:v>
                </c:pt>
                <c:pt idx="1">
                  <c:v>226256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90-4F86-B13F-FC3D0959E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0758000"/>
        <c:axId val="1310005616"/>
      </c:barChart>
      <c:catAx>
        <c:axId val="130075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0005616"/>
        <c:crosses val="autoZero"/>
        <c:auto val="1"/>
        <c:lblAlgn val="ctr"/>
        <c:lblOffset val="100"/>
        <c:noMultiLvlLbl val="0"/>
      </c:catAx>
      <c:valAx>
        <c:axId val="131000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075800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8575" cap="flat" cmpd="sng" algn="ctr">
      <a:solidFill>
        <a:srgbClr val="B1BB3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N/NE TIF Allocation by Goal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Sheet2!$B$18</c:f>
              <c:strCache>
                <c:ptCount val="1"/>
                <c:pt idx="0">
                  <c:v>N/NE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Sheet2!$A$19:$A$22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Sheet2!$B$19:$B$22</c:f>
              <c:numCache>
                <c:formatCode>_("$"* #,##0.00_);_("$"* \(#,##0.00\);_("$"* "-"??_);_(@_)</c:formatCode>
                <c:ptCount val="4"/>
                <c:pt idx="0">
                  <c:v>3888468</c:v>
                </c:pt>
                <c:pt idx="1">
                  <c:v>3552455</c:v>
                </c:pt>
                <c:pt idx="2">
                  <c:v>9534799</c:v>
                </c:pt>
                <c:pt idx="3">
                  <c:v>3024278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10-438A-BF6C-8F5E819D745E}"/>
            </c:ext>
          </c:extLst>
        </c:ser>
        <c:ser>
          <c:idx val="1"/>
          <c:order val="1"/>
          <c:tx>
            <c:strRef>
              <c:f>Sheet2!$C$18</c:f>
              <c:strCache>
                <c:ptCount val="1"/>
                <c:pt idx="0">
                  <c:v>TIF Lift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Sheet2!$A$19:$A$22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Sheet2!$C$19:$C$22</c:f>
              <c:numCache>
                <c:formatCode>_("$"* #,##0.00_);_("$"* \(#,##0.00\);_("$"* "-"??_);_(@_)</c:formatCode>
                <c:ptCount val="4"/>
                <c:pt idx="0">
                  <c:v>5000000</c:v>
                </c:pt>
                <c:pt idx="1">
                  <c:v>5680338</c:v>
                </c:pt>
                <c:pt idx="2">
                  <c:v>21319662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10-438A-BF6C-8F5E819D745E}"/>
            </c:ext>
          </c:extLst>
        </c:ser>
        <c:ser>
          <c:idx val="2"/>
          <c:order val="2"/>
          <c:tx>
            <c:strRef>
              <c:f>Sheet2!$D$18</c:f>
              <c:strCache>
                <c:ptCount val="1"/>
                <c:pt idx="0">
                  <c:v>Base TIF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Sheet2!$A$19:$A$22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Sheet2!$D$19:$D$22</c:f>
              <c:numCache>
                <c:formatCode>_("$"* #,##0.00_);_("$"* \(#,##0.00\);_("$"* "-"??_);_(@_)</c:formatCode>
                <c:ptCount val="4"/>
                <c:pt idx="0">
                  <c:v>4230264</c:v>
                </c:pt>
                <c:pt idx="1">
                  <c:v>11066487</c:v>
                </c:pt>
                <c:pt idx="2">
                  <c:v>11371637</c:v>
                </c:pt>
                <c:pt idx="3">
                  <c:v>9566135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10-438A-BF6C-8F5E819D745E}"/>
            </c:ext>
          </c:extLst>
        </c:ser>
        <c:ser>
          <c:idx val="3"/>
          <c:order val="3"/>
          <c:tx>
            <c:strRef>
              <c:f>Sheet2!$E$18</c:f>
              <c:strCache>
                <c:ptCount val="1"/>
                <c:pt idx="0">
                  <c:v>Prosper TIF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Sheet2!$A$19:$A$22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Sheet2!$E$19:$E$22</c:f>
              <c:numCache>
                <c:formatCode>_("$"* #,##0.00_);_("$"* \(#,##0.00\);_("$"* "-"??_);_(@_)</c:formatCode>
                <c:ptCount val="4"/>
                <c:pt idx="0">
                  <c:v>1600000</c:v>
                </c:pt>
                <c:pt idx="1">
                  <c:v>1600000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10-438A-BF6C-8F5E819D7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414791768"/>
        <c:axId val="414789472"/>
      </c:barChart>
      <c:lineChart>
        <c:grouping val="standard"/>
        <c:varyColors val="0"/>
        <c:ser>
          <c:idx val="4"/>
          <c:order val="4"/>
          <c:tx>
            <c:strRef>
              <c:f>Sheet2!$F$18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Sheet2!$A$19:$A$22</c:f>
              <c:strCache>
                <c:ptCount val="4"/>
                <c:pt idx="0">
                  <c:v>Goal 1: Preventing Displacement</c:v>
                </c:pt>
                <c:pt idx="1">
                  <c:v>Goal 2: Creating New Home Owners</c:v>
                </c:pt>
                <c:pt idx="2">
                  <c:v>Goal 3: Creating Rental Homes</c:v>
                </c:pt>
                <c:pt idx="3">
                  <c:v>Goal 4: Land Banking</c:v>
                </c:pt>
              </c:strCache>
            </c:strRef>
          </c:cat>
          <c:val>
            <c:numRef>
              <c:f>Sheet2!$F$19:$F$22</c:f>
              <c:numCache>
                <c:formatCode>_("$"* #,##0.00_);_("$"* \(#,##0.00\);_("$"* "-"??_);_(@_)</c:formatCode>
                <c:ptCount val="4"/>
                <c:pt idx="0">
                  <c:v>14718732</c:v>
                </c:pt>
                <c:pt idx="1">
                  <c:v>21899280</c:v>
                </c:pt>
                <c:pt idx="2">
                  <c:v>42226098</c:v>
                </c:pt>
                <c:pt idx="3">
                  <c:v>12590413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A10-438A-BF6C-8F5E819D7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4791768"/>
        <c:axId val="414789472"/>
      </c:lineChart>
      <c:catAx>
        <c:axId val="414791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789472"/>
        <c:crosses val="autoZero"/>
        <c:auto val="1"/>
        <c:lblAlgn val="ctr"/>
        <c:lblOffset val="100"/>
        <c:noMultiLvlLbl val="0"/>
      </c:catAx>
      <c:valAx>
        <c:axId val="41478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479176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B1BB3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 Repair Loans by Race:</a:t>
            </a:r>
            <a:r>
              <a:rPr lang="en-US" baseline="0"/>
              <a:t> 2015 - 2019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'Totals, Demographics'!$E$3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'Totals, Demographics'!$F$2:$L$2</c:f>
              <c:strCache>
                <c:ptCount val="7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
Amer</c:v>
                </c:pt>
                <c:pt idx="5">
                  <c:v>Other</c:v>
                </c:pt>
                <c:pt idx="6">
                  <c:v>African </c:v>
                </c:pt>
              </c:strCache>
            </c:strRef>
          </c:cat>
          <c:val>
            <c:numRef>
              <c:f>'Totals, Demographics'!$F$3:$L$3</c:f>
              <c:numCache>
                <c:formatCode>General</c:formatCode>
                <c:ptCount val="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90-4327-84C8-C30DACCCCD43}"/>
            </c:ext>
          </c:extLst>
        </c:ser>
        <c:ser>
          <c:idx val="1"/>
          <c:order val="1"/>
          <c:tx>
            <c:strRef>
              <c:f>'Totals, Demographics'!$E$4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'Totals, Demographics'!$F$2:$L$2</c:f>
              <c:strCache>
                <c:ptCount val="7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
Amer</c:v>
                </c:pt>
                <c:pt idx="5">
                  <c:v>Other</c:v>
                </c:pt>
                <c:pt idx="6">
                  <c:v>African </c:v>
                </c:pt>
              </c:strCache>
            </c:strRef>
          </c:cat>
          <c:val>
            <c:numRef>
              <c:f>'Totals, Demographics'!$F$4:$L$4</c:f>
              <c:numCache>
                <c:formatCode>General</c:formatCode>
                <c:ptCount val="7"/>
                <c:pt idx="0">
                  <c:v>25</c:v>
                </c:pt>
                <c:pt idx="1">
                  <c:v>12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90-4327-84C8-C30DACCCCD43}"/>
            </c:ext>
          </c:extLst>
        </c:ser>
        <c:ser>
          <c:idx val="2"/>
          <c:order val="2"/>
          <c:tx>
            <c:strRef>
              <c:f>'Totals, Demographics'!$E$5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'Totals, Demographics'!$F$2:$L$2</c:f>
              <c:strCache>
                <c:ptCount val="7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
Amer</c:v>
                </c:pt>
                <c:pt idx="5">
                  <c:v>Other</c:v>
                </c:pt>
                <c:pt idx="6">
                  <c:v>African </c:v>
                </c:pt>
              </c:strCache>
            </c:strRef>
          </c:cat>
          <c:val>
            <c:numRef>
              <c:f>'Totals, Demographics'!$F$5:$L$5</c:f>
              <c:numCache>
                <c:formatCode>General</c:formatCode>
                <c:ptCount val="7"/>
                <c:pt idx="0">
                  <c:v>7</c:v>
                </c:pt>
                <c:pt idx="1">
                  <c:v>9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0-4327-84C8-C30DACCCCD43}"/>
            </c:ext>
          </c:extLst>
        </c:ser>
        <c:ser>
          <c:idx val="3"/>
          <c:order val="3"/>
          <c:tx>
            <c:strRef>
              <c:f>'Totals, Demographics'!$E$6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'Totals, Demographics'!$F$2:$L$2</c:f>
              <c:strCache>
                <c:ptCount val="7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
Amer</c:v>
                </c:pt>
                <c:pt idx="5">
                  <c:v>Other</c:v>
                </c:pt>
                <c:pt idx="6">
                  <c:v>African </c:v>
                </c:pt>
              </c:strCache>
            </c:strRef>
          </c:cat>
          <c:val>
            <c:numRef>
              <c:f>'Totals, Demographics'!$F$6:$L$6</c:f>
              <c:numCache>
                <c:formatCode>General</c:formatCode>
                <c:ptCount val="7"/>
                <c:pt idx="0">
                  <c:v>15</c:v>
                </c:pt>
                <c:pt idx="1">
                  <c:v>27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0-4327-84C8-C30DACCCCD43}"/>
            </c:ext>
          </c:extLst>
        </c:ser>
        <c:ser>
          <c:idx val="4"/>
          <c:order val="4"/>
          <c:tx>
            <c:strRef>
              <c:f>'Totals, Demographics'!$E$7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'Totals, Demographics'!$F$2:$L$2</c:f>
              <c:strCache>
                <c:ptCount val="7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
Amer</c:v>
                </c:pt>
                <c:pt idx="5">
                  <c:v>Other</c:v>
                </c:pt>
                <c:pt idx="6">
                  <c:v>African </c:v>
                </c:pt>
              </c:strCache>
            </c:strRef>
          </c:cat>
          <c:val>
            <c:numRef>
              <c:f>'Totals, Demographics'!$F$7:$L$7</c:f>
              <c:numCache>
                <c:formatCode>General</c:formatCode>
                <c:ptCount val="7"/>
                <c:pt idx="0">
                  <c:v>8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90-4327-84C8-C30DACCCC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755223864"/>
        <c:axId val="755224520"/>
      </c:barChart>
      <c:catAx>
        <c:axId val="755223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224520"/>
        <c:crosses val="autoZero"/>
        <c:auto val="1"/>
        <c:lblAlgn val="ctr"/>
        <c:lblOffset val="100"/>
        <c:noMultiLvlLbl val="0"/>
      </c:catAx>
      <c:valAx>
        <c:axId val="755224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5223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rgbClr val="B1BB3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Home</a:t>
            </a:r>
            <a:r>
              <a:rPr lang="en-US" baseline="0"/>
              <a:t> Repair Grants by Race: 2015 - 2019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'Totals, Demographics'!$N$3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'Totals, Demographics'!$O$2:$V$2</c:f>
              <c:strCache>
                <c:ptCount val="8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Amer</c:v>
                </c:pt>
                <c:pt idx="5">
                  <c:v>Other</c:v>
                </c:pt>
                <c:pt idx="6">
                  <c:v>Native Hawaiian/
Pacific Islander</c:v>
                </c:pt>
                <c:pt idx="7">
                  <c:v>Middle 
Eastern </c:v>
                </c:pt>
              </c:strCache>
            </c:strRef>
          </c:cat>
          <c:val>
            <c:numRef>
              <c:f>'Totals, Demographics'!$O$3:$V$3</c:f>
              <c:numCache>
                <c:formatCode>General</c:formatCode>
                <c:ptCount val="8"/>
                <c:pt idx="0">
                  <c:v>54</c:v>
                </c:pt>
                <c:pt idx="1">
                  <c:v>23</c:v>
                </c:pt>
                <c:pt idx="2">
                  <c:v>3</c:v>
                </c:pt>
                <c:pt idx="3">
                  <c:v>2</c:v>
                </c:pt>
                <c:pt idx="4">
                  <c:v>2</c:v>
                </c:pt>
                <c:pt idx="5">
                  <c:v>8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4-4349-8CB9-2D4B2B11090B}"/>
            </c:ext>
          </c:extLst>
        </c:ser>
        <c:ser>
          <c:idx val="1"/>
          <c:order val="1"/>
          <c:tx>
            <c:strRef>
              <c:f>'Totals, Demographics'!$N$4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'Totals, Demographics'!$O$2:$V$2</c:f>
              <c:strCache>
                <c:ptCount val="8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Amer</c:v>
                </c:pt>
                <c:pt idx="5">
                  <c:v>Other</c:v>
                </c:pt>
                <c:pt idx="6">
                  <c:v>Native Hawaiian/
Pacific Islander</c:v>
                </c:pt>
                <c:pt idx="7">
                  <c:v>Middle 
Eastern </c:v>
                </c:pt>
              </c:strCache>
            </c:strRef>
          </c:cat>
          <c:val>
            <c:numRef>
              <c:f>'Totals, Demographics'!$O$4:$V$4</c:f>
              <c:numCache>
                <c:formatCode>General</c:formatCode>
                <c:ptCount val="8"/>
                <c:pt idx="0">
                  <c:v>111</c:v>
                </c:pt>
                <c:pt idx="1">
                  <c:v>40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4-4349-8CB9-2D4B2B11090B}"/>
            </c:ext>
          </c:extLst>
        </c:ser>
        <c:ser>
          <c:idx val="2"/>
          <c:order val="2"/>
          <c:tx>
            <c:strRef>
              <c:f>'Totals, Demographics'!$N$5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'Totals, Demographics'!$O$2:$V$2</c:f>
              <c:strCache>
                <c:ptCount val="8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Amer</c:v>
                </c:pt>
                <c:pt idx="5">
                  <c:v>Other</c:v>
                </c:pt>
                <c:pt idx="6">
                  <c:v>Native Hawaiian/
Pacific Islander</c:v>
                </c:pt>
                <c:pt idx="7">
                  <c:v>Middle 
Eastern </c:v>
                </c:pt>
              </c:strCache>
            </c:strRef>
          </c:cat>
          <c:val>
            <c:numRef>
              <c:f>'Totals, Demographics'!$O$5:$V$5</c:f>
              <c:numCache>
                <c:formatCode>General</c:formatCode>
                <c:ptCount val="8"/>
                <c:pt idx="0">
                  <c:v>64</c:v>
                </c:pt>
                <c:pt idx="1">
                  <c:v>35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E4-4349-8CB9-2D4B2B11090B}"/>
            </c:ext>
          </c:extLst>
        </c:ser>
        <c:ser>
          <c:idx val="3"/>
          <c:order val="3"/>
          <c:tx>
            <c:strRef>
              <c:f>'Totals, Demographics'!$N$6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'Totals, Demographics'!$O$2:$V$2</c:f>
              <c:strCache>
                <c:ptCount val="8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Amer</c:v>
                </c:pt>
                <c:pt idx="5">
                  <c:v>Other</c:v>
                </c:pt>
                <c:pt idx="6">
                  <c:v>Native Hawaiian/
Pacific Islander</c:v>
                </c:pt>
                <c:pt idx="7">
                  <c:v>Middle 
Eastern </c:v>
                </c:pt>
              </c:strCache>
            </c:strRef>
          </c:cat>
          <c:val>
            <c:numRef>
              <c:f>'Totals, Demographics'!$O$6:$V$6</c:f>
              <c:numCache>
                <c:formatCode>General</c:formatCode>
                <c:ptCount val="8"/>
                <c:pt idx="0">
                  <c:v>65</c:v>
                </c:pt>
                <c:pt idx="1">
                  <c:v>31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E4-4349-8CB9-2D4B2B11090B}"/>
            </c:ext>
          </c:extLst>
        </c:ser>
        <c:ser>
          <c:idx val="4"/>
          <c:order val="4"/>
          <c:tx>
            <c:strRef>
              <c:f>'Totals, Demographics'!$N$7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rgbClr val="00B050"/>
              </a:solidFill>
            </a:ln>
            <a:effectLst/>
          </c:spPr>
          <c:invertIfNegative val="0"/>
          <c:cat>
            <c:strRef>
              <c:f>'Totals, Demographics'!$O$2:$V$2</c:f>
              <c:strCache>
                <c:ptCount val="8"/>
                <c:pt idx="0">
                  <c:v>Black</c:v>
                </c:pt>
                <c:pt idx="1">
                  <c:v>White</c:v>
                </c:pt>
                <c:pt idx="2">
                  <c:v>Hispanic</c:v>
                </c:pt>
                <c:pt idx="3">
                  <c:v>Asian</c:v>
                </c:pt>
                <c:pt idx="4">
                  <c:v>Native Amer</c:v>
                </c:pt>
                <c:pt idx="5">
                  <c:v>Other</c:v>
                </c:pt>
                <c:pt idx="6">
                  <c:v>Native Hawaiian/
Pacific Islander</c:v>
                </c:pt>
                <c:pt idx="7">
                  <c:v>Middle 
Eastern </c:v>
                </c:pt>
              </c:strCache>
            </c:strRef>
          </c:cat>
          <c:val>
            <c:numRef>
              <c:f>'Totals, Demographics'!$O$7:$V$7</c:f>
              <c:numCache>
                <c:formatCode>General</c:formatCode>
                <c:ptCount val="8"/>
                <c:pt idx="0">
                  <c:v>61</c:v>
                </c:pt>
                <c:pt idx="1">
                  <c:v>28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E4-4349-8CB9-2D4B2B110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8010184"/>
        <c:axId val="608007560"/>
      </c:barChart>
      <c:catAx>
        <c:axId val="6080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007560"/>
        <c:crosses val="autoZero"/>
        <c:auto val="1"/>
        <c:lblAlgn val="ctr"/>
        <c:lblOffset val="100"/>
        <c:noMultiLvlLbl val="0"/>
      </c:catAx>
      <c:valAx>
        <c:axId val="60800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801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8575">
      <a:solidFill>
        <a:srgbClr val="B1BB36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en-US" b="1" dirty="0">
                <a:solidFill>
                  <a:schemeClr val="tx1"/>
                </a:solidFill>
              </a:rPr>
              <a:t>33 Preference</a:t>
            </a:r>
            <a:r>
              <a:rPr lang="en-US" b="1" baseline="0" dirty="0">
                <a:solidFill>
                  <a:schemeClr val="tx1"/>
                </a:solidFill>
              </a:rPr>
              <a:t> Policy Home Buyers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827051353406177E-2"/>
          <c:y val="9.4509640943265846E-2"/>
          <c:w val="0.93751860620463812"/>
          <c:h val="0.833677062220981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Sheet2!$B$41:$B$44</c:f>
              <c:strCache>
                <c:ptCount val="4"/>
                <c:pt idx="0">
                  <c:v>N/NE DPAL</c:v>
                </c:pt>
                <c:pt idx="1">
                  <c:v>Prosper Portland DPAL</c:v>
                </c:pt>
                <c:pt idx="2">
                  <c:v>CET DPAL</c:v>
                </c:pt>
                <c:pt idx="3">
                  <c:v>Non-Preference Policy Subsidy</c:v>
                </c:pt>
              </c:strCache>
            </c:strRef>
          </c:cat>
          <c:val>
            <c:numRef>
              <c:f>Sheet2!$C$41:$C$44</c:f>
              <c:numCache>
                <c:formatCode>General</c:formatCode>
                <c:ptCount val="4"/>
                <c:pt idx="0">
                  <c:v>17</c:v>
                </c:pt>
                <c:pt idx="1">
                  <c:v>3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E-4E13-A251-704D338EB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417584048"/>
        <c:axId val="417584376"/>
      </c:barChart>
      <c:catAx>
        <c:axId val="417584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584376"/>
        <c:crosses val="autoZero"/>
        <c:auto val="1"/>
        <c:lblAlgn val="ctr"/>
        <c:lblOffset val="100"/>
        <c:noMultiLvlLbl val="0"/>
      </c:catAx>
      <c:valAx>
        <c:axId val="41758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5840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 w="28575">
          <a:solidFill>
            <a:srgbClr val="B1BB36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8575" cap="flat" cmpd="sng" algn="ctr">
      <a:solidFill>
        <a:srgbClr val="B1BB36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</a:t>
            </a:r>
            <a:r>
              <a:rPr lang="en-US" baseline="0"/>
              <a:t> of Home Repair Grant funds Contracted by  </a:t>
            </a:r>
          </a:p>
          <a:p>
            <a:pPr>
              <a:defRPr/>
            </a:pPr>
            <a:r>
              <a:rPr lang="en-US" baseline="0"/>
              <a:t>Race/Ethnicity of Contractor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24090716825152E-2"/>
          <c:y val="0.16577052346012749"/>
          <c:w val="0.9120176837038465"/>
          <c:h val="0.521826690624117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'Repair Grants 2017-2019'!$A$13</c:f>
              <c:strCache>
                <c:ptCount val="1"/>
                <c:pt idx="0">
                  <c:v>2017 % of Funds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2.206896232144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2E-4CE5-A2BE-034B098D6530}"/>
                </c:ext>
              </c:extLst>
            </c:dLbl>
            <c:dLbl>
              <c:idx val="5"/>
              <c:layout>
                <c:manualLayout>
                  <c:x val="-1.259842519685047E-2"/>
                  <c:y val="-6.74321614445582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2E-4CE5-A2BE-034B098D6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'Repair Grants 2017-2019'!$B$12:$J$12</c:f>
              <c:strCache>
                <c:ptCount val="9"/>
                <c:pt idx="0">
                  <c:v>Asian</c:v>
                </c:pt>
                <c:pt idx="1">
                  <c:v>African American </c:v>
                </c:pt>
                <c:pt idx="2">
                  <c:v>Latino/ Hispanic</c:v>
                </c:pt>
                <c:pt idx="3">
                  <c:v>Slavic</c:v>
                </c:pt>
                <c:pt idx="4">
                  <c:v>White</c:v>
                </c:pt>
                <c:pt idx="5">
                  <c:v>Native American
/Alaskan Native </c:v>
                </c:pt>
                <c:pt idx="6">
                  <c:v>Middle Eastern</c:v>
                </c:pt>
                <c:pt idx="7">
                  <c:v>African </c:v>
                </c:pt>
                <c:pt idx="8">
                  <c:v>No Response</c:v>
                </c:pt>
              </c:strCache>
            </c:strRef>
          </c:cat>
          <c:val>
            <c:numRef>
              <c:f>'Repair Grants 2017-2019'!$B$13:$J$13</c:f>
              <c:numCache>
                <c:formatCode>0%</c:formatCode>
                <c:ptCount val="9"/>
                <c:pt idx="0">
                  <c:v>0.01</c:v>
                </c:pt>
                <c:pt idx="1">
                  <c:v>0.15</c:v>
                </c:pt>
                <c:pt idx="2">
                  <c:v>0.27</c:v>
                </c:pt>
                <c:pt idx="3">
                  <c:v>0.16</c:v>
                </c:pt>
                <c:pt idx="4">
                  <c:v>0.39</c:v>
                </c:pt>
                <c:pt idx="5">
                  <c:v>0.15</c:v>
                </c:pt>
                <c:pt idx="6">
                  <c:v>0</c:v>
                </c:pt>
                <c:pt idx="7">
                  <c:v>0</c:v>
                </c:pt>
                <c:pt idx="8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2E-4CE5-A2BE-034B098D6530}"/>
            </c:ext>
          </c:extLst>
        </c:ser>
        <c:ser>
          <c:idx val="1"/>
          <c:order val="1"/>
          <c:tx>
            <c:strRef>
              <c:f>'Repair Grants 2017-2019'!$A$14</c:f>
              <c:strCache>
                <c:ptCount val="1"/>
                <c:pt idx="0">
                  <c:v>2018 % of Funds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8897637795275628E-2"/>
                  <c:y val="-5.1494245416708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2E-4CE5-A2BE-034B098D6530}"/>
                </c:ext>
              </c:extLst>
            </c:dLbl>
            <c:dLbl>
              <c:idx val="7"/>
              <c:layout>
                <c:manualLayout>
                  <c:x val="4.1994750656167978E-3"/>
                  <c:y val="-5.8850566190523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2E-4CE5-A2BE-034B098D6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'Repair Grants 2017-2019'!$B$12:$J$12</c:f>
              <c:strCache>
                <c:ptCount val="9"/>
                <c:pt idx="0">
                  <c:v>Asian</c:v>
                </c:pt>
                <c:pt idx="1">
                  <c:v>African American </c:v>
                </c:pt>
                <c:pt idx="2">
                  <c:v>Latino/ Hispanic</c:v>
                </c:pt>
                <c:pt idx="3">
                  <c:v>Slavic</c:v>
                </c:pt>
                <c:pt idx="4">
                  <c:v>White</c:v>
                </c:pt>
                <c:pt idx="5">
                  <c:v>Native American
/Alaskan Native </c:v>
                </c:pt>
                <c:pt idx="6">
                  <c:v>Middle Eastern</c:v>
                </c:pt>
                <c:pt idx="7">
                  <c:v>African </c:v>
                </c:pt>
                <c:pt idx="8">
                  <c:v>No Response</c:v>
                </c:pt>
              </c:strCache>
            </c:strRef>
          </c:cat>
          <c:val>
            <c:numRef>
              <c:f>'Repair Grants 2017-2019'!$B$14:$J$14</c:f>
              <c:numCache>
                <c:formatCode>0%</c:formatCode>
                <c:ptCount val="9"/>
                <c:pt idx="0">
                  <c:v>0.02</c:v>
                </c:pt>
                <c:pt idx="1">
                  <c:v>0.19</c:v>
                </c:pt>
                <c:pt idx="2">
                  <c:v>0.22</c:v>
                </c:pt>
                <c:pt idx="3">
                  <c:v>0</c:v>
                </c:pt>
                <c:pt idx="4">
                  <c:v>0.55000000000000004</c:v>
                </c:pt>
                <c:pt idx="5">
                  <c:v>0.18</c:v>
                </c:pt>
                <c:pt idx="6">
                  <c:v>0.03</c:v>
                </c:pt>
                <c:pt idx="7" formatCode="0.00%">
                  <c:v>8.0000000000000004E-4</c:v>
                </c:pt>
                <c:pt idx="8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92E-4CE5-A2BE-034B098D6530}"/>
            </c:ext>
          </c:extLst>
        </c:ser>
        <c:ser>
          <c:idx val="2"/>
          <c:order val="2"/>
          <c:tx>
            <c:strRef>
              <c:f>'Repair Grants 2017-2019'!$A$15</c:f>
              <c:strCache>
                <c:ptCount val="1"/>
                <c:pt idx="0">
                  <c:v>2019 % of Funds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0498687664041995E-2"/>
                  <c:y val="-1.1034481160723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2E-4CE5-A2BE-034B098D6530}"/>
                </c:ext>
              </c:extLst>
            </c:dLbl>
            <c:dLbl>
              <c:idx val="2"/>
              <c:layout>
                <c:manualLayout>
                  <c:x val="1.46981627296587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2E-4CE5-A2BE-034B098D6530}"/>
                </c:ext>
              </c:extLst>
            </c:dLbl>
            <c:dLbl>
              <c:idx val="4"/>
              <c:layout>
                <c:manualLayout>
                  <c:x val="8.39895013123359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2E-4CE5-A2BE-034B098D6530}"/>
                </c:ext>
              </c:extLst>
            </c:dLbl>
            <c:dLbl>
              <c:idx val="7"/>
              <c:layout>
                <c:manualLayout>
                  <c:x val="1.2598425196850239E-2"/>
                  <c:y val="-1.8390801934538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2E-4CE5-A2BE-034B098D6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'Repair Grants 2017-2019'!$B$12:$J$12</c:f>
              <c:strCache>
                <c:ptCount val="9"/>
                <c:pt idx="0">
                  <c:v>Asian</c:v>
                </c:pt>
                <c:pt idx="1">
                  <c:v>African American </c:v>
                </c:pt>
                <c:pt idx="2">
                  <c:v>Latino/ Hispanic</c:v>
                </c:pt>
                <c:pt idx="3">
                  <c:v>Slavic</c:v>
                </c:pt>
                <c:pt idx="4">
                  <c:v>White</c:v>
                </c:pt>
                <c:pt idx="5">
                  <c:v>Native American
/Alaskan Native </c:v>
                </c:pt>
                <c:pt idx="6">
                  <c:v>Middle Eastern</c:v>
                </c:pt>
                <c:pt idx="7">
                  <c:v>African </c:v>
                </c:pt>
                <c:pt idx="8">
                  <c:v>No Response</c:v>
                </c:pt>
              </c:strCache>
            </c:strRef>
          </c:cat>
          <c:val>
            <c:numRef>
              <c:f>'Repair Grants 2017-2019'!$B$15:$J$15</c:f>
              <c:numCache>
                <c:formatCode>0%</c:formatCode>
                <c:ptCount val="9"/>
                <c:pt idx="0">
                  <c:v>0.15</c:v>
                </c:pt>
                <c:pt idx="1">
                  <c:v>0.21</c:v>
                </c:pt>
                <c:pt idx="2">
                  <c:v>0.2</c:v>
                </c:pt>
                <c:pt idx="3">
                  <c:v>0.1</c:v>
                </c:pt>
                <c:pt idx="4">
                  <c:v>0.5</c:v>
                </c:pt>
                <c:pt idx="5">
                  <c:v>7.0000000000000007E-2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92E-4CE5-A2BE-034B098D65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4702456"/>
        <c:axId val="584702784"/>
      </c:barChart>
      <c:catAx>
        <c:axId val="58470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02784"/>
        <c:crosses val="autoZero"/>
        <c:auto val="1"/>
        <c:lblAlgn val="ctr"/>
        <c:lblOffset val="100"/>
        <c:noMultiLvlLbl val="0"/>
      </c:catAx>
      <c:valAx>
        <c:axId val="5847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70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92D05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%</a:t>
            </a:r>
            <a:r>
              <a:rPr lang="en-US" baseline="0"/>
              <a:t> of Home Repair Loan funds Contracted by Race/Ethnicity of Contractor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'Repair Loans 2017-2019'!$A$13</c:f>
              <c:strCache>
                <c:ptCount val="1"/>
                <c:pt idx="0">
                  <c:v>2017 % of Funds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51-4358-9BB9-030CBCDF403D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51-4358-9BB9-030CBCDF403D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51-4358-9BB9-030CBCDF403D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51-4358-9BB9-030CBCDF403D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51-4358-9BB9-030CBCDF4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'Repair Loans 2017-2019'!$B$12:$G$12</c:f>
              <c:strCache>
                <c:ptCount val="6"/>
                <c:pt idx="0">
                  <c:v>Asian</c:v>
                </c:pt>
                <c:pt idx="1">
                  <c:v>African American </c:v>
                </c:pt>
                <c:pt idx="2">
                  <c:v>Latino/ Hispanic</c:v>
                </c:pt>
                <c:pt idx="3">
                  <c:v>Slavic</c:v>
                </c:pt>
                <c:pt idx="4">
                  <c:v>White</c:v>
                </c:pt>
                <c:pt idx="5">
                  <c:v>Native American
/Alaskan Native </c:v>
                </c:pt>
              </c:strCache>
            </c:strRef>
          </c:cat>
          <c:val>
            <c:numRef>
              <c:f>'Repair Loans 2017-2019'!$B$13:$G$13</c:f>
              <c:numCache>
                <c:formatCode>0%</c:formatCode>
                <c:ptCount val="6"/>
                <c:pt idx="0">
                  <c:v>0.12</c:v>
                </c:pt>
                <c:pt idx="1">
                  <c:v>0.41</c:v>
                </c:pt>
                <c:pt idx="2">
                  <c:v>0.13</c:v>
                </c:pt>
                <c:pt idx="3">
                  <c:v>0.32</c:v>
                </c:pt>
                <c:pt idx="4">
                  <c:v>0.34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351-4358-9BB9-030CBCDF403D}"/>
            </c:ext>
          </c:extLst>
        </c:ser>
        <c:ser>
          <c:idx val="1"/>
          <c:order val="1"/>
          <c:tx>
            <c:strRef>
              <c:f>'Repair Loans 2017-2019'!$A$14</c:f>
              <c:strCache>
                <c:ptCount val="1"/>
                <c:pt idx="0">
                  <c:v>2018 % of Funds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'Repair Loans 2017-2019'!$B$12:$G$12</c:f>
              <c:strCache>
                <c:ptCount val="6"/>
                <c:pt idx="0">
                  <c:v>Asian</c:v>
                </c:pt>
                <c:pt idx="1">
                  <c:v>African American </c:v>
                </c:pt>
                <c:pt idx="2">
                  <c:v>Latino/ Hispanic</c:v>
                </c:pt>
                <c:pt idx="3">
                  <c:v>Slavic</c:v>
                </c:pt>
                <c:pt idx="4">
                  <c:v>White</c:v>
                </c:pt>
                <c:pt idx="5">
                  <c:v>Native American
/Alaskan Native </c:v>
                </c:pt>
              </c:strCache>
            </c:strRef>
          </c:cat>
          <c:val>
            <c:numRef>
              <c:f>'Repair Loans 2017-2019'!$B$14:$G$14</c:f>
              <c:numCache>
                <c:formatCode>0.00%</c:formatCode>
                <c:ptCount val="6"/>
                <c:pt idx="0" formatCode="0%">
                  <c:v>0.49</c:v>
                </c:pt>
                <c:pt idx="1">
                  <c:v>5.0000000000000001E-4</c:v>
                </c:pt>
                <c:pt idx="2" formatCode="0%">
                  <c:v>0.02</c:v>
                </c:pt>
                <c:pt idx="3" formatCode="0%">
                  <c:v>0.27</c:v>
                </c:pt>
                <c:pt idx="4" formatCode="0%">
                  <c:v>0.21</c:v>
                </c:pt>
                <c:pt idx="5">
                  <c:v>5.9999999999999995E-4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51-4358-9BB9-030CBCDF403D}"/>
            </c:ext>
          </c:extLst>
        </c:ser>
        <c:ser>
          <c:idx val="2"/>
          <c:order val="2"/>
          <c:tx>
            <c:strRef>
              <c:f>'Repair Loans 2017-2019'!$A$15</c:f>
              <c:strCache>
                <c:ptCount val="1"/>
                <c:pt idx="0">
                  <c:v>2019 % of Funds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3.2834942731833822E-2"/>
                  <c:y val="-1.0596025016631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51-4358-9BB9-030CBCDF40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'Repair Loans 2017-2019'!$B$12:$G$12</c:f>
              <c:strCache>
                <c:ptCount val="6"/>
                <c:pt idx="0">
                  <c:v>Asian</c:v>
                </c:pt>
                <c:pt idx="1">
                  <c:v>African American </c:v>
                </c:pt>
                <c:pt idx="2">
                  <c:v>Latino/ Hispanic</c:v>
                </c:pt>
                <c:pt idx="3">
                  <c:v>Slavic</c:v>
                </c:pt>
                <c:pt idx="4">
                  <c:v>White</c:v>
                </c:pt>
                <c:pt idx="5">
                  <c:v>Native American
/Alaskan Native </c:v>
                </c:pt>
              </c:strCache>
            </c:strRef>
          </c:cat>
          <c:val>
            <c:numRef>
              <c:f>'Repair Loans 2017-2019'!$B$15:$G$15</c:f>
              <c:numCache>
                <c:formatCode>0%</c:formatCode>
                <c:ptCount val="6"/>
                <c:pt idx="0">
                  <c:v>0.43</c:v>
                </c:pt>
                <c:pt idx="1">
                  <c:v>0.09</c:v>
                </c:pt>
                <c:pt idx="2">
                  <c:v>0.1</c:v>
                </c:pt>
                <c:pt idx="3">
                  <c:v>0.16</c:v>
                </c:pt>
                <c:pt idx="4">
                  <c:v>0.2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51-4358-9BB9-030CBCDF40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897088"/>
        <c:axId val="614899384"/>
      </c:barChart>
      <c:catAx>
        <c:axId val="61489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99384"/>
        <c:crosses val="autoZero"/>
        <c:auto val="1"/>
        <c:lblAlgn val="ctr"/>
        <c:lblOffset val="100"/>
        <c:noMultiLvlLbl val="0"/>
      </c:catAx>
      <c:valAx>
        <c:axId val="61489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9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rgbClr val="92D05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DC817-1E85-4B3B-850F-25263ACE113A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A56F6B38-BFF9-4330-BF5E-C7B0BB469A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One multi-family building, the Magnolia II was completed in 2019, leasing began in September 2019</a:t>
          </a:r>
        </a:p>
      </dgm:t>
    </dgm:pt>
    <dgm:pt modelId="{AE29FF39-7087-4AB4-A397-37B3832AE416}" type="parTrans" cxnId="{A9250BD3-9E9D-4568-B0A2-BB548DA85348}">
      <dgm:prSet/>
      <dgm:spPr/>
      <dgm:t>
        <a:bodyPr/>
        <a:lstStyle/>
        <a:p>
          <a:endParaRPr lang="en-US"/>
        </a:p>
      </dgm:t>
    </dgm:pt>
    <dgm:pt modelId="{AAEFBA46-B6D4-4E8D-B568-B64E93E70757}" type="sibTrans" cxnId="{A9250BD3-9E9D-4568-B0A2-BB548DA85348}">
      <dgm:prSet/>
      <dgm:spPr/>
      <dgm:t>
        <a:bodyPr/>
        <a:lstStyle/>
        <a:p>
          <a:endParaRPr lang="en-US"/>
        </a:p>
      </dgm:t>
    </dgm:pt>
    <dgm:pt modelId="{1100A2C2-4B7A-44F4-B75C-922F5EC8C3E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Three multi-family projects were under construction:  Songbird, renaissance commons and </a:t>
          </a:r>
          <a:r>
            <a:rPr lang="en-US" dirty="0" err="1"/>
            <a:t>king+parks</a:t>
          </a:r>
          <a:endParaRPr lang="en-US" dirty="0"/>
        </a:p>
      </dgm:t>
    </dgm:pt>
    <dgm:pt modelId="{A589856C-1F84-4C9D-BDA1-80FDB93D71A6}" type="parTrans" cxnId="{0B3E213E-FD85-43EF-9898-3DA065ED818D}">
      <dgm:prSet/>
      <dgm:spPr/>
      <dgm:t>
        <a:bodyPr/>
        <a:lstStyle/>
        <a:p>
          <a:endParaRPr lang="en-US"/>
        </a:p>
      </dgm:t>
    </dgm:pt>
    <dgm:pt modelId="{1AEA38BA-9A6D-4B80-A506-CFD4DE74562B}" type="sibTrans" cxnId="{0B3E213E-FD85-43EF-9898-3DA065ED818D}">
      <dgm:prSet/>
      <dgm:spPr/>
      <dgm:t>
        <a:bodyPr/>
        <a:lstStyle/>
        <a:p>
          <a:endParaRPr lang="en-US"/>
        </a:p>
      </dgm:t>
    </dgm:pt>
    <dgm:pt modelId="{7C0602B5-C8E1-40C0-A790-692304A162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PCRI’s first home ownership development under the preference policy was completed and sold to 4 preference policy families.</a:t>
          </a:r>
        </a:p>
      </dgm:t>
    </dgm:pt>
    <dgm:pt modelId="{F3F011B1-ED39-4A51-89FB-D28154AB054B}" type="parTrans" cxnId="{23D4C52D-BC20-491D-BAC9-BE21E36896D7}">
      <dgm:prSet/>
      <dgm:spPr/>
      <dgm:t>
        <a:bodyPr/>
        <a:lstStyle/>
        <a:p>
          <a:endParaRPr lang="en-US"/>
        </a:p>
      </dgm:t>
    </dgm:pt>
    <dgm:pt modelId="{5FF3B721-B9A8-44B4-9B40-35F5F382AE1F}" type="sibTrans" cxnId="{23D4C52D-BC20-491D-BAC9-BE21E36896D7}">
      <dgm:prSet/>
      <dgm:spPr/>
      <dgm:t>
        <a:bodyPr/>
        <a:lstStyle/>
        <a:p>
          <a:endParaRPr lang="en-US"/>
        </a:p>
      </dgm:t>
    </dgm:pt>
    <dgm:pt modelId="{321CE887-CD99-4245-9B69-994985B7D3E4}" type="pres">
      <dgm:prSet presAssocID="{0E5DC817-1E85-4B3B-850F-25263ACE113A}" presName="root" presStyleCnt="0">
        <dgm:presLayoutVars>
          <dgm:dir/>
          <dgm:resizeHandles val="exact"/>
        </dgm:presLayoutVars>
      </dgm:prSet>
      <dgm:spPr/>
    </dgm:pt>
    <dgm:pt modelId="{8D896857-397F-4233-9479-656898E05BA6}" type="pres">
      <dgm:prSet presAssocID="{A56F6B38-BFF9-4330-BF5E-C7B0BB469A61}" presName="compNode" presStyleCnt="0"/>
      <dgm:spPr/>
    </dgm:pt>
    <dgm:pt modelId="{F12BF0BA-1D75-4E39-9AE6-46661BA7D66E}" type="pres">
      <dgm:prSet presAssocID="{A56F6B38-BFF9-4330-BF5E-C7B0BB469A61}" presName="iconBgRect" presStyleLbl="bgShp" presStyleIdx="0" presStyleCnt="3" custLinFactNeighborX="-19900" custLinFactNeighborY="-1732"/>
      <dgm:spPr>
        <a:prstGeom prst="round2DiagRect">
          <a:avLst>
            <a:gd name="adj1" fmla="val 29727"/>
            <a:gd name="adj2" fmla="val 0"/>
          </a:avLst>
        </a:prstGeom>
      </dgm:spPr>
    </dgm:pt>
    <dgm:pt modelId="{B8DBCB00-B385-4137-B9BC-0FE51189D309}" type="pres">
      <dgm:prSet presAssocID="{A56F6B38-BFF9-4330-BF5E-C7B0BB469A61}" presName="iconRect" presStyleLbl="node1" presStyleIdx="0" presStyleCnt="3" custLinFactNeighborX="-40715" custLinFactNeighborY="-904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"/>
        </a:ext>
      </dgm:extLst>
    </dgm:pt>
    <dgm:pt modelId="{8C0F5A9A-5E75-445B-A1F0-FEE91EF5241F}" type="pres">
      <dgm:prSet presAssocID="{A56F6B38-BFF9-4330-BF5E-C7B0BB469A61}" presName="spaceRect" presStyleCnt="0"/>
      <dgm:spPr/>
    </dgm:pt>
    <dgm:pt modelId="{85C0A16C-B273-4B44-9B09-BEEEF4467A7E}" type="pres">
      <dgm:prSet presAssocID="{A56F6B38-BFF9-4330-BF5E-C7B0BB469A61}" presName="textRect" presStyleLbl="revTx" presStyleIdx="0" presStyleCnt="3" custScaleX="63116" custScaleY="201810">
        <dgm:presLayoutVars>
          <dgm:chMax val="1"/>
          <dgm:chPref val="1"/>
        </dgm:presLayoutVars>
      </dgm:prSet>
      <dgm:spPr/>
    </dgm:pt>
    <dgm:pt modelId="{1E421002-DD16-4963-8D46-26C0E89E91F3}" type="pres">
      <dgm:prSet presAssocID="{AAEFBA46-B6D4-4E8D-B568-B64E93E70757}" presName="sibTrans" presStyleCnt="0"/>
      <dgm:spPr/>
    </dgm:pt>
    <dgm:pt modelId="{995DC3EA-19C1-46AB-850E-3723B7F84EC1}" type="pres">
      <dgm:prSet presAssocID="{1100A2C2-4B7A-44F4-B75C-922F5EC8C3EF}" presName="compNode" presStyleCnt="0"/>
      <dgm:spPr/>
    </dgm:pt>
    <dgm:pt modelId="{D8C3673E-8F9B-4903-829B-C118870FE5BD}" type="pres">
      <dgm:prSet presAssocID="{1100A2C2-4B7A-44F4-B75C-922F5EC8C3EF}" presName="iconBgRect" presStyleLbl="bgShp" presStyleIdx="1" presStyleCnt="3" custLinFactNeighborX="-84792" custLinFactNeighborY="-7356"/>
      <dgm:spPr>
        <a:prstGeom prst="round2DiagRect">
          <a:avLst>
            <a:gd name="adj1" fmla="val 29727"/>
            <a:gd name="adj2" fmla="val 0"/>
          </a:avLst>
        </a:prstGeom>
      </dgm:spPr>
    </dgm:pt>
    <dgm:pt modelId="{081812C0-16F5-4635-AA19-5234C84A18E5}" type="pres">
      <dgm:prSet presAssocID="{1100A2C2-4B7A-44F4-B75C-922F5EC8C3EF}" presName="iconRect" presStyleLbl="node1" presStyleIdx="1" presStyleCnt="3" custLinFactX="-48536" custLinFactNeighborX="-100000" custLinFactNeighborY="-1357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5885510F-91BB-4ADA-AD20-92A72B24412C}" type="pres">
      <dgm:prSet presAssocID="{1100A2C2-4B7A-44F4-B75C-922F5EC8C3EF}" presName="spaceRect" presStyleCnt="0"/>
      <dgm:spPr/>
    </dgm:pt>
    <dgm:pt modelId="{C7603CBB-0386-4DD7-B7F1-78D43A060BD6}" type="pres">
      <dgm:prSet presAssocID="{1100A2C2-4B7A-44F4-B75C-922F5EC8C3EF}" presName="textRect" presStyleLbl="revTx" presStyleIdx="1" presStyleCnt="3" custAng="0" custScaleX="89620" custScaleY="164029" custLinFactNeighborX="-50264" custLinFactNeighborY="-29482">
        <dgm:presLayoutVars>
          <dgm:chMax val="1"/>
          <dgm:chPref val="1"/>
        </dgm:presLayoutVars>
      </dgm:prSet>
      <dgm:spPr/>
    </dgm:pt>
    <dgm:pt modelId="{08933D31-9B1F-4084-97BB-FC755549D53A}" type="pres">
      <dgm:prSet presAssocID="{1AEA38BA-9A6D-4B80-A506-CFD4DE74562B}" presName="sibTrans" presStyleCnt="0"/>
      <dgm:spPr/>
    </dgm:pt>
    <dgm:pt modelId="{A8820389-FD4F-4976-93B8-1400737FD504}" type="pres">
      <dgm:prSet presAssocID="{7C0602B5-C8E1-40C0-A790-692304A162DE}" presName="compNode" presStyleCnt="0"/>
      <dgm:spPr/>
    </dgm:pt>
    <dgm:pt modelId="{8A0AA502-5A4A-450B-A649-6197B56E0120}" type="pres">
      <dgm:prSet presAssocID="{7C0602B5-C8E1-40C0-A790-692304A162DE}" presName="iconBgRect" presStyleLbl="bgShp" presStyleIdx="2" presStyleCnt="3" custLinFactNeighborX="10341" custLinFactNeighborY="-18604"/>
      <dgm:spPr>
        <a:prstGeom prst="round2DiagRect">
          <a:avLst>
            <a:gd name="adj1" fmla="val 29727"/>
            <a:gd name="adj2" fmla="val 0"/>
          </a:avLst>
        </a:prstGeom>
      </dgm:spPr>
    </dgm:pt>
    <dgm:pt modelId="{AC8040AA-F582-4590-A7D4-DAF4DD3A986C}" type="pres">
      <dgm:prSet presAssocID="{7C0602B5-C8E1-40C0-A790-692304A162DE}" presName="iconRect" presStyleLbl="node1" presStyleIdx="2" presStyleCnt="3" custLinFactNeighborX="18023" custLinFactNeighborY="-3242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D8470A9F-2189-430D-87F6-253C2DD5967F}" type="pres">
      <dgm:prSet presAssocID="{7C0602B5-C8E1-40C0-A790-692304A162DE}" presName="spaceRect" presStyleCnt="0"/>
      <dgm:spPr/>
    </dgm:pt>
    <dgm:pt modelId="{FF6EE013-2CF8-4DA3-8290-598A711BD74C}" type="pres">
      <dgm:prSet presAssocID="{7C0602B5-C8E1-40C0-A790-692304A162DE}" presName="textRect" presStyleLbl="revTx" presStyleIdx="2" presStyleCnt="3" custScaleX="76634" custLinFactY="-5455" custLinFactNeighborX="2449" custLinFactNeighborY="-100000">
        <dgm:presLayoutVars>
          <dgm:chMax val="1"/>
          <dgm:chPref val="1"/>
        </dgm:presLayoutVars>
      </dgm:prSet>
      <dgm:spPr/>
    </dgm:pt>
  </dgm:ptLst>
  <dgm:cxnLst>
    <dgm:cxn modelId="{AEA06D21-F64F-47DE-BAE2-F8F1180D4CD9}" type="presOf" srcId="{7C0602B5-C8E1-40C0-A790-692304A162DE}" destId="{FF6EE013-2CF8-4DA3-8290-598A711BD74C}" srcOrd="0" destOrd="0" presId="urn:microsoft.com/office/officeart/2018/5/layout/IconLeafLabelList"/>
    <dgm:cxn modelId="{23D4C52D-BC20-491D-BAC9-BE21E36896D7}" srcId="{0E5DC817-1E85-4B3B-850F-25263ACE113A}" destId="{7C0602B5-C8E1-40C0-A790-692304A162DE}" srcOrd="2" destOrd="0" parTransId="{F3F011B1-ED39-4A51-89FB-D28154AB054B}" sibTransId="{5FF3B721-B9A8-44B4-9B40-35F5F382AE1F}"/>
    <dgm:cxn modelId="{0B3E213E-FD85-43EF-9898-3DA065ED818D}" srcId="{0E5DC817-1E85-4B3B-850F-25263ACE113A}" destId="{1100A2C2-4B7A-44F4-B75C-922F5EC8C3EF}" srcOrd="1" destOrd="0" parTransId="{A589856C-1F84-4C9D-BDA1-80FDB93D71A6}" sibTransId="{1AEA38BA-9A6D-4B80-A506-CFD4DE74562B}"/>
    <dgm:cxn modelId="{9190316D-D886-41CF-A147-2D23B89101B7}" type="presOf" srcId="{1100A2C2-4B7A-44F4-B75C-922F5EC8C3EF}" destId="{C7603CBB-0386-4DD7-B7F1-78D43A060BD6}" srcOrd="0" destOrd="0" presId="urn:microsoft.com/office/officeart/2018/5/layout/IconLeafLabelList"/>
    <dgm:cxn modelId="{CAABF4A7-0539-4893-9E29-EEC3937FC1EC}" type="presOf" srcId="{0E5DC817-1E85-4B3B-850F-25263ACE113A}" destId="{321CE887-CD99-4245-9B69-994985B7D3E4}" srcOrd="0" destOrd="0" presId="urn:microsoft.com/office/officeart/2018/5/layout/IconLeafLabelList"/>
    <dgm:cxn modelId="{5CD3C2B0-1B35-4272-9DD7-DFF978B7CA54}" type="presOf" srcId="{A56F6B38-BFF9-4330-BF5E-C7B0BB469A61}" destId="{85C0A16C-B273-4B44-9B09-BEEEF4467A7E}" srcOrd="0" destOrd="0" presId="urn:microsoft.com/office/officeart/2018/5/layout/IconLeafLabelList"/>
    <dgm:cxn modelId="{A9250BD3-9E9D-4568-B0A2-BB548DA85348}" srcId="{0E5DC817-1E85-4B3B-850F-25263ACE113A}" destId="{A56F6B38-BFF9-4330-BF5E-C7B0BB469A61}" srcOrd="0" destOrd="0" parTransId="{AE29FF39-7087-4AB4-A397-37B3832AE416}" sibTransId="{AAEFBA46-B6D4-4E8D-B568-B64E93E70757}"/>
    <dgm:cxn modelId="{9C50BAF0-29B9-4788-A9AB-336A1FAAF6AC}" type="presParOf" srcId="{321CE887-CD99-4245-9B69-994985B7D3E4}" destId="{8D896857-397F-4233-9479-656898E05BA6}" srcOrd="0" destOrd="0" presId="urn:microsoft.com/office/officeart/2018/5/layout/IconLeafLabelList"/>
    <dgm:cxn modelId="{62996B37-BCB4-4BB9-9FE8-ABD83745B4E8}" type="presParOf" srcId="{8D896857-397F-4233-9479-656898E05BA6}" destId="{F12BF0BA-1D75-4E39-9AE6-46661BA7D66E}" srcOrd="0" destOrd="0" presId="urn:microsoft.com/office/officeart/2018/5/layout/IconLeafLabelList"/>
    <dgm:cxn modelId="{DCAE7622-D9FC-4DAB-8FD6-D5DA18A3DEC2}" type="presParOf" srcId="{8D896857-397F-4233-9479-656898E05BA6}" destId="{B8DBCB00-B385-4137-B9BC-0FE51189D309}" srcOrd="1" destOrd="0" presId="urn:microsoft.com/office/officeart/2018/5/layout/IconLeafLabelList"/>
    <dgm:cxn modelId="{48561F98-CC95-45B2-B193-54FEDD0E1A2C}" type="presParOf" srcId="{8D896857-397F-4233-9479-656898E05BA6}" destId="{8C0F5A9A-5E75-445B-A1F0-FEE91EF5241F}" srcOrd="2" destOrd="0" presId="urn:microsoft.com/office/officeart/2018/5/layout/IconLeafLabelList"/>
    <dgm:cxn modelId="{AFB8B34E-9B7F-4A8E-8DA4-335E6C2E292A}" type="presParOf" srcId="{8D896857-397F-4233-9479-656898E05BA6}" destId="{85C0A16C-B273-4B44-9B09-BEEEF4467A7E}" srcOrd="3" destOrd="0" presId="urn:microsoft.com/office/officeart/2018/5/layout/IconLeafLabelList"/>
    <dgm:cxn modelId="{F4F2967C-6846-4F23-8D4A-20AA136A1724}" type="presParOf" srcId="{321CE887-CD99-4245-9B69-994985B7D3E4}" destId="{1E421002-DD16-4963-8D46-26C0E89E91F3}" srcOrd="1" destOrd="0" presId="urn:microsoft.com/office/officeart/2018/5/layout/IconLeafLabelList"/>
    <dgm:cxn modelId="{2DDE0FB3-B6C5-4A81-A436-DF0B641AE3F3}" type="presParOf" srcId="{321CE887-CD99-4245-9B69-994985B7D3E4}" destId="{995DC3EA-19C1-46AB-850E-3723B7F84EC1}" srcOrd="2" destOrd="0" presId="urn:microsoft.com/office/officeart/2018/5/layout/IconLeafLabelList"/>
    <dgm:cxn modelId="{D9EDBB6C-0708-4E9B-9AD9-BF2EE34AB2B5}" type="presParOf" srcId="{995DC3EA-19C1-46AB-850E-3723B7F84EC1}" destId="{D8C3673E-8F9B-4903-829B-C118870FE5BD}" srcOrd="0" destOrd="0" presId="urn:microsoft.com/office/officeart/2018/5/layout/IconLeafLabelList"/>
    <dgm:cxn modelId="{6B899766-6E52-4B3E-B286-4A19B60F9584}" type="presParOf" srcId="{995DC3EA-19C1-46AB-850E-3723B7F84EC1}" destId="{081812C0-16F5-4635-AA19-5234C84A18E5}" srcOrd="1" destOrd="0" presId="urn:microsoft.com/office/officeart/2018/5/layout/IconLeafLabelList"/>
    <dgm:cxn modelId="{71F23A63-7F9D-4F68-B074-59E261147955}" type="presParOf" srcId="{995DC3EA-19C1-46AB-850E-3723B7F84EC1}" destId="{5885510F-91BB-4ADA-AD20-92A72B24412C}" srcOrd="2" destOrd="0" presId="urn:microsoft.com/office/officeart/2018/5/layout/IconLeafLabelList"/>
    <dgm:cxn modelId="{B19F4248-EEEA-45E9-8C10-57AE68BEAC88}" type="presParOf" srcId="{995DC3EA-19C1-46AB-850E-3723B7F84EC1}" destId="{C7603CBB-0386-4DD7-B7F1-78D43A060BD6}" srcOrd="3" destOrd="0" presId="urn:microsoft.com/office/officeart/2018/5/layout/IconLeafLabelList"/>
    <dgm:cxn modelId="{2EE05536-0C54-4A30-809B-EC1B7786AB1E}" type="presParOf" srcId="{321CE887-CD99-4245-9B69-994985B7D3E4}" destId="{08933D31-9B1F-4084-97BB-FC755549D53A}" srcOrd="3" destOrd="0" presId="urn:microsoft.com/office/officeart/2018/5/layout/IconLeafLabelList"/>
    <dgm:cxn modelId="{57642016-70A5-4814-A830-6E50C933E430}" type="presParOf" srcId="{321CE887-CD99-4245-9B69-994985B7D3E4}" destId="{A8820389-FD4F-4976-93B8-1400737FD504}" srcOrd="4" destOrd="0" presId="urn:microsoft.com/office/officeart/2018/5/layout/IconLeafLabelList"/>
    <dgm:cxn modelId="{A1EDB565-6CF4-4F38-BAE0-FAB716C0D83B}" type="presParOf" srcId="{A8820389-FD4F-4976-93B8-1400737FD504}" destId="{8A0AA502-5A4A-450B-A649-6197B56E0120}" srcOrd="0" destOrd="0" presId="urn:microsoft.com/office/officeart/2018/5/layout/IconLeafLabelList"/>
    <dgm:cxn modelId="{312DE5F9-2851-42F8-A193-F0ACB9366C98}" type="presParOf" srcId="{A8820389-FD4F-4976-93B8-1400737FD504}" destId="{AC8040AA-F582-4590-A7D4-DAF4DD3A986C}" srcOrd="1" destOrd="0" presId="urn:microsoft.com/office/officeart/2018/5/layout/IconLeafLabelList"/>
    <dgm:cxn modelId="{C1006733-0B0C-40DB-8B3A-EC02BB421D26}" type="presParOf" srcId="{A8820389-FD4F-4976-93B8-1400737FD504}" destId="{D8470A9F-2189-430D-87F6-253C2DD5967F}" srcOrd="2" destOrd="0" presId="urn:microsoft.com/office/officeart/2018/5/layout/IconLeafLabelList"/>
    <dgm:cxn modelId="{3074CE6E-FC69-435B-8ABC-769729AE3528}" type="presParOf" srcId="{A8820389-FD4F-4976-93B8-1400737FD504}" destId="{FF6EE013-2CF8-4DA3-8290-598A711BD74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52C591-3D9D-493C-8F7B-91B409AD5D7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E04CA83-A69F-417F-BAD4-075893D2AA36}">
      <dgm:prSet/>
      <dgm:spPr/>
      <dgm:t>
        <a:bodyPr/>
        <a:lstStyle/>
        <a:p>
          <a:r>
            <a:rPr lang="en-US" dirty="0"/>
            <a:t>PHB has exceeded the goal of 380 rental units, with a total of 501 units between 6 buildings.</a:t>
          </a:r>
        </a:p>
      </dgm:t>
    </dgm:pt>
    <dgm:pt modelId="{0E074EAF-996C-4100-802E-245CB40AAAE3}" type="parTrans" cxnId="{24ED3AED-CD8D-421E-87C9-E67A719C491D}">
      <dgm:prSet/>
      <dgm:spPr/>
      <dgm:t>
        <a:bodyPr/>
        <a:lstStyle/>
        <a:p>
          <a:endParaRPr lang="en-US"/>
        </a:p>
      </dgm:t>
    </dgm:pt>
    <dgm:pt modelId="{4B39C1F8-B6AA-43C1-B56B-5E31400B0B82}" type="sibTrans" cxnId="{24ED3AED-CD8D-421E-87C9-E67A719C491D}">
      <dgm:prSet/>
      <dgm:spPr/>
      <dgm:t>
        <a:bodyPr/>
        <a:lstStyle/>
        <a:p>
          <a:endParaRPr lang="en-US"/>
        </a:p>
      </dgm:t>
    </dgm:pt>
    <dgm:pt modelId="{1222D841-C2B5-4562-92D8-9A2671FAF9BA}">
      <dgm:prSet/>
      <dgm:spPr/>
      <dgm:t>
        <a:bodyPr/>
        <a:lstStyle/>
        <a:p>
          <a:r>
            <a:rPr lang="en-US" dirty="0"/>
            <a:t>A 52% of the units are family sized with 2+ bedrooms</a:t>
          </a:r>
        </a:p>
      </dgm:t>
    </dgm:pt>
    <dgm:pt modelId="{6C15B900-0D6C-465F-85A5-1AB736DBB618}" type="parTrans" cxnId="{9C6A80C8-BA10-4D40-AED5-0885B0B55214}">
      <dgm:prSet/>
      <dgm:spPr/>
      <dgm:t>
        <a:bodyPr/>
        <a:lstStyle/>
        <a:p>
          <a:endParaRPr lang="en-US"/>
        </a:p>
      </dgm:t>
    </dgm:pt>
    <dgm:pt modelId="{274908AB-AF70-495F-B1D0-FB0F0C05F405}" type="sibTrans" cxnId="{9C6A80C8-BA10-4D40-AED5-0885B0B55214}">
      <dgm:prSet/>
      <dgm:spPr/>
      <dgm:t>
        <a:bodyPr/>
        <a:lstStyle/>
        <a:p>
          <a:endParaRPr lang="en-US"/>
        </a:p>
      </dgm:t>
    </dgm:pt>
    <dgm:pt modelId="{E94B37B2-C990-462D-88FC-5F08E4941373}">
      <dgm:prSet/>
      <dgm:spPr/>
      <dgm:t>
        <a:bodyPr/>
        <a:lstStyle/>
        <a:p>
          <a:r>
            <a:rPr lang="en-US" dirty="0"/>
            <a:t>We will be able to serve very low income families through a combination of Project Based Section 8 vouchers and PSH.</a:t>
          </a:r>
        </a:p>
      </dgm:t>
    </dgm:pt>
    <dgm:pt modelId="{5B7C051C-7C7D-4DF5-A4C8-5A2BF9DBA5F2}" type="parTrans" cxnId="{8622A2D7-6335-4837-A3BC-8758531ECAA3}">
      <dgm:prSet/>
      <dgm:spPr/>
      <dgm:t>
        <a:bodyPr/>
        <a:lstStyle/>
        <a:p>
          <a:endParaRPr lang="en-US"/>
        </a:p>
      </dgm:t>
    </dgm:pt>
    <dgm:pt modelId="{0A177267-1C18-4690-A006-A95E421B164A}" type="sibTrans" cxnId="{8622A2D7-6335-4837-A3BC-8758531ECAA3}">
      <dgm:prSet/>
      <dgm:spPr/>
      <dgm:t>
        <a:bodyPr/>
        <a:lstStyle/>
        <a:p>
          <a:endParaRPr lang="en-US"/>
        </a:p>
      </dgm:t>
    </dgm:pt>
    <dgm:pt modelId="{010C4BF8-0BC2-403E-A6CD-2142DC809D92}">
      <dgm:prSet/>
      <dgm:spPr/>
      <dgm:t>
        <a:bodyPr/>
        <a:lstStyle/>
        <a:p>
          <a:r>
            <a:rPr lang="en-US"/>
            <a:t>Approximately 1254 people will be housed in these units</a:t>
          </a:r>
        </a:p>
      </dgm:t>
    </dgm:pt>
    <dgm:pt modelId="{3F8E7071-D111-4FAA-BC30-5B616720984D}" type="parTrans" cxnId="{AF89308E-BC65-4314-B0C9-C62BACD8B75B}">
      <dgm:prSet/>
      <dgm:spPr/>
      <dgm:t>
        <a:bodyPr/>
        <a:lstStyle/>
        <a:p>
          <a:endParaRPr lang="en-US"/>
        </a:p>
      </dgm:t>
    </dgm:pt>
    <dgm:pt modelId="{134BC551-7D6C-41C1-848C-34C12B7915BF}" type="sibTrans" cxnId="{AF89308E-BC65-4314-B0C9-C62BACD8B75B}">
      <dgm:prSet/>
      <dgm:spPr/>
      <dgm:t>
        <a:bodyPr/>
        <a:lstStyle/>
        <a:p>
          <a:endParaRPr lang="en-US"/>
        </a:p>
      </dgm:t>
    </dgm:pt>
    <dgm:pt modelId="{121FBC05-7395-4518-BD19-085111AD2CE5}" type="pres">
      <dgm:prSet presAssocID="{A152C591-3D9D-493C-8F7B-91B409AD5D76}" presName="root" presStyleCnt="0">
        <dgm:presLayoutVars>
          <dgm:dir/>
          <dgm:resizeHandles val="exact"/>
        </dgm:presLayoutVars>
      </dgm:prSet>
      <dgm:spPr/>
    </dgm:pt>
    <dgm:pt modelId="{88C4D635-AA18-4B58-8718-A79721F12446}" type="pres">
      <dgm:prSet presAssocID="{A152C591-3D9D-493C-8F7B-91B409AD5D76}" presName="container" presStyleCnt="0">
        <dgm:presLayoutVars>
          <dgm:dir/>
          <dgm:resizeHandles val="exact"/>
        </dgm:presLayoutVars>
      </dgm:prSet>
      <dgm:spPr/>
    </dgm:pt>
    <dgm:pt modelId="{850CCC7C-DCE4-40D1-8DCB-CCB2FB70C05E}" type="pres">
      <dgm:prSet presAssocID="{9E04CA83-A69F-417F-BAD4-075893D2AA36}" presName="compNode" presStyleCnt="0"/>
      <dgm:spPr/>
    </dgm:pt>
    <dgm:pt modelId="{5F74FA43-446D-455E-A4C0-91D12D23388A}" type="pres">
      <dgm:prSet presAssocID="{9E04CA83-A69F-417F-BAD4-075893D2AA36}" presName="iconBgRect" presStyleLbl="bgShp" presStyleIdx="0" presStyleCnt="4"/>
      <dgm:spPr/>
    </dgm:pt>
    <dgm:pt modelId="{247A9ACB-E45F-49E6-88FC-274D1B4B016F}" type="pres">
      <dgm:prSet presAssocID="{9E04CA83-A69F-417F-BAD4-075893D2AA3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86DC0A74-BC8F-4D12-B454-44BFEC105AFA}" type="pres">
      <dgm:prSet presAssocID="{9E04CA83-A69F-417F-BAD4-075893D2AA36}" presName="spaceRect" presStyleCnt="0"/>
      <dgm:spPr/>
    </dgm:pt>
    <dgm:pt modelId="{9A4DF8AA-37BA-4D21-AEC7-ECB32C090ABB}" type="pres">
      <dgm:prSet presAssocID="{9E04CA83-A69F-417F-BAD4-075893D2AA36}" presName="textRect" presStyleLbl="revTx" presStyleIdx="0" presStyleCnt="4">
        <dgm:presLayoutVars>
          <dgm:chMax val="1"/>
          <dgm:chPref val="1"/>
        </dgm:presLayoutVars>
      </dgm:prSet>
      <dgm:spPr/>
    </dgm:pt>
    <dgm:pt modelId="{55FB6880-E24E-4D2C-9EDD-B76784FA9C4C}" type="pres">
      <dgm:prSet presAssocID="{4B39C1F8-B6AA-43C1-B56B-5E31400B0B82}" presName="sibTrans" presStyleLbl="sibTrans2D1" presStyleIdx="0" presStyleCnt="0"/>
      <dgm:spPr/>
    </dgm:pt>
    <dgm:pt modelId="{2A7D0481-5520-4FC2-B452-6FB2C0B83162}" type="pres">
      <dgm:prSet presAssocID="{1222D841-C2B5-4562-92D8-9A2671FAF9BA}" presName="compNode" presStyleCnt="0"/>
      <dgm:spPr/>
    </dgm:pt>
    <dgm:pt modelId="{7BAAC8BB-2C50-48FF-AABD-B9B6E3499DEC}" type="pres">
      <dgm:prSet presAssocID="{1222D841-C2B5-4562-92D8-9A2671FAF9BA}" presName="iconBgRect" presStyleLbl="bgShp" presStyleIdx="1" presStyleCnt="4"/>
      <dgm:spPr/>
    </dgm:pt>
    <dgm:pt modelId="{53288197-2235-44FC-9B53-316D500D8E85}" type="pres">
      <dgm:prSet presAssocID="{1222D841-C2B5-4562-92D8-9A2671FAF9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40803DF0-90BB-4945-930B-42D5DA081D89}" type="pres">
      <dgm:prSet presAssocID="{1222D841-C2B5-4562-92D8-9A2671FAF9BA}" presName="spaceRect" presStyleCnt="0"/>
      <dgm:spPr/>
    </dgm:pt>
    <dgm:pt modelId="{B97BEF2F-CFB7-4EBC-8D7A-C4F61E435BDD}" type="pres">
      <dgm:prSet presAssocID="{1222D841-C2B5-4562-92D8-9A2671FAF9BA}" presName="textRect" presStyleLbl="revTx" presStyleIdx="1" presStyleCnt="4">
        <dgm:presLayoutVars>
          <dgm:chMax val="1"/>
          <dgm:chPref val="1"/>
        </dgm:presLayoutVars>
      </dgm:prSet>
      <dgm:spPr/>
    </dgm:pt>
    <dgm:pt modelId="{4E9C84F7-F43D-489D-9144-94998BAD0B44}" type="pres">
      <dgm:prSet presAssocID="{274908AB-AF70-495F-B1D0-FB0F0C05F405}" presName="sibTrans" presStyleLbl="sibTrans2D1" presStyleIdx="0" presStyleCnt="0"/>
      <dgm:spPr/>
    </dgm:pt>
    <dgm:pt modelId="{5BD551D1-E6D9-4C41-9DE5-C28308B88C9F}" type="pres">
      <dgm:prSet presAssocID="{E94B37B2-C990-462D-88FC-5F08E4941373}" presName="compNode" presStyleCnt="0"/>
      <dgm:spPr/>
    </dgm:pt>
    <dgm:pt modelId="{5EB8491F-C55B-497A-971C-58EA13A10F57}" type="pres">
      <dgm:prSet presAssocID="{E94B37B2-C990-462D-88FC-5F08E4941373}" presName="iconBgRect" presStyleLbl="bgShp" presStyleIdx="2" presStyleCnt="4"/>
      <dgm:spPr/>
    </dgm:pt>
    <dgm:pt modelId="{7A374042-CB43-4760-951C-0808B146FA88}" type="pres">
      <dgm:prSet presAssocID="{E94B37B2-C990-462D-88FC-5F08E494137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61D450D8-7012-4F09-9B20-603126B97291}" type="pres">
      <dgm:prSet presAssocID="{E94B37B2-C990-462D-88FC-5F08E4941373}" presName="spaceRect" presStyleCnt="0"/>
      <dgm:spPr/>
    </dgm:pt>
    <dgm:pt modelId="{53A5A2D6-635E-4806-98E0-DE076C8334E1}" type="pres">
      <dgm:prSet presAssocID="{E94B37B2-C990-462D-88FC-5F08E4941373}" presName="textRect" presStyleLbl="revTx" presStyleIdx="2" presStyleCnt="4">
        <dgm:presLayoutVars>
          <dgm:chMax val="1"/>
          <dgm:chPref val="1"/>
        </dgm:presLayoutVars>
      </dgm:prSet>
      <dgm:spPr/>
    </dgm:pt>
    <dgm:pt modelId="{51BE0FEA-CD95-449F-92D1-2BC046E94808}" type="pres">
      <dgm:prSet presAssocID="{0A177267-1C18-4690-A006-A95E421B164A}" presName="sibTrans" presStyleLbl="sibTrans2D1" presStyleIdx="0" presStyleCnt="0"/>
      <dgm:spPr/>
    </dgm:pt>
    <dgm:pt modelId="{C594BB3E-A9C2-4A62-BC37-4447AED96632}" type="pres">
      <dgm:prSet presAssocID="{010C4BF8-0BC2-403E-A6CD-2142DC809D92}" presName="compNode" presStyleCnt="0"/>
      <dgm:spPr/>
    </dgm:pt>
    <dgm:pt modelId="{A830966A-4CD8-43F8-B5E7-FF1BDE2EE42E}" type="pres">
      <dgm:prSet presAssocID="{010C4BF8-0BC2-403E-A6CD-2142DC809D92}" presName="iconBgRect" presStyleLbl="bgShp" presStyleIdx="3" presStyleCnt="4"/>
      <dgm:spPr/>
    </dgm:pt>
    <dgm:pt modelId="{4C73DB68-31D2-4352-B351-F162E212B019}" type="pres">
      <dgm:prSet presAssocID="{010C4BF8-0BC2-403E-A6CD-2142DC809D9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man with kid"/>
        </a:ext>
      </dgm:extLst>
    </dgm:pt>
    <dgm:pt modelId="{FE51985C-5894-48AF-A0D9-E35CC39291F7}" type="pres">
      <dgm:prSet presAssocID="{010C4BF8-0BC2-403E-A6CD-2142DC809D92}" presName="spaceRect" presStyleCnt="0"/>
      <dgm:spPr/>
    </dgm:pt>
    <dgm:pt modelId="{F1BE1BC7-5942-4134-9C14-3AF4C4C39A6A}" type="pres">
      <dgm:prSet presAssocID="{010C4BF8-0BC2-403E-A6CD-2142DC809D9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E74821-DEDE-45B8-9277-1CA61D63BE78}" type="presOf" srcId="{A152C591-3D9D-493C-8F7B-91B409AD5D76}" destId="{121FBC05-7395-4518-BD19-085111AD2CE5}" srcOrd="0" destOrd="0" presId="urn:microsoft.com/office/officeart/2018/2/layout/IconCircleList"/>
    <dgm:cxn modelId="{AF89308E-BC65-4314-B0C9-C62BACD8B75B}" srcId="{A152C591-3D9D-493C-8F7B-91B409AD5D76}" destId="{010C4BF8-0BC2-403E-A6CD-2142DC809D92}" srcOrd="3" destOrd="0" parTransId="{3F8E7071-D111-4FAA-BC30-5B616720984D}" sibTransId="{134BC551-7D6C-41C1-848C-34C12B7915BF}"/>
    <dgm:cxn modelId="{EDEA2E92-1087-4945-B5A2-A7D9D8118493}" type="presOf" srcId="{E94B37B2-C990-462D-88FC-5F08E4941373}" destId="{53A5A2D6-635E-4806-98E0-DE076C8334E1}" srcOrd="0" destOrd="0" presId="urn:microsoft.com/office/officeart/2018/2/layout/IconCircleList"/>
    <dgm:cxn modelId="{FD3636C4-F623-4B9F-AD37-380D66806ECF}" type="presOf" srcId="{9E04CA83-A69F-417F-BAD4-075893D2AA36}" destId="{9A4DF8AA-37BA-4D21-AEC7-ECB32C090ABB}" srcOrd="0" destOrd="0" presId="urn:microsoft.com/office/officeart/2018/2/layout/IconCircleList"/>
    <dgm:cxn modelId="{C5277DC4-AA0B-4684-8062-82716D382B61}" type="presOf" srcId="{0A177267-1C18-4690-A006-A95E421B164A}" destId="{51BE0FEA-CD95-449F-92D1-2BC046E94808}" srcOrd="0" destOrd="0" presId="urn:microsoft.com/office/officeart/2018/2/layout/IconCircleList"/>
    <dgm:cxn modelId="{264AB7C5-0DEB-4511-9943-5E51EC9DDECA}" type="presOf" srcId="{274908AB-AF70-495F-B1D0-FB0F0C05F405}" destId="{4E9C84F7-F43D-489D-9144-94998BAD0B44}" srcOrd="0" destOrd="0" presId="urn:microsoft.com/office/officeart/2018/2/layout/IconCircleList"/>
    <dgm:cxn modelId="{9C6A80C8-BA10-4D40-AED5-0885B0B55214}" srcId="{A152C591-3D9D-493C-8F7B-91B409AD5D76}" destId="{1222D841-C2B5-4562-92D8-9A2671FAF9BA}" srcOrd="1" destOrd="0" parTransId="{6C15B900-0D6C-465F-85A5-1AB736DBB618}" sibTransId="{274908AB-AF70-495F-B1D0-FB0F0C05F405}"/>
    <dgm:cxn modelId="{29FAD1D1-EA4E-4675-9466-1964688773B4}" type="presOf" srcId="{4B39C1F8-B6AA-43C1-B56B-5E31400B0B82}" destId="{55FB6880-E24E-4D2C-9EDD-B76784FA9C4C}" srcOrd="0" destOrd="0" presId="urn:microsoft.com/office/officeart/2018/2/layout/IconCircleList"/>
    <dgm:cxn modelId="{8622A2D7-6335-4837-A3BC-8758531ECAA3}" srcId="{A152C591-3D9D-493C-8F7B-91B409AD5D76}" destId="{E94B37B2-C990-462D-88FC-5F08E4941373}" srcOrd="2" destOrd="0" parTransId="{5B7C051C-7C7D-4DF5-A4C8-5A2BF9DBA5F2}" sibTransId="{0A177267-1C18-4690-A006-A95E421B164A}"/>
    <dgm:cxn modelId="{93B10DEB-D69B-49A4-8D1E-8035D07BEC82}" type="presOf" srcId="{010C4BF8-0BC2-403E-A6CD-2142DC809D92}" destId="{F1BE1BC7-5942-4134-9C14-3AF4C4C39A6A}" srcOrd="0" destOrd="0" presId="urn:microsoft.com/office/officeart/2018/2/layout/IconCircleList"/>
    <dgm:cxn modelId="{24ED3AED-CD8D-421E-87C9-E67A719C491D}" srcId="{A152C591-3D9D-493C-8F7B-91B409AD5D76}" destId="{9E04CA83-A69F-417F-BAD4-075893D2AA36}" srcOrd="0" destOrd="0" parTransId="{0E074EAF-996C-4100-802E-245CB40AAAE3}" sibTransId="{4B39C1F8-B6AA-43C1-B56B-5E31400B0B82}"/>
    <dgm:cxn modelId="{2B93D6F4-5500-4680-9DEB-0ABE502FC78A}" type="presOf" srcId="{1222D841-C2B5-4562-92D8-9A2671FAF9BA}" destId="{B97BEF2F-CFB7-4EBC-8D7A-C4F61E435BDD}" srcOrd="0" destOrd="0" presId="urn:microsoft.com/office/officeart/2018/2/layout/IconCircleList"/>
    <dgm:cxn modelId="{BE799241-8555-4344-B5F6-1BEBD8B9FA08}" type="presParOf" srcId="{121FBC05-7395-4518-BD19-085111AD2CE5}" destId="{88C4D635-AA18-4B58-8718-A79721F12446}" srcOrd="0" destOrd="0" presId="urn:microsoft.com/office/officeart/2018/2/layout/IconCircleList"/>
    <dgm:cxn modelId="{64C25C57-AE63-4D0B-AF1F-36CBDE9F0998}" type="presParOf" srcId="{88C4D635-AA18-4B58-8718-A79721F12446}" destId="{850CCC7C-DCE4-40D1-8DCB-CCB2FB70C05E}" srcOrd="0" destOrd="0" presId="urn:microsoft.com/office/officeart/2018/2/layout/IconCircleList"/>
    <dgm:cxn modelId="{1F151073-F818-4B36-8369-843D51F1A416}" type="presParOf" srcId="{850CCC7C-DCE4-40D1-8DCB-CCB2FB70C05E}" destId="{5F74FA43-446D-455E-A4C0-91D12D23388A}" srcOrd="0" destOrd="0" presId="urn:microsoft.com/office/officeart/2018/2/layout/IconCircleList"/>
    <dgm:cxn modelId="{97A6C58B-5503-4956-8874-06B8750D45E2}" type="presParOf" srcId="{850CCC7C-DCE4-40D1-8DCB-CCB2FB70C05E}" destId="{247A9ACB-E45F-49E6-88FC-274D1B4B016F}" srcOrd="1" destOrd="0" presId="urn:microsoft.com/office/officeart/2018/2/layout/IconCircleList"/>
    <dgm:cxn modelId="{355F4E0E-08C4-4E43-80F0-8CAC9F0434D2}" type="presParOf" srcId="{850CCC7C-DCE4-40D1-8DCB-CCB2FB70C05E}" destId="{86DC0A74-BC8F-4D12-B454-44BFEC105AFA}" srcOrd="2" destOrd="0" presId="urn:microsoft.com/office/officeart/2018/2/layout/IconCircleList"/>
    <dgm:cxn modelId="{E91C8037-9486-4B46-90DA-AEF599C08D0C}" type="presParOf" srcId="{850CCC7C-DCE4-40D1-8DCB-CCB2FB70C05E}" destId="{9A4DF8AA-37BA-4D21-AEC7-ECB32C090ABB}" srcOrd="3" destOrd="0" presId="urn:microsoft.com/office/officeart/2018/2/layout/IconCircleList"/>
    <dgm:cxn modelId="{1BAFF0DE-7EF9-468F-9450-A58049C073E6}" type="presParOf" srcId="{88C4D635-AA18-4B58-8718-A79721F12446}" destId="{55FB6880-E24E-4D2C-9EDD-B76784FA9C4C}" srcOrd="1" destOrd="0" presId="urn:microsoft.com/office/officeart/2018/2/layout/IconCircleList"/>
    <dgm:cxn modelId="{AB597F82-0DCA-40BB-B6E0-DBA8785D59D8}" type="presParOf" srcId="{88C4D635-AA18-4B58-8718-A79721F12446}" destId="{2A7D0481-5520-4FC2-B452-6FB2C0B83162}" srcOrd="2" destOrd="0" presId="urn:microsoft.com/office/officeart/2018/2/layout/IconCircleList"/>
    <dgm:cxn modelId="{58EE7C47-6381-4AC1-AEDC-2A8D5953D8E2}" type="presParOf" srcId="{2A7D0481-5520-4FC2-B452-6FB2C0B83162}" destId="{7BAAC8BB-2C50-48FF-AABD-B9B6E3499DEC}" srcOrd="0" destOrd="0" presId="urn:microsoft.com/office/officeart/2018/2/layout/IconCircleList"/>
    <dgm:cxn modelId="{589FA185-B6A2-4E7C-943D-A67B93090B05}" type="presParOf" srcId="{2A7D0481-5520-4FC2-B452-6FB2C0B83162}" destId="{53288197-2235-44FC-9B53-316D500D8E85}" srcOrd="1" destOrd="0" presId="urn:microsoft.com/office/officeart/2018/2/layout/IconCircleList"/>
    <dgm:cxn modelId="{92F67045-921C-4923-89FE-DB413E7E0A58}" type="presParOf" srcId="{2A7D0481-5520-4FC2-B452-6FB2C0B83162}" destId="{40803DF0-90BB-4945-930B-42D5DA081D89}" srcOrd="2" destOrd="0" presId="urn:microsoft.com/office/officeart/2018/2/layout/IconCircleList"/>
    <dgm:cxn modelId="{FF311807-5BFF-437C-839A-C3361852BF0F}" type="presParOf" srcId="{2A7D0481-5520-4FC2-B452-6FB2C0B83162}" destId="{B97BEF2F-CFB7-4EBC-8D7A-C4F61E435BDD}" srcOrd="3" destOrd="0" presId="urn:microsoft.com/office/officeart/2018/2/layout/IconCircleList"/>
    <dgm:cxn modelId="{2ADA1D0B-483D-4A6D-B547-5C77A0AAE151}" type="presParOf" srcId="{88C4D635-AA18-4B58-8718-A79721F12446}" destId="{4E9C84F7-F43D-489D-9144-94998BAD0B44}" srcOrd="3" destOrd="0" presId="urn:microsoft.com/office/officeart/2018/2/layout/IconCircleList"/>
    <dgm:cxn modelId="{4A878489-F961-4470-942F-497044359BB5}" type="presParOf" srcId="{88C4D635-AA18-4B58-8718-A79721F12446}" destId="{5BD551D1-E6D9-4C41-9DE5-C28308B88C9F}" srcOrd="4" destOrd="0" presId="urn:microsoft.com/office/officeart/2018/2/layout/IconCircleList"/>
    <dgm:cxn modelId="{740B91F2-D313-4EC7-8236-74651B5CBEC0}" type="presParOf" srcId="{5BD551D1-E6D9-4C41-9DE5-C28308B88C9F}" destId="{5EB8491F-C55B-497A-971C-58EA13A10F57}" srcOrd="0" destOrd="0" presId="urn:microsoft.com/office/officeart/2018/2/layout/IconCircleList"/>
    <dgm:cxn modelId="{052E93DE-5099-4C25-8808-3A6C03883C7F}" type="presParOf" srcId="{5BD551D1-E6D9-4C41-9DE5-C28308B88C9F}" destId="{7A374042-CB43-4760-951C-0808B146FA88}" srcOrd="1" destOrd="0" presId="urn:microsoft.com/office/officeart/2018/2/layout/IconCircleList"/>
    <dgm:cxn modelId="{EF6EFB70-E9E7-410C-8284-6BD4D3956CC8}" type="presParOf" srcId="{5BD551D1-E6D9-4C41-9DE5-C28308B88C9F}" destId="{61D450D8-7012-4F09-9B20-603126B97291}" srcOrd="2" destOrd="0" presId="urn:microsoft.com/office/officeart/2018/2/layout/IconCircleList"/>
    <dgm:cxn modelId="{8257EF49-1A24-4B81-8F5E-91D759CF23DD}" type="presParOf" srcId="{5BD551D1-E6D9-4C41-9DE5-C28308B88C9F}" destId="{53A5A2D6-635E-4806-98E0-DE076C8334E1}" srcOrd="3" destOrd="0" presId="urn:microsoft.com/office/officeart/2018/2/layout/IconCircleList"/>
    <dgm:cxn modelId="{3DDF9135-4C13-4C9E-BCEA-2B3B55D8CD60}" type="presParOf" srcId="{88C4D635-AA18-4B58-8718-A79721F12446}" destId="{51BE0FEA-CD95-449F-92D1-2BC046E94808}" srcOrd="5" destOrd="0" presId="urn:microsoft.com/office/officeart/2018/2/layout/IconCircleList"/>
    <dgm:cxn modelId="{11714AFC-C58E-4975-B965-3D58F27D8ACC}" type="presParOf" srcId="{88C4D635-AA18-4B58-8718-A79721F12446}" destId="{C594BB3E-A9C2-4A62-BC37-4447AED96632}" srcOrd="6" destOrd="0" presId="urn:microsoft.com/office/officeart/2018/2/layout/IconCircleList"/>
    <dgm:cxn modelId="{7E406FF5-30BD-4F05-9A37-6BC5DE2243E3}" type="presParOf" srcId="{C594BB3E-A9C2-4A62-BC37-4447AED96632}" destId="{A830966A-4CD8-43F8-B5E7-FF1BDE2EE42E}" srcOrd="0" destOrd="0" presId="urn:microsoft.com/office/officeart/2018/2/layout/IconCircleList"/>
    <dgm:cxn modelId="{1F176316-8633-4624-892D-F827456343BD}" type="presParOf" srcId="{C594BB3E-A9C2-4A62-BC37-4447AED96632}" destId="{4C73DB68-31D2-4352-B351-F162E212B019}" srcOrd="1" destOrd="0" presId="urn:microsoft.com/office/officeart/2018/2/layout/IconCircleList"/>
    <dgm:cxn modelId="{A32A0015-79FC-4955-8AD4-B7BA76227C30}" type="presParOf" srcId="{C594BB3E-A9C2-4A62-BC37-4447AED96632}" destId="{FE51985C-5894-48AF-A0D9-E35CC39291F7}" srcOrd="2" destOrd="0" presId="urn:microsoft.com/office/officeart/2018/2/layout/IconCircleList"/>
    <dgm:cxn modelId="{34CEB6B7-4698-40A3-8668-758E83F8537F}" type="presParOf" srcId="{C594BB3E-A9C2-4A62-BC37-4447AED96632}" destId="{F1BE1BC7-5942-4134-9C14-3AF4C4C39A6A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0CDCE-E598-4C52-80EE-E73971C2DC6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8DD9984-7EA8-4174-B498-FCBDB1718EA9}">
      <dgm:prSet custT="1"/>
      <dgm:spPr/>
      <dgm:t>
        <a:bodyPr/>
        <a:lstStyle/>
        <a:p>
          <a:pPr>
            <a:defRPr cap="all"/>
          </a:pPr>
          <a:r>
            <a:rPr lang="en-US" sz="1200" b="1" dirty="0"/>
            <a:t>PHB completed negotiations the Strong family to purchase property within the district.</a:t>
          </a:r>
        </a:p>
      </dgm:t>
    </dgm:pt>
    <dgm:pt modelId="{D962E668-626E-4A75-8306-BBFE184014F7}" type="parTrans" cxnId="{5A7254A1-B24B-4DA3-A776-997172C6CD5C}">
      <dgm:prSet/>
      <dgm:spPr/>
      <dgm:t>
        <a:bodyPr/>
        <a:lstStyle/>
        <a:p>
          <a:endParaRPr lang="en-US"/>
        </a:p>
      </dgm:t>
    </dgm:pt>
    <dgm:pt modelId="{ED59CDD6-C95A-4DD8-8A8A-BEEB42A72243}" type="sibTrans" cxnId="{5A7254A1-B24B-4DA3-A776-997172C6CD5C}">
      <dgm:prSet/>
      <dgm:spPr/>
      <dgm:t>
        <a:bodyPr/>
        <a:lstStyle/>
        <a:p>
          <a:endParaRPr lang="en-US"/>
        </a:p>
      </dgm:t>
    </dgm:pt>
    <dgm:pt modelId="{1A0C2F78-5962-439F-ADFB-3F354BB27118}">
      <dgm:prSet custT="1"/>
      <dgm:spPr/>
      <dgm:t>
        <a:bodyPr/>
        <a:lstStyle/>
        <a:p>
          <a:pPr>
            <a:defRPr cap="all"/>
          </a:pPr>
          <a:r>
            <a:rPr lang="en-US" sz="1200" b="1" dirty="0"/>
            <a:t>PHB purchased the Carey </a:t>
          </a:r>
          <a:r>
            <a:rPr lang="en-US" sz="1200" b="1" dirty="0" err="1"/>
            <a:t>blvd</a:t>
          </a:r>
          <a:r>
            <a:rPr lang="en-US" sz="1200" b="1" dirty="0"/>
            <a:t> property from the Water bureau for future home ownership development, at it’s April meeting Prosper Portland’s Board voted to include the property in the Interstate TIF district</a:t>
          </a:r>
        </a:p>
      </dgm:t>
    </dgm:pt>
    <dgm:pt modelId="{56889C2E-E350-45D1-817B-4CF2087A28EE}" type="parTrans" cxnId="{192222B1-FED4-4A74-8C38-FA06DB509875}">
      <dgm:prSet/>
      <dgm:spPr/>
      <dgm:t>
        <a:bodyPr/>
        <a:lstStyle/>
        <a:p>
          <a:endParaRPr lang="en-US"/>
        </a:p>
      </dgm:t>
    </dgm:pt>
    <dgm:pt modelId="{C7B80108-7A58-4300-A9E8-1818565E24C4}" type="sibTrans" cxnId="{192222B1-FED4-4A74-8C38-FA06DB509875}">
      <dgm:prSet/>
      <dgm:spPr/>
      <dgm:t>
        <a:bodyPr/>
        <a:lstStyle/>
        <a:p>
          <a:endParaRPr lang="en-US"/>
        </a:p>
      </dgm:t>
    </dgm:pt>
    <dgm:pt modelId="{96BBF45F-00C1-4F5A-91F4-4C3D37FEADAC}" type="pres">
      <dgm:prSet presAssocID="{9AE0CDCE-E598-4C52-80EE-E73971C2DC69}" presName="root" presStyleCnt="0">
        <dgm:presLayoutVars>
          <dgm:dir/>
          <dgm:resizeHandles val="exact"/>
        </dgm:presLayoutVars>
      </dgm:prSet>
      <dgm:spPr/>
    </dgm:pt>
    <dgm:pt modelId="{BFC3B276-B1CC-4416-AEE3-E681AC0A7741}" type="pres">
      <dgm:prSet presAssocID="{18DD9984-7EA8-4174-B498-FCBDB1718EA9}" presName="compNode" presStyleCnt="0"/>
      <dgm:spPr/>
    </dgm:pt>
    <dgm:pt modelId="{DC50E9C6-A7C4-4923-83D5-E48CE7DA3B39}" type="pres">
      <dgm:prSet presAssocID="{18DD9984-7EA8-4174-B498-FCBDB1718EA9}" presName="iconBgRect" presStyleLbl="bgShp" presStyleIdx="0" presStyleCnt="2"/>
      <dgm:spPr>
        <a:solidFill>
          <a:schemeClr val="accent4"/>
        </a:solidFill>
      </dgm:spPr>
    </dgm:pt>
    <dgm:pt modelId="{7F4F95F8-4991-4C89-BE03-B1E44B7602C8}" type="pres">
      <dgm:prSet presAssocID="{18DD9984-7EA8-4174-B498-FCBDB1718EA9}" presName="iconRect" presStyleLbl="node1" presStyleIdx="0" presStyleCnt="2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A028825B-281E-485D-9D7F-E2F6E9DDCFF7}" type="pres">
      <dgm:prSet presAssocID="{18DD9984-7EA8-4174-B498-FCBDB1718EA9}" presName="spaceRect" presStyleCnt="0"/>
      <dgm:spPr/>
    </dgm:pt>
    <dgm:pt modelId="{B631F0EF-2C16-4EDB-92F1-2BD1BA04E398}" type="pres">
      <dgm:prSet presAssocID="{18DD9984-7EA8-4174-B498-FCBDB1718EA9}" presName="textRect" presStyleLbl="revTx" presStyleIdx="0" presStyleCnt="2" custLinFactNeighborX="268" custLinFactNeighborY="-9673">
        <dgm:presLayoutVars>
          <dgm:chMax val="1"/>
          <dgm:chPref val="1"/>
        </dgm:presLayoutVars>
      </dgm:prSet>
      <dgm:spPr/>
    </dgm:pt>
    <dgm:pt modelId="{A3A235BA-5C06-4114-8701-B6ED1542961D}" type="pres">
      <dgm:prSet presAssocID="{ED59CDD6-C95A-4DD8-8A8A-BEEB42A72243}" presName="sibTrans" presStyleCnt="0"/>
      <dgm:spPr/>
    </dgm:pt>
    <dgm:pt modelId="{49A4DAAC-E1A0-475C-91FD-8A4F55FF64B0}" type="pres">
      <dgm:prSet presAssocID="{1A0C2F78-5962-439F-ADFB-3F354BB27118}" presName="compNode" presStyleCnt="0"/>
      <dgm:spPr/>
    </dgm:pt>
    <dgm:pt modelId="{38C1EA45-44F0-4C67-B0BB-3F7C4EFF9DD5}" type="pres">
      <dgm:prSet presAssocID="{1A0C2F78-5962-439F-ADFB-3F354BB27118}" presName="iconBgRect" presStyleLbl="bgShp" presStyleIdx="1" presStyleCnt="2"/>
      <dgm:spPr>
        <a:solidFill>
          <a:schemeClr val="accent4"/>
        </a:solidFill>
      </dgm:spPr>
    </dgm:pt>
    <dgm:pt modelId="{E1AA341D-B6B8-42A2-ABB3-44A0D0E5B4C6}" type="pres">
      <dgm:prSet presAssocID="{1A0C2F78-5962-439F-ADFB-3F354BB27118}" presName="iconRect" presStyleLbl="node1" presStyleIdx="1" presStyleCnt="2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8E6A60D1-DF60-48D9-97D3-E81FC2B6F81C}" type="pres">
      <dgm:prSet presAssocID="{1A0C2F78-5962-439F-ADFB-3F354BB27118}" presName="spaceRect" presStyleCnt="0"/>
      <dgm:spPr/>
    </dgm:pt>
    <dgm:pt modelId="{19851C0D-76A5-486C-95AD-3091C4918F10}" type="pres">
      <dgm:prSet presAssocID="{1A0C2F78-5962-439F-ADFB-3F354BB27118}" presName="textRect" presStyleLbl="revTx" presStyleIdx="1" presStyleCnt="2" custScaleX="194006" custScaleY="111724">
        <dgm:presLayoutVars>
          <dgm:chMax val="1"/>
          <dgm:chPref val="1"/>
        </dgm:presLayoutVars>
      </dgm:prSet>
      <dgm:spPr/>
    </dgm:pt>
  </dgm:ptLst>
  <dgm:cxnLst>
    <dgm:cxn modelId="{B0ED344E-9BBF-4B4B-86B6-261527E6743E}" type="presOf" srcId="{1A0C2F78-5962-439F-ADFB-3F354BB27118}" destId="{19851C0D-76A5-486C-95AD-3091C4918F10}" srcOrd="0" destOrd="0" presId="urn:microsoft.com/office/officeart/2018/5/layout/IconCircleLabelList"/>
    <dgm:cxn modelId="{5A7254A1-B24B-4DA3-A776-997172C6CD5C}" srcId="{9AE0CDCE-E598-4C52-80EE-E73971C2DC69}" destId="{18DD9984-7EA8-4174-B498-FCBDB1718EA9}" srcOrd="0" destOrd="0" parTransId="{D962E668-626E-4A75-8306-BBFE184014F7}" sibTransId="{ED59CDD6-C95A-4DD8-8A8A-BEEB42A72243}"/>
    <dgm:cxn modelId="{192222B1-FED4-4A74-8C38-FA06DB509875}" srcId="{9AE0CDCE-E598-4C52-80EE-E73971C2DC69}" destId="{1A0C2F78-5962-439F-ADFB-3F354BB27118}" srcOrd="1" destOrd="0" parTransId="{56889C2E-E350-45D1-817B-4CF2087A28EE}" sibTransId="{C7B80108-7A58-4300-A9E8-1818565E24C4}"/>
    <dgm:cxn modelId="{F4CDDAEB-2E52-4EE2-A6CA-4A8F0E71DFDD}" type="presOf" srcId="{18DD9984-7EA8-4174-B498-FCBDB1718EA9}" destId="{B631F0EF-2C16-4EDB-92F1-2BD1BA04E398}" srcOrd="0" destOrd="0" presId="urn:microsoft.com/office/officeart/2018/5/layout/IconCircleLabelList"/>
    <dgm:cxn modelId="{5AC7E3FA-F234-41AB-BC3A-D57048FB5D93}" type="presOf" srcId="{9AE0CDCE-E598-4C52-80EE-E73971C2DC69}" destId="{96BBF45F-00C1-4F5A-91F4-4C3D37FEADAC}" srcOrd="0" destOrd="0" presId="urn:microsoft.com/office/officeart/2018/5/layout/IconCircleLabelList"/>
    <dgm:cxn modelId="{00FFA919-A806-48D2-ACEA-3D8181E61156}" type="presParOf" srcId="{96BBF45F-00C1-4F5A-91F4-4C3D37FEADAC}" destId="{BFC3B276-B1CC-4416-AEE3-E681AC0A7741}" srcOrd="0" destOrd="0" presId="urn:microsoft.com/office/officeart/2018/5/layout/IconCircleLabelList"/>
    <dgm:cxn modelId="{8A879E06-9DAB-4F74-AB61-D3574C67B5DC}" type="presParOf" srcId="{BFC3B276-B1CC-4416-AEE3-E681AC0A7741}" destId="{DC50E9C6-A7C4-4923-83D5-E48CE7DA3B39}" srcOrd="0" destOrd="0" presId="urn:microsoft.com/office/officeart/2018/5/layout/IconCircleLabelList"/>
    <dgm:cxn modelId="{F29073C0-9520-4665-AB9F-090D6F005BBB}" type="presParOf" srcId="{BFC3B276-B1CC-4416-AEE3-E681AC0A7741}" destId="{7F4F95F8-4991-4C89-BE03-B1E44B7602C8}" srcOrd="1" destOrd="0" presId="urn:microsoft.com/office/officeart/2018/5/layout/IconCircleLabelList"/>
    <dgm:cxn modelId="{51475A82-9196-4B76-A45E-D5C0CBF685AA}" type="presParOf" srcId="{BFC3B276-B1CC-4416-AEE3-E681AC0A7741}" destId="{A028825B-281E-485D-9D7F-E2F6E9DDCFF7}" srcOrd="2" destOrd="0" presId="urn:microsoft.com/office/officeart/2018/5/layout/IconCircleLabelList"/>
    <dgm:cxn modelId="{DFF52153-7005-496F-9E16-2DC2071FC205}" type="presParOf" srcId="{BFC3B276-B1CC-4416-AEE3-E681AC0A7741}" destId="{B631F0EF-2C16-4EDB-92F1-2BD1BA04E398}" srcOrd="3" destOrd="0" presId="urn:microsoft.com/office/officeart/2018/5/layout/IconCircleLabelList"/>
    <dgm:cxn modelId="{942E0A02-C110-4268-AF75-2773E12A640A}" type="presParOf" srcId="{96BBF45F-00C1-4F5A-91F4-4C3D37FEADAC}" destId="{A3A235BA-5C06-4114-8701-B6ED1542961D}" srcOrd="1" destOrd="0" presId="urn:microsoft.com/office/officeart/2018/5/layout/IconCircleLabelList"/>
    <dgm:cxn modelId="{CAA849BD-D765-4332-A230-92AEE12C8F25}" type="presParOf" srcId="{96BBF45F-00C1-4F5A-91F4-4C3D37FEADAC}" destId="{49A4DAAC-E1A0-475C-91FD-8A4F55FF64B0}" srcOrd="2" destOrd="0" presId="urn:microsoft.com/office/officeart/2018/5/layout/IconCircleLabelList"/>
    <dgm:cxn modelId="{976280D0-107F-45FC-B334-A3299058712E}" type="presParOf" srcId="{49A4DAAC-E1A0-475C-91FD-8A4F55FF64B0}" destId="{38C1EA45-44F0-4C67-B0BB-3F7C4EFF9DD5}" srcOrd="0" destOrd="0" presId="urn:microsoft.com/office/officeart/2018/5/layout/IconCircleLabelList"/>
    <dgm:cxn modelId="{B927E7F8-36E8-4D34-9440-79D064F119B0}" type="presParOf" srcId="{49A4DAAC-E1A0-475C-91FD-8A4F55FF64B0}" destId="{E1AA341D-B6B8-42A2-ABB3-44A0D0E5B4C6}" srcOrd="1" destOrd="0" presId="urn:microsoft.com/office/officeart/2018/5/layout/IconCircleLabelList"/>
    <dgm:cxn modelId="{184FF864-CC57-4FC7-A222-63F385DBF6CD}" type="presParOf" srcId="{49A4DAAC-E1A0-475C-91FD-8A4F55FF64B0}" destId="{8E6A60D1-DF60-48D9-97D3-E81FC2B6F81C}" srcOrd="2" destOrd="0" presId="urn:microsoft.com/office/officeart/2018/5/layout/IconCircleLabelList"/>
    <dgm:cxn modelId="{5E1CE483-7EB3-4D9C-B702-C18F446DAC02}" type="presParOf" srcId="{49A4DAAC-E1A0-475C-91FD-8A4F55FF64B0}" destId="{19851C0D-76A5-486C-95AD-3091C4918F1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BF0BA-1D75-4E39-9AE6-46661BA7D66E}">
      <dsp:nvSpPr>
        <dsp:cNvPr id="0" name=""/>
        <dsp:cNvSpPr/>
      </dsp:nvSpPr>
      <dsp:spPr>
        <a:xfrm>
          <a:off x="303499" y="362224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BCB00-B385-4137-B9BC-0FE51189D309}">
      <dsp:nvSpPr>
        <dsp:cNvPr id="0" name=""/>
        <dsp:cNvSpPr/>
      </dsp:nvSpPr>
      <dsp:spPr>
        <a:xfrm>
          <a:off x="640370" y="699125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0A16C-B273-4B44-9B09-BEEEF4467A7E}">
      <dsp:nvSpPr>
        <dsp:cNvPr id="0" name=""/>
        <dsp:cNvSpPr/>
      </dsp:nvSpPr>
      <dsp:spPr>
        <a:xfrm>
          <a:off x="435876" y="2503395"/>
          <a:ext cx="1232435" cy="1453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One multi-family building, the Magnolia II was completed in 2019, leasing began in September 2019</a:t>
          </a:r>
        </a:p>
      </dsp:txBody>
      <dsp:txXfrm>
        <a:off x="435876" y="2503395"/>
        <a:ext cx="1232435" cy="1453032"/>
      </dsp:txXfrm>
    </dsp:sp>
    <dsp:sp modelId="{D8C3673E-8F9B-4903-829B-C118870FE5BD}">
      <dsp:nvSpPr>
        <dsp:cNvPr id="0" name=""/>
        <dsp:cNvSpPr/>
      </dsp:nvSpPr>
      <dsp:spPr>
        <a:xfrm>
          <a:off x="2714022" y="324095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812C0-16F5-4635-AA19-5234C84A18E5}">
      <dsp:nvSpPr>
        <dsp:cNvPr id="0" name=""/>
        <dsp:cNvSpPr/>
      </dsp:nvSpPr>
      <dsp:spPr>
        <a:xfrm>
          <a:off x="3108027" y="718112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03CBB-0386-4DD7-B7F1-78D43A060BD6}">
      <dsp:nvSpPr>
        <dsp:cNvPr id="0" name=""/>
        <dsp:cNvSpPr/>
      </dsp:nvSpPr>
      <dsp:spPr>
        <a:xfrm>
          <a:off x="2316448" y="2495142"/>
          <a:ext cx="2772618" cy="118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Three multi-family projects were under construction:  Songbird, renaissance commons and </a:t>
          </a:r>
          <a:r>
            <a:rPr lang="en-US" sz="1100" kern="1200" dirty="0" err="1"/>
            <a:t>king+parks</a:t>
          </a:r>
          <a:endParaRPr lang="en-US" sz="1100" kern="1200" dirty="0"/>
        </a:p>
      </dsp:txBody>
      <dsp:txXfrm>
        <a:off x="2316448" y="2495142"/>
        <a:ext cx="2772618" cy="1181008"/>
      </dsp:txXfrm>
    </dsp:sp>
    <dsp:sp modelId="{8A0AA502-5A4A-450B-A649-6197B56E0120}">
      <dsp:nvSpPr>
        <dsp:cNvPr id="0" name=""/>
        <dsp:cNvSpPr/>
      </dsp:nvSpPr>
      <dsp:spPr>
        <a:xfrm>
          <a:off x="8144516" y="227076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040AA-F582-4590-A7D4-DAF4DD3A986C}">
      <dsp:nvSpPr>
        <dsp:cNvPr id="0" name=""/>
        <dsp:cNvSpPr/>
      </dsp:nvSpPr>
      <dsp:spPr>
        <a:xfrm>
          <a:off x="8546705" y="629265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EE013-2CF8-4DA3-8290-598A711BD74C}">
      <dsp:nvSpPr>
        <dsp:cNvPr id="0" name=""/>
        <dsp:cNvSpPr/>
      </dsp:nvSpPr>
      <dsp:spPr>
        <a:xfrm>
          <a:off x="7783290" y="2293893"/>
          <a:ext cx="237086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PCRI’s first home ownership development under the preference policy was completed and sold to 4 preference policy families.</a:t>
          </a:r>
        </a:p>
      </dsp:txBody>
      <dsp:txXfrm>
        <a:off x="7783290" y="2293893"/>
        <a:ext cx="237086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4FA43-446D-455E-A4C0-91D12D23388A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A9ACB-E45F-49E6-88FC-274D1B4B016F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DF8AA-37BA-4D21-AEC7-ECB32C090ABB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PHB has exceeded the goal of 380 rental units, with a total of 501 units between 6 buildings.</a:t>
          </a:r>
        </a:p>
      </dsp:txBody>
      <dsp:txXfrm>
        <a:off x="1834517" y="469890"/>
        <a:ext cx="3148942" cy="1335915"/>
      </dsp:txXfrm>
    </dsp:sp>
    <dsp:sp modelId="{7BAAC8BB-2C50-48FF-AABD-B9B6E3499DEC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288197-2235-44FC-9B53-316D500D8E85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BEF2F-CFB7-4EBC-8D7A-C4F61E435BDD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 52% of the units are family sized with 2+ bedrooms</a:t>
          </a:r>
        </a:p>
      </dsp:txBody>
      <dsp:txXfrm>
        <a:off x="7154322" y="469890"/>
        <a:ext cx="3148942" cy="1335915"/>
      </dsp:txXfrm>
    </dsp:sp>
    <dsp:sp modelId="{5EB8491F-C55B-497A-971C-58EA13A10F57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74042-CB43-4760-951C-0808B146FA88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5A2D6-635E-4806-98E0-DE076C8334E1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 will be able to serve very low income families through a combination of Project Based Section 8 vouchers and PSH.</a:t>
          </a:r>
        </a:p>
      </dsp:txBody>
      <dsp:txXfrm>
        <a:off x="1834517" y="2545532"/>
        <a:ext cx="3148942" cy="1335915"/>
      </dsp:txXfrm>
    </dsp:sp>
    <dsp:sp modelId="{A830966A-4CD8-43F8-B5E7-FF1BDE2EE42E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3DB68-31D2-4352-B351-F162E212B019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E1BC7-5942-4134-9C14-3AF4C4C39A6A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Approximately 1254 people will be housed in these units</a:t>
          </a:r>
        </a:p>
      </dsp:txBody>
      <dsp:txXfrm>
        <a:off x="7154322" y="2545532"/>
        <a:ext cx="3148942" cy="13359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0E9C6-A7C4-4923-83D5-E48CE7DA3B39}">
      <dsp:nvSpPr>
        <dsp:cNvPr id="0" name=""/>
        <dsp:cNvSpPr/>
      </dsp:nvSpPr>
      <dsp:spPr>
        <a:xfrm>
          <a:off x="687360" y="313373"/>
          <a:ext cx="1990125" cy="199012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F95F8-4991-4C89-BE03-B1E44B7602C8}">
      <dsp:nvSpPr>
        <dsp:cNvPr id="0" name=""/>
        <dsp:cNvSpPr/>
      </dsp:nvSpPr>
      <dsp:spPr>
        <a:xfrm>
          <a:off x="1111485" y="737498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1F0EF-2C16-4EDB-92F1-2BD1BA04E398}">
      <dsp:nvSpPr>
        <dsp:cNvPr id="0" name=""/>
        <dsp:cNvSpPr/>
      </dsp:nvSpPr>
      <dsp:spPr>
        <a:xfrm>
          <a:off x="59916" y="2850112"/>
          <a:ext cx="3262500" cy="757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PHB completed negotiations the Strong family to purchase property within the district.</a:t>
          </a:r>
        </a:p>
      </dsp:txBody>
      <dsp:txXfrm>
        <a:off x="59916" y="2850112"/>
        <a:ext cx="3262500" cy="757366"/>
      </dsp:txXfrm>
    </dsp:sp>
    <dsp:sp modelId="{38C1EA45-44F0-4C67-B0BB-3F7C4EFF9DD5}">
      <dsp:nvSpPr>
        <dsp:cNvPr id="0" name=""/>
        <dsp:cNvSpPr/>
      </dsp:nvSpPr>
      <dsp:spPr>
        <a:xfrm>
          <a:off x="6054270" y="285319"/>
          <a:ext cx="1990125" cy="1990125"/>
        </a:xfrm>
        <a:prstGeom prst="ellipse">
          <a:avLst/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A341D-B6B8-42A2-ABB3-44A0D0E5B4C6}">
      <dsp:nvSpPr>
        <dsp:cNvPr id="0" name=""/>
        <dsp:cNvSpPr/>
      </dsp:nvSpPr>
      <dsp:spPr>
        <a:xfrm>
          <a:off x="6478395" y="709444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851C0D-76A5-486C-95AD-3091C4918F10}">
      <dsp:nvSpPr>
        <dsp:cNvPr id="0" name=""/>
        <dsp:cNvSpPr/>
      </dsp:nvSpPr>
      <dsp:spPr>
        <a:xfrm>
          <a:off x="3884610" y="2850273"/>
          <a:ext cx="6329445" cy="858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 dirty="0"/>
            <a:t>PHB purchased the Carey </a:t>
          </a:r>
          <a:r>
            <a:rPr lang="en-US" sz="1200" b="1" kern="1200" dirty="0" err="1"/>
            <a:t>blvd</a:t>
          </a:r>
          <a:r>
            <a:rPr lang="en-US" sz="1200" b="1" kern="1200" dirty="0"/>
            <a:t> property from the Water bureau for future home ownership development, at it’s April meeting Prosper Portland’s Board voted to include the property in the Interstate TIF district</a:t>
          </a:r>
        </a:p>
      </dsp:txBody>
      <dsp:txXfrm>
        <a:off x="3884610" y="2850273"/>
        <a:ext cx="6329445" cy="85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486" y="0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/>
          <a:lstStyle>
            <a:lvl1pPr algn="r">
              <a:defRPr sz="1200"/>
            </a:lvl1pPr>
          </a:lstStyle>
          <a:p>
            <a:fld id="{E4C0D868-872A-4B41-88F1-939F5ACEF531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12" tIns="46406" rIns="92812" bIns="464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518346"/>
            <a:ext cx="5680693" cy="3696975"/>
          </a:xfrm>
          <a:prstGeom prst="rect">
            <a:avLst/>
          </a:prstGeom>
        </p:spPr>
        <p:txBody>
          <a:bodyPr vert="horz" lIns="92812" tIns="46406" rIns="92812" bIns="464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276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486" y="8917276"/>
            <a:ext cx="3078383" cy="471199"/>
          </a:xfrm>
          <a:prstGeom prst="rect">
            <a:avLst/>
          </a:prstGeom>
        </p:spPr>
        <p:txBody>
          <a:bodyPr vert="horz" lIns="92812" tIns="46406" rIns="92812" bIns="46406" rtlCol="0" anchor="b"/>
          <a:lstStyle>
            <a:lvl1pPr algn="r">
              <a:defRPr sz="1200"/>
            </a:lvl1pPr>
          </a:lstStyle>
          <a:p>
            <a:fld id="{9EBDC4E9-7F43-4B38-A638-C7D84A92B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b="1" dirty="0"/>
              <a:t>Let’s learn from each other and make this a respectful, productive space. </a:t>
            </a:r>
            <a:r>
              <a:rPr lang="en-US" dirty="0"/>
              <a:t>For many, online teleconferencing will be a brand new experience. Let’s dive in with humility and understanding as we all learn to navigate this new space.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Give yourself extra time to get set up. </a:t>
            </a:r>
            <a:r>
              <a:rPr lang="en-US" dirty="0"/>
              <a:t>Check your headset, microphone, volume level, and if needed, any software that you may need to install.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Mute yourself when not speaking.</a:t>
            </a:r>
            <a:r>
              <a:rPr lang="en-US" dirty="0"/>
              <a:t> This prevents feedback and noise disruptions.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Introduce yourself before speaking.</a:t>
            </a:r>
            <a:r>
              <a:rPr lang="en-US" dirty="0"/>
              <a:t> This helps the audience connect the voice to the speaker.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US" b="1" dirty="0"/>
              <a:t>Keep the chat respectful and on topic.</a:t>
            </a:r>
            <a:r>
              <a:rPr lang="en-US" dirty="0"/>
              <a:t> Please be aware that some </a:t>
            </a:r>
            <a:r>
              <a:rPr lang="en-US"/>
              <a:t>public meetings </a:t>
            </a:r>
            <a:r>
              <a:rPr lang="en-US" dirty="0"/>
              <a:t>are recorded, including the chat. </a:t>
            </a:r>
            <a:endParaRPr lang="en-US" dirty="0">
              <a:cs typeface="Calibri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6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DC4E9-7F43-4B38-A638-C7D84A92B8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4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information about remaining funds.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DC4E9-7F43-4B38-A638-C7D84A92B8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6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17 N/NE DPAL Home Buyers count towards PHB’s goal of 110 by 2022</a:t>
            </a:r>
          </a:p>
          <a:p>
            <a:r>
              <a:rPr lang="en-US" dirty="0"/>
              <a:t>An additional 6 new homeowners purchased as of February 12, 2020</a:t>
            </a:r>
          </a:p>
          <a:p>
            <a:r>
              <a:rPr lang="en-US"/>
              <a:t>An additional 10 households are in contract, anticipating closing by end of March 2020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DC4E9-7F43-4B38-A638-C7D84A92B8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1B1F4-01D9-451D-B655-19B7D8F86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7807B5-1BA5-4194-98BD-5B0DB607E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6ED23-9C96-4266-917F-99F359342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340EF-71D9-4068-A8F7-49F7154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BE18A-070E-4D43-9F51-B52222ED4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2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89DF-E6BE-4FA5-8690-093C50B7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B5FA40-290E-4270-8E3D-60F8D18C1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3308-4E55-425D-BA80-C7C40C4D6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A63E5-51E8-4D0F-89D3-B71FD5A7B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94391-41AF-4608-A8E2-910F16DD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9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72FD9-97C3-4780-AEA0-0FDCA9BCA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BDBC4-6843-421C-B552-3B4D56320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446CD-8C40-4E9D-A0B1-DE347C68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792A6-BB66-4789-8F1B-A99FE6F34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0BFCB-45BD-4861-8864-D13CF8D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98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A20A1-6553-47E1-8D17-7FD67D17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D470-060A-4085-9E57-08F8A3B62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25093-8FAA-4050-9B5C-4EEA218A6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30D96-020D-4001-8EDF-F75F465E9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C092C-98ED-468E-8BB2-DC824082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6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D859-AA82-4A23-95B2-F5683B44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08741-E5A5-421F-8EB4-B8AEFAD4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C7351-DCF9-430B-A83F-E149AA31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1B752-FE19-4A33-B54F-7D3A5A0E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FB485-FC85-494F-BA21-76458208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8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3D0B-6E69-470A-A93D-D68F190D1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7A90-FF6F-402D-AF8E-3867F723F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7DAF22-C23D-4D71-B8A7-D660B73D3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11047-1245-436A-BDDC-2FB1F417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2FEB3C-1FF1-4891-98C5-A8D0D77D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C7D367-CA7C-4D07-BD9A-7DB7AC1F1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58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3C90D-A7B6-4C7A-A333-3F9C9100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FCA5E-7C0B-4C87-B2B8-0AFC9B704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718082-EDAF-4E7F-A9E2-179A067E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BA2C9-0A43-46E1-94A5-2D74472C4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D5CFDE-3968-45E1-8ACF-38639462AB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8A3852-F752-46A7-9BE7-8674122B2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383A3B-EE1C-452A-AE70-00F62703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C0B67-230E-44F9-BCE1-50D2DB96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0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7CC8-DC9F-4A58-ABD1-739A1FA3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0333A-BD5E-4088-8B40-E80A373F5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275979-2F52-48E3-8DC6-721267262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4F14E-49D9-4159-8CC9-24BDC2DF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15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859B7-4CA8-4A35-8144-6CADFCDF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2936C-2BB6-4DB3-9B57-0BF4F811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3D19D2-7E99-4337-AF3A-B47376C3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180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10C27-816D-4F43-ABB5-0CB8475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F665-9A82-438B-839C-05AFF188F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8DE61-7FF7-444D-BFE9-4E22AA97D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A7E06-9645-468C-AB21-A9698C96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A2F7F-D6D9-4A17-A8D8-8789B5D4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54088-7DE2-46D5-9538-DC81077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3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2ACC3-7E9A-4956-BC6B-8127C383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31B7C5-C703-4B5F-AE4E-C88A17B468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AE003-C839-4B08-9F02-064996520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24A1C-3252-4C8D-9009-182F0F01F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F9C63-098F-4217-ADD7-084DFC79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CB17B-1B7C-422A-9E0A-C60F1FCB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59F06C-8710-4A63-B7D1-C437DAD2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9448F-11BC-4860-ADFB-3CA4D9738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FB639-A196-4EB4-B677-E79C63B93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2097-A63A-4EF1-97EB-9FB780C62E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46EB3-850F-4F43-8CDF-47301247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CAEAF-DD63-442D-9F71-A748F3FEA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3373-F9C9-4BC0-9D16-FB5942ECD5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07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7" y="1479482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8110" y="1183400"/>
            <a:ext cx="11293838" cy="4675062"/>
          </a:xfrm>
          <a:prstGeom prst="rect">
            <a:avLst/>
          </a:prstGeom>
        </p:spPr>
        <p:txBody>
          <a:bodyPr vert="horz" wrap="square" lIns="0" tIns="114300" rIns="0" bIns="0" rtlCol="0" anchor="t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00"/>
              </a:spcBef>
            </a:pPr>
            <a:r>
              <a:rPr lang="en-US" sz="3600" spc="-5" dirty="0">
                <a:solidFill>
                  <a:srgbClr val="8FD169"/>
                </a:solidFill>
              </a:rPr>
              <a:t>Welcome!</a:t>
            </a:r>
            <a:r>
              <a:rPr lang="en-US" sz="3600" spc="-5" dirty="0">
                <a:solidFill>
                  <a:srgbClr val="434F69"/>
                </a:solidFill>
              </a:rPr>
              <a:t>  </a:t>
            </a:r>
            <a:r>
              <a:rPr lang="en-US" sz="3600" spc="-5" dirty="0"/>
              <a:t>Online Meeting Protocols and Tips</a:t>
            </a:r>
            <a:br>
              <a:rPr lang="en-US" sz="4800" spc="-5" dirty="0"/>
            </a:br>
            <a:r>
              <a:rPr lang="en-US" sz="2400" spc="-5" dirty="0">
                <a:solidFill>
                  <a:srgbClr val="434F69"/>
                </a:solidFill>
              </a:rPr>
              <a:t>1. Be patient and respectful.  </a:t>
            </a:r>
            <a:r>
              <a:rPr lang="en-US" sz="2400" b="0" i="1" spc="-5" dirty="0">
                <a:solidFill>
                  <a:srgbClr val="434F69"/>
                </a:solidFill>
              </a:rPr>
              <a:t>This is a new experience for all of us!</a:t>
            </a:r>
            <a:br>
              <a:rPr lang="en-US" sz="2400" spc="-5" dirty="0"/>
            </a:br>
            <a:r>
              <a:rPr lang="en-US" sz="2400" spc="-5">
                <a:solidFill>
                  <a:srgbClr val="434F69"/>
                </a:solidFill>
              </a:rPr>
              <a:t>2. Check speakers and microphone work properly.</a:t>
            </a:r>
            <a:br>
              <a:rPr lang="en-US" sz="2400" spc="-5" dirty="0">
                <a:solidFill>
                  <a:srgbClr val="434F69"/>
                </a:solidFill>
              </a:rPr>
            </a:br>
            <a:r>
              <a:rPr lang="en-US" sz="2400" spc="-5">
                <a:solidFill>
                  <a:srgbClr val="434F69"/>
                </a:solidFill>
              </a:rPr>
              <a:t>3. Mute your microphone/phone when not speaking.</a:t>
            </a:r>
            <a:br>
              <a:rPr lang="en-US" sz="2400" spc="-5" dirty="0">
                <a:solidFill>
                  <a:srgbClr val="434F69"/>
                </a:solidFill>
              </a:rPr>
            </a:br>
            <a:r>
              <a:rPr lang="en-US" sz="2400" spc="-5">
                <a:solidFill>
                  <a:srgbClr val="434F69"/>
                </a:solidFill>
              </a:rPr>
              <a:t>4. Introduce yourself before speaking.</a:t>
            </a:r>
            <a:br>
              <a:rPr lang="en-US" sz="2400" spc="-5" dirty="0">
                <a:solidFill>
                  <a:srgbClr val="434F69"/>
                </a:solidFill>
              </a:rPr>
            </a:br>
            <a:r>
              <a:rPr lang="en-US" sz="2400" spc="-5">
                <a:solidFill>
                  <a:srgbClr val="434F69"/>
                </a:solidFill>
              </a:rPr>
              <a:t>5. The chat will be open at the end for Public Testimony.*</a:t>
            </a:r>
            <a:br>
              <a:rPr lang="en-US" sz="2400" spc="-5" dirty="0">
                <a:solidFill>
                  <a:srgbClr val="434F69"/>
                </a:solidFill>
              </a:rPr>
            </a:br>
            <a:br>
              <a:rPr lang="en-US" sz="2400" spc="-5" dirty="0"/>
            </a:br>
            <a:r>
              <a:rPr lang="en-US" sz="2000" b="0" i="1" spc="-5">
                <a:solidFill>
                  <a:srgbClr val="434F69"/>
                </a:solidFill>
              </a:rPr>
              <a:t>*This public meeting will be recorded, including the chat.</a:t>
            </a:r>
            <a:endParaRPr lang="en-US" sz="4800" spc="-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273382-26CF-4CF1-883D-14B31BF028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7067"/>
            <a:ext cx="3358245" cy="82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0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Strategy 3: Creating Rental Homes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8B16D180-6238-4FB1-9BF3-109CC473E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308189"/>
              </p:ext>
            </p:extLst>
          </p:nvPr>
        </p:nvGraphicFramePr>
        <p:xfrm>
          <a:off x="1266690" y="215774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459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Strategy 4: Land Banking</a:t>
            </a:r>
            <a:endParaRPr lang="en-US" sz="4000" b="1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B05F9FF9-9AE7-4445-9465-0849C32A1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892677"/>
              </p:ext>
            </p:extLst>
          </p:nvPr>
        </p:nvGraphicFramePr>
        <p:xfrm>
          <a:off x="838200" y="2228170"/>
          <a:ext cx="10265229" cy="3994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2897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812935" y="804328"/>
            <a:ext cx="670448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Policy Goal: DMWESB Participation Home Repair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EBEF50B-FB31-426B-AE45-EA4961F30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957062"/>
              </p:ext>
            </p:extLst>
          </p:nvPr>
        </p:nvGraphicFramePr>
        <p:xfrm>
          <a:off x="1244118" y="2921074"/>
          <a:ext cx="4850358" cy="353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DD201DD-7AB1-437A-80AE-4F320A1E1A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6600901"/>
              </p:ext>
            </p:extLst>
          </p:nvPr>
        </p:nvGraphicFramePr>
        <p:xfrm>
          <a:off x="6359703" y="2921074"/>
          <a:ext cx="5280917" cy="353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80594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812935" y="804328"/>
            <a:ext cx="6704483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FEFFFF"/>
                </a:solidFill>
                <a:latin typeface="+mj-lt"/>
                <a:ea typeface="+mj-ea"/>
                <a:cs typeface="+mj-cs"/>
              </a:rPr>
              <a:t>Policy Goal: DMWESB Participation Rental Construction</a:t>
            </a:r>
            <a:endParaRPr lang="en-US" sz="3600" b="1" dirty="0">
              <a:solidFill>
                <a:srgbClr val="FE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F814C3C4-8F38-4F18-BE79-ABABD12D458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322" y="2881267"/>
            <a:ext cx="5155627" cy="3390083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27B249-3033-4C71-BA18-13FEC7DCB1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621" y="2881266"/>
            <a:ext cx="5004442" cy="339008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59207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72E7C-46DA-4F76-B25D-DA5D2FA3A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21534"/>
            <a:ext cx="10972800" cy="1114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8F5F8-D5D0-4064-8553-E7D4469543BB}"/>
              </a:ext>
            </a:extLst>
          </p:cNvPr>
          <p:cNvSpPr txBox="1"/>
          <p:nvPr/>
        </p:nvSpPr>
        <p:spPr>
          <a:xfrm>
            <a:off x="609599" y="1711354"/>
            <a:ext cx="10972801" cy="3785652"/>
          </a:xfrm>
          <a:prstGeom prst="rect">
            <a:avLst/>
          </a:prstGeom>
          <a:noFill/>
          <a:ln w="38100">
            <a:solidFill>
              <a:srgbClr val="B1BB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6B9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North/Northeast Neighborhood Housing Strategy Oversight Committee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B1BB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5-year summary</a:t>
            </a:r>
          </a:p>
          <a:p>
            <a:pPr algn="ctr"/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6B9D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May 14, 2020</a:t>
            </a:r>
          </a:p>
        </p:txBody>
      </p:sp>
    </p:spTree>
    <p:extLst>
      <p:ext uri="{BB962C8B-B14F-4D97-AF65-F5344CB8AC3E}">
        <p14:creationId xmlns:p14="http://schemas.microsoft.com/office/powerpoint/2010/main" val="120135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17D1-68A1-4FB3-9696-800331B218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1E25E6D-9CE8-4962-8AC1-917D2F975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584152"/>
              </p:ext>
            </p:extLst>
          </p:nvPr>
        </p:nvGraphicFramePr>
        <p:xfrm>
          <a:off x="3175908" y="3428999"/>
          <a:ext cx="8752114" cy="320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D54D555-C370-4037-88EB-470127A17C5C}"/>
              </a:ext>
            </a:extLst>
          </p:cNvPr>
          <p:cNvSpPr txBox="1"/>
          <p:nvPr/>
        </p:nvSpPr>
        <p:spPr>
          <a:xfrm>
            <a:off x="171450" y="3486150"/>
            <a:ext cx="26778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committed but not spent in Goals 2 and 3: $28,353,854.00</a:t>
            </a:r>
          </a:p>
          <a:p>
            <a:endParaRPr lang="en-US" dirty="0"/>
          </a:p>
          <a:p>
            <a:r>
              <a:rPr lang="en-US" dirty="0"/>
              <a:t>PHB has non-committed funds remaining in Goal 1: Preventing Displacement. $9,620,999.00.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E0E0D7A-5A76-4697-932B-3C35B2CD9D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004457"/>
              </p:ext>
            </p:extLst>
          </p:nvPr>
        </p:nvGraphicFramePr>
        <p:xfrm>
          <a:off x="335000" y="348916"/>
          <a:ext cx="89117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2470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2019 Accomplishments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B517D1-68A1-4FB3-9696-800331B21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7F44716D-EE13-498C-AFE0-914B3A6E3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931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A234E775-51B3-4E41-B8AE-0B2B2C5BF6BC}"/>
              </a:ext>
            </a:extLst>
          </p:cNvPr>
          <p:cNvSpPr/>
          <p:nvPr/>
        </p:nvSpPr>
        <p:spPr>
          <a:xfrm>
            <a:off x="6230092" y="2052699"/>
            <a:ext cx="1887187" cy="1887187"/>
          </a:xfrm>
          <a:prstGeom prst="round2DiagRect">
            <a:avLst>
              <a:gd name="adj1" fmla="val 29727"/>
              <a:gd name="adj2" fmla="val 0"/>
            </a:avLst>
          </a:prstGeom>
          <a:solidFill>
            <a:srgbClr val="E28027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B96B5298-CE65-4207-B9DA-CA97C5ECD4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16485" y="253909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2E93CB-7FE3-4AE2-A2BF-26C2A5EB3653}"/>
              </a:ext>
            </a:extLst>
          </p:cNvPr>
          <p:cNvSpPr txBox="1"/>
          <p:nvPr/>
        </p:nvSpPr>
        <p:spPr>
          <a:xfrm>
            <a:off x="6310993" y="4315474"/>
            <a:ext cx="164102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Preference Policy Home Buyers increased from 7 in 2018 to 33 in 2019</a:t>
            </a:r>
          </a:p>
        </p:txBody>
      </p:sp>
    </p:spTree>
    <p:extLst>
      <p:ext uri="{BB962C8B-B14F-4D97-AF65-F5344CB8AC3E}">
        <p14:creationId xmlns:p14="http://schemas.microsoft.com/office/powerpoint/2010/main" val="118266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57A8FF7-9666-4356-A84B-183FDAE8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1D910D-1364-4DED-A728-FF7F97BA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PHB N/NE</a:t>
            </a:r>
            <a:br>
              <a:rPr lang="en-US" sz="4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Investments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9EE4DF-1C3C-441A-B238-DF6545497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0" t="27915"/>
          <a:stretch/>
        </p:blipFill>
        <p:spPr>
          <a:xfrm>
            <a:off x="4654298" y="0"/>
            <a:ext cx="7537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1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Strategy 1: Preventing Displacement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75398BD-42C7-4476-82D2-B6159064D1FD}"/>
              </a:ext>
            </a:extLst>
          </p:cNvPr>
          <p:cNvSpPr/>
          <p:nvPr/>
        </p:nvSpPr>
        <p:spPr>
          <a:xfrm>
            <a:off x="8635170" y="2117845"/>
            <a:ext cx="3221829" cy="1778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Home Repair Loans: 122</a:t>
            </a:r>
          </a:p>
          <a:p>
            <a:pPr algn="ctr"/>
            <a:r>
              <a:rPr lang="en-US" dirty="0"/>
              <a:t>Total Home Repair Grants: 558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61F0922-6B69-454C-BC5D-92AFC2584A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4501" y="2688786"/>
            <a:ext cx="7105650" cy="3657600"/>
          </a:xfrm>
          <a:prstGeom prst="rect">
            <a:avLst/>
          </a:prstGeom>
          <a:ln w="28575">
            <a:solidFill>
              <a:srgbClr val="B1BB36"/>
            </a:solidFill>
          </a:ln>
        </p:spPr>
      </p:pic>
    </p:spTree>
    <p:extLst>
      <p:ext uri="{BB962C8B-B14F-4D97-AF65-F5344CB8AC3E}">
        <p14:creationId xmlns:p14="http://schemas.microsoft.com/office/powerpoint/2010/main" val="352829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Strategy 1: Preventing Displacement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graphicFrame>
        <p:nvGraphicFramePr>
          <p:cNvPr id="39" name="Content Placeholder 38">
            <a:extLst>
              <a:ext uri="{FF2B5EF4-FFF2-40B4-BE49-F238E27FC236}">
                <a16:creationId xmlns:a16="http://schemas.microsoft.com/office/drawing/2014/main" id="{4B167D6A-A240-4C92-A9A9-E6A623FC85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7041959"/>
              </p:ext>
            </p:extLst>
          </p:nvPr>
        </p:nvGraphicFramePr>
        <p:xfrm>
          <a:off x="611322" y="3181187"/>
          <a:ext cx="5207319" cy="3297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FF165B30-D269-4EF8-AD7E-EADA53822F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065348"/>
              </p:ext>
            </p:extLst>
          </p:nvPr>
        </p:nvGraphicFramePr>
        <p:xfrm>
          <a:off x="6235033" y="3181187"/>
          <a:ext cx="5675772" cy="327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43517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Strategy 2: Creating New Homeowners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BDF1F79D-DAE3-4314-9FB0-781C07404E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386716"/>
              </p:ext>
            </p:extLst>
          </p:nvPr>
        </p:nvGraphicFramePr>
        <p:xfrm>
          <a:off x="838200" y="2543174"/>
          <a:ext cx="7107844" cy="410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Chart 1" descr="image001">
            <a:extLst>
              <a:ext uri="{FF2B5EF4-FFF2-40B4-BE49-F238E27FC236}">
                <a16:creationId xmlns:a16="http://schemas.microsoft.com/office/drawing/2014/main" id="{C1E95C79-BD21-4682-82E2-C8E3783CC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49" y="1690459"/>
            <a:ext cx="4806950" cy="2743200"/>
          </a:xfrm>
          <a:prstGeom prst="rect">
            <a:avLst/>
          </a:prstGeom>
          <a:noFill/>
          <a:ln w="28575">
            <a:solidFill>
              <a:srgbClr val="B1BB3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C071E8-9D6D-4C50-9DC4-A6C6B39B1E2E}"/>
              </a:ext>
            </a:extLst>
          </p:cNvPr>
          <p:cNvSpPr txBox="1"/>
          <p:nvPr/>
        </p:nvSpPr>
        <p:spPr>
          <a:xfrm>
            <a:off x="8743308" y="4911047"/>
            <a:ext cx="2825393" cy="108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703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AD27F-F19E-4BD7-9BA6-46EB6EE5618F}"/>
              </a:ext>
            </a:extLst>
          </p:cNvPr>
          <p:cNvSpPr txBox="1"/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Strategy 3: Creating Rental Homes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D58BC20B-4EA7-450E-9C17-0F98F35C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24706" y="795210"/>
            <a:ext cx="3343407" cy="14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02DD9-3DC6-4E19-8A69-782132990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093" y="2543175"/>
            <a:ext cx="6027725" cy="3563159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IHI/Magnolia II – 24 families moved in, 6 scheduled to move in as of February 7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r>
              <a:rPr lang="en-US" sz="2000" dirty="0"/>
              <a:t>PCRI/King+Parks – Expected completion of construction and occupancy in June 2020</a:t>
            </a:r>
          </a:p>
          <a:p>
            <a:r>
              <a:rPr lang="en-US" sz="2000" dirty="0"/>
              <a:t>Bridge/Songbird – Expected completion of construction and occupancy in June 2020</a:t>
            </a:r>
          </a:p>
          <a:p>
            <a:r>
              <a:rPr lang="en-US" sz="2000" dirty="0"/>
              <a:t>Reach/Renaissance Commons – Expected completion of construction and occupancy in June 2020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8EB1ED-911E-4693-AB76-5C9A5EEA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173193" y="2442390"/>
            <a:ext cx="3043384" cy="183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8503DA11-ECB6-4F85-8521-5A2B08E9D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024706" y="4544573"/>
            <a:ext cx="3340358" cy="167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AC3CA-5289-432E-A57F-772F829288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8"/>
          <a:stretch/>
        </p:blipFill>
        <p:spPr>
          <a:xfrm>
            <a:off x="9926312" y="348916"/>
            <a:ext cx="1930687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18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689</Words>
  <Application>Microsoft Office PowerPoint</Application>
  <PresentationFormat>Widescreen</PresentationFormat>
  <Paragraphs>72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Welcome!  Online Meeting Protocols and Tips 1. Be patient and respectful.  This is a new experience for all of us! 2. Check speakers and microphone work properly. 3. Mute your microphone/phone when not speaking. 4. Introduce yourself before speaking. 5. The chat will be open at the end for Public Testimony.*  *This public meeting will be recorded, including the chat.</vt:lpstr>
      <vt:lpstr>PowerPoint Presentation</vt:lpstr>
      <vt:lpstr>PowerPoint Presentation</vt:lpstr>
      <vt:lpstr>PowerPoint Presentation</vt:lpstr>
      <vt:lpstr>PHB N/NE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Goodlow, Leslie</dc:creator>
  <cp:lastModifiedBy>leslie goodlow</cp:lastModifiedBy>
  <cp:revision>9</cp:revision>
  <cp:lastPrinted>2020-05-13T00:19:38Z</cp:lastPrinted>
  <dcterms:created xsi:type="dcterms:W3CDTF">2020-02-13T20:32:41Z</dcterms:created>
  <dcterms:modified xsi:type="dcterms:W3CDTF">2020-05-13T01:56:03Z</dcterms:modified>
</cp:coreProperties>
</file>