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</p:sldMasterIdLst>
  <p:notesMasterIdLst>
    <p:notesMasterId r:id="rId22"/>
  </p:notesMasterIdLst>
  <p:sldIdLst>
    <p:sldId id="259" r:id="rId3"/>
    <p:sldId id="268" r:id="rId4"/>
    <p:sldId id="431" r:id="rId5"/>
    <p:sldId id="383" r:id="rId6"/>
    <p:sldId id="284" r:id="rId7"/>
    <p:sldId id="285" r:id="rId8"/>
    <p:sldId id="386" r:id="rId9"/>
    <p:sldId id="432" r:id="rId10"/>
    <p:sldId id="286" r:id="rId11"/>
    <p:sldId id="390" r:id="rId12"/>
    <p:sldId id="391" r:id="rId13"/>
    <p:sldId id="392" r:id="rId14"/>
    <p:sldId id="287" r:id="rId15"/>
    <p:sldId id="274" r:id="rId16"/>
    <p:sldId id="275" r:id="rId17"/>
    <p:sldId id="396" r:id="rId18"/>
    <p:sldId id="428" r:id="rId19"/>
    <p:sldId id="429" r:id="rId20"/>
    <p:sldId id="3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'Population,HH,Income'!$AG$2</c:f>
              <c:strCache>
                <c:ptCount val="1"/>
                <c:pt idx="0">
                  <c:v>2012 ACS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3.5669975766886189E-3"/>
                  <c:y val="3.1463066172518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B2-4446-811F-2B6ED0A4033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5B2-4446-811F-2B6ED0A40333}"/>
                </c:ext>
              </c:extLst>
            </c:dLbl>
            <c:dLbl>
              <c:idx val="6"/>
              <c:layout>
                <c:manualLayout>
                  <c:x val="-8.7192266844324852E-17"/>
                  <c:y val="-4.63794664327948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B2-4446-811F-2B6ED0A4033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5B2-4446-811F-2B6ED0A40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'Population,HH,Income'!$AE$3:$AE$11</c:f>
              <c:strCache>
                <c:ptCount val="8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HISPANIC-LATINX</c:v>
                </c:pt>
                <c:pt idx="6">
                  <c:v>NATIVE AMERICAN</c:v>
                </c:pt>
                <c:pt idx="7">
                  <c:v>Two or More Races</c:v>
                </c:pt>
              </c:strCache>
            </c:strRef>
          </c:cat>
          <c:val>
            <c:numRef>
              <c:f>'Population,HH,Income'!$AG$3:$AG$11</c:f>
              <c:numCache>
                <c:formatCode>_(* #,##0_);_(* \(#,##0\);_(* "-"??_);_(@_)</c:formatCode>
                <c:ptCount val="8"/>
                <c:pt idx="0">
                  <c:v>585888</c:v>
                </c:pt>
                <c:pt idx="1">
                  <c:v>454159</c:v>
                </c:pt>
                <c:pt idx="2">
                  <c:v>37922</c:v>
                </c:pt>
                <c:pt idx="3">
                  <c:v>42426</c:v>
                </c:pt>
                <c:pt idx="4">
                  <c:v>3405</c:v>
                </c:pt>
                <c:pt idx="5">
                  <c:v>54420</c:v>
                </c:pt>
                <c:pt idx="6">
                  <c:v>4602</c:v>
                </c:pt>
                <c:pt idx="7">
                  <c:v>25096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2-4446-811F-2B6ED0A40333}"/>
            </c:ext>
          </c:extLst>
        </c:ser>
        <c:ser>
          <c:idx val="1"/>
          <c:order val="1"/>
          <c:tx>
            <c:strRef>
              <c:f>'Population,HH,Income'!$AH$2</c:f>
              <c:strCache>
                <c:ptCount val="1"/>
                <c:pt idx="0">
                  <c:v>2017 ACS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5B2-4446-811F-2B6ED0A4033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5B2-4446-811F-2B6ED0A4033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5B2-4446-811F-2B6ED0A403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5B2-4446-811F-2B6ED0A4033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5B2-4446-811F-2B6ED0A40333}"/>
                </c:ext>
              </c:extLst>
            </c:dLbl>
            <c:dLbl>
              <c:idx val="6"/>
              <c:layout>
                <c:manualLayout>
                  <c:x val="1.0700992730065726E-2"/>
                  <c:y val="-1.138457901054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B2-4446-811F-2B6ED0A4033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5B2-4446-811F-2B6ED0A40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'Population,HH,Income'!$AE$3:$AE$11</c:f>
              <c:strCache>
                <c:ptCount val="8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HISPANIC-LATINX</c:v>
                </c:pt>
                <c:pt idx="6">
                  <c:v>NATIVE AMERICAN</c:v>
                </c:pt>
                <c:pt idx="7">
                  <c:v>Two or More Races</c:v>
                </c:pt>
              </c:strCache>
            </c:strRef>
          </c:cat>
          <c:val>
            <c:numRef>
              <c:f>'Population,HH,Income'!$AH$3:$AH$11</c:f>
              <c:numCache>
                <c:formatCode>_(* #,##0_);_(* \(#,##0\);_(* "-"??_);_(@_)</c:formatCode>
                <c:ptCount val="8"/>
                <c:pt idx="0">
                  <c:v>630331</c:v>
                </c:pt>
                <c:pt idx="1">
                  <c:v>487660</c:v>
                </c:pt>
                <c:pt idx="2">
                  <c:v>35929</c:v>
                </c:pt>
                <c:pt idx="3">
                  <c:v>49200</c:v>
                </c:pt>
                <c:pt idx="4">
                  <c:v>3914</c:v>
                </c:pt>
                <c:pt idx="5">
                  <c:v>61214</c:v>
                </c:pt>
                <c:pt idx="6">
                  <c:v>4871</c:v>
                </c:pt>
                <c:pt idx="7">
                  <c:v>34358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B2-4446-811F-2B6ED0A403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6931712"/>
        <c:axId val="496930728"/>
      </c:barChart>
      <c:catAx>
        <c:axId val="49693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30728"/>
        <c:crosses val="autoZero"/>
        <c:auto val="1"/>
        <c:lblAlgn val="ctr"/>
        <c:lblOffset val="100"/>
        <c:noMultiLvlLbl val="0"/>
      </c:catAx>
      <c:valAx>
        <c:axId val="496930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49693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'Population,HH,Income'!$AF$112</c:f>
              <c:strCache>
                <c:ptCount val="1"/>
                <c:pt idx="0">
                  <c:v>2012 ACS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'Population,HH,Income'!$AE$113:$AE$119</c:f>
              <c:strCache>
                <c:ptCount val="7"/>
                <c:pt idx="0">
                  <c:v>Total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Hispanic-Latino</c:v>
                </c:pt>
                <c:pt idx="6">
                  <c:v>Native American</c:v>
                </c:pt>
              </c:strCache>
            </c:strRef>
          </c:cat>
          <c:val>
            <c:numRef>
              <c:f>'Population,HH,Income'!$AF$113:$AF$119</c:f>
              <c:numCache>
                <c:formatCode>0%</c:formatCode>
                <c:ptCount val="7"/>
                <c:pt idx="0">
                  <c:v>0.46176810206438168</c:v>
                </c:pt>
                <c:pt idx="1">
                  <c:v>0.43642888708666999</c:v>
                </c:pt>
                <c:pt idx="2">
                  <c:v>0.70388923676337578</c:v>
                </c:pt>
                <c:pt idx="3">
                  <c:v>0.4051985559566787</c:v>
                </c:pt>
                <c:pt idx="4">
                  <c:v>0.63677130044843044</c:v>
                </c:pt>
                <c:pt idx="5">
                  <c:v>0.68742092295398549</c:v>
                </c:pt>
                <c:pt idx="6">
                  <c:v>0.73742690058479532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2-4A3B-8FE0-78D008B1DC84}"/>
            </c:ext>
          </c:extLst>
        </c:ser>
        <c:ser>
          <c:idx val="1"/>
          <c:order val="1"/>
          <c:tx>
            <c:strRef>
              <c:f>'Population,HH,Income'!$AG$112</c:f>
              <c:strCache>
                <c:ptCount val="1"/>
                <c:pt idx="0">
                  <c:v>2017 ACS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'Population,HH,Income'!$AE$113:$AE$119</c:f>
              <c:strCache>
                <c:ptCount val="7"/>
                <c:pt idx="0">
                  <c:v>Total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Hispanic-Latino</c:v>
                </c:pt>
                <c:pt idx="6">
                  <c:v>Native American</c:v>
                </c:pt>
              </c:strCache>
            </c:strRef>
          </c:cat>
          <c:val>
            <c:numRef>
              <c:f>'Population,HH,Income'!$AG$113:$AG$119</c:f>
              <c:numCache>
                <c:formatCode>0%</c:formatCode>
                <c:ptCount val="7"/>
                <c:pt idx="0">
                  <c:v>0.46550092163602852</c:v>
                </c:pt>
                <c:pt idx="1">
                  <c:v>0.43719505913862694</c:v>
                </c:pt>
                <c:pt idx="2">
                  <c:v>0.71592076302274399</c:v>
                </c:pt>
                <c:pt idx="3">
                  <c:v>0.42816658452439627</c:v>
                </c:pt>
                <c:pt idx="4">
                  <c:v>0.71282922684791838</c:v>
                </c:pt>
                <c:pt idx="5">
                  <c:v>0.64483571937907957</c:v>
                </c:pt>
                <c:pt idx="6">
                  <c:v>0.60344827586206895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2-4A3B-8FE0-78D008B1D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379320"/>
        <c:axId val="534377680"/>
      </c:barChart>
      <c:catAx>
        <c:axId val="53437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377680"/>
        <c:crosses val="autoZero"/>
        <c:auto val="1"/>
        <c:lblAlgn val="ctr"/>
        <c:lblOffset val="100"/>
        <c:noMultiLvlLbl val="0"/>
      </c:catAx>
      <c:valAx>
        <c:axId val="53437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37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'Population,HH,Income'!$AF$155</c:f>
              <c:strCache>
                <c:ptCount val="1"/>
                <c:pt idx="0">
                  <c:v>2012 ACS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'Population,HH,Income'!$AE$156:$AE$162</c:f>
              <c:strCache>
                <c:ptCount val="7"/>
                <c:pt idx="0">
                  <c:v>Total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Hispanic-Latino</c:v>
                </c:pt>
                <c:pt idx="6">
                  <c:v>Native American</c:v>
                </c:pt>
              </c:strCache>
            </c:strRef>
          </c:cat>
          <c:val>
            <c:numRef>
              <c:f>'Population,HH,Income'!$AF$156:$AF$162</c:f>
              <c:numCache>
                <c:formatCode>0%</c:formatCode>
                <c:ptCount val="7"/>
                <c:pt idx="0">
                  <c:v>0.53823189793561832</c:v>
                </c:pt>
                <c:pt idx="1">
                  <c:v>0.56357111291332995</c:v>
                </c:pt>
                <c:pt idx="2">
                  <c:v>0.29611076323662422</c:v>
                </c:pt>
                <c:pt idx="3">
                  <c:v>0.59480144404332125</c:v>
                </c:pt>
                <c:pt idx="4">
                  <c:v>0.3632286995515695</c:v>
                </c:pt>
                <c:pt idx="5">
                  <c:v>0.31257907704601451</c:v>
                </c:pt>
                <c:pt idx="6">
                  <c:v>0.26257309941520468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5-471B-8E63-FFC10440D659}"/>
            </c:ext>
          </c:extLst>
        </c:ser>
        <c:ser>
          <c:idx val="1"/>
          <c:order val="1"/>
          <c:tx>
            <c:strRef>
              <c:f>'Population,HH,Income'!$AG$155</c:f>
              <c:strCache>
                <c:ptCount val="1"/>
                <c:pt idx="0">
                  <c:v>2017 ACS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'Population,HH,Income'!$AE$156:$AE$162</c:f>
              <c:strCache>
                <c:ptCount val="7"/>
                <c:pt idx="0">
                  <c:v>Total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Hispanic-Latino</c:v>
                </c:pt>
                <c:pt idx="6">
                  <c:v>Native American</c:v>
                </c:pt>
              </c:strCache>
            </c:strRef>
          </c:cat>
          <c:val>
            <c:numRef>
              <c:f>'Population,HH,Income'!$AG$156:$AG$162</c:f>
              <c:numCache>
                <c:formatCode>0%</c:formatCode>
                <c:ptCount val="7"/>
                <c:pt idx="0">
                  <c:v>0.53449907836397148</c:v>
                </c:pt>
                <c:pt idx="1">
                  <c:v>0.56280494086137312</c:v>
                </c:pt>
                <c:pt idx="2">
                  <c:v>0.28407923697725607</c:v>
                </c:pt>
                <c:pt idx="3">
                  <c:v>0.57183341547560373</c:v>
                </c:pt>
                <c:pt idx="4">
                  <c:v>0.28717077315208156</c:v>
                </c:pt>
                <c:pt idx="5">
                  <c:v>0.35516428062092043</c:v>
                </c:pt>
                <c:pt idx="6">
                  <c:v>0.39655172413793105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5-471B-8E63-FFC10440D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816736"/>
        <c:axId val="532817064"/>
      </c:barChart>
      <c:catAx>
        <c:axId val="53281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817064"/>
        <c:crosses val="autoZero"/>
        <c:auto val="1"/>
        <c:lblAlgn val="ctr"/>
        <c:lblOffset val="100"/>
        <c:noMultiLvlLbl val="0"/>
      </c:catAx>
      <c:valAx>
        <c:axId val="53281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8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'Population,HH,Income'!$AH$205:$AH$228</c:f>
              <c:strCache>
                <c:ptCount val="24"/>
                <c:pt idx="0">
                  <c:v>Raleigh Hills</c:v>
                </c:pt>
                <c:pt idx="1">
                  <c:v>Hillsdale-Multnomah-Barbur</c:v>
                </c:pt>
                <c:pt idx="2">
                  <c:v>Tryon Creek-Riverdale</c:v>
                </c:pt>
                <c:pt idx="3">
                  <c:v>Belmont-Hawthorne-Division</c:v>
                </c:pt>
                <c:pt idx="4">
                  <c:v>Hollywood</c:v>
                </c:pt>
                <c:pt idx="5">
                  <c:v>Northwest</c:v>
                </c:pt>
                <c:pt idx="6">
                  <c:v>West Portland</c:v>
                </c:pt>
                <c:pt idx="7">
                  <c:v>Sellwood-Moreland-Brooklyn</c:v>
                </c:pt>
                <c:pt idx="8">
                  <c:v>Woodstock</c:v>
                </c:pt>
                <c:pt idx="9">
                  <c:v>South Portland-Marquam Hill</c:v>
                </c:pt>
                <c:pt idx="10">
                  <c:v>Forest Park-Northwest Hills</c:v>
                </c:pt>
                <c:pt idx="11">
                  <c:v>MLK-Alberta</c:v>
                </c:pt>
                <c:pt idx="12">
                  <c:v>Central City</c:v>
                </c:pt>
                <c:pt idx="13">
                  <c:v>Montavilla</c:v>
                </c:pt>
                <c:pt idx="14">
                  <c:v>Interstate Corridor</c:v>
                </c:pt>
                <c:pt idx="15">
                  <c:v>Pleasant Valley</c:v>
                </c:pt>
                <c:pt idx="16">
                  <c:v>Roseway-Cully</c:v>
                </c:pt>
                <c:pt idx="17">
                  <c:v>Lents-Foster</c:v>
                </c:pt>
                <c:pt idx="18">
                  <c:v>St. Johns</c:v>
                </c:pt>
                <c:pt idx="19">
                  <c:v>Hayden Island</c:v>
                </c:pt>
                <c:pt idx="20">
                  <c:v>Gateway</c:v>
                </c:pt>
                <c:pt idx="21">
                  <c:v>122nd-Division</c:v>
                </c:pt>
                <c:pt idx="22">
                  <c:v>Centennial-Glenfair-Wilkes</c:v>
                </c:pt>
                <c:pt idx="23">
                  <c:v>Parkrose-Argay</c:v>
                </c:pt>
              </c:strCache>
            </c:strRef>
          </c:cat>
          <c:val>
            <c:numRef>
              <c:f>'Population,HH,Income'!$AI$205:$AI$228</c:f>
              <c:numCache>
                <c:formatCode>0.0%</c:formatCode>
                <c:ptCount val="24"/>
                <c:pt idx="0">
                  <c:v>0.13700000000000001</c:v>
                </c:pt>
                <c:pt idx="1">
                  <c:v>0.14800000000000002</c:v>
                </c:pt>
                <c:pt idx="2">
                  <c:v>0.16400000000000003</c:v>
                </c:pt>
                <c:pt idx="3">
                  <c:v>0.16700000000000004</c:v>
                </c:pt>
                <c:pt idx="4">
                  <c:v>0.16900000000000004</c:v>
                </c:pt>
                <c:pt idx="5">
                  <c:v>0.17000000000000004</c:v>
                </c:pt>
                <c:pt idx="6">
                  <c:v>0.18200000000000005</c:v>
                </c:pt>
                <c:pt idx="7">
                  <c:v>0.18500000000000005</c:v>
                </c:pt>
                <c:pt idx="8">
                  <c:v>0.19199999999999995</c:v>
                </c:pt>
                <c:pt idx="9">
                  <c:v>0.22099999999999997</c:v>
                </c:pt>
                <c:pt idx="10">
                  <c:v>0.245</c:v>
                </c:pt>
                <c:pt idx="11">
                  <c:v>0.248</c:v>
                </c:pt>
                <c:pt idx="12">
                  <c:v>0.25900000000000001</c:v>
                </c:pt>
                <c:pt idx="13">
                  <c:v>0.26100000000000001</c:v>
                </c:pt>
                <c:pt idx="14">
                  <c:v>0.31100000000000005</c:v>
                </c:pt>
                <c:pt idx="15">
                  <c:v>0.33499999999999996</c:v>
                </c:pt>
                <c:pt idx="16">
                  <c:v>0.34499999999999997</c:v>
                </c:pt>
                <c:pt idx="17">
                  <c:v>0.35599999999999998</c:v>
                </c:pt>
                <c:pt idx="18">
                  <c:v>0.36299999999999999</c:v>
                </c:pt>
                <c:pt idx="19">
                  <c:v>0.39300000000000002</c:v>
                </c:pt>
                <c:pt idx="20">
                  <c:v>0.41200000000000003</c:v>
                </c:pt>
                <c:pt idx="21">
                  <c:v>0.46099999999999997</c:v>
                </c:pt>
                <c:pt idx="22">
                  <c:v>0.46299999999999997</c:v>
                </c:pt>
                <c:pt idx="23">
                  <c:v>0.47099999999999997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F-48FF-8EA7-A9B6370F9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9539640"/>
        <c:axId val="609558008"/>
      </c:barChart>
      <c:catAx>
        <c:axId val="609539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558008"/>
        <c:crosses val="autoZero"/>
        <c:auto val="1"/>
        <c:lblAlgn val="ctr"/>
        <c:lblOffset val="100"/>
        <c:noMultiLvlLbl val="0"/>
      </c:catAx>
      <c:valAx>
        <c:axId val="609558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53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'For 2019 Report'!$V$3</c:f>
              <c:strCache>
                <c:ptCount val="1"/>
                <c:pt idx="0">
                  <c:v>Single Family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'For 2019 Report'!$U$4:$U$20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'For 2019 Report'!$V$4:$V$20</c:f>
              <c:numCache>
                <c:formatCode>_(* #,##0_);_(* \(#,##0\);_(* "-"??_);_(@_)</c:formatCode>
                <c:ptCount val="17"/>
                <c:pt idx="0">
                  <c:v>998</c:v>
                </c:pt>
                <c:pt idx="1">
                  <c:v>1035</c:v>
                </c:pt>
                <c:pt idx="2">
                  <c:v>1197</c:v>
                </c:pt>
                <c:pt idx="3">
                  <c:v>1036</c:v>
                </c:pt>
                <c:pt idx="4">
                  <c:v>1083</c:v>
                </c:pt>
                <c:pt idx="5">
                  <c:v>1112</c:v>
                </c:pt>
                <c:pt idx="6">
                  <c:v>985</c:v>
                </c:pt>
                <c:pt idx="7">
                  <c:v>517</c:v>
                </c:pt>
                <c:pt idx="8">
                  <c:v>400</c:v>
                </c:pt>
                <c:pt idx="9">
                  <c:v>346</c:v>
                </c:pt>
                <c:pt idx="10">
                  <c:v>333</c:v>
                </c:pt>
                <c:pt idx="11">
                  <c:v>462</c:v>
                </c:pt>
                <c:pt idx="12">
                  <c:v>611</c:v>
                </c:pt>
                <c:pt idx="13">
                  <c:v>622</c:v>
                </c:pt>
                <c:pt idx="14">
                  <c:v>628</c:v>
                </c:pt>
                <c:pt idx="15">
                  <c:v>648</c:v>
                </c:pt>
                <c:pt idx="16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B-4100-9C3E-8E363337A8F0}"/>
            </c:ext>
          </c:extLst>
        </c:ser>
        <c:ser>
          <c:idx val="2"/>
          <c:order val="1"/>
          <c:tx>
            <c:strRef>
              <c:f>'For 2019 Report'!$W$3</c:f>
              <c:strCache>
                <c:ptCount val="1"/>
                <c:pt idx="0">
                  <c:v>Multi-Family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'For 2019 Report'!$U$4:$U$20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'For 2019 Report'!$W$4:$W$20</c:f>
              <c:numCache>
                <c:formatCode>_(* #,##0_);_(* \(#,##0\);_(* "-"??_);_(@_)</c:formatCode>
                <c:ptCount val="17"/>
                <c:pt idx="0">
                  <c:v>948</c:v>
                </c:pt>
                <c:pt idx="1">
                  <c:v>1080</c:v>
                </c:pt>
                <c:pt idx="2">
                  <c:v>2813</c:v>
                </c:pt>
                <c:pt idx="3">
                  <c:v>1663</c:v>
                </c:pt>
                <c:pt idx="4">
                  <c:v>3138</c:v>
                </c:pt>
                <c:pt idx="5">
                  <c:v>2258</c:v>
                </c:pt>
                <c:pt idx="6">
                  <c:v>2808</c:v>
                </c:pt>
                <c:pt idx="7">
                  <c:v>2313</c:v>
                </c:pt>
                <c:pt idx="8">
                  <c:v>420</c:v>
                </c:pt>
                <c:pt idx="9">
                  <c:v>623</c:v>
                </c:pt>
                <c:pt idx="10">
                  <c:v>912</c:v>
                </c:pt>
                <c:pt idx="11">
                  <c:v>1461</c:v>
                </c:pt>
                <c:pt idx="12">
                  <c:v>3645</c:v>
                </c:pt>
                <c:pt idx="13">
                  <c:v>4565</c:v>
                </c:pt>
                <c:pt idx="14">
                  <c:v>4199</c:v>
                </c:pt>
                <c:pt idx="15">
                  <c:v>8432</c:v>
                </c:pt>
                <c:pt idx="16" formatCode="General">
                  <c:v>3383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B-4100-9C3E-8E363337A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008912"/>
        <c:axId val="594015144"/>
      </c:barChart>
      <c:catAx>
        <c:axId val="59400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015144"/>
        <c:crosses val="autoZero"/>
        <c:auto val="1"/>
        <c:lblAlgn val="ctr"/>
        <c:lblOffset val="100"/>
        <c:noMultiLvlLbl val="0"/>
      </c:catAx>
      <c:valAx>
        <c:axId val="59401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00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75594-D2F5-4B9B-A2E3-80914DC37F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C0C07-C25F-4D18-BE48-BF7A642BD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86F4-9900-41BC-9CDE-A0DA840B6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3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2011-16 focus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C157-6967-43F0-B7C3-631815EC30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1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Native Americans Households</a:t>
            </a:r>
          </a:p>
          <a:p>
            <a:pPr lvl="1"/>
            <a:r>
              <a:rPr lang="en-US" dirty="0"/>
              <a:t>Studio in 122-Division</a:t>
            </a:r>
          </a:p>
          <a:p>
            <a:r>
              <a:rPr lang="en-US" dirty="0"/>
              <a:t>Pacific Islanders Households</a:t>
            </a:r>
          </a:p>
          <a:p>
            <a:pPr lvl="1"/>
            <a:r>
              <a:rPr lang="en-US" dirty="0"/>
              <a:t>Studio or 1bd in 122-Division</a:t>
            </a:r>
          </a:p>
          <a:p>
            <a:pPr lvl="1"/>
            <a:r>
              <a:rPr lang="en-US" dirty="0"/>
              <a:t>Studio in Raleigh Hills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C157-6967-43F0-B7C3-631815EC302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7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Lents-Foster and 122-Division have seen steepest increase in median sales price 2011-17</a:t>
            </a:r>
          </a:p>
          <a:p>
            <a:endParaRPr lang="en-US" dirty="0"/>
          </a:p>
          <a:p>
            <a:r>
              <a:rPr lang="en-US" dirty="0"/>
              <a:t>LF= +113% ($153K -$327K)</a:t>
            </a:r>
          </a:p>
          <a:p>
            <a:r>
              <a:rPr lang="en-US" dirty="0"/>
              <a:t>122-D= +90% ($146K- $279K)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C157-6967-43F0-B7C3-631815EC302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Portlander can only afford in three areas (122</a:t>
            </a:r>
            <a:r>
              <a:rPr lang="en-US" baseline="0" dirty="0"/>
              <a:t>nd-Div, Centennial-Wilkes, and Hayden Island)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C157-6967-43F0-B7C3-631815EC302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BFFB-E349-4449-9B26-493BB3368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11EB5-C9E9-420B-8125-19921D549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BE0B4-BC65-4AD8-9DFC-A0BFC1FF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E9C34-E03D-41EF-8D03-08FD6BD7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0AAC0-036E-4269-A1FF-56B06C35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2169-D260-412A-A498-7CCC3DC6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5E2D9-BF20-44A8-9D40-153948EF8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591B-76AD-48D6-990F-35D7B444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68182-2385-4C63-8800-924CF443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78B2-678D-431A-B15C-2AE20017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390E9-4105-4E38-A14C-3E879A30D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5E828-B34E-4237-944F-0A7A2FB1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150F4-A814-43C1-9FA8-45A5B836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549F-8E4A-421A-BB9E-CB8A0F47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73F0E-3D07-45BB-91F6-751C379A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8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D963A1E-694F-4437-8E6D-0FDD43EDF3DC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80781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4D1-45B0-4920-A975-81687D32B9C2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3A1E-694F-4437-8E6D-0FDD43EDF3DC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2610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3A1E-694F-4437-8E6D-0FDD43EDF3DC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08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3A1E-694F-4437-8E6D-0FDD43EDF3DC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80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6343-5F7F-49E7-8C0A-D0C9854A3CCF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3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AEA5-6C50-4810-8D90-A561BCFFC992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93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4649-471D-4EB7-A8A4-A11970F6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AD60-F83B-4E79-8311-E3E00179A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200A-9148-4569-BCED-83F22060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B9C45-C13A-4217-AAD1-AC095CB4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A1A2F-A38D-42A7-B435-A7FF1CEC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9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3A1E-694F-4437-8E6D-0FDD43EDF3DC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53520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3A1E-694F-4437-8E6D-0FDD43EDF3DC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9627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3A1E-694F-4437-8E6D-0FDD43EDF3DC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16942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796D-EE00-49EF-B332-864DF62E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86D7C-65FE-4AC8-AA2A-EF64AFCD6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9A899-567B-4684-8CE8-94341E0C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D886-A9F3-4720-BB93-4775D2F5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4F69-1099-40D1-9333-75287CD0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6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EE67-3F38-4E85-BC9D-6811DE13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420F-40BE-4449-B1DB-AD62A934F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FA67F-BF64-4234-9827-D6AAC11A8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6ECCB-F5D7-461C-BB94-85BDD27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A09F9-4B28-4048-AA03-4337F729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A2B7B-7A0F-4BFA-995C-9992E45B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6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3747-972D-4A63-9C69-F230C01A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587B3-8294-4E8C-BE0A-3723A2D4A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AB90-2123-4DF2-87EB-9223D5FC3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6C130-B71B-4B1A-8117-C19D59A3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D6835-6D89-4A96-B990-300FB9056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B3A33-B4DC-4EEA-B943-5A4ED277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F1F63-A9F1-4EBE-B4EC-E5E772B7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C1EFD-81D8-4F8D-A9F3-993274EE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0D26-EFF2-4DB2-95CF-46B83AF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AE648-4B81-4951-90A0-74CEB8EA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E7F18-BAD3-4866-834B-D09F34CF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5A76F-AFB8-49A1-A84A-9E5393D4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3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92F37-2AE5-42B6-AE46-0754590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2B6F0-D812-4DD9-9814-60E15C87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5C2A5-4B4C-4FF2-9356-CC6E4CE1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1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1991-44DC-4EEE-9837-4CFCA5A4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3DC51-09FA-4CFB-8BB9-B13B9B5E1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55D53-32B4-400C-8E28-C7A9DC85A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817DA-EE57-4100-B5A4-B643163C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9CA6F-3516-4619-9FC7-CCCBC2C1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F8C22-BF8C-42BA-8D5F-7CAEDADA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6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993E-0F88-49AD-AA2A-436C73EF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55644-5EF0-408A-87BE-A914DC77E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006E5-C1B3-4C11-B1DB-0D5647141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8CCC3-BF0C-4AAA-BC62-AAC1717E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84F57-60D5-4ED0-884C-205DC498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174F9-FF5B-4F15-8B11-23B066AB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6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C6C23-93A7-4876-94F4-8EF81B6E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CF54D-CD84-45A6-873F-79643872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89A0D-EAA5-4FD1-BB1D-97C844C84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9189-E990-4B8A-B0DE-F6299BEAA54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E841-C878-480F-88D3-DB2C373EB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CED8-0E48-42F3-8E21-3C45C70D0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4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963A1E-694F-4437-8E6D-0FDD43EDF3DC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Budget Presentation| 3/12/18 | 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6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land.gov/phb/state-of-housing-repor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18854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089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6942854" cy="3346365"/>
          </a:xfrm>
          <a:prstGeom prst="rect">
            <a:avLst/>
          </a:prstGeom>
        </p:spPr>
        <p:txBody>
          <a:bodyPr vert="horz" wrap="square" lIns="0" tIns="114300" rIns="0" bIns="0" rtlCol="0" anchor="t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4800" spc="-5" dirty="0">
                <a:solidFill>
                  <a:srgbClr val="FFFFFF"/>
                </a:solidFill>
              </a:rPr>
              <a:t>State of Housing in Portland 2019</a:t>
            </a:r>
            <a:br>
              <a:rPr lang="en-US" sz="4800" spc="-5" dirty="0">
                <a:solidFill>
                  <a:srgbClr val="FFFFFF"/>
                </a:solidFill>
              </a:rPr>
            </a:br>
            <a:r>
              <a:rPr lang="en-US" spc="-5" dirty="0">
                <a:solidFill>
                  <a:srgbClr val="FFFFFF"/>
                </a:solidFill>
              </a:rPr>
              <a:t>Presentation to PHAC</a:t>
            </a:r>
            <a:br>
              <a:rPr lang="en-US" sz="3600" spc="-5" dirty="0">
                <a:solidFill>
                  <a:srgbClr val="FFFFFF"/>
                </a:solidFill>
              </a:rPr>
            </a:br>
            <a:r>
              <a:rPr lang="en-US" sz="2800" spc="-5" dirty="0">
                <a:solidFill>
                  <a:srgbClr val="FFFFFF"/>
                </a:solidFill>
              </a:rPr>
              <a:t>Bimal RajBhandary, PHB Data Team</a:t>
            </a:r>
            <a:br>
              <a:rPr lang="en-US" sz="2800" spc="-5" dirty="0">
                <a:solidFill>
                  <a:srgbClr val="FFFFFF"/>
                </a:solidFill>
              </a:rPr>
            </a:br>
            <a:r>
              <a:rPr lang="en-US" sz="2800" spc="-5" dirty="0">
                <a:solidFill>
                  <a:srgbClr val="FFFFFF"/>
                </a:solidFill>
              </a:rPr>
              <a:t>May 5, 2020</a:t>
            </a:r>
            <a:endParaRPr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56B4C-59C4-4540-BBD7-C59D6247E89F}"/>
              </a:ext>
            </a:extLst>
          </p:cNvPr>
          <p:cNvSpPr/>
          <p:nvPr/>
        </p:nvSpPr>
        <p:spPr>
          <a:xfrm>
            <a:off x="1600200" y="1289963"/>
            <a:ext cx="3733800" cy="35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02E1F0-0064-4E7C-8D3B-38617E09B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pic>
        <p:nvPicPr>
          <p:cNvPr id="4" name="Picture 3" descr="Mosaic of Buildings in Portland with Trees and Mountains - Rendering">
            <a:extLst>
              <a:ext uri="{FF2B5EF4-FFF2-40B4-BE49-F238E27FC236}">
                <a16:creationId xmlns:a16="http://schemas.microsoft.com/office/drawing/2014/main" id="{18E72807-6864-41B0-9EE3-EECF326E9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269" y="2466382"/>
            <a:ext cx="4236068" cy="3260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1908313" y="1363964"/>
            <a:ext cx="8918712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Rentership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Continues to  Increase among African American, Asian and Hawaiian Pacific Islander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F81850-6B7D-4F30-A2C2-215C3CB6BD2D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Rentership</a:t>
            </a:r>
            <a:r>
              <a:rPr lang="en-US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Race &amp; Ethnicity</a:t>
            </a:r>
          </a:p>
        </p:txBody>
      </p:sp>
      <p:graphicFrame>
        <p:nvGraphicFramePr>
          <p:cNvPr id="6" name="Chart 5" descr="Rentership by Race and Ethnicity 2012-2017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189977"/>
              </p:ext>
            </p:extLst>
          </p:nvPr>
        </p:nvGraphicFramePr>
        <p:xfrm>
          <a:off x="1364974" y="2126246"/>
          <a:ext cx="9867539" cy="339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5E25C5-470F-479E-B019-4D297C5EED7C}"/>
              </a:ext>
            </a:extLst>
          </p:cNvPr>
          <p:cNvSpPr txBox="1"/>
          <p:nvPr/>
        </p:nvSpPr>
        <p:spPr>
          <a:xfrm>
            <a:off x="1351722" y="5738191"/>
            <a:ext cx="988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U.S. Census Bureau-2012 5-Yr ACS Estimates, 2017 </a:t>
            </a:r>
            <a:r>
              <a:rPr lang="en-US" sz="1600" i="1" dirty="0" err="1"/>
              <a:t>Yr</a:t>
            </a:r>
            <a:r>
              <a:rPr lang="en-US" sz="1600" i="1" dirty="0"/>
              <a:t> ACS Estimates</a:t>
            </a:r>
          </a:p>
        </p:txBody>
      </p:sp>
    </p:spTree>
    <p:extLst>
      <p:ext uri="{BB962C8B-B14F-4D97-AF65-F5344CB8AC3E}">
        <p14:creationId xmlns:p14="http://schemas.microsoft.com/office/powerpoint/2010/main" val="235474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1080336" y="1299467"/>
            <a:ext cx="97866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Homeownership rates have decreased in the last five years Except for Hispanic-Latino and Native American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F81850-6B7D-4F30-A2C2-215C3CB6BD2D}"/>
              </a:ext>
            </a:extLst>
          </p:cNvPr>
          <p:cNvSpPr txBox="1">
            <a:spLocks/>
          </p:cNvSpPr>
          <p:nvPr/>
        </p:nvSpPr>
        <p:spPr>
          <a:xfrm>
            <a:off x="701592" y="523019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Homeownership</a:t>
            </a:r>
          </a:p>
        </p:txBody>
      </p:sp>
      <p:graphicFrame>
        <p:nvGraphicFramePr>
          <p:cNvPr id="6" name="Chart 5" descr="Chart showing homeownership in Portland 2012-2017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816370"/>
              </p:ext>
            </p:extLst>
          </p:nvPr>
        </p:nvGraphicFramePr>
        <p:xfrm>
          <a:off x="1080335" y="2014359"/>
          <a:ext cx="10165431" cy="354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E534048-0BD9-41B4-8B28-A4235174420B}"/>
              </a:ext>
            </a:extLst>
          </p:cNvPr>
          <p:cNvSpPr/>
          <p:nvPr/>
        </p:nvSpPr>
        <p:spPr>
          <a:xfrm>
            <a:off x="1080335" y="5645046"/>
            <a:ext cx="10165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Source: U.S. Census Bureau-2012 5-Yr ACS Estimates, 2017 </a:t>
            </a:r>
            <a:r>
              <a:rPr lang="en-US" sz="1600" i="1" dirty="0" err="1"/>
              <a:t>Yr</a:t>
            </a:r>
            <a:r>
              <a:rPr lang="en-US" sz="1600" i="1" dirty="0"/>
              <a:t> ACS Estimates</a:t>
            </a:r>
          </a:p>
        </p:txBody>
      </p:sp>
    </p:spTree>
    <p:extLst>
      <p:ext uri="{BB962C8B-B14F-4D97-AF65-F5344CB8AC3E}">
        <p14:creationId xmlns:p14="http://schemas.microsoft.com/office/powerpoint/2010/main" val="392933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F81850-6B7D-4F30-A2C2-215C3CB6BD2D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Diversity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83D22-ED08-495A-B725-260CB4BB82D0}"/>
              </a:ext>
            </a:extLst>
          </p:cNvPr>
          <p:cNvSpPr txBox="1"/>
          <p:nvPr/>
        </p:nvSpPr>
        <p:spPr>
          <a:xfrm>
            <a:off x="6914508" y="1553244"/>
            <a:ext cx="4318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Changes in the Proportion of  the Non-White Population – Show Significant Shift to Greater Diversity</a:t>
            </a:r>
          </a:p>
          <a:p>
            <a:endParaRPr lang="en-US" sz="2400" dirty="0"/>
          </a:p>
          <a:p>
            <a:r>
              <a:rPr lang="en-US" sz="2400" dirty="0"/>
              <a:t>Communities of Color Continue to Increase in Outer East and Southeast Portland</a:t>
            </a:r>
          </a:p>
          <a:p>
            <a:endParaRPr lang="en-US" sz="2400" dirty="0"/>
          </a:p>
          <a:p>
            <a:r>
              <a:rPr lang="en-US" sz="1600" i="1" dirty="0"/>
              <a:t>Source: U.S. Census Bureau – 2017 5-Year ACS Estimates</a:t>
            </a:r>
          </a:p>
        </p:txBody>
      </p:sp>
      <p:graphicFrame>
        <p:nvGraphicFramePr>
          <p:cNvPr id="6" name="Chart 5" descr="Chart showing racial diversity based on the proportion of non-White population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114191"/>
              </p:ext>
            </p:extLst>
          </p:nvPr>
        </p:nvGraphicFramePr>
        <p:xfrm>
          <a:off x="848139" y="1244691"/>
          <a:ext cx="5711687" cy="474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27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252112" y="1400652"/>
            <a:ext cx="11595331" cy="89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9900"/>
              </a:lnSpc>
              <a:spcAft>
                <a:spcPts val="18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2017 production at highest level in last 15 years </a:t>
            </a:r>
          </a:p>
          <a:p>
            <a:pPr marL="12065" marR="5080" algn="ctr">
              <a:lnSpc>
                <a:spcPct val="109900"/>
              </a:lnSpc>
              <a:spcAft>
                <a:spcPts val="18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2018 production in line with pre-2017 years</a:t>
            </a:r>
          </a:p>
        </p:txBody>
      </p:sp>
      <p:sp>
        <p:nvSpPr>
          <p:cNvPr id="9" name="object 5" descr="Chart showing single family and multifamily production in Portland over time">
            <a:extLst>
              <a:ext uri="{FF2B5EF4-FFF2-40B4-BE49-F238E27FC236}">
                <a16:creationId xmlns:a16="http://schemas.microsoft.com/office/drawing/2014/main" id="{3F93617B-A16C-4BF9-BDAB-5DAC497A8DE5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Stock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55CF48-0064-447E-BC00-05E05CCB6F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812659"/>
              </p:ext>
            </p:extLst>
          </p:nvPr>
        </p:nvGraphicFramePr>
        <p:xfrm>
          <a:off x="1232451" y="2362200"/>
          <a:ext cx="9541565" cy="341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F6DE6D-1325-4E09-A53C-034E568A3B0A}"/>
              </a:ext>
            </a:extLst>
          </p:cNvPr>
          <p:cNvSpPr txBox="1"/>
          <p:nvPr/>
        </p:nvSpPr>
        <p:spPr>
          <a:xfrm>
            <a:off x="688339" y="5933908"/>
            <a:ext cx="1115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Source: Multnomah County, Portland Tax Lot Data, and Metro Multifamily Inventory 2019</a:t>
            </a:r>
          </a:p>
        </p:txBody>
      </p:sp>
    </p:spTree>
    <p:extLst>
      <p:ext uri="{BB962C8B-B14F-4D97-AF65-F5344CB8AC3E}">
        <p14:creationId xmlns:p14="http://schemas.microsoft.com/office/powerpoint/2010/main" val="110234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421640" y="2015733"/>
            <a:ext cx="6893560" cy="398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9900"/>
              </a:lnSpc>
              <a:spcBef>
                <a:spcPts val="5"/>
              </a:spcBef>
            </a:pPr>
            <a:r>
              <a:rPr lang="en-US" sz="28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</a:t>
            </a:r>
          </a:p>
          <a:p>
            <a:pPr marL="12700" marR="5080" indent="-635">
              <a:lnSpc>
                <a:spcPct val="109900"/>
              </a:lnSpc>
              <a:spcBef>
                <a:spcPts val="5"/>
              </a:spcBef>
            </a:pPr>
            <a:endParaRPr lang="en-US" sz="28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0-30% AMI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Single Mother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Black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Native American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Pacific Islander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-635">
              <a:lnSpc>
                <a:spcPct val="109900"/>
              </a:lnSpc>
              <a:spcBef>
                <a:spcPts val="5"/>
              </a:spcBef>
            </a:pPr>
            <a:endParaRPr lang="en-US" sz="28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227411D-5D95-44B2-9FFE-F3D19801C4C2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Priced Out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A90E2B-CF81-43ED-8142-4E3161ABE7C5}"/>
              </a:ext>
            </a:extLst>
          </p:cNvPr>
          <p:cNvSpPr/>
          <p:nvPr/>
        </p:nvSpPr>
        <p:spPr>
          <a:xfrm>
            <a:off x="6369685" y="1878968"/>
            <a:ext cx="5400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average, these households can’t afford 2-Bedroom rents anywhere in the city</a:t>
            </a:r>
            <a:endParaRPr lang="en-US" sz="4800" b="1" spc="-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6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459740" y="1694203"/>
            <a:ext cx="563626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17 Neighborhoods have median home sales prices over $425K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City median price is $426,988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+$97K increase in median city price from 2014 – 2018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Homeownership rates decreased over last 5 years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6990D39-A552-4220-BD4B-99B399E915A1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Homeownership Affordability</a:t>
            </a:r>
          </a:p>
        </p:txBody>
      </p:sp>
      <p:pic>
        <p:nvPicPr>
          <p:cNvPr id="3" name="Picture 2" descr="Map showing homeownership affordability">
            <a:extLst>
              <a:ext uri="{FF2B5EF4-FFF2-40B4-BE49-F238E27FC236}">
                <a16:creationId xmlns:a16="http://schemas.microsoft.com/office/drawing/2014/main" id="{E7E188D1-C6DE-418E-AFA4-0DD2C8F2D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42052"/>
            <a:ext cx="5141843" cy="3644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E2C3A6-A331-4BD4-9B38-D67427866348}"/>
              </a:ext>
            </a:extLst>
          </p:cNvPr>
          <p:cNvSpPr txBox="1"/>
          <p:nvPr/>
        </p:nvSpPr>
        <p:spPr>
          <a:xfrm>
            <a:off x="6758609" y="5671930"/>
            <a:ext cx="4850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Change in Homeownership Rate by Neighborhood 2012-2017</a:t>
            </a:r>
            <a:r>
              <a:rPr lang="en-US" sz="1000" dirty="0"/>
              <a:t> </a:t>
            </a:r>
          </a:p>
          <a:p>
            <a:r>
              <a:rPr lang="en-US" sz="1000" dirty="0"/>
              <a:t>Source: U.S. Census Bureau – 2012 5-Year and 2017 5-Year ACS Estimates</a:t>
            </a:r>
          </a:p>
        </p:txBody>
      </p:sp>
    </p:spTree>
    <p:extLst>
      <p:ext uri="{BB962C8B-B14F-4D97-AF65-F5344CB8AC3E}">
        <p14:creationId xmlns:p14="http://schemas.microsoft.com/office/powerpoint/2010/main" val="140569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421640" y="2015733"/>
            <a:ext cx="6893560" cy="480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9900"/>
              </a:lnSpc>
              <a:spcBef>
                <a:spcPts val="5"/>
              </a:spcBef>
            </a:pPr>
            <a:endParaRPr lang="en-US" sz="28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0-60% AMI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Single Mother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Black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Latino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Native American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Pacific Islander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Seniors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Foreign-Born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-635">
              <a:lnSpc>
                <a:spcPct val="109900"/>
              </a:lnSpc>
              <a:spcBef>
                <a:spcPts val="5"/>
              </a:spcBef>
            </a:pPr>
            <a:endParaRPr lang="en-US" sz="28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227411D-5D95-44B2-9FFE-F3D19801C4C2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Priced Out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A90E2B-CF81-43ED-8142-4E3161ABE7C5}"/>
              </a:ext>
            </a:extLst>
          </p:cNvPr>
          <p:cNvSpPr/>
          <p:nvPr/>
        </p:nvSpPr>
        <p:spPr>
          <a:xfrm>
            <a:off x="6369685" y="1878968"/>
            <a:ext cx="5400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average, these households can’t afford to buy a home anywhere in the city</a:t>
            </a:r>
            <a:endParaRPr lang="en-US" sz="4800" b="1" spc="-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6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EDD4DA8-301E-4CE6-AFA6-215BA6E2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PHB Strategic Initiatives and Focus Areas</a:t>
            </a:r>
            <a:br>
              <a:rPr lang="en-US" spc="-5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22C7-6C34-467C-9BCA-44073585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999" y="1716986"/>
            <a:ext cx="6931377" cy="4431983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Portland Housing Bond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N/NE Housing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Inclusionary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Supportive Housing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Rental Services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Joint Office of Homeless Services: A Home for Everyone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697BBAE-EBB7-4CC9-9A04-1203B09FD83F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7B766C0-04C4-43B2-AD0B-D9685AF14A11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PHB's Mission to help low-income populations">
            <a:extLst>
              <a:ext uri="{FF2B5EF4-FFF2-40B4-BE49-F238E27FC236}">
                <a16:creationId xmlns:a16="http://schemas.microsoft.com/office/drawing/2014/main" id="{AFEB1D19-B5BC-427F-905D-DE109D13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5" y="1535665"/>
            <a:ext cx="2416462" cy="11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697BBAE-EBB7-4CC9-9A04-1203B09FD83F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7B766C0-04C4-43B2-AD0B-D9685AF14A11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DD4DA8-301E-4CE6-AFA6-215BA6E2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582613"/>
            <a:ext cx="10814050" cy="928136"/>
          </a:xfrm>
        </p:spPr>
        <p:txBody>
          <a:bodyPr>
            <a:normAutofit fontScale="90000"/>
          </a:bodyPr>
          <a:lstStyle/>
          <a:p>
            <a:r>
              <a:rPr lang="en-US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Production and Pipeline</a:t>
            </a:r>
            <a:br>
              <a:rPr lang="en-US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Housing Emergency </a:t>
            </a:r>
            <a:br>
              <a:rPr lang="en-US" spc="-5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EE20CEF-F756-4692-AA5C-B61DD22A8DF4}"/>
              </a:ext>
            </a:extLst>
          </p:cNvPr>
          <p:cNvSpPr/>
          <p:nvPr/>
        </p:nvSpPr>
        <p:spPr>
          <a:xfrm>
            <a:off x="688976" y="1749287"/>
            <a:ext cx="4280590" cy="4526099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r>
              <a:rPr lang="en-US" sz="2800" dirty="0">
                <a:solidFill>
                  <a:schemeClr val="bg1"/>
                </a:solidFill>
              </a:rPr>
              <a:t>City Regulated Units by the Numbers Since 2015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5,263</a:t>
            </a:r>
          </a:p>
          <a:p>
            <a:r>
              <a:rPr lang="en-US" sz="2800" dirty="0">
                <a:solidFill>
                  <a:schemeClr val="bg1"/>
                </a:solidFill>
              </a:rPr>
              <a:t>Affordable Units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6,831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Affordable Bedrooms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10,098</a:t>
            </a:r>
          </a:p>
          <a:p>
            <a:r>
              <a:rPr lang="en-US" sz="2800" dirty="0">
                <a:solidFill>
                  <a:schemeClr val="bg1"/>
                </a:solidFill>
              </a:rPr>
              <a:t>Est. People Housed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" name="Picture 5" descr="Map showing housing production and pipeline after state of housing emergency">
            <a:extLst>
              <a:ext uri="{FF2B5EF4-FFF2-40B4-BE49-F238E27FC236}">
                <a16:creationId xmlns:a16="http://schemas.microsoft.com/office/drawing/2014/main" id="{0A8600B8-9A33-41F7-9E42-F193ADD80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74" y="1749286"/>
            <a:ext cx="6246299" cy="4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743129"/>
            <a:ext cx="10316835" cy="261610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ctr">
              <a:lnSpc>
                <a:spcPts val="6500"/>
              </a:lnSpc>
              <a:spcBef>
                <a:spcPts val="900"/>
              </a:spcBef>
            </a:pPr>
            <a: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Questions/Comments</a:t>
            </a:r>
            <a:b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4031781"/>
            <a:ext cx="12192000" cy="90736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l">
              <a:lnSpc>
                <a:spcPts val="6500"/>
              </a:lnSpc>
              <a:spcBef>
                <a:spcPts val="900"/>
              </a:spcBef>
            </a:pPr>
            <a:r>
              <a:rPr lang="en-US" sz="48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https://portland.gov/phb/state-of-housing-report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5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Map showing PHB neighborhood study areas">
            <a:extLst>
              <a:ext uri="{FF2B5EF4-FFF2-40B4-BE49-F238E27FC236}">
                <a16:creationId xmlns:a16="http://schemas.microsoft.com/office/drawing/2014/main" id="{C19BF376-9147-4B00-A75C-2FA90F04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1806220"/>
            <a:ext cx="7792278" cy="50329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054101-E3AD-4F2B-9F54-6A567440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PHB Neighborhood Study Areas</a:t>
            </a:r>
            <a:br>
              <a:rPr lang="en-US" spc="-5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268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3610834"/>
            <a:ext cx="10316835" cy="8806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ctr">
              <a:lnSpc>
                <a:spcPts val="6500"/>
              </a:lnSpc>
              <a:spcBef>
                <a:spcPts val="90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Findings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960649"/>
            <a:ext cx="10544175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72085" indent="-4572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32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 has entered a period of stable growth in population and housing costs</a:t>
            </a:r>
          </a:p>
          <a:p>
            <a:pPr marL="469900" marR="172085" indent="-4572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32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numbers of market and affordable units, but more are needed to keep up with population trends</a:t>
            </a:r>
          </a:p>
          <a:p>
            <a:pPr marL="469900" marR="172085" indent="-4572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32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disparities require more resources and programs for lower income Portlanders</a:t>
            </a:r>
            <a:endParaRPr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39" y="554760"/>
            <a:ext cx="105441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Citywide</a:t>
            </a:r>
            <a:endParaRPr b="1" spc="-5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1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27601"/>
            <a:ext cx="1054417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1800"/>
              </a:spcAft>
            </a:pPr>
            <a:r>
              <a:rPr lang="en-US" sz="320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 grows in population, wealth, age, diversity </a:t>
            </a:r>
            <a:endParaRPr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populous city in the U.S. (+1.5% annual growth)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 of households making $100K annually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growth for Communities of Color</a:t>
            </a:r>
          </a:p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and Wealth remains uneven across the board, disparities persist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D9DB280-CF3B-4485-AB0D-73A296317A53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275170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2" descr="Map showing change in population by neighborhood 2012-2017">
            <a:extLst>
              <a:ext uri="{FF2B5EF4-FFF2-40B4-BE49-F238E27FC236}">
                <a16:creationId xmlns:a16="http://schemas.microsoft.com/office/drawing/2014/main" id="{DAC61F97-7A9A-4166-8759-E595DF06A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931" y="2584406"/>
            <a:ext cx="5339981" cy="4118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CA8E27-1B28-43AA-A7EE-DE3C83EAF7CC}"/>
              </a:ext>
            </a:extLst>
          </p:cNvPr>
          <p:cNvSpPr txBox="1"/>
          <p:nvPr/>
        </p:nvSpPr>
        <p:spPr>
          <a:xfrm>
            <a:off x="1895061" y="1908313"/>
            <a:ext cx="797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Change in Population by Neighborhood 2012-2017</a:t>
            </a:r>
          </a:p>
        </p:txBody>
      </p:sp>
    </p:spTree>
    <p:extLst>
      <p:ext uri="{BB962C8B-B14F-4D97-AF65-F5344CB8AC3E}">
        <p14:creationId xmlns:p14="http://schemas.microsoft.com/office/powerpoint/2010/main" val="358600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A8E27-1B28-43AA-A7EE-DE3C83EAF7CC}"/>
              </a:ext>
            </a:extLst>
          </p:cNvPr>
          <p:cNvSpPr txBox="1"/>
          <p:nvPr/>
        </p:nvSpPr>
        <p:spPr>
          <a:xfrm>
            <a:off x="1895061" y="1908313"/>
            <a:ext cx="797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Population by Race and Ethnicity 2012-2017</a:t>
            </a:r>
          </a:p>
        </p:txBody>
      </p:sp>
      <p:graphicFrame>
        <p:nvGraphicFramePr>
          <p:cNvPr id="6" name="Chart 5" descr="Chart showing population by race and ethnicity in Portland 2012-2017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073992"/>
              </p:ext>
            </p:extLst>
          </p:nvPr>
        </p:nvGraphicFramePr>
        <p:xfrm>
          <a:off x="675861" y="2658462"/>
          <a:ext cx="10681252" cy="395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89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688339" y="1970473"/>
            <a:ext cx="5200660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More income inequality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By Housing Tenure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Renters: $39,988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Owners: $87,249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By Race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White: $65,945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Communities of Color: $42,324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Source: 2013-2017 5-Yr ACS Estimates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F81850-6B7D-4F30-A2C2-215C3CB6BD2D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</p:txBody>
      </p:sp>
      <p:sp>
        <p:nvSpPr>
          <p:cNvPr id="6" name="TextBox 5" descr="Change in Median Income by Neighborhood 2012-2017">
            <a:extLst>
              <a:ext uri="{FF2B5EF4-FFF2-40B4-BE49-F238E27FC236}">
                <a16:creationId xmlns:a16="http://schemas.microsoft.com/office/drawing/2014/main" id="{E9096097-9581-4176-8004-260238FC4C99}"/>
              </a:ext>
            </a:extLst>
          </p:cNvPr>
          <p:cNvSpPr txBox="1"/>
          <p:nvPr/>
        </p:nvSpPr>
        <p:spPr>
          <a:xfrm>
            <a:off x="5960426" y="1297103"/>
            <a:ext cx="5491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 in Median Income by Neighborhood 2012-2017</a:t>
            </a:r>
          </a:p>
        </p:txBody>
      </p:sp>
      <p:pic>
        <p:nvPicPr>
          <p:cNvPr id="7" name="Picture 6" descr="Map showing change in Median income by neighborhood 2012-2017">
            <a:extLst>
              <a:ext uri="{FF2B5EF4-FFF2-40B4-BE49-F238E27FC236}">
                <a16:creationId xmlns:a16="http://schemas.microsoft.com/office/drawing/2014/main" id="{C547A5D3-60EC-4607-95DA-A1169326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087" y="2274286"/>
            <a:ext cx="5491427" cy="37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965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584</Words>
  <Application>Microsoft Office PowerPoint</Application>
  <PresentationFormat>Widescreen</PresentationFormat>
  <Paragraphs>119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Tw Cen MT</vt:lpstr>
      <vt:lpstr>Tw Cen MT Condensed</vt:lpstr>
      <vt:lpstr>Wingdings 3</vt:lpstr>
      <vt:lpstr>Office Theme</vt:lpstr>
      <vt:lpstr>Integral</vt:lpstr>
      <vt:lpstr>State of Housing in Portland 2019 Presentation to PHAC Bimal RajBhandary, PHB Data Team May 5, 2020</vt:lpstr>
      <vt:lpstr>     https://portland.gov/phb/state-of-housing-report</vt:lpstr>
      <vt:lpstr>PHB Neighborhood Study Areas </vt:lpstr>
      <vt:lpstr>Summary Findings</vt:lpstr>
      <vt:lpstr>Citywide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PHB Strategic Initiatives and Focus Areas </vt:lpstr>
      <vt:lpstr>Housing Production and Pipeline State of Housing Emergency  </vt:lpstr>
      <vt:lpstr>Questions/Comments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Portland Housing Market Weekly Highlights  April 24, 2020</dc:title>
  <dc:creator>RajBhandary, Bimal</dc:creator>
  <cp:lastModifiedBy>RajBhandary, Bimal</cp:lastModifiedBy>
  <cp:revision>45</cp:revision>
  <dcterms:created xsi:type="dcterms:W3CDTF">2020-04-27T15:50:35Z</dcterms:created>
  <dcterms:modified xsi:type="dcterms:W3CDTF">2020-04-29T21:12:19Z</dcterms:modified>
</cp:coreProperties>
</file>