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5" r:id="rId3"/>
    <p:sldId id="274" r:id="rId4"/>
    <p:sldId id="279" r:id="rId5"/>
    <p:sldId id="280" r:id="rId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38DF0A-162D-4287-B818-06529CE9D583}">
          <p14:sldIdLst>
            <p14:sldId id="259"/>
            <p14:sldId id="265"/>
            <p14:sldId id="274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07C"/>
    <a:srgbClr val="E6E9ED"/>
    <a:srgbClr val="D8E5E8"/>
    <a:srgbClr val="B5D5E1"/>
    <a:srgbClr val="27829D"/>
    <a:srgbClr val="D1EBDB"/>
    <a:srgbClr val="BCE4A6"/>
    <a:srgbClr val="D2E6E1"/>
    <a:srgbClr val="8FD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69001" autoAdjust="0"/>
  </p:normalViewPr>
  <p:slideViewPr>
    <p:cSldViewPr>
      <p:cViewPr varScale="1">
        <p:scale>
          <a:sx n="78" d="100"/>
          <a:sy n="78" d="100"/>
        </p:scale>
        <p:origin x="1074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8E6F-D4FB-46FE-9D3C-39203D6563E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F499C-B6F7-489D-96E0-71E78D5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F499C-B6F7-489D-96E0-71E78D5B03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8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F499C-B6F7-489D-96E0-71E78D5B03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3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F499C-B6F7-489D-96E0-71E78D5B03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121" y="291619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-2" y="1936887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53200" y="5181600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2398" y="2488529"/>
            <a:ext cx="11887200" cy="3500958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spcBef>
                <a:spcPts val="900"/>
              </a:spcBef>
            </a:pPr>
            <a:r>
              <a:rPr lang="en-US" sz="5400" spc="-5" dirty="0">
                <a:solidFill>
                  <a:srgbClr val="FFFFFF"/>
                </a:solidFill>
              </a:rPr>
              <a:t>Deeper Housing Affordability FAR Density Bonus Program</a:t>
            </a:r>
            <a:br>
              <a:rPr lang="en-US" sz="2800" spc="-5" dirty="0">
                <a:solidFill>
                  <a:srgbClr val="FFFFFF"/>
                </a:solidFill>
              </a:rPr>
            </a:br>
            <a:br>
              <a:rPr lang="en-US" sz="2800" spc="-5" dirty="0">
                <a:solidFill>
                  <a:srgbClr val="FFFFFF"/>
                </a:solidFill>
              </a:rPr>
            </a:br>
            <a:br>
              <a:rPr lang="en-US" sz="2800" spc="-5" dirty="0">
                <a:solidFill>
                  <a:srgbClr val="FFFFFF"/>
                </a:solidFill>
              </a:rPr>
            </a:br>
            <a:r>
              <a:rPr lang="en-US" sz="2800" spc="-5" dirty="0">
                <a:solidFill>
                  <a:srgbClr val="FFFFFF"/>
                </a:solidFill>
              </a:rPr>
              <a:t>Presentation on</a:t>
            </a:r>
            <a:br>
              <a:rPr lang="en-US" sz="2800" spc="-5" dirty="0">
                <a:solidFill>
                  <a:srgbClr val="FFFFFF"/>
                </a:solidFill>
              </a:rPr>
            </a:br>
            <a:r>
              <a:rPr lang="en-US" sz="2800" spc="-5" dirty="0">
                <a:solidFill>
                  <a:srgbClr val="FFFFFF"/>
                </a:solidFill>
              </a:rPr>
              <a:t>Interim Administrative Rules</a:t>
            </a:r>
            <a:endParaRPr sz="2800" dirty="0"/>
          </a:p>
        </p:txBody>
      </p:sp>
      <p:sp>
        <p:nvSpPr>
          <p:cNvPr id="8" name="object 8"/>
          <p:cNvSpPr txBox="1"/>
          <p:nvPr/>
        </p:nvSpPr>
        <p:spPr>
          <a:xfrm>
            <a:off x="6705600" y="4890157"/>
            <a:ext cx="6906247" cy="130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Dory Van Bockel, Program Manager</a:t>
            </a: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Cassie Graves, Program Coordinator</a:t>
            </a: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March 3, 2020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26468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-5" normalizeH="0" baseline="0" noProof="0" dirty="0">
                <a:ln>
                  <a:noFill/>
                </a:ln>
                <a:solidFill>
                  <a:srgbClr val="8FD16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1. Process and timeline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spc="-5" dirty="0">
                <a:solidFill>
                  <a:srgbClr val="8FD169"/>
                </a:solidFill>
                <a:latin typeface="Arial"/>
                <a:cs typeface="Arial"/>
              </a:rPr>
              <a:t>2. Presentation of the DHA Program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spc="-5" dirty="0">
                <a:solidFill>
                  <a:srgbClr val="8FD169"/>
                </a:solidFill>
                <a:latin typeface="Arial"/>
                <a:cs typeface="Arial"/>
              </a:rPr>
              <a:t>3. Questions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r>
              <a:rPr lang="en-US" sz="2200" b="1" spc="-5" dirty="0">
                <a:solidFill>
                  <a:srgbClr val="8FD169"/>
                </a:solidFill>
                <a:latin typeface="Arial"/>
                <a:cs typeface="Arial"/>
              </a:rPr>
              <a:t>		Process &amp; Timeline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DHA Program Interim Administrative Rules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12700" marR="0" lvl="0" indent="0" algn="r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3/3/2020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| 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Portland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Housing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Bureau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687133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Today’s Discussion</a:t>
            </a:r>
            <a:endParaRPr spc="-5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C7F8CC-9BA9-4A45-83E4-EFFD34CD1ECF}"/>
              </a:ext>
            </a:extLst>
          </p:cNvPr>
          <p:cNvSpPr txBox="1"/>
          <p:nvPr/>
        </p:nvSpPr>
        <p:spPr>
          <a:xfrm>
            <a:off x="439493" y="5062202"/>
            <a:ext cx="790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Internal Drafting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D99898C-70AD-4928-BE63-1BCA65DF3872}"/>
              </a:ext>
            </a:extLst>
          </p:cNvPr>
          <p:cNvSpPr/>
          <p:nvPr/>
        </p:nvSpPr>
        <p:spPr>
          <a:xfrm>
            <a:off x="1292901" y="530172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E693E0-9466-4759-BD17-C5AB4EE04F72}"/>
              </a:ext>
            </a:extLst>
          </p:cNvPr>
          <p:cNvSpPr txBox="1"/>
          <p:nvPr/>
        </p:nvSpPr>
        <p:spPr>
          <a:xfrm>
            <a:off x="1492538" y="4842831"/>
            <a:ext cx="1060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Inter-Bureau Review &amp; Feedback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AF65632-3B86-4DD3-BC9E-482DE4107F8A}"/>
              </a:ext>
            </a:extLst>
          </p:cNvPr>
          <p:cNvSpPr/>
          <p:nvPr/>
        </p:nvSpPr>
        <p:spPr>
          <a:xfrm>
            <a:off x="2536009" y="5299124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16884C-FDC6-4875-8475-F8AE05D2ECEB}"/>
              </a:ext>
            </a:extLst>
          </p:cNvPr>
          <p:cNvSpPr txBox="1"/>
          <p:nvPr/>
        </p:nvSpPr>
        <p:spPr>
          <a:xfrm>
            <a:off x="4004732" y="507561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PHAC Presentation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4ADF48A-5C98-473E-AC8E-CED94F101FC6}"/>
              </a:ext>
            </a:extLst>
          </p:cNvPr>
          <p:cNvSpPr/>
          <p:nvPr/>
        </p:nvSpPr>
        <p:spPr>
          <a:xfrm>
            <a:off x="3750502" y="5299124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721C42-94BF-41B3-BA90-55FCD8CC5584}"/>
              </a:ext>
            </a:extLst>
          </p:cNvPr>
          <p:cNvSpPr txBox="1"/>
          <p:nvPr/>
        </p:nvSpPr>
        <p:spPr>
          <a:xfrm>
            <a:off x="7205308" y="4714348"/>
            <a:ext cx="123532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Integration of other bonus programs in BHD &amp; RIP code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CB9EF5A-9496-4BFD-AFBC-18C05671F665}"/>
              </a:ext>
            </a:extLst>
          </p:cNvPr>
          <p:cNvSpPr/>
          <p:nvPr/>
        </p:nvSpPr>
        <p:spPr>
          <a:xfrm>
            <a:off x="5237889" y="5243685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D4180E-149D-4EEF-97BB-E96C2F753C5F}"/>
              </a:ext>
            </a:extLst>
          </p:cNvPr>
          <p:cNvSpPr txBox="1"/>
          <p:nvPr/>
        </p:nvSpPr>
        <p:spPr>
          <a:xfrm>
            <a:off x="5629895" y="5023391"/>
            <a:ext cx="10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Interim Rule Issued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F63FB23C-96C8-4D24-BAD8-8CD147D4A442}"/>
              </a:ext>
            </a:extLst>
          </p:cNvPr>
          <p:cNvSpPr/>
          <p:nvPr/>
        </p:nvSpPr>
        <p:spPr>
          <a:xfrm>
            <a:off x="8542908" y="5243685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5CF55D-AFAC-460E-9354-93CD2C69D7AD}"/>
              </a:ext>
            </a:extLst>
          </p:cNvPr>
          <p:cNvSpPr txBox="1"/>
          <p:nvPr/>
        </p:nvSpPr>
        <p:spPr>
          <a:xfrm>
            <a:off x="10635033" y="5035275"/>
            <a:ext cx="996315" cy="52322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Final rule issuance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075258AE-0780-4EC6-B6B6-B29D49288FDF}"/>
              </a:ext>
            </a:extLst>
          </p:cNvPr>
          <p:cNvSpPr/>
          <p:nvPr/>
        </p:nvSpPr>
        <p:spPr>
          <a:xfrm>
            <a:off x="6888919" y="5247794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70C63F1-D171-458D-B475-E618F27ACAB1}"/>
              </a:ext>
            </a:extLst>
          </p:cNvPr>
          <p:cNvSpPr txBox="1"/>
          <p:nvPr/>
        </p:nvSpPr>
        <p:spPr>
          <a:xfrm>
            <a:off x="2658272" y="5062202"/>
            <a:ext cx="1170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Director Approval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D1392E6F-9DDD-4626-AA22-7B76855CB83D}"/>
              </a:ext>
            </a:extLst>
          </p:cNvPr>
          <p:cNvSpPr/>
          <p:nvPr/>
        </p:nvSpPr>
        <p:spPr>
          <a:xfrm rot="5400000">
            <a:off x="4385731" y="4660608"/>
            <a:ext cx="381000" cy="29008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A20548-2B72-478E-A74C-FFE89AF87C6C}"/>
              </a:ext>
            </a:extLst>
          </p:cNvPr>
          <p:cNvSpPr txBox="1"/>
          <p:nvPr/>
        </p:nvSpPr>
        <p:spPr>
          <a:xfrm>
            <a:off x="8920426" y="4712110"/>
            <a:ext cx="12785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PHB Administrative Rule Making Process </a:t>
            </a:r>
          </a:p>
          <a:p>
            <a:pPr algn="ctr"/>
            <a:r>
              <a:rPr lang="en-US" sz="1400" dirty="0"/>
              <a:t>(60 days min.)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3F1021-462C-483C-9252-C862FCE2F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908" y="5240420"/>
            <a:ext cx="262151" cy="1402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222" y="1759168"/>
            <a:ext cx="10544175" cy="4870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srgbClr val="8FD16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is the DHA Program?</a:t>
            </a:r>
          </a:p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Through the Better Housing by Design amendments to zoning code (PCC 33.120.211(C)(2)) a density bonus was created to incentivize deeper affordable housing in the multi-dwelling zones.</a:t>
            </a:r>
          </a:p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2000" b="1" spc="-5" dirty="0">
                <a:solidFill>
                  <a:srgbClr val="8FD169"/>
                </a:solidFill>
                <a:latin typeface="Arial"/>
                <a:cs typeface="Arial"/>
              </a:rPr>
              <a:t>Program Requirements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To qualify the building must restrict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at least 50%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of its dwelling units to households earning no more than: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10" dirty="0">
                <a:solidFill>
                  <a:prstClr val="white"/>
                </a:solidFill>
              </a:rPr>
              <a:t>DHA Program Interim Administrative Rules</a:t>
            </a:r>
            <a:r>
              <a:rPr lang="en-US" spc="-5" dirty="0">
                <a:solidFill>
                  <a:prstClr val="white"/>
                </a:solidFill>
              </a:rPr>
              <a:t> </a:t>
            </a:r>
          </a:p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5" dirty="0">
                <a:solidFill>
                  <a:prstClr val="white"/>
                </a:solidFill>
              </a:rPr>
              <a:t>3/3/2020 </a:t>
            </a:r>
            <a:r>
              <a:rPr lang="en-US" dirty="0">
                <a:solidFill>
                  <a:prstClr val="white"/>
                </a:solidFill>
              </a:rPr>
              <a:t>| </a:t>
            </a:r>
            <a:r>
              <a:rPr lang="en-US" spc="-10" dirty="0">
                <a:solidFill>
                  <a:prstClr val="white"/>
                </a:solidFill>
              </a:rPr>
              <a:t>Portland </a:t>
            </a:r>
            <a:r>
              <a:rPr lang="en-US" spc="-5" dirty="0">
                <a:solidFill>
                  <a:prstClr val="white"/>
                </a:solidFill>
              </a:rPr>
              <a:t>Housing</a:t>
            </a:r>
            <a:r>
              <a:rPr lang="en-US" spc="-10" dirty="0">
                <a:solidFill>
                  <a:prstClr val="white"/>
                </a:solidFill>
              </a:rPr>
              <a:t> </a:t>
            </a:r>
            <a:r>
              <a:rPr lang="en-US" spc="-5" dirty="0">
                <a:solidFill>
                  <a:prstClr val="white"/>
                </a:solidFill>
              </a:rPr>
              <a:t>Bureau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11386178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spc="-5" dirty="0"/>
              <a:t>Deeper Housing Affordability FAR Density Bonus Program  </a:t>
            </a:r>
            <a:br>
              <a:rPr lang="en-US" sz="3200" spc="-5" dirty="0"/>
            </a:br>
            <a:r>
              <a:rPr lang="en-US" sz="3200" spc="-5" dirty="0"/>
              <a:t>(DHA Program)</a:t>
            </a:r>
            <a:endParaRPr sz="3200" spc="-5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FE611DE-2D85-4066-8909-16FCDB198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03927"/>
              </p:ext>
            </p:extLst>
          </p:nvPr>
        </p:nvGraphicFramePr>
        <p:xfrm>
          <a:off x="3039693" y="4678078"/>
          <a:ext cx="5619231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3077">
                  <a:extLst>
                    <a:ext uri="{9D8B030D-6E8A-4147-A177-3AD203B41FA5}">
                      <a16:colId xmlns:a16="http://schemas.microsoft.com/office/drawing/2014/main" val="379187829"/>
                    </a:ext>
                  </a:extLst>
                </a:gridCol>
                <a:gridCol w="1873077">
                  <a:extLst>
                    <a:ext uri="{9D8B030D-6E8A-4147-A177-3AD203B41FA5}">
                      <a16:colId xmlns:a16="http://schemas.microsoft.com/office/drawing/2014/main" val="1315018939"/>
                    </a:ext>
                  </a:extLst>
                </a:gridCol>
                <a:gridCol w="1873077">
                  <a:extLst>
                    <a:ext uri="{9D8B030D-6E8A-4147-A177-3AD203B41FA5}">
                      <a16:colId xmlns:a16="http://schemas.microsoft.com/office/drawing/2014/main" val="2005945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MFI Restriction</a:t>
                      </a:r>
                    </a:p>
                  </a:txBody>
                  <a:tcPr anchor="ctr"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Term Length</a:t>
                      </a:r>
                    </a:p>
                  </a:txBody>
                  <a:tcPr anchor="ctr"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64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Rental</a:t>
                      </a:r>
                    </a:p>
                  </a:txBody>
                  <a:tcPr>
                    <a:solidFill>
                      <a:srgbClr val="B5D5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>
                    <a:solidFill>
                      <a:srgbClr val="B5D5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 years</a:t>
                      </a:r>
                    </a:p>
                  </a:txBody>
                  <a:tcPr>
                    <a:solidFill>
                      <a:srgbClr val="B5D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63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For- Sale</a:t>
                      </a:r>
                    </a:p>
                  </a:txBody>
                  <a:tcPr>
                    <a:solidFill>
                      <a:srgbClr val="D8E5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>
                    <a:solidFill>
                      <a:srgbClr val="D8E5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years</a:t>
                      </a:r>
                    </a:p>
                  </a:txBody>
                  <a:tcPr>
                    <a:solidFill>
                      <a:srgbClr val="D8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80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89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222" y="1447800"/>
            <a:ext cx="10544175" cy="52091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2000" b="1" spc="-5" dirty="0">
                <a:solidFill>
                  <a:srgbClr val="8FD169"/>
                </a:solidFill>
                <a:latin typeface="Arial"/>
                <a:cs typeface="Arial"/>
              </a:rPr>
              <a:t>Application Requirements</a:t>
            </a:r>
            <a:endParaRPr lang="en-US" sz="12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To qualify, the Portland Housing Bureau (PHB) must be able to certify that 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minimum of 50%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of the dwelling units per building on the site meet the affordability requirements based on the tenancy of the units.</a:t>
            </a: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z="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Owners are </a:t>
            </a:r>
            <a:r>
              <a:rPr lang="en-US" spc="-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required to execute a covenant along with other required legal documentation with PHB prior to permit approval.</a:t>
            </a:r>
            <a:endParaRPr lang="en-US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z="105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2000" b="1" spc="-5" dirty="0">
                <a:solidFill>
                  <a:srgbClr val="8FD169"/>
                </a:solidFill>
                <a:latin typeface="Arial"/>
                <a:cs typeface="Arial"/>
              </a:rPr>
              <a:t>Compliance Requirements</a:t>
            </a: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pc="-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Compliance requirements for DHA Program participants will include reporting of annual certification of tenant incomes and restricted unit rents through already established systems.</a:t>
            </a: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pc="-5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10" dirty="0">
                <a:solidFill>
                  <a:prstClr val="white"/>
                </a:solidFill>
              </a:rPr>
              <a:t>DHA Program Interim Administrative Rules</a:t>
            </a:r>
            <a:r>
              <a:rPr lang="en-US" spc="-5" dirty="0">
                <a:solidFill>
                  <a:prstClr val="white"/>
                </a:solidFill>
              </a:rPr>
              <a:t> </a:t>
            </a:r>
          </a:p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5" dirty="0">
                <a:solidFill>
                  <a:prstClr val="white"/>
                </a:solidFill>
              </a:rPr>
              <a:t>3/3/2020 </a:t>
            </a:r>
            <a:r>
              <a:rPr lang="en-US" dirty="0">
                <a:solidFill>
                  <a:prstClr val="white"/>
                </a:solidFill>
              </a:rPr>
              <a:t>| </a:t>
            </a:r>
            <a:r>
              <a:rPr lang="en-US" spc="-10" dirty="0">
                <a:solidFill>
                  <a:prstClr val="white"/>
                </a:solidFill>
              </a:rPr>
              <a:t>Portland </a:t>
            </a:r>
            <a:r>
              <a:rPr lang="en-US" spc="-5" dirty="0">
                <a:solidFill>
                  <a:prstClr val="white"/>
                </a:solidFill>
              </a:rPr>
              <a:t>Housing</a:t>
            </a:r>
            <a:r>
              <a:rPr lang="en-US" spc="-10" dirty="0">
                <a:solidFill>
                  <a:prstClr val="white"/>
                </a:solidFill>
              </a:rPr>
              <a:t> </a:t>
            </a:r>
            <a:r>
              <a:rPr lang="en-US" spc="-5" dirty="0">
                <a:solidFill>
                  <a:prstClr val="white"/>
                </a:solidFill>
              </a:rPr>
              <a:t>Bureau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7222" y="609600"/>
            <a:ext cx="1039557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3200" spc="-5" dirty="0"/>
              <a:t>DHA</a:t>
            </a:r>
            <a:r>
              <a:rPr lang="en-US" spc="-5" dirty="0"/>
              <a:t> </a:t>
            </a:r>
            <a:r>
              <a:rPr lang="en-US" sz="3200" spc="-5" dirty="0"/>
              <a:t>Program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66628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222" y="1447800"/>
            <a:ext cx="10544175" cy="14080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pc="-5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10" dirty="0">
                <a:solidFill>
                  <a:prstClr val="white"/>
                </a:solidFill>
              </a:rPr>
              <a:t>DHA Program Interim Administrative Rules</a:t>
            </a:r>
            <a:r>
              <a:rPr lang="en-US" spc="-5" dirty="0">
                <a:solidFill>
                  <a:prstClr val="white"/>
                </a:solidFill>
              </a:rPr>
              <a:t> </a:t>
            </a:r>
          </a:p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5" dirty="0">
                <a:solidFill>
                  <a:prstClr val="white"/>
                </a:solidFill>
              </a:rPr>
              <a:t>3/3/2020 </a:t>
            </a:r>
            <a:r>
              <a:rPr lang="en-US" dirty="0">
                <a:solidFill>
                  <a:prstClr val="white"/>
                </a:solidFill>
              </a:rPr>
              <a:t>| </a:t>
            </a:r>
            <a:r>
              <a:rPr lang="en-US" spc="-10" dirty="0">
                <a:solidFill>
                  <a:prstClr val="white"/>
                </a:solidFill>
              </a:rPr>
              <a:t>Portland </a:t>
            </a:r>
            <a:r>
              <a:rPr lang="en-US" spc="-5" dirty="0">
                <a:solidFill>
                  <a:prstClr val="white"/>
                </a:solidFill>
              </a:rPr>
              <a:t>Housing</a:t>
            </a:r>
            <a:r>
              <a:rPr lang="en-US" spc="-10" dirty="0">
                <a:solidFill>
                  <a:prstClr val="white"/>
                </a:solidFill>
              </a:rPr>
              <a:t> </a:t>
            </a:r>
            <a:r>
              <a:rPr lang="en-US" spc="-5" dirty="0">
                <a:solidFill>
                  <a:prstClr val="white"/>
                </a:solidFill>
              </a:rPr>
              <a:t>Bureau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98211" y="2643139"/>
            <a:ext cx="1039557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spc="-5" dirty="0"/>
              <a:t>Questions?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83937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300</Words>
  <Application>Microsoft Office PowerPoint</Application>
  <PresentationFormat>Widescreen</PresentationFormat>
  <Paragraphs>67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Deeper Housing Affordability FAR Density Bonus Program   Presentation on Interim Administrative Rules</vt:lpstr>
      <vt:lpstr>Today’s Discussion</vt:lpstr>
      <vt:lpstr>Deeper Housing Affordability FAR Density Bonus Program   (DHA Program)</vt:lpstr>
      <vt:lpstr>DHA Program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Conner, Jessica</cp:lastModifiedBy>
  <cp:revision>91</cp:revision>
  <dcterms:created xsi:type="dcterms:W3CDTF">2017-10-04T08:00:34Z</dcterms:created>
  <dcterms:modified xsi:type="dcterms:W3CDTF">2020-02-26T16:19:48Z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