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handoutMasterIdLst>
    <p:handoutMasterId r:id="rId84"/>
  </p:handoutMasterIdLst>
  <p:sldIdLst>
    <p:sldId id="258" r:id="rId2"/>
    <p:sldId id="442" r:id="rId3"/>
    <p:sldId id="260" r:id="rId4"/>
    <p:sldId id="443" r:id="rId5"/>
    <p:sldId id="439" r:id="rId6"/>
    <p:sldId id="261" r:id="rId7"/>
    <p:sldId id="262" r:id="rId8"/>
    <p:sldId id="265" r:id="rId9"/>
    <p:sldId id="440" r:id="rId10"/>
    <p:sldId id="441" r:id="rId11"/>
    <p:sldId id="268" r:id="rId12"/>
    <p:sldId id="269" r:id="rId13"/>
    <p:sldId id="300" r:id="rId14"/>
    <p:sldId id="271" r:id="rId15"/>
    <p:sldId id="272" r:id="rId16"/>
    <p:sldId id="273" r:id="rId17"/>
    <p:sldId id="275" r:id="rId18"/>
    <p:sldId id="276" r:id="rId19"/>
    <p:sldId id="295" r:id="rId20"/>
    <p:sldId id="277" r:id="rId21"/>
    <p:sldId id="436" r:id="rId22"/>
    <p:sldId id="279" r:id="rId23"/>
    <p:sldId id="280" r:id="rId24"/>
    <p:sldId id="281" r:id="rId25"/>
    <p:sldId id="283" r:id="rId26"/>
    <p:sldId id="378" r:id="rId27"/>
    <p:sldId id="285" r:id="rId28"/>
    <p:sldId id="288" r:id="rId29"/>
    <p:sldId id="379" r:id="rId30"/>
    <p:sldId id="289" r:id="rId31"/>
    <p:sldId id="290" r:id="rId32"/>
    <p:sldId id="444" r:id="rId33"/>
    <p:sldId id="438" r:id="rId34"/>
    <p:sldId id="284" r:id="rId35"/>
    <p:sldId id="437" r:id="rId36"/>
    <p:sldId id="291" r:id="rId37"/>
    <p:sldId id="377" r:id="rId38"/>
    <p:sldId id="293" r:id="rId39"/>
    <p:sldId id="297" r:id="rId40"/>
    <p:sldId id="481" r:id="rId41"/>
    <p:sldId id="471" r:id="rId42"/>
    <p:sldId id="472" r:id="rId43"/>
    <p:sldId id="375" r:id="rId44"/>
    <p:sldId id="396" r:id="rId45"/>
    <p:sldId id="320" r:id="rId46"/>
    <p:sldId id="321" r:id="rId47"/>
    <p:sldId id="313" r:id="rId48"/>
    <p:sldId id="314" r:id="rId49"/>
    <p:sldId id="456" r:id="rId50"/>
    <p:sldId id="458" r:id="rId51"/>
    <p:sldId id="473" r:id="rId52"/>
    <p:sldId id="459" r:id="rId53"/>
    <p:sldId id="452" r:id="rId54"/>
    <p:sldId id="316" r:id="rId55"/>
    <p:sldId id="376" r:id="rId56"/>
    <p:sldId id="400" r:id="rId57"/>
    <p:sldId id="476" r:id="rId58"/>
    <p:sldId id="431" r:id="rId59"/>
    <p:sldId id="445" r:id="rId60"/>
    <p:sldId id="461" r:id="rId61"/>
    <p:sldId id="419" r:id="rId62"/>
    <p:sldId id="420" r:id="rId63"/>
    <p:sldId id="466" r:id="rId64"/>
    <p:sldId id="470" r:id="rId65"/>
    <p:sldId id="475" r:id="rId66"/>
    <p:sldId id="422" r:id="rId67"/>
    <p:sldId id="468" r:id="rId68"/>
    <p:sldId id="425" r:id="rId69"/>
    <p:sldId id="467" r:id="rId70"/>
    <p:sldId id="423" r:id="rId71"/>
    <p:sldId id="463" r:id="rId72"/>
    <p:sldId id="464" r:id="rId73"/>
    <p:sldId id="418" r:id="rId74"/>
    <p:sldId id="474" r:id="rId75"/>
    <p:sldId id="482" r:id="rId76"/>
    <p:sldId id="477" r:id="rId77"/>
    <p:sldId id="478" r:id="rId78"/>
    <p:sldId id="479" r:id="rId79"/>
    <p:sldId id="480" r:id="rId80"/>
    <p:sldId id="427" r:id="rId81"/>
    <p:sldId id="401" r:id="rId8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 Falkinburg" initials="JF" lastIdx="1" clrIdx="0">
    <p:extLst>
      <p:ext uri="{19B8F6BF-5375-455C-9EA6-DF929625EA0E}">
        <p15:presenceInfo xmlns:p15="http://schemas.microsoft.com/office/powerpoint/2012/main" userId="S::Jacob@ventureportland.org::223d6658-d325-4aef-85e2-7346645faea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4" autoAdjust="0"/>
    <p:restoredTop sz="94660"/>
  </p:normalViewPr>
  <p:slideViewPr>
    <p:cSldViewPr snapToGrid="0">
      <p:cViewPr varScale="1">
        <p:scale>
          <a:sx n="91" d="100"/>
          <a:sy n="91" d="100"/>
        </p:scale>
        <p:origin x="40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E491A33-E95F-4D36-BA4F-9EC7221B895A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C7BB8C3-22CF-4F62-A109-3A88C74F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109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BCF65B-888F-4032-983F-E78FF59D12A3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5040660-EFF3-4C86-B300-32A978752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25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14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37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00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49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77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05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48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40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628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28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2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864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13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13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853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515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136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81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43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05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42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7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4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246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039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749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84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2574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377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92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759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9549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334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05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62199-0C67-BA4B-AB42-00B284107D4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206822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828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484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62199-0C67-BA4B-AB42-00B284107D4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214489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62199-0C67-BA4B-AB42-00B284107D4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110973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49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191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400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412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96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79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252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393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0706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867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62199-0C67-BA4B-AB42-00B284107D4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038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62199-0C67-BA4B-AB42-00B284107D4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155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1202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763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5803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99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133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8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4715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40660-EFF3-4C86-B300-32A9787527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8882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040660-EFF3-4C86-B300-32A9787527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7285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875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86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270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908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430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92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715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119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9889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7854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116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6573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7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40660-EFF3-4C86-B300-32A9787527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8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0110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6574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082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17274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526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3560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6603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1608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272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852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5601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8397-3440-4D12-AF6A-3F4E0553326F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62AC3-9187-4761-BEEF-39AE21E6C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9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9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1.jp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3.png"/><Relationship Id="rId4" Type="http://schemas.openxmlformats.org/officeDocument/2006/relationships/image" Target="../media/image7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89.png"/><Relationship Id="rId3" Type="http://schemas.openxmlformats.org/officeDocument/2006/relationships/image" Target="../media/image83.jpeg"/><Relationship Id="rId7" Type="http://schemas.openxmlformats.org/officeDocument/2006/relationships/image" Target="../media/image21.jpg"/><Relationship Id="rId12" Type="http://schemas.openxmlformats.org/officeDocument/2006/relationships/image" Target="../media/image3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11" Type="http://schemas.openxmlformats.org/officeDocument/2006/relationships/image" Target="../media/image29.jpg"/><Relationship Id="rId5" Type="http://schemas.openxmlformats.org/officeDocument/2006/relationships/image" Target="../media/image85.jpeg"/><Relationship Id="rId10" Type="http://schemas.openxmlformats.org/officeDocument/2006/relationships/image" Target="../media/image22.jpg"/><Relationship Id="rId4" Type="http://schemas.openxmlformats.org/officeDocument/2006/relationships/image" Target="../media/image84.jpg"/><Relationship Id="rId9" Type="http://schemas.openxmlformats.org/officeDocument/2006/relationships/image" Target="../media/image88.jpg"/><Relationship Id="rId1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g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4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12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123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jpg"/><Relationship Id="rId4" Type="http://schemas.openxmlformats.org/officeDocument/2006/relationships/image" Target="../media/image1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g"/><Relationship Id="rId4" Type="http://schemas.openxmlformats.org/officeDocument/2006/relationships/image" Target="../media/image128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microsoft.com/office/2007/relationships/hdphoto" Target="../media/hdphoto3.wdp"/><Relationship Id="rId4" Type="http://schemas.openxmlformats.org/officeDocument/2006/relationships/image" Target="../media/image1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mp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ventureportland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VenturePortland" TargetMode="External"/><Relationship Id="rId5" Type="http://schemas.openxmlformats.org/officeDocument/2006/relationships/image" Target="../media/image147.jpeg"/><Relationship Id="rId4" Type="http://schemas.openxmlformats.org/officeDocument/2006/relationships/hyperlink" Target="https://twitter.com/VenturePortland" TargetMode="External"/><Relationship Id="rId9" Type="http://schemas.openxmlformats.org/officeDocument/2006/relationships/image" Target="../media/image1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2" y="1636991"/>
            <a:ext cx="7507776" cy="358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16561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Cully Blvd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2199"/>
            <a:ext cx="8153400" cy="27436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98183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6096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Division/Clinton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02421" y="1456355"/>
            <a:ext cx="2126469" cy="479204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4110" y="725962"/>
            <a:ext cx="3060549" cy="4080732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65722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Foster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594" y="1393515"/>
            <a:ext cx="2632559" cy="407096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t="20171" r="28031" b="31568"/>
          <a:stretch/>
        </p:blipFill>
        <p:spPr>
          <a:xfrm>
            <a:off x="4049618" y="1393515"/>
            <a:ext cx="4419600" cy="358687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84948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Gateway Area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7677" y="1707704"/>
            <a:ext cx="4759714" cy="26657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013" y="3104688"/>
            <a:ext cx="3843987" cy="2882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7881410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1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Greater Brooklyn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2"/>
          <a:stretch/>
        </p:blipFill>
        <p:spPr>
          <a:xfrm>
            <a:off x="554182" y="1695693"/>
            <a:ext cx="3827980" cy="346661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765" y="1907484"/>
            <a:ext cx="4198543" cy="25159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0261202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Hawthorne Blvd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4275904" y="1946765"/>
            <a:ext cx="3868372" cy="290127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981" y="2394762"/>
            <a:ext cx="2881705" cy="288170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72341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Hillsdale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1753" y="1373929"/>
            <a:ext cx="2553903" cy="389537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40"/>
          <a:stretch/>
        </p:blipFill>
        <p:spPr>
          <a:xfrm>
            <a:off x="4138826" y="1461081"/>
            <a:ext cx="4245381" cy="356811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27555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199" y="533400"/>
            <a:ext cx="6012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Historic Mississippi Ave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392" y="1715431"/>
            <a:ext cx="3387143" cy="43822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420" y="1715431"/>
            <a:ext cx="4158621" cy="306048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67537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Hollywood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79" y="1254370"/>
            <a:ext cx="1783550" cy="414297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2" t="11815" r="2652"/>
          <a:stretch/>
        </p:blipFill>
        <p:spPr>
          <a:xfrm>
            <a:off x="4343024" y="1263902"/>
            <a:ext cx="3752193" cy="326339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49742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9101" r="3324" b="16505"/>
          <a:stretch/>
        </p:blipFill>
        <p:spPr>
          <a:xfrm>
            <a:off x="477324" y="2130072"/>
            <a:ext cx="4116601" cy="259785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98" y="1282001"/>
            <a:ext cx="3897278" cy="259945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Jade District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44556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3FD291D-95AF-4C3F-81AD-E595DB2D0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110" y="1554913"/>
            <a:ext cx="6192872" cy="412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CADF91-07FA-498C-81FE-47B9DD3BBB2E}"/>
              </a:ext>
            </a:extLst>
          </p:cNvPr>
          <p:cNvSpPr txBox="1"/>
          <p:nvPr/>
        </p:nvSpPr>
        <p:spPr>
          <a:xfrm>
            <a:off x="409602" y="348023"/>
            <a:ext cx="59908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</a:t>
            </a:r>
            <a:r>
              <a:rPr lang="en-US" sz="2800" b="1" dirty="0" err="1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Mičetić</a:t>
            </a:r>
            <a:r>
              <a:rPr lang="en-US" sz="28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President, Venture Portland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C590745-54A1-4838-97E5-4E5E05A1E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1584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8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Kenton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0929" y="734943"/>
            <a:ext cx="3399887" cy="339988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1446" y="1290142"/>
            <a:ext cx="2337326" cy="518685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19115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8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Lents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75" y="1605517"/>
            <a:ext cx="4715608" cy="31472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73" y="1785035"/>
            <a:ext cx="2744434" cy="27444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2720873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810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Lloyd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680" y="1614055"/>
            <a:ext cx="3205295" cy="414803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6394" y="1077792"/>
            <a:ext cx="4593086" cy="306471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62856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Midway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303" y="1432420"/>
            <a:ext cx="3361335" cy="4481782"/>
          </a:xfrm>
          <a:prstGeom prst="rect">
            <a:avLst/>
          </a:prstGeom>
          <a:ln w="762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3456" y="1407252"/>
            <a:ext cx="4294908" cy="322118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51500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199" y="457200"/>
            <a:ext cx="5502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Montavilla/East Tabor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57" y="3025996"/>
            <a:ext cx="4602423" cy="31406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0"/>
          <a:stretch/>
        </p:blipFill>
        <p:spPr>
          <a:xfrm>
            <a:off x="3016268" y="1506036"/>
            <a:ext cx="5502743" cy="2069663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0682536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Multnomah Village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89" y="1219200"/>
            <a:ext cx="2498272" cy="4114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988" y="1445357"/>
            <a:ext cx="4659272" cy="291981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05625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2770" y="1944131"/>
            <a:ext cx="3959649" cy="296973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Northwest District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672" y="1753975"/>
            <a:ext cx="4806691" cy="177920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84466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NE Broadway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8833" y="840579"/>
            <a:ext cx="3767558" cy="376755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152" y="1325594"/>
            <a:ext cx="2022515" cy="475187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30037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Northwest Industrial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989" y="1742536"/>
            <a:ext cx="3547254" cy="366073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46" y="1742536"/>
            <a:ext cx="4102978" cy="273457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82676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5270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Old Town/Chinatown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373" y="1805561"/>
            <a:ext cx="4551904" cy="303460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223502"/>
            <a:ext cx="3378529" cy="337852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25521101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357" y="1249665"/>
            <a:ext cx="5422138" cy="2564884"/>
          </a:xfrm>
          <a:prstGeom prst="rect">
            <a:avLst/>
          </a:prstGeom>
          <a:ln w="3175"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7200"/>
            <a:ext cx="3158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r>
              <a:rPr 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Avenue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94"/>
          <a:stretch/>
        </p:blipFill>
        <p:spPr>
          <a:xfrm>
            <a:off x="450721" y="3236856"/>
            <a:ext cx="5553277" cy="2686902"/>
          </a:xfrm>
          <a:prstGeom prst="rect">
            <a:avLst/>
          </a:prstGeom>
          <a:ln w="3175"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1507155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" decel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Parkrose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782" y="1308674"/>
            <a:ext cx="3118022" cy="481876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5024" y="1308674"/>
            <a:ext cx="4645606" cy="309707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23960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810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Pearl District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3456" y="1736330"/>
            <a:ext cx="3651520" cy="365152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7795" y="1227696"/>
            <a:ext cx="4080484" cy="2720322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94952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810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Rosewood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8190"/>
            <a:ext cx="4853092" cy="363981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17" y="641314"/>
            <a:ext cx="3821831" cy="382183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495578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3810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Sellwood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3527" y="1412689"/>
            <a:ext cx="5498963" cy="309041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597680"/>
            <a:ext cx="3600890" cy="360089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06339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Soul District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1" y="2210359"/>
            <a:ext cx="4508367" cy="300484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97" y="1558522"/>
            <a:ext cx="3811913" cy="2858934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48597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12" y="1473354"/>
            <a:ext cx="4747489" cy="269657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57200" y="3810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South Portland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95" y="1286675"/>
            <a:ext cx="1542608" cy="4101801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73411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St. Johns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270" y="1850886"/>
            <a:ext cx="6779459" cy="267069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3103557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Stadium District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14484" y="2332065"/>
            <a:ext cx="3635113" cy="2352130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993">
            <a:off x="738341" y="1992261"/>
            <a:ext cx="1363376" cy="3107875"/>
          </a:xfrm>
          <a:prstGeom prst="rect">
            <a:avLst/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15" y="1690573"/>
            <a:ext cx="4262243" cy="280069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7119864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Williams District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6" b="34617"/>
          <a:stretch/>
        </p:blipFill>
        <p:spPr>
          <a:xfrm>
            <a:off x="2546556" y="1981199"/>
            <a:ext cx="6134410" cy="252152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105" y="1775692"/>
            <a:ext cx="2897136" cy="434570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18201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457200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Woodstock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2800" y="1372904"/>
            <a:ext cx="5410417" cy="273225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657E79-99D4-4CF4-92EE-89BF8A0BA6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7" b="22342"/>
          <a:stretch/>
        </p:blipFill>
        <p:spPr>
          <a:xfrm>
            <a:off x="457200" y="3657111"/>
            <a:ext cx="4779743" cy="2396837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23863177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836" y="2247184"/>
            <a:ext cx="5012240" cy="2363631"/>
          </a:xfrm>
          <a:prstGeom prst="rect">
            <a:avLst/>
          </a:prstGeom>
          <a:ln w="3175"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57200"/>
            <a:ext cx="3158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82</a:t>
            </a:r>
            <a:r>
              <a:rPr lang="en-US" sz="4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Avenue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400" y="1340450"/>
            <a:ext cx="2888322" cy="4463771"/>
          </a:xfrm>
          <a:prstGeom prst="rect">
            <a:avLst/>
          </a:prstGeom>
          <a:ln w="3175">
            <a:noFill/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53226399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4000" decel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266ED2-6905-4ECC-B1BB-ED8DB5984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99" y="1581752"/>
            <a:ext cx="684640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27345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4CADF91-07FA-498C-81FE-47B9DD3BBB2E}"/>
              </a:ext>
            </a:extLst>
          </p:cNvPr>
          <p:cNvSpPr txBox="1"/>
          <p:nvPr/>
        </p:nvSpPr>
        <p:spPr>
          <a:xfrm>
            <a:off x="648146" y="4663822"/>
            <a:ext cx="7404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Brad James,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Interim Executive Director, 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Venture Portland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C590745-54A1-4838-97E5-4E5E05A1E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DAF3E78-4A8D-4F25-ADCD-2EDBC86A08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17980" r="11667" b="10101"/>
          <a:stretch/>
        </p:blipFill>
        <p:spPr>
          <a:xfrm>
            <a:off x="1986829" y="801897"/>
            <a:ext cx="5170341" cy="36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51076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CC590745-54A1-4838-97E5-4E5E05A1ED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7B2D85-AADC-4B8A-8602-EAC90C57CBC3}"/>
              </a:ext>
            </a:extLst>
          </p:cNvPr>
          <p:cNvSpPr txBox="1"/>
          <p:nvPr/>
        </p:nvSpPr>
        <p:spPr>
          <a:xfrm>
            <a:off x="536369" y="1578451"/>
            <a:ext cx="586443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Increased business district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membership </a:t>
            </a:r>
            <a:r>
              <a:rPr lang="en-US" sz="32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154%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Increased business district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revenue </a:t>
            </a:r>
            <a:r>
              <a:rPr lang="en-US" sz="32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642%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Increased business district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staffing </a:t>
            </a:r>
            <a:r>
              <a:rPr lang="en-US" sz="32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175%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Invested </a:t>
            </a:r>
            <a:r>
              <a:rPr lang="en-US" sz="32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$820,000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business districts for </a:t>
            </a:r>
            <a:r>
              <a:rPr lang="en-US" sz="32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projects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leveraging </a:t>
            </a:r>
            <a:r>
              <a:rPr lang="en-US" sz="32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 million</a:t>
            </a:r>
          </a:p>
        </p:txBody>
      </p:sp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59BC9CA-3D11-482C-8035-42DC2C3B37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t="6250" r="15866" b="10114"/>
          <a:stretch/>
        </p:blipFill>
        <p:spPr>
          <a:xfrm>
            <a:off x="5103184" y="1675433"/>
            <a:ext cx="3670702" cy="2909455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999FF02-26D1-49A8-ACE9-CC71840AB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2" y="201236"/>
            <a:ext cx="777917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4816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0" y="1187244"/>
            <a:ext cx="8980100" cy="435231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42958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73590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The City of 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PORTLAND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has </a:t>
            </a:r>
            <a:r>
              <a:rPr lang="en-US" sz="8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neighborhood business districts.</a:t>
            </a:r>
          </a:p>
          <a:p>
            <a:pPr marL="0" indent="0" algn="r">
              <a:spcBef>
                <a:spcPts val="0"/>
              </a:spcBef>
              <a:buNone/>
            </a:pP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Together these districts contain</a:t>
            </a:r>
            <a:b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23,600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BUSINESSES and provide </a:t>
            </a:r>
            <a:r>
              <a:rPr lang="en-US" sz="6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308,000</a:t>
            </a:r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 JOBS.</a:t>
            </a: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7719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73590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472971"/>
            <a:ext cx="8229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EXPANDED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Access to Training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2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en-US" sz="6000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CAPACITY BUILDING TRAININGS and EVENTS (</a:t>
            </a:r>
            <a:r>
              <a:rPr lang="en-US" sz="48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39%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increase).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698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73590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734" y="462150"/>
            <a:ext cx="803186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Venture Portland addressed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649</a:t>
            </a:r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DISTRICT SPECIFIC REQUESTS for individualized assistance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from business districts city wide</a:t>
            </a:r>
          </a:p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					(</a:t>
            </a:r>
            <a:r>
              <a:rPr lang="en-US" sz="4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9%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increase)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67126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73590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449666"/>
            <a:ext cx="82296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Venture Portland provided </a:t>
            </a:r>
          </a:p>
          <a:p>
            <a:pPr algn="r"/>
            <a:r>
              <a:rPr lang="en-US" sz="6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3,560</a:t>
            </a:r>
            <a:r>
              <a:rPr lang="en-US" sz="5400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hours of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TECHNICAL ASSISTANCE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to business district leaders.</a:t>
            </a:r>
          </a:p>
          <a:p>
            <a:pPr algn="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increase)</a:t>
            </a:r>
          </a:p>
          <a:p>
            <a:endParaRPr lang="en-US" sz="2400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50586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73590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332" y="607543"/>
            <a:ext cx="83366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EXPANDED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Access to Grants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AWARDED </a:t>
            </a:r>
            <a:r>
              <a:rPr lang="en-US" sz="6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$85,200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to fund </a:t>
            </a:r>
            <a:r>
              <a:rPr lang="en-US" sz="44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Projects 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Districts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LEVERAGING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$230,199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 nearly </a:t>
            </a:r>
            <a:r>
              <a:rPr lang="en-US" sz="54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3-to-1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match.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80561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6861720-FE2D-4477-A865-90189D79A6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420" y="940101"/>
            <a:ext cx="3441954" cy="531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ADD258E-5DC0-43B7-8F0A-73998317B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6644" y="990599"/>
            <a:ext cx="3330658" cy="51022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437B8E-1188-4D88-A526-8B81C8728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7569" y="1141260"/>
            <a:ext cx="3322127" cy="49325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443499-C52C-4775-B54E-F2742759F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420" y="1313701"/>
            <a:ext cx="3612076" cy="44067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C1DCDC-DFD0-4277-A4A1-A1AA4BC9E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7838" y="1285854"/>
            <a:ext cx="3346821" cy="44624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ED3333-C4EE-4ED8-AA6A-8B25F670D9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974" y="2106972"/>
            <a:ext cx="4225735" cy="23791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FD1E016-1A6B-450E-B507-108A9E80EB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5420" y="1589489"/>
            <a:ext cx="3714074" cy="371407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60BBA46-38BF-4A96-8EA5-6961FA807B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1914" y="1118255"/>
            <a:ext cx="3177857" cy="4914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CFA3571-A638-4448-ACDF-07BA4CDCE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9350" y="1833276"/>
            <a:ext cx="3423772" cy="34237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2DD721-16E7-49E5-8328-F3576DD33C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1258" y="1771006"/>
            <a:ext cx="3281868" cy="3281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8F21F4-024B-4553-94A0-2A99CD36A4E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3" r="12601"/>
          <a:stretch/>
        </p:blipFill>
        <p:spPr>
          <a:xfrm>
            <a:off x="4753940" y="1822012"/>
            <a:ext cx="4048844" cy="2891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66" y="132689"/>
            <a:ext cx="8061134" cy="128856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25257" y="1250736"/>
            <a:ext cx="3956564" cy="5271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80+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district events and promotions in 2019 brought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4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Million+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customers to locally owned businesses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front door</a:t>
            </a:r>
          </a:p>
          <a:p>
            <a:pPr marL="0" lvl="1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i="1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11514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3"/>
                                            </p:cond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5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8" y="1422572"/>
            <a:ext cx="7946670" cy="2781333"/>
          </a:xfrm>
          <a:prstGeom prst="rect">
            <a:avLst/>
          </a:prstGeom>
          <a:ln w="3175"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533400" y="3810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Alberta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8" y="4741727"/>
            <a:ext cx="5897041" cy="987953"/>
          </a:xfrm>
          <a:prstGeom prst="rect">
            <a:avLst/>
          </a:prstGeom>
          <a:ln w="3175">
            <a:noFill/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029974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763"/>
            <a:ext cx="7914739" cy="126515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08922"/>
            <a:ext cx="8229600" cy="473590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873" y="1841458"/>
            <a:ext cx="8855927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Coordinated Foster Streetscape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RIBBON CUTTING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with Commissioner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Eudaly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ts val="10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F8056-4D96-4642-9D2A-F27BDBEB48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14"/>
          <a:stretch/>
        </p:blipFill>
        <p:spPr>
          <a:xfrm rot="10800000">
            <a:off x="1716087" y="2930250"/>
            <a:ext cx="5847497" cy="3569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2C574-1061-4D90-A037-4AB814EC71D6}"/>
              </a:ext>
            </a:extLst>
          </p:cNvPr>
          <p:cNvSpPr txBox="1"/>
          <p:nvPr/>
        </p:nvSpPr>
        <p:spPr>
          <a:xfrm>
            <a:off x="381000" y="854228"/>
            <a:ext cx="75002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Helped City Council and Bureaus CONNECT with neighborhood businesses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93047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3763"/>
            <a:ext cx="7914739" cy="126515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08922"/>
            <a:ext cx="8229600" cy="473590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BF8056-4D96-4642-9D2A-F27BDBEB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8374" y="2935723"/>
            <a:ext cx="6274852" cy="3531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2C574-1061-4D90-A037-4AB814EC71D6}"/>
              </a:ext>
            </a:extLst>
          </p:cNvPr>
          <p:cNvSpPr txBox="1"/>
          <p:nvPr/>
        </p:nvSpPr>
        <p:spPr>
          <a:xfrm>
            <a:off x="381000" y="854228"/>
            <a:ext cx="750025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Helped City Council and Bureaus CONNECT with neighborhood businesses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Joined Mayor Wheeler’s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ANTI-HATE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SHOP LOCAL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Press Events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8500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4" y="43763"/>
            <a:ext cx="7914739" cy="126515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308922"/>
            <a:ext cx="8229600" cy="473590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63616"/>
            <a:ext cx="8229600" cy="4024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Helped BES and PBOT mitigate IMPACT on business districts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Helped districts understand new Land Use Notifications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Maintained ‘Age Friendly Business’ and ‘Sustainability at Work’ certifications</a:t>
            </a:r>
          </a:p>
          <a:p>
            <a:pPr marL="457200" indent="-4572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Supported Neighborhood Economic Development including NPIs</a:t>
            </a:r>
          </a:p>
          <a:p>
            <a:pPr marL="457200" indent="-457200">
              <a:lnSpc>
                <a:spcPct val="8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22C574-1061-4D90-A037-4AB814EC71D6}"/>
              </a:ext>
            </a:extLst>
          </p:cNvPr>
          <p:cNvSpPr txBox="1"/>
          <p:nvPr/>
        </p:nvSpPr>
        <p:spPr>
          <a:xfrm>
            <a:off x="381000" y="854228"/>
            <a:ext cx="75002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Helped City Council and Bureaus CONNECT with neighborhood businesses</a:t>
            </a:r>
          </a:p>
          <a:p>
            <a:endParaRPr lang="en-US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C053B090-8C41-4CFC-9999-3E7564DEC6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4466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21E366-7266-47D0-8F6B-A0787F142405}"/>
              </a:ext>
            </a:extLst>
          </p:cNvPr>
          <p:cNvSpPr txBox="1"/>
          <p:nvPr/>
        </p:nvSpPr>
        <p:spPr>
          <a:xfrm>
            <a:off x="510481" y="1220594"/>
            <a:ext cx="79962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Facilitated City Council testimony for Central Eastside, Foster, Hawthorne, NW Industrial, Multnomah Village and Stadium District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54675A-129E-40DA-BA20-905EA77B3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14" y="210020"/>
            <a:ext cx="7914739" cy="1265159"/>
          </a:xfrm>
          <a:prstGeom prst="rect">
            <a:avLst/>
          </a:prstGeom>
        </p:spPr>
      </p:pic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id="{CFE34590-5713-47AC-89B6-4C2953269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5" r="18788"/>
          <a:stretch/>
        </p:blipFill>
        <p:spPr>
          <a:xfrm rot="5400000">
            <a:off x="757050" y="2502431"/>
            <a:ext cx="2895600" cy="3706865"/>
          </a:xfrm>
          <a:prstGeom prst="rect">
            <a:avLst/>
          </a:prstGeom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7F7D87F-00C2-4588-9A12-EC2C8A4860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27475" b="9899"/>
          <a:stretch/>
        </p:blipFill>
        <p:spPr>
          <a:xfrm rot="10800000">
            <a:off x="4370157" y="2908063"/>
            <a:ext cx="4609804" cy="2215565"/>
          </a:xfrm>
          <a:prstGeom prst="rect">
            <a:avLst/>
          </a:prstGeom>
        </p:spPr>
      </p:pic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E081FA67-4AFD-4231-A0E7-A147AB9C37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651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4735901"/>
          </a:xfrm>
        </p:spPr>
        <p:txBody>
          <a:bodyPr>
            <a:normAutofit/>
          </a:bodyPr>
          <a:lstStyle/>
          <a:p>
            <a:pPr mar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marL="0" lvl="0" indent="0" algn="r">
              <a:spcBef>
                <a:spcPts val="0"/>
              </a:spcBef>
              <a:buNone/>
            </a:pPr>
            <a:endParaRPr lang="en-US" sz="3500" dirty="0"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pPr lvl="0" algn="ctr">
              <a:spcBef>
                <a:spcPts val="0"/>
              </a:spcBef>
              <a:buNone/>
            </a:pPr>
            <a:endParaRPr lang="en-US" dirty="0">
              <a:solidFill>
                <a:schemeClr val="bg1"/>
              </a:solidFill>
              <a:latin typeface="Gotham Narrow Book" pitchFamily="50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" y="5334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6136" y="636761"/>
            <a:ext cx="793172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Venture Portland Board Members contributed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926</a:t>
            </a:r>
            <a:r>
              <a:rPr lang="en-US" sz="6600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equal to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.46 FTE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18.5 </a:t>
            </a:r>
            <a:r>
              <a:rPr lang="en-US" sz="4000" b="1" dirty="0" err="1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4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/wk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06126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5" y="694909"/>
            <a:ext cx="8401016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60355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575" y="4602089"/>
            <a:ext cx="8198849" cy="204683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Established the Catalytic Investment Initiative</a:t>
            </a:r>
          </a:p>
          <a:p>
            <a:pPr>
              <a:spcBef>
                <a:spcPts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Created the inaugural Age-Friendly Business Awards</a:t>
            </a:r>
          </a:p>
          <a:p>
            <a:pPr>
              <a:spcBef>
                <a:spcPts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Launched the All-User Restroom Challenge</a:t>
            </a:r>
          </a:p>
          <a:p>
            <a:pPr>
              <a:spcBef>
                <a:spcPts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Promoted shopping local during the holiday season</a:t>
            </a:r>
          </a:p>
          <a:p>
            <a:pPr>
              <a:spcBef>
                <a:spcPts val="0"/>
              </a:spcBef>
            </a:pP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Changed City bureau severe weather messaging</a:t>
            </a:r>
          </a:p>
        </p:txBody>
      </p:sp>
      <p:pic>
        <p:nvPicPr>
          <p:cNvPr id="8" name="Picture 7" descr="A picture containing building, person, man, front&#10;&#10;Description automatically generated">
            <a:extLst>
              <a:ext uri="{FF2B5EF4-FFF2-40B4-BE49-F238E27FC236}">
                <a16:creationId xmlns:a16="http://schemas.microsoft.com/office/drawing/2014/main" id="{5BF3CECE-E23C-40A6-B9FA-74B77488ED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94" y="1055844"/>
            <a:ext cx="6427211" cy="3288752"/>
          </a:xfrm>
          <a:prstGeom prst="rect">
            <a:avLst/>
          </a:prstGeom>
        </p:spPr>
      </p:pic>
      <p:pic>
        <p:nvPicPr>
          <p:cNvPr id="10" name="Picture 9" descr="A picture containing indoor, sitting, dark, black&#10;&#10;Description automatically generated">
            <a:extLst>
              <a:ext uri="{FF2B5EF4-FFF2-40B4-BE49-F238E27FC236}">
                <a16:creationId xmlns:a16="http://schemas.microsoft.com/office/drawing/2014/main" id="{5E855707-8EBE-4C86-9F6E-1E0737E7B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0" y="0"/>
            <a:ext cx="882167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0252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888" y="1017712"/>
            <a:ext cx="8198849" cy="5286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Catalytic effort addresses disparity, gentrification and displacement among targeted East and North Portland business districts.</a:t>
            </a:r>
          </a:p>
          <a:p>
            <a:pPr marL="0" indent="0">
              <a:buNone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Goals/Results</a:t>
            </a:r>
          </a:p>
          <a:p>
            <a:pPr>
              <a:lnSpc>
                <a:spcPct val="8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10-20% Increase in Members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sz="36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27%</a:t>
            </a:r>
            <a:r>
              <a:rPr lang="en-US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INCREASE NEW members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10-20% Increase in Volunteers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sz="36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64%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INCREASE NEW board members</a:t>
            </a:r>
          </a:p>
          <a:p>
            <a:pPr>
              <a:lnSpc>
                <a:spcPct val="80000"/>
              </a:lnSpc>
              <a:buClr>
                <a:schemeClr val="tx1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10-20% Increase in Revenue</a:t>
            </a:r>
          </a:p>
          <a:p>
            <a:pPr lvl="1">
              <a:lnSpc>
                <a:spcPct val="80000"/>
              </a:lnSpc>
              <a:buClr>
                <a:schemeClr val="tx1"/>
              </a:buClr>
            </a:pPr>
            <a:r>
              <a:rPr lang="en-US" sz="36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17%</a:t>
            </a:r>
            <a:r>
              <a:rPr lang="en-US" sz="3200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INCREASE (generated $158,000)</a:t>
            </a:r>
            <a:endParaRPr lang="en-US" sz="3200" dirty="0">
              <a:latin typeface="Gotham Narrow Book" pitchFamily="50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481" y="5616665"/>
            <a:ext cx="2337326" cy="11157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35" y="0"/>
            <a:ext cx="738289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32491"/>
      </p:ext>
    </p:extLst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392" y="1152691"/>
            <a:ext cx="832932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30,000+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attendees at REVENUE GENERATING events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District CLEAN-UPS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Positive Earned MEDIA STORIES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(including features on KOIN and KATU)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NEW or STRENGTHENED Benefits 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1" y="83805"/>
            <a:ext cx="738289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8377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77" y="234225"/>
            <a:ext cx="6486195" cy="1447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483" y="1327482"/>
            <a:ext cx="84728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Professional Staffing 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Business District Organizer (12 hours/week)</a:t>
            </a:r>
          </a:p>
          <a:p>
            <a:pPr>
              <a:spcAft>
                <a:spcPts val="1200"/>
              </a:spcAft>
              <a:buClr>
                <a:schemeClr val="tx1"/>
              </a:buClr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Catalytic Grant Funds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Reduced Match Enables District Creativity  </a:t>
            </a:r>
          </a:p>
          <a:p>
            <a:pPr>
              <a:spcAft>
                <a:spcPts val="1200"/>
              </a:spcAft>
              <a:buClr>
                <a:schemeClr val="tx1"/>
              </a:buClr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chemeClr val="tx1"/>
              </a:buClr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District-specific Technical Assistance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5819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16" y="1635853"/>
            <a:ext cx="4951164" cy="3302175"/>
          </a:xfrm>
          <a:prstGeom prst="rect">
            <a:avLst/>
          </a:prstGeom>
          <a:ln w="3175"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Beaumont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457" y="1635853"/>
            <a:ext cx="2984467" cy="461235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21311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accel="4000" decel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grpId="2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0138" cy="1422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203" y="1152691"/>
            <a:ext cx="4900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latin typeface="Gotham Narrow Book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Gotham Narrow Book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8312" y="1008209"/>
            <a:ext cx="557987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Economic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Expanded ‘Around the World in 82 Dishes’ generated nearly 800 purchases over 2 weeks (20% increase)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0213" y="348210"/>
            <a:ext cx="2664824" cy="3553099"/>
          </a:xfrm>
          <a:prstGeom prst="rect">
            <a:avLst/>
          </a:prstGeom>
          <a:ln w="3175"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479F3-BA59-4CC5-97C7-EE2D6035D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3" b="14415"/>
          <a:stretch/>
        </p:blipFill>
        <p:spPr>
          <a:xfrm>
            <a:off x="836492" y="3263990"/>
            <a:ext cx="3735508" cy="3158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7528" y="3590385"/>
            <a:ext cx="3867510" cy="2939307"/>
          </a:xfrm>
          <a:prstGeom prst="rect">
            <a:avLst/>
          </a:prstGeom>
          <a:ln w="3175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59975897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0138" cy="1422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203" y="1152691"/>
            <a:ext cx="49001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latin typeface="Gotham Narrow Book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Gotham Narrow Book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0754" y="1034987"/>
            <a:ext cx="51109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Translated ‘82 Dishes’ passport into 3 languages; partnered with Jade District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Set Diversity Benchmarks (30% members are POC)</a:t>
            </a: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7" name="Picture 6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64A99D77-A591-464D-A47E-8AE221ABD0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3" t="43968" r="10303" b="24594"/>
          <a:stretch/>
        </p:blipFill>
        <p:spPr>
          <a:xfrm>
            <a:off x="803563" y="3972351"/>
            <a:ext cx="6765425" cy="2600324"/>
          </a:xfrm>
          <a:prstGeom prst="rect">
            <a:avLst/>
          </a:prstGeom>
        </p:spPr>
      </p:pic>
      <p:pic>
        <p:nvPicPr>
          <p:cNvPr id="10" name="Picture 9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15A410B6-13F4-41E7-9C25-1748E8CF5F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1" r="6427"/>
          <a:stretch/>
        </p:blipFill>
        <p:spPr>
          <a:xfrm>
            <a:off x="5465379" y="711240"/>
            <a:ext cx="3280784" cy="2600325"/>
          </a:xfrm>
          <a:prstGeom prst="rect">
            <a:avLst/>
          </a:prstGeom>
        </p:spPr>
      </p:pic>
      <p:pic>
        <p:nvPicPr>
          <p:cNvPr id="13" name="Picture 12" descr="A person standing in front of a restaurant&#10;&#10;Description automatically generated">
            <a:extLst>
              <a:ext uri="{FF2B5EF4-FFF2-40B4-BE49-F238E27FC236}">
                <a16:creationId xmlns:a16="http://schemas.microsoft.com/office/drawing/2014/main" id="{1FBA2BC6-C9FC-4FF0-955B-B3283FDA13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4" t="3967" r="9217"/>
          <a:stretch/>
        </p:blipFill>
        <p:spPr>
          <a:xfrm>
            <a:off x="5841042" y="3429000"/>
            <a:ext cx="2905121" cy="296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9597"/>
      </p:ext>
    </p:extLst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48"/>
            <a:ext cx="6333189" cy="14314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8275" y="1034435"/>
            <a:ext cx="60639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Economic Impact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Expanded ‘Tasting Tour’ – generated $8,000+ in business revenue (20% increase)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Increased social media presence to promote businesses</a:t>
            </a:r>
          </a:p>
        </p:txBody>
      </p:sp>
      <p:pic>
        <p:nvPicPr>
          <p:cNvPr id="6" name="Picture 5" descr="A person riding on the back of a truck&#10;&#10;Description automatically generated">
            <a:extLst>
              <a:ext uri="{FF2B5EF4-FFF2-40B4-BE49-F238E27FC236}">
                <a16:creationId xmlns:a16="http://schemas.microsoft.com/office/drawing/2014/main" id="{D388B661-EDA3-4460-A128-DF55CE6FE9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2" t="28828" r="-1015"/>
          <a:stretch/>
        </p:blipFill>
        <p:spPr>
          <a:xfrm>
            <a:off x="4710679" y="3741787"/>
            <a:ext cx="3689244" cy="2913779"/>
          </a:xfrm>
          <a:prstGeom prst="rect">
            <a:avLst/>
          </a:prstGeom>
        </p:spPr>
      </p:pic>
      <p:pic>
        <p:nvPicPr>
          <p:cNvPr id="14" name="Picture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80BC120-0FE6-410F-AD66-E3412E8C52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t="20329" r="12580" b="7424"/>
          <a:stretch/>
        </p:blipFill>
        <p:spPr>
          <a:xfrm>
            <a:off x="744077" y="3867928"/>
            <a:ext cx="3782292" cy="277677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9F2B63-11F7-46C5-B0D9-E2D4D7BF10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2052">
            <a:off x="6391024" y="543733"/>
            <a:ext cx="2254582" cy="348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8770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48"/>
            <a:ext cx="6333189" cy="14314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548" y="1020525"/>
            <a:ext cx="4599709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Expanded Foster Winterfest with family-friendly festivities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Expanded district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C19A8-1D70-48CA-8F13-415A66C0D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0926" y="1269907"/>
            <a:ext cx="3084459" cy="30844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E5D57D-D855-420D-B5FF-C3F8CC6408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2" t="-17654" r="1747" b="17654"/>
          <a:stretch/>
        </p:blipFill>
        <p:spPr>
          <a:xfrm>
            <a:off x="353006" y="3354549"/>
            <a:ext cx="4599710" cy="3183193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5851384-F6C3-41AB-A905-1DCB38DF8C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127" y="4902976"/>
            <a:ext cx="3554867" cy="156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83720"/>
      </p:ext>
    </p:extLst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8" y="32142"/>
            <a:ext cx="6526460" cy="14751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5200" y="1007862"/>
            <a:ext cx="85851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Impact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Expanded ‘Cruising Gateway’ event – 300 attendees (20% increase)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Expanded ‘Gateway Winter Festival’ – 250 attendees (25% increase), 88% increase in business participation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 pitchFamily="50" charset="0"/>
              <a:ea typeface="+mn-ea"/>
              <a:cs typeface="+mn-cs"/>
            </a:endParaRPr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C903A81E-2A46-4D1F-B919-26E5D199D3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788"/>
          <a:stretch/>
        </p:blipFill>
        <p:spPr>
          <a:xfrm>
            <a:off x="161961" y="3241171"/>
            <a:ext cx="5335557" cy="281940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738BD397-C618-4340-8BC7-E1ADE27DA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87" y="3057599"/>
            <a:ext cx="3336952" cy="333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392383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31" y="32142"/>
            <a:ext cx="6526460" cy="14751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2183" y="1007862"/>
            <a:ext cx="8585186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Community Engagement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Partnered with PBOT on Halsey/Weidler Streetscape Project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website connects community to district news, businesses and resources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Narrow Book" pitchFamily="50" charset="0"/>
              <a:ea typeface="+mn-ea"/>
              <a:cs typeface="+mn-cs"/>
            </a:endParaRPr>
          </a:p>
        </p:txBody>
      </p:sp>
      <p:pic>
        <p:nvPicPr>
          <p:cNvPr id="13" name="Picture 1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E9A7DF8F-DD1E-40C9-8FFB-916B9F42B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68" y="3089564"/>
            <a:ext cx="6267864" cy="328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1359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3" y="51162"/>
            <a:ext cx="6079738" cy="1374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408" y="1167930"/>
            <a:ext cx="82807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Economic Impact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‘Midway Thriving’ event connected businesses with community partners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New Midway branding modernized district and prepared district for first-time map launch in 2020 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281630D-0A9D-4743-B493-92AAA0E924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27475"/>
          <a:stretch/>
        </p:blipFill>
        <p:spPr>
          <a:xfrm>
            <a:off x="4284170" y="3740195"/>
            <a:ext cx="4572000" cy="2721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D0A7D8-EDF0-4392-BB7D-798325FB40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9" b="15282"/>
          <a:stretch/>
        </p:blipFill>
        <p:spPr>
          <a:xfrm>
            <a:off x="252596" y="3709384"/>
            <a:ext cx="4031574" cy="304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05605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2" y="144164"/>
            <a:ext cx="6079738" cy="13741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5379" y="1270418"/>
            <a:ext cx="820399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Participation and representation of businesses on Outer Division Safety Project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Partnership with Division Midway Alliance NPI on business support, events and advocacy</a:t>
            </a:r>
          </a:p>
        </p:txBody>
      </p:sp>
      <p:pic>
        <p:nvPicPr>
          <p:cNvPr id="12" name="Picture 11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E805D2EF-E6BD-43CA-8123-F900CA5840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t="2549" r="18939" b="28285"/>
          <a:stretch/>
        </p:blipFill>
        <p:spPr>
          <a:xfrm>
            <a:off x="881496" y="3551608"/>
            <a:ext cx="4394441" cy="2863046"/>
          </a:xfrm>
          <a:prstGeom prst="rect">
            <a:avLst/>
          </a:prstGeom>
        </p:spPr>
      </p:pic>
      <p:pic>
        <p:nvPicPr>
          <p:cNvPr id="16" name="Picture 1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9AE9BE4-B498-4119-BF59-F9A0576E3E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2" t="6465" r="26061" b="33692"/>
          <a:stretch/>
        </p:blipFill>
        <p:spPr>
          <a:xfrm>
            <a:off x="5646553" y="3551608"/>
            <a:ext cx="2986567" cy="2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652226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8"/>
            <a:ext cx="6363570" cy="1438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7063" y="1197443"/>
            <a:ext cx="85179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Economic Impact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Kenton Garage Sale and ‘Wooden Nickel’ events increased business revenue 39%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Holiday events generated 300 sales 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AF1735E-9DE8-4B09-984A-610FC1114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72" y="3429000"/>
            <a:ext cx="4572000" cy="2571750"/>
          </a:xfrm>
          <a:prstGeom prst="rect">
            <a:avLst/>
          </a:prstGeom>
        </p:spPr>
      </p:pic>
      <p:pic>
        <p:nvPicPr>
          <p:cNvPr id="11" name="Picture 1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E2DFB1E7-9A49-4D20-B789-272D9957A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45" y="3154380"/>
            <a:ext cx="3418609" cy="34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545987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8"/>
            <a:ext cx="6363570" cy="1438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2618" y="1197443"/>
            <a:ext cx="8118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1,200 kids and adults participated in ‘Trick or Treat on Denver’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‘Deck the Paul’ brought 450 residents together to celebrate at iconic Paul Bunyan statue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E136E2-67D3-43C8-902E-85F67BAFF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6844" y="3421203"/>
            <a:ext cx="2719820" cy="2719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D505C-6109-4D13-99B9-AF07CC42E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8164" y="3388731"/>
            <a:ext cx="2648991" cy="2719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9F7E76A-9A40-40BF-872B-A5D28C3331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7" y="3408643"/>
            <a:ext cx="2719820" cy="271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39727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12" y="1259679"/>
            <a:ext cx="1987874" cy="4467135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457199" y="457200"/>
            <a:ext cx="3674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Belmont Area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280" y="1177741"/>
            <a:ext cx="2471615" cy="378980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73"/>
          <a:stretch/>
        </p:blipFill>
        <p:spPr>
          <a:xfrm>
            <a:off x="2863499" y="1733781"/>
            <a:ext cx="3338893" cy="267773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20507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955" y="1237639"/>
            <a:ext cx="50767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Economic Impact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‘St. Johns Bites’ generated $15,000+ over 10 days for businesses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‘Night on the Town +1’ brought 1,000+ attendees to shop and dine in the district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53ECC-C4E8-4017-940B-EA7E9006E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0821" cy="160338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A37F3E0-9E89-4677-B55C-C9211F811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37" y="4081552"/>
            <a:ext cx="4040701" cy="2374666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D93570-AC82-4667-B45F-003ABB9106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502" y="1237639"/>
            <a:ext cx="3027543" cy="459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15934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019" y="1193180"/>
            <a:ext cx="523082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300" b="1" dirty="0"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Expanded Halloween Walk provided safe, fun trick-or-treating for 1,100+ residents (20% increase)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Partnered with Cathedral Park Jazz Festival to host fundraiser to support district improvements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C99B6A-1E89-4FE4-B056-2FB58CF05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3" y="111472"/>
            <a:ext cx="5230821" cy="1603387"/>
          </a:xfrm>
          <a:prstGeom prst="rect">
            <a:avLst/>
          </a:prstGeom>
        </p:spPr>
      </p:pic>
      <p:pic>
        <p:nvPicPr>
          <p:cNvPr id="10" name="Picture 9" descr="A group of people walking down a street in front of a crowd&#10;&#10;Description automatically generated">
            <a:extLst>
              <a:ext uri="{FF2B5EF4-FFF2-40B4-BE49-F238E27FC236}">
                <a16:creationId xmlns:a16="http://schemas.microsoft.com/office/drawing/2014/main" id="{153A6FFF-3459-4C9E-9BB7-B47569CEC8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3"/>
          <a:stretch/>
        </p:blipFill>
        <p:spPr>
          <a:xfrm>
            <a:off x="5780097" y="261478"/>
            <a:ext cx="3055559" cy="3841724"/>
          </a:xfrm>
          <a:prstGeom prst="rect">
            <a:avLst/>
          </a:prstGeom>
        </p:spPr>
      </p:pic>
      <p:pic>
        <p:nvPicPr>
          <p:cNvPr id="15" name="Picture 14" descr="A person standing next to a fire hydrant&#10;&#10;Description automatically generated">
            <a:extLst>
              <a:ext uri="{FF2B5EF4-FFF2-40B4-BE49-F238E27FC236}">
                <a16:creationId xmlns:a16="http://schemas.microsoft.com/office/drawing/2014/main" id="{ABFF7323-B547-4B2F-B8C4-95DE76DA0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1" b="7475"/>
          <a:stretch/>
        </p:blipFill>
        <p:spPr>
          <a:xfrm>
            <a:off x="4170177" y="4103202"/>
            <a:ext cx="4665479" cy="2485446"/>
          </a:xfrm>
          <a:prstGeom prst="rect">
            <a:avLst/>
          </a:prstGeom>
        </p:spPr>
      </p:pic>
      <p:pic>
        <p:nvPicPr>
          <p:cNvPr id="17" name="Picture 16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6D1212E8-BA00-454D-8CB6-F8E96F9CE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78" y="4103202"/>
            <a:ext cx="3366655" cy="25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4733"/>
      </p:ext>
    </p:extLst>
  </p:cSld>
  <p:clrMapOvr>
    <a:masterClrMapping/>
  </p:clrMapOvr>
  <p:transition spd="slow">
    <p:fad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86" y="0"/>
            <a:ext cx="8394969" cy="16368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823" y="1170438"/>
            <a:ext cx="6903650" cy="4023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Economic Impact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Generated $5,900+ in business revenue with charitable promotion in response to street closure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‘Walk Williams’ promotion supported businesses through ongoing district construction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3C064C-C25E-4564-BEE6-60613742A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720" y="3865825"/>
            <a:ext cx="4460670" cy="2895369"/>
          </a:xfrm>
          <a:prstGeom prst="rect">
            <a:avLst/>
          </a:prstGeom>
        </p:spPr>
      </p:pic>
      <p:pic>
        <p:nvPicPr>
          <p:cNvPr id="10" name="Picture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ABAAC1B-9B40-42B9-9FF0-D6A7E0921B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7" t="50000"/>
          <a:stretch/>
        </p:blipFill>
        <p:spPr>
          <a:xfrm rot="763028">
            <a:off x="6511048" y="1587365"/>
            <a:ext cx="2138791" cy="45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261293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1" y="0"/>
            <a:ext cx="8394969" cy="16368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9837"/>
            <a:ext cx="8825328" cy="4658447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Community Engagement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time Halloween event provided safe, fun event for 1,600+ neighborhood residents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‘Williams Gives’ promotion raised $2,500+ for local residents in need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Engaged with developers, PBOT,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Trimet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provide construction updates to businesses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446604-6657-4A51-BD02-C0107A3BD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5" y="3344670"/>
            <a:ext cx="3917915" cy="455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DAE099-4B0F-453E-890F-F3E3A16999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33" r="21075"/>
          <a:stretch/>
        </p:blipFill>
        <p:spPr>
          <a:xfrm rot="5400000">
            <a:off x="5458725" y="3343681"/>
            <a:ext cx="3373476" cy="2775097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B083400-434F-4C52-A0DB-827961858F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13" y="4065103"/>
            <a:ext cx="4375404" cy="235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45592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7066" y="1354540"/>
            <a:ext cx="8049868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Using the Catalytic Investment Initiative as a model, Venture Portland has expanded staffing in 5 districts (Beaumont, Belmont Area, Division/Clinton, Lloyd and NE Broadway).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With Venture Portland’s support, these districts: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INCREASED membership </a:t>
            </a:r>
            <a:r>
              <a:rPr lang="en-US" sz="44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60%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INCREASED volunteer hours </a:t>
            </a:r>
            <a:r>
              <a:rPr lang="en-US" sz="44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INCREASED revenue </a:t>
            </a:r>
            <a:r>
              <a:rPr lang="en-US" sz="44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1BB339C-8F3D-4D6A-B8BE-E5BEA1066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7" y="285974"/>
            <a:ext cx="713293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7188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7998CD-900C-498A-9131-615771F42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518" y="2680713"/>
            <a:ext cx="9590309" cy="157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43461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2885" y="1197679"/>
            <a:ext cx="7886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Homelessness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4" name="Picture 3" descr="A picture containing plate, food, clock, drawing&#10;&#10;Description automatically generated">
            <a:extLst>
              <a:ext uri="{FF2B5EF4-FFF2-40B4-BE49-F238E27FC236}">
                <a16:creationId xmlns:a16="http://schemas.microsoft.com/office/drawing/2014/main" id="{740D58FB-90FF-4098-B6B6-785689CA2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602" y="4613669"/>
            <a:ext cx="3428571" cy="16761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3AAFC5-251D-4D3D-B499-6CE68A26D20E}"/>
              </a:ext>
            </a:extLst>
          </p:cNvPr>
          <p:cNvSpPr txBox="1"/>
          <p:nvPr/>
        </p:nvSpPr>
        <p:spPr>
          <a:xfrm>
            <a:off x="460879" y="1931972"/>
            <a:ext cx="85074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Central Eastside launched first ESD in Portland in 18 years to provide cleaning, safety, streetscape improvement and workforce development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Foster Area secured permanent board seat for Laurelwood Center shelter to support community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7" name="Picture 6" descr="A picture containing object, dark, sitting, clock&#10;&#10;Description automatically generated">
            <a:extLst>
              <a:ext uri="{FF2B5EF4-FFF2-40B4-BE49-F238E27FC236}">
                <a16:creationId xmlns:a16="http://schemas.microsoft.com/office/drawing/2014/main" id="{D187D882-4FED-453E-AB82-D08AAB101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1" y="223341"/>
            <a:ext cx="78279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14692"/>
      </p:ext>
    </p:extLst>
  </p:cSld>
  <p:clrMapOvr>
    <a:masterClrMapping/>
  </p:clrMapOvr>
  <p:transition spd="slow"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2885" y="1031421"/>
            <a:ext cx="7886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6DDAF943-5917-4DC8-9623-94DBDAD33B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3390" r="21716"/>
          <a:stretch/>
        </p:blipFill>
        <p:spPr>
          <a:xfrm>
            <a:off x="5156752" y="1440873"/>
            <a:ext cx="3693349" cy="46029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ABC986-81C9-4A9E-B1E3-529456D282CE}"/>
              </a:ext>
            </a:extLst>
          </p:cNvPr>
          <p:cNvSpPr txBox="1"/>
          <p:nvPr/>
        </p:nvSpPr>
        <p:spPr>
          <a:xfrm>
            <a:off x="460879" y="1713911"/>
            <a:ext cx="45821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Kenton partnered with PPB to host training for businesses on effectively dealing with people in mental health crisis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Division/Clinton developed Block Captain program to keep sidewalks clear during severe weather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10" name="Picture 9" descr="A picture containing object, dark, sitting, clock&#10;&#10;Description automatically generated">
            <a:extLst>
              <a:ext uri="{FF2B5EF4-FFF2-40B4-BE49-F238E27FC236}">
                <a16:creationId xmlns:a16="http://schemas.microsoft.com/office/drawing/2014/main" id="{F245B4FF-81BF-4B1E-B071-BFC3088C5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1" y="223341"/>
            <a:ext cx="78279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90002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2885" y="1031421"/>
            <a:ext cx="7886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Livability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4" name="Picture 3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F4E96820-7354-4A5B-9F36-6A6CA534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4" b="9311"/>
          <a:stretch/>
        </p:blipFill>
        <p:spPr>
          <a:xfrm>
            <a:off x="4818610" y="1562379"/>
            <a:ext cx="3979026" cy="33102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66D6D7-F738-4250-9209-E240300F82E9}"/>
              </a:ext>
            </a:extLst>
          </p:cNvPr>
          <p:cNvSpPr txBox="1"/>
          <p:nvPr/>
        </p:nvSpPr>
        <p:spPr>
          <a:xfrm>
            <a:off x="460879" y="1713911"/>
            <a:ext cx="43577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Kenton collected 8 truckloads of trash at post July 4 park cleanup</a:t>
            </a:r>
          </a:p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St. Johns serve as stewards for public plaza - schedule community events, ensure proper permitting, host monthly clean-ups, coordinate rapid-response crime watch with nearby businesses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10" name="Picture 9" descr="A picture containing object, dark, sitting, clock&#10;&#10;Description automatically generated">
            <a:extLst>
              <a:ext uri="{FF2B5EF4-FFF2-40B4-BE49-F238E27FC236}">
                <a16:creationId xmlns:a16="http://schemas.microsoft.com/office/drawing/2014/main" id="{4CF86F4B-C8F2-4336-8E94-049D6A3FB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1" y="223341"/>
            <a:ext cx="78279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48531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92885" y="1031421"/>
            <a:ext cx="7886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Equity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4" name="Picture 3" descr="WVBA_DiversityStrategy_2-15-17.pdf - Adobe Acrobat Pro DC">
            <a:extLst>
              <a:ext uri="{FF2B5EF4-FFF2-40B4-BE49-F238E27FC236}">
                <a16:creationId xmlns:a16="http://schemas.microsoft.com/office/drawing/2014/main" id="{2CD301DD-3ED2-4589-9E44-1E5981D74A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29615" r="56632" b="41750"/>
          <a:stretch/>
        </p:blipFill>
        <p:spPr>
          <a:xfrm>
            <a:off x="145984" y="3468237"/>
            <a:ext cx="3419022" cy="2730280"/>
          </a:xfrm>
          <a:prstGeom prst="rect">
            <a:avLst/>
          </a:prstGeom>
        </p:spPr>
      </p:pic>
      <p:pic>
        <p:nvPicPr>
          <p:cNvPr id="5" name="Picture 4" descr="WVBA_DiversityStrategy_2-15-17.pdf - Adobe Acrobat Pro DC">
            <a:extLst>
              <a:ext uri="{FF2B5EF4-FFF2-40B4-BE49-F238E27FC236}">
                <a16:creationId xmlns:a16="http://schemas.microsoft.com/office/drawing/2014/main" id="{92874197-48AB-40FC-98F2-96EEBC4FF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t="59211" r="56524" b="15035"/>
          <a:stretch/>
        </p:blipFill>
        <p:spPr>
          <a:xfrm>
            <a:off x="5996263" y="3868347"/>
            <a:ext cx="2804127" cy="2104880"/>
          </a:xfrm>
          <a:prstGeom prst="rect">
            <a:avLst/>
          </a:prstGeom>
        </p:spPr>
      </p:pic>
      <p:pic>
        <p:nvPicPr>
          <p:cNvPr id="6" name="Picture 5" descr="WVBA_DiversityStrategy_2-15-17.pdf - Adobe Acrobat Pro DC">
            <a:extLst>
              <a:ext uri="{FF2B5EF4-FFF2-40B4-BE49-F238E27FC236}">
                <a16:creationId xmlns:a16="http://schemas.microsoft.com/office/drawing/2014/main" id="{D9CA3E5E-859A-40A7-9601-D5694E3643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3" t="30753" r="37269" b="42099"/>
          <a:stretch/>
        </p:blipFill>
        <p:spPr>
          <a:xfrm>
            <a:off x="3339387" y="4350896"/>
            <a:ext cx="2647747" cy="2205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D6A840-9F2C-4FBD-B169-A928E4CA50F6}"/>
              </a:ext>
            </a:extLst>
          </p:cNvPr>
          <p:cNvSpPr txBox="1"/>
          <p:nvPr/>
        </p:nvSpPr>
        <p:spPr>
          <a:xfrm>
            <a:off x="460880" y="1713911"/>
            <a:ext cx="825363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Venture Portland works with 12 districts to develop Diversity Strategies that help them understand the demographic makeup of their districts and set goals for becoming more inclusive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Gotham Narrow Book" pitchFamily="50" charset="0"/>
            </a:endParaRPr>
          </a:p>
        </p:txBody>
      </p:sp>
      <p:pic>
        <p:nvPicPr>
          <p:cNvPr id="8" name="Picture 7" descr="A picture containing object, dark, sitting, clock&#10;&#10;Description automatically generated">
            <a:extLst>
              <a:ext uri="{FF2B5EF4-FFF2-40B4-BE49-F238E27FC236}">
                <a16:creationId xmlns:a16="http://schemas.microsoft.com/office/drawing/2014/main" id="{A71F28B2-C601-4AF3-BD36-54E7747A8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1" y="223341"/>
            <a:ext cx="782794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813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199" y="457200"/>
            <a:ext cx="4270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Central Eastside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35"/>
          <a:stretch/>
        </p:blipFill>
        <p:spPr>
          <a:xfrm>
            <a:off x="4663885" y="1547066"/>
            <a:ext cx="3704455" cy="3514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D929660F-B9B8-4599-B7D0-AFCAE3EF5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1638" y="2626024"/>
            <a:ext cx="4195636" cy="322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5548120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" decel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2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58" y="85401"/>
            <a:ext cx="7770742" cy="143813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851" y="1350658"/>
            <a:ext cx="8070575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Our continued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PARTNERSHIP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RECOGNITION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of Venture Portland and neighborhood business districts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DRIVES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Portland’s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ECONOMY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Gotham Narrow Book" pitchFamily="50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06966"/>
      </p:ext>
    </p:extLst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845" y="933569"/>
            <a:ext cx="6278061" cy="2996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3845" y="4297852"/>
            <a:ext cx="5906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ventureportland.org</a:t>
            </a:r>
          </a:p>
        </p:txBody>
      </p:sp>
      <p:pic>
        <p:nvPicPr>
          <p:cNvPr id="4" name="Picture 3" descr="twitter.JPG">
            <a:hlinkClick r:id="rId4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647580" y="5172610"/>
            <a:ext cx="438316" cy="449555"/>
          </a:xfrm>
          <a:prstGeom prst="rect">
            <a:avLst/>
          </a:prstGeom>
        </p:spPr>
      </p:pic>
      <p:pic>
        <p:nvPicPr>
          <p:cNvPr id="5" name="Picture 4" descr="fb.bmp">
            <a:hlinkClick r:id="rId6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105247" y="5162405"/>
            <a:ext cx="444872" cy="449555"/>
          </a:xfrm>
          <a:prstGeom prst="rect">
            <a:avLst/>
          </a:prstGeom>
        </p:spPr>
      </p:pic>
      <p:pic>
        <p:nvPicPr>
          <p:cNvPr id="6" name="Picture 5">
            <a:hlinkClick r:id="rId8"/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385" y="5183477"/>
            <a:ext cx="407410" cy="4074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93799" y="5120832"/>
            <a:ext cx="32854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sz="2800" b="1" dirty="0" err="1">
                <a:solidFill>
                  <a:srgbClr val="8DC6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ventureportland</a:t>
            </a:r>
            <a:endParaRPr lang="en-US" sz="2800" b="1" dirty="0">
              <a:solidFill>
                <a:srgbClr val="8DC6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10174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33400"/>
            <a:ext cx="4731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Columbia Corridor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346" y="2266244"/>
            <a:ext cx="2640227" cy="162814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9" y="1567608"/>
            <a:ext cx="4900880" cy="30254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37" y="5540985"/>
            <a:ext cx="2337326" cy="111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10329"/>
      </p:ext>
    </p:extLst>
  </p:cSld>
  <p:clrMapOvr>
    <a:masterClrMapping/>
  </p:clrMapOvr>
  <p:transition spd="slow" advClick="0" advTm="2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10487</TotalTime>
  <Words>1184</Words>
  <Application>Microsoft Office PowerPoint</Application>
  <PresentationFormat>On-screen Show (4:3)</PresentationFormat>
  <Paragraphs>277</Paragraphs>
  <Slides>81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Gotham Narrow Book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Falkinburg</dc:creator>
  <cp:lastModifiedBy>Brad James</cp:lastModifiedBy>
  <cp:revision>596</cp:revision>
  <cp:lastPrinted>2020-01-28T22:14:22Z</cp:lastPrinted>
  <dcterms:created xsi:type="dcterms:W3CDTF">2014-07-28T19:18:42Z</dcterms:created>
  <dcterms:modified xsi:type="dcterms:W3CDTF">2020-01-29T16:32:57Z</dcterms:modified>
</cp:coreProperties>
</file>