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65" r:id="rId3"/>
    <p:sldId id="274" r:id="rId4"/>
    <p:sldId id="279" r:id="rId5"/>
    <p:sldId id="275" r:id="rId6"/>
    <p:sldId id="278" r:id="rId7"/>
    <p:sldId id="276" r:id="rId8"/>
    <p:sldId id="277" r:id="rId9"/>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738DF0A-162D-4287-B818-06529CE9D583}">
          <p14:sldIdLst>
            <p14:sldId id="259"/>
            <p14:sldId id="265"/>
            <p14:sldId id="274"/>
            <p14:sldId id="279"/>
            <p14:sldId id="275"/>
            <p14:sldId id="278"/>
            <p14:sldId id="276"/>
            <p14:sldId id="277"/>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69001" autoAdjust="0"/>
  </p:normalViewPr>
  <p:slideViewPr>
    <p:cSldViewPr>
      <p:cViewPr varScale="1">
        <p:scale>
          <a:sx n="62" d="100"/>
          <a:sy n="62" d="100"/>
        </p:scale>
        <p:origin x="714" y="6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AC758E6F-D4FB-46FE-9D3C-39203D6563E5}" type="datetimeFigureOut">
              <a:rPr lang="en-US" smtClean="0"/>
              <a:t>1/27/2020</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6BAF499C-B6F7-489D-96E0-71E78D5B03A3}" type="slidenum">
              <a:rPr lang="en-US" smtClean="0"/>
              <a:t>‹#›</a:t>
            </a:fld>
            <a:endParaRPr lang="en-US"/>
          </a:p>
        </p:txBody>
      </p:sp>
    </p:spTree>
    <p:extLst>
      <p:ext uri="{BB962C8B-B14F-4D97-AF65-F5344CB8AC3E}">
        <p14:creationId xmlns:p14="http://schemas.microsoft.com/office/powerpoint/2010/main" val="832543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Maximum density can be increased up to the maximum w/</a:t>
            </a:r>
            <a:r>
              <a:rPr lang="en-US" baseline="0" dirty="0"/>
              <a:t> affordable housing bonus listed in Table 120-3 (pg. 120-19 of Zoning code)</a:t>
            </a:r>
            <a:endParaRPr lang="en-US" dirty="0"/>
          </a:p>
        </p:txBody>
      </p:sp>
      <p:sp>
        <p:nvSpPr>
          <p:cNvPr id="4" name="Slide Number Placeholder 3"/>
          <p:cNvSpPr>
            <a:spLocks noGrp="1"/>
          </p:cNvSpPr>
          <p:nvPr>
            <p:ph type="sldNum" sz="quarter" idx="5"/>
          </p:nvPr>
        </p:nvSpPr>
        <p:spPr/>
        <p:txBody>
          <a:bodyPr/>
          <a:lstStyle/>
          <a:p>
            <a:fld id="{6BAF499C-B6F7-489D-96E0-71E78D5B03A3}" type="slidenum">
              <a:rPr lang="en-US" smtClean="0"/>
              <a:t>3</a:t>
            </a:fld>
            <a:endParaRPr lang="en-US"/>
          </a:p>
        </p:txBody>
      </p:sp>
    </p:spTree>
    <p:extLst>
      <p:ext uri="{BB962C8B-B14F-4D97-AF65-F5344CB8AC3E}">
        <p14:creationId xmlns:p14="http://schemas.microsoft.com/office/powerpoint/2010/main" val="71218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MD Units can be park or tenant owned but if there are more than 50% of the existing spaces without an MD Unit the park would be ineligible for this bonus. For example, if a park leaves 50% or more of their total pads for RV’s and campers then they would be ineligible.</a:t>
            </a:r>
          </a:p>
          <a:p>
            <a:endParaRPr lang="en-US" baseline="0" dirty="0"/>
          </a:p>
          <a:p>
            <a:r>
              <a:rPr lang="en-US" sz="1200" b="1" i="0" u="none" strike="noStrike" kern="1200" baseline="0" dirty="0">
                <a:solidFill>
                  <a:schemeClr val="tx1"/>
                </a:solidFill>
                <a:latin typeface="+mn-lt"/>
                <a:ea typeface="+mn-ea"/>
                <a:cs typeface="+mn-cs"/>
              </a:rPr>
              <a:t>Manufactured Dwelling. </a:t>
            </a:r>
            <a:r>
              <a:rPr lang="en-US" sz="1200" b="0" i="0" u="none" strike="noStrike" kern="1200" baseline="0" dirty="0">
                <a:solidFill>
                  <a:schemeClr val="tx1"/>
                </a:solidFill>
                <a:latin typeface="+mn-lt"/>
                <a:ea typeface="+mn-ea"/>
                <a:cs typeface="+mn-cs"/>
              </a:rPr>
              <a:t>A dwelling unit constructed off of the site which can be moved on</a:t>
            </a:r>
          </a:p>
          <a:p>
            <a:r>
              <a:rPr lang="en-US" sz="1200" b="0" i="0" u="none" strike="noStrike" kern="1200" baseline="0" dirty="0">
                <a:solidFill>
                  <a:schemeClr val="tx1"/>
                </a:solidFill>
                <a:latin typeface="+mn-lt"/>
                <a:ea typeface="+mn-ea"/>
                <a:cs typeface="+mn-cs"/>
              </a:rPr>
              <a:t>the public roadways. Manufactured dwellings include residential trailers, mobile homes,</a:t>
            </a:r>
          </a:p>
          <a:p>
            <a:r>
              <a:rPr lang="en-US" sz="1200" b="0" i="0" u="none" strike="noStrike" kern="1200" baseline="0" dirty="0">
                <a:solidFill>
                  <a:schemeClr val="tx1"/>
                </a:solidFill>
                <a:latin typeface="+mn-lt"/>
                <a:ea typeface="+mn-ea"/>
                <a:cs typeface="+mn-cs"/>
              </a:rPr>
              <a:t>and manufactured homes.</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Manufactured Home</a:t>
            </a:r>
            <a:r>
              <a:rPr lang="en-US" sz="1200" b="0" i="0" u="none" strike="noStrike" kern="1200" baseline="0" dirty="0">
                <a:solidFill>
                  <a:schemeClr val="tx1"/>
                </a:solidFill>
                <a:latin typeface="+mn-lt"/>
                <a:ea typeface="+mn-ea"/>
                <a:cs typeface="+mn-cs"/>
              </a:rPr>
              <a:t> manufactured dwelling constructed after June 15, 1976</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Mobile Home. </a:t>
            </a:r>
            <a:r>
              <a:rPr lang="en-US" sz="1200" b="0" i="0" u="none" strike="noStrike" kern="1200" baseline="0" dirty="0">
                <a:solidFill>
                  <a:schemeClr val="tx1"/>
                </a:solidFill>
                <a:latin typeface="+mn-lt"/>
                <a:ea typeface="+mn-ea"/>
                <a:cs typeface="+mn-cs"/>
              </a:rPr>
              <a:t>a manufactured dwelling constructed between January 1, 1962, and June 15, 1976</a:t>
            </a: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Residential Trailer. </a:t>
            </a:r>
            <a:r>
              <a:rPr lang="en-US" sz="1200" b="0" i="0" u="none" strike="noStrike" kern="1200" baseline="0" dirty="0">
                <a:solidFill>
                  <a:schemeClr val="tx1"/>
                </a:solidFill>
                <a:latin typeface="+mn-lt"/>
                <a:ea typeface="+mn-ea"/>
                <a:cs typeface="+mn-cs"/>
              </a:rPr>
              <a:t>manufactured dwelling constructed before January 1, 1962.</a:t>
            </a:r>
            <a:endParaRPr lang="en-US" dirty="0"/>
          </a:p>
        </p:txBody>
      </p:sp>
      <p:sp>
        <p:nvSpPr>
          <p:cNvPr id="4" name="Slide Number Placeholder 3"/>
          <p:cNvSpPr>
            <a:spLocks noGrp="1"/>
          </p:cNvSpPr>
          <p:nvPr>
            <p:ph type="sldNum" sz="quarter" idx="5"/>
          </p:nvPr>
        </p:nvSpPr>
        <p:spPr/>
        <p:txBody>
          <a:bodyPr/>
          <a:lstStyle/>
          <a:p>
            <a:fld id="{6BAF499C-B6F7-489D-96E0-71E78D5B03A3}" type="slidenum">
              <a:rPr lang="en-US" smtClean="0"/>
              <a:t>4</a:t>
            </a:fld>
            <a:endParaRPr lang="en-US"/>
          </a:p>
        </p:txBody>
      </p:sp>
    </p:spTree>
    <p:extLst>
      <p:ext uri="{BB962C8B-B14F-4D97-AF65-F5344CB8AC3E}">
        <p14:creationId xmlns:p14="http://schemas.microsoft.com/office/powerpoint/2010/main" val="2415735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BDS will not issue a building permit utilizing the bonus before</a:t>
            </a:r>
            <a:r>
              <a:rPr lang="en-US" baseline="0" dirty="0"/>
              <a:t> PHB issues an approval letter. The approval letter is not required prior to applying for a land-use review.</a:t>
            </a:r>
          </a:p>
          <a:p>
            <a:endParaRPr lang="en-US" baseline="0" dirty="0"/>
          </a:p>
          <a:p>
            <a:endParaRPr lang="en-US" dirty="0"/>
          </a:p>
        </p:txBody>
      </p:sp>
      <p:sp>
        <p:nvSpPr>
          <p:cNvPr id="4" name="Slide Number Placeholder 3"/>
          <p:cNvSpPr>
            <a:spLocks noGrp="1"/>
          </p:cNvSpPr>
          <p:nvPr>
            <p:ph type="sldNum" sz="quarter" idx="5"/>
          </p:nvPr>
        </p:nvSpPr>
        <p:spPr/>
        <p:txBody>
          <a:bodyPr/>
          <a:lstStyle/>
          <a:p>
            <a:fld id="{6BAF499C-B6F7-489D-96E0-71E78D5B03A3}" type="slidenum">
              <a:rPr lang="en-US" smtClean="0"/>
              <a:t>6</a:t>
            </a:fld>
            <a:endParaRPr lang="en-US"/>
          </a:p>
        </p:txBody>
      </p:sp>
    </p:spTree>
    <p:extLst>
      <p:ext uri="{BB962C8B-B14F-4D97-AF65-F5344CB8AC3E}">
        <p14:creationId xmlns:p14="http://schemas.microsoft.com/office/powerpoint/2010/main" val="2076686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UA</a:t>
            </a:r>
            <a:r>
              <a:rPr lang="en-US" baseline="0" dirty="0"/>
              <a:t> is calculated based on the information owner selects for the types of utilities on the property. Owner must update this information any time types of utilities change and if the responsibility of who pays the utility changes.</a:t>
            </a:r>
            <a:endParaRPr lang="en-US" dirty="0"/>
          </a:p>
        </p:txBody>
      </p:sp>
      <p:sp>
        <p:nvSpPr>
          <p:cNvPr id="4" name="Slide Number Placeholder 3"/>
          <p:cNvSpPr>
            <a:spLocks noGrp="1"/>
          </p:cNvSpPr>
          <p:nvPr>
            <p:ph type="sldNum" sz="quarter" idx="5"/>
          </p:nvPr>
        </p:nvSpPr>
        <p:spPr/>
        <p:txBody>
          <a:bodyPr/>
          <a:lstStyle/>
          <a:p>
            <a:fld id="{6BAF499C-B6F7-489D-96E0-71E78D5B03A3}" type="slidenum">
              <a:rPr lang="en-US" smtClean="0"/>
              <a:t>7</a:t>
            </a:fld>
            <a:endParaRPr lang="en-US"/>
          </a:p>
        </p:txBody>
      </p:sp>
    </p:spTree>
    <p:extLst>
      <p:ext uri="{BB962C8B-B14F-4D97-AF65-F5344CB8AC3E}">
        <p14:creationId xmlns:p14="http://schemas.microsoft.com/office/powerpoint/2010/main" val="293423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1/27/2020</a:t>
            </a:fld>
            <a:endParaRPr lang="en-US"/>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01180ED-18EA-4C46-8B9F-9594DD0284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4121" y="291619"/>
            <a:ext cx="5562602" cy="1338616"/>
          </a:xfrm>
          <a:prstGeom prst="rect">
            <a:avLst/>
          </a:prstGeom>
        </p:spPr>
      </p:pic>
      <p:sp>
        <p:nvSpPr>
          <p:cNvPr id="2" name="object 2"/>
          <p:cNvSpPr/>
          <p:nvPr/>
        </p:nvSpPr>
        <p:spPr>
          <a:xfrm>
            <a:off x="-152398" y="1905000"/>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a:p>
        </p:txBody>
      </p:sp>
      <p:sp>
        <p:nvSpPr>
          <p:cNvPr id="4" name="object 4"/>
          <p:cNvSpPr/>
          <p:nvPr/>
        </p:nvSpPr>
        <p:spPr>
          <a:xfrm>
            <a:off x="6553200" y="5181600"/>
            <a:ext cx="0" cy="909955"/>
          </a:xfrm>
          <a:custGeom>
            <a:avLst/>
            <a:gdLst/>
            <a:ahLst/>
            <a:cxnLst/>
            <a:rect l="l" t="t" r="r" b="b"/>
            <a:pathLst>
              <a:path h="909954">
                <a:moveTo>
                  <a:pt x="0" y="0"/>
                </a:moveTo>
                <a:lnTo>
                  <a:pt x="0" y="909804"/>
                </a:lnTo>
              </a:path>
            </a:pathLst>
          </a:custGeom>
          <a:ln w="12693">
            <a:solidFill>
              <a:srgbClr val="FFFFFF"/>
            </a:solidFill>
          </a:ln>
        </p:spPr>
        <p:txBody>
          <a:bodyPr wrap="square" lIns="0" tIns="0" rIns="0" bIns="0" rtlCol="0"/>
          <a:lstStyle/>
          <a:p>
            <a:endParaRPr/>
          </a:p>
        </p:txBody>
      </p:sp>
      <p:sp>
        <p:nvSpPr>
          <p:cNvPr id="7" name="object 7"/>
          <p:cNvSpPr txBox="1">
            <a:spLocks noGrp="1"/>
          </p:cNvSpPr>
          <p:nvPr>
            <p:ph type="title"/>
          </p:nvPr>
        </p:nvSpPr>
        <p:spPr>
          <a:xfrm>
            <a:off x="152398" y="2488529"/>
            <a:ext cx="11887200" cy="3500958"/>
          </a:xfrm>
          <a:prstGeom prst="rect">
            <a:avLst/>
          </a:prstGeom>
        </p:spPr>
        <p:txBody>
          <a:bodyPr vert="horz" wrap="square" lIns="0" tIns="114300" rIns="0" bIns="0" rtlCol="0">
            <a:spAutoFit/>
          </a:bodyPr>
          <a:lstStyle/>
          <a:p>
            <a:pPr marL="12700" marR="5080">
              <a:spcBef>
                <a:spcPts val="900"/>
              </a:spcBef>
            </a:pPr>
            <a:r>
              <a:rPr lang="en-US" sz="5400" spc="-5" dirty="0">
                <a:solidFill>
                  <a:srgbClr val="FFFFFF"/>
                </a:solidFill>
              </a:rPr>
              <a:t>Manufactured Dwelling Park Affordable Housing Bonus Program </a:t>
            </a:r>
            <a:br>
              <a:rPr lang="en-US" sz="2800" spc="-5" dirty="0">
                <a:solidFill>
                  <a:srgbClr val="FFFFFF"/>
                </a:solidFill>
              </a:rPr>
            </a:br>
            <a:br>
              <a:rPr lang="en-US" sz="2800" spc="-5" dirty="0">
                <a:solidFill>
                  <a:srgbClr val="FFFFFF"/>
                </a:solidFill>
              </a:rPr>
            </a:br>
            <a:br>
              <a:rPr lang="en-US" sz="2800" spc="-5" dirty="0">
                <a:solidFill>
                  <a:srgbClr val="FFFFFF"/>
                </a:solidFill>
              </a:rPr>
            </a:br>
            <a:r>
              <a:rPr lang="en-US" sz="2800" spc="-5" dirty="0">
                <a:solidFill>
                  <a:srgbClr val="FFFFFF"/>
                </a:solidFill>
              </a:rPr>
              <a:t>Public Hearing on</a:t>
            </a:r>
            <a:br>
              <a:rPr lang="en-US" sz="2800" spc="-5" dirty="0">
                <a:solidFill>
                  <a:srgbClr val="FFFFFF"/>
                </a:solidFill>
              </a:rPr>
            </a:br>
            <a:r>
              <a:rPr lang="en-US" sz="2800" spc="-5" dirty="0">
                <a:solidFill>
                  <a:srgbClr val="FFFFFF"/>
                </a:solidFill>
              </a:rPr>
              <a:t>Administrative Rules</a:t>
            </a:r>
            <a:endParaRPr sz="2800" dirty="0"/>
          </a:p>
        </p:txBody>
      </p:sp>
      <p:sp>
        <p:nvSpPr>
          <p:cNvPr id="8" name="object 8"/>
          <p:cNvSpPr txBox="1"/>
          <p:nvPr/>
        </p:nvSpPr>
        <p:spPr>
          <a:xfrm>
            <a:off x="6705600" y="4890157"/>
            <a:ext cx="6906247" cy="1303690"/>
          </a:xfrm>
          <a:prstGeom prst="rect">
            <a:avLst/>
          </a:prstGeom>
        </p:spPr>
        <p:txBody>
          <a:bodyPr vert="horz" wrap="square" lIns="0" tIns="12700" rIns="0" bIns="0" rtlCol="0">
            <a:spAutoFit/>
          </a:bodyPr>
          <a:lstStyle/>
          <a:p>
            <a:pPr marL="12700" marR="5080">
              <a:lnSpc>
                <a:spcPct val="128800"/>
              </a:lnSpc>
              <a:spcBef>
                <a:spcPts val="100"/>
              </a:spcBef>
            </a:pPr>
            <a:r>
              <a:rPr lang="en-US" sz="2200" b="1" spc="-5" dirty="0">
                <a:solidFill>
                  <a:srgbClr val="FFFFFF"/>
                </a:solidFill>
                <a:latin typeface="Arial"/>
                <a:cs typeface="Arial"/>
              </a:rPr>
              <a:t>Dory Van Bockel, Program Manager</a:t>
            </a:r>
          </a:p>
          <a:p>
            <a:pPr marL="12700" marR="5080">
              <a:lnSpc>
                <a:spcPct val="128800"/>
              </a:lnSpc>
              <a:spcBef>
                <a:spcPts val="100"/>
              </a:spcBef>
            </a:pPr>
            <a:r>
              <a:rPr lang="en-US" sz="2200" b="1" spc="-5" dirty="0">
                <a:solidFill>
                  <a:srgbClr val="FFFFFF"/>
                </a:solidFill>
                <a:latin typeface="Arial"/>
                <a:cs typeface="Arial"/>
              </a:rPr>
              <a:t>Cassie Graves, Program Coordinator</a:t>
            </a:r>
          </a:p>
          <a:p>
            <a:pPr marL="12700" marR="5080">
              <a:lnSpc>
                <a:spcPct val="128800"/>
              </a:lnSpc>
              <a:spcBef>
                <a:spcPts val="100"/>
              </a:spcBef>
            </a:pPr>
            <a:r>
              <a:rPr lang="en-US" sz="2200" b="1" dirty="0">
                <a:solidFill>
                  <a:srgbClr val="FFFFFF"/>
                </a:solidFill>
                <a:latin typeface="Arial"/>
                <a:cs typeface="Arial"/>
              </a:rPr>
              <a:t>February 4, 2020</a:t>
            </a:r>
            <a:endParaRPr sz="22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688340" y="1367933"/>
            <a:ext cx="10544175" cy="229550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2200" b="1" i="0" u="none" strike="noStrike" kern="1200" cap="none" spc="-5" normalizeH="0" baseline="0" noProof="0" dirty="0">
                <a:ln>
                  <a:noFill/>
                </a:ln>
                <a:solidFill>
                  <a:srgbClr val="8FD169"/>
                </a:solidFill>
                <a:effectLst/>
                <a:uLnTx/>
                <a:uFillTx/>
                <a:latin typeface="Arial"/>
                <a:ea typeface="+mn-ea"/>
                <a:cs typeface="Arial"/>
              </a:rPr>
              <a:t>1. Process and timeline</a:t>
            </a:r>
          </a:p>
          <a:p>
            <a:pPr marL="12700" marR="0" lvl="0" indent="0" algn="l" defTabSz="914400" rtl="0" eaLnBrk="1" fontAlgn="auto" latinLnBrk="0" hangingPunct="1">
              <a:lnSpc>
                <a:spcPct val="100000"/>
              </a:lnSpc>
              <a:spcBef>
                <a:spcPts val="100"/>
              </a:spcBef>
              <a:spcAft>
                <a:spcPts val="0"/>
              </a:spcAft>
              <a:buClrTx/>
              <a:buSzTx/>
              <a:buFontTx/>
              <a:buNone/>
              <a:tabLst/>
              <a:defRPr/>
            </a:pPr>
            <a:r>
              <a:rPr lang="en-US" sz="2200" b="1" spc="-5" dirty="0">
                <a:solidFill>
                  <a:srgbClr val="8FD169"/>
                </a:solidFill>
                <a:latin typeface="Arial"/>
                <a:cs typeface="Arial"/>
              </a:rPr>
              <a:t>2. Presentation of the MDP Program</a:t>
            </a:r>
          </a:p>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sz="1600" b="0" i="0" u="none" strike="noStrike" kern="1200" cap="none" spc="0" normalizeH="0" baseline="0" noProof="0" dirty="0">
              <a:ln>
                <a:noFill/>
              </a:ln>
              <a:solidFill>
                <a:prstClr val="black"/>
              </a:solidFill>
              <a:effectLst/>
              <a:uLnTx/>
              <a:uFillTx/>
              <a:latin typeface="Times New Roman"/>
              <a:ea typeface="+mn-ea"/>
              <a:cs typeface="Times New Roman"/>
            </a:endParaRPr>
          </a:p>
          <a:p>
            <a:pPr marL="12700" marR="5080">
              <a:lnSpc>
                <a:spcPts val="2170"/>
              </a:lnSpc>
              <a:spcBef>
                <a:spcPts val="365"/>
              </a:spcBef>
              <a:tabLst>
                <a:tab pos="240665" algn="l"/>
                <a:tab pos="241300" algn="l"/>
              </a:tabLst>
            </a:pPr>
            <a:endParaRPr lang="en-US" sz="2400" b="1" spc="-5" dirty="0">
              <a:solidFill>
                <a:srgbClr val="8FD169"/>
              </a:solidFill>
              <a:latin typeface="Arial"/>
              <a:cs typeface="Arial"/>
            </a:endParaRPr>
          </a:p>
          <a:p>
            <a:pPr marL="12700" marR="5080">
              <a:lnSpc>
                <a:spcPts val="2170"/>
              </a:lnSpc>
              <a:spcBef>
                <a:spcPts val="365"/>
              </a:spcBef>
              <a:tabLst>
                <a:tab pos="240665" algn="l"/>
                <a:tab pos="241300" algn="l"/>
              </a:tabLst>
            </a:pPr>
            <a:endParaRPr lang="en-US" sz="2400" b="1" spc="-5" dirty="0">
              <a:solidFill>
                <a:srgbClr val="8FD169"/>
              </a:solidFill>
              <a:latin typeface="Arial"/>
              <a:cs typeface="Arial"/>
            </a:endParaRPr>
          </a:p>
          <a:p>
            <a:pPr marL="12700" marR="5080">
              <a:lnSpc>
                <a:spcPts val="2170"/>
              </a:lnSpc>
              <a:spcBef>
                <a:spcPts val="365"/>
              </a:spcBef>
              <a:tabLst>
                <a:tab pos="240665" algn="l"/>
                <a:tab pos="241300" algn="l"/>
              </a:tabLst>
            </a:pPr>
            <a:endParaRPr lang="en-US" sz="2400" b="1" spc="-5" dirty="0">
              <a:solidFill>
                <a:srgbClr val="8FD169"/>
              </a:solidFill>
              <a:latin typeface="Arial"/>
              <a:cs typeface="Arial"/>
            </a:endParaRPr>
          </a:p>
          <a:p>
            <a:pPr marL="12700" marR="5080">
              <a:lnSpc>
                <a:spcPts val="2170"/>
              </a:lnSpc>
              <a:spcBef>
                <a:spcPts val="365"/>
              </a:spcBef>
              <a:tabLst>
                <a:tab pos="240665" algn="l"/>
                <a:tab pos="241300" algn="l"/>
              </a:tabLst>
            </a:pPr>
            <a:r>
              <a:rPr lang="en-US" sz="2200" b="1" spc="-5" dirty="0">
                <a:solidFill>
                  <a:srgbClr val="8FD169"/>
                </a:solidFill>
                <a:latin typeface="Arial"/>
                <a:cs typeface="Arial"/>
              </a:rPr>
              <a:t>Process &amp; Timeline</a:t>
            </a:r>
          </a:p>
        </p:txBody>
      </p:sp>
      <p:sp>
        <p:nvSpPr>
          <p:cNvPr id="6" name="object 6"/>
          <p:cNvSpPr txBox="1"/>
          <p:nvPr/>
        </p:nvSpPr>
        <p:spPr>
          <a:xfrm>
            <a:off x="11270142" y="6478453"/>
            <a:ext cx="180975" cy="189796"/>
          </a:xfrm>
          <a:prstGeom prst="rect">
            <a:avLst/>
          </a:prstGeom>
        </p:spPr>
        <p:txBody>
          <a:bodyPr vert="horz" wrap="square" lIns="0" tIns="5080" rIns="0" bIns="0" rtlCol="0">
            <a:spAutoFit/>
          </a:bodyPr>
          <a:lstStyle/>
          <a:p>
            <a:pPr marL="12700" marR="0" lvl="0" indent="0" algn="l" defTabSz="914400" rtl="0" eaLnBrk="1" fontAlgn="auto" latinLnBrk="0" hangingPunct="1">
              <a:lnSpc>
                <a:spcPct val="100000"/>
              </a:lnSpc>
              <a:spcBef>
                <a:spcPts val="4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a:ea typeface="+mn-ea"/>
                <a:cs typeface="Calibri"/>
              </a:rPr>
              <a:t>2</a:t>
            </a:r>
            <a:endParaRPr kumimoji="0" sz="12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7" name="object 7"/>
          <p:cNvSpPr txBox="1">
            <a:spLocks noGrp="1"/>
          </p:cNvSpPr>
          <p:nvPr>
            <p:ph type="ftr" sz="quarter" idx="5"/>
          </p:nvPr>
        </p:nvSpPr>
        <p:spPr>
          <a:xfrm>
            <a:off x="4800600" y="6397583"/>
            <a:ext cx="6101715" cy="359073"/>
          </a:xfrm>
          <a:prstGeom prst="rect">
            <a:avLst/>
          </a:prstGeom>
        </p:spPr>
        <p:txBody>
          <a:bodyPr vert="horz" wrap="square" lIns="0" tIns="0" rIns="0" bIns="0" rtlCol="0">
            <a:spAutoFit/>
          </a:bodyPr>
          <a:lstStyle/>
          <a:p>
            <a:pPr marL="12700" marR="0" lvl="0" indent="0" algn="r" defTabSz="914400" rtl="0" eaLnBrk="1" fontAlgn="auto" latinLnBrk="0" hangingPunct="1">
              <a:lnSpc>
                <a:spcPts val="1425"/>
              </a:lnSpc>
              <a:spcBef>
                <a:spcPts val="0"/>
              </a:spcBef>
              <a:spcAft>
                <a:spcPts val="0"/>
              </a:spcAft>
              <a:buClrTx/>
              <a:buSzTx/>
              <a:buFontTx/>
              <a:buNone/>
              <a:tabLst>
                <a:tab pos="3284220" algn="l"/>
                <a:tab pos="3455035" algn="l"/>
                <a:tab pos="4090035" algn="l"/>
                <a:tab pos="4261485" algn="l"/>
              </a:tabLst>
              <a:defRPr/>
            </a:pPr>
            <a:r>
              <a:rPr kumimoji="0" lang="en-US" sz="1200" b="1" i="0" u="none" strike="noStrike" kern="1200" cap="none" spc="-10" normalizeH="0" baseline="0" noProof="0" dirty="0">
                <a:ln>
                  <a:noFill/>
                </a:ln>
                <a:solidFill>
                  <a:prstClr val="white"/>
                </a:solidFill>
                <a:effectLst/>
                <a:uLnTx/>
                <a:uFillTx/>
                <a:latin typeface="Arial"/>
                <a:ea typeface="+mn-ea"/>
                <a:cs typeface="Arial"/>
              </a:rPr>
              <a:t>MDP Program Administrative Rules</a:t>
            </a:r>
            <a:r>
              <a:rPr kumimoji="0" lang="en-US" sz="1200" b="1" i="0" u="none" strike="noStrike" kern="1200" cap="none" spc="-5" normalizeH="0" baseline="0" noProof="0" dirty="0">
                <a:ln>
                  <a:noFill/>
                </a:ln>
                <a:solidFill>
                  <a:prstClr val="white"/>
                </a:solidFill>
                <a:effectLst/>
                <a:uLnTx/>
                <a:uFillTx/>
                <a:latin typeface="Arial"/>
                <a:ea typeface="+mn-ea"/>
                <a:cs typeface="Arial"/>
              </a:rPr>
              <a:t> </a:t>
            </a:r>
          </a:p>
          <a:p>
            <a:pPr marL="12700" marR="0" lvl="0" indent="0" algn="r" defTabSz="914400" rtl="0" eaLnBrk="1" fontAlgn="auto" latinLnBrk="0" hangingPunct="1">
              <a:lnSpc>
                <a:spcPts val="1425"/>
              </a:lnSpc>
              <a:spcBef>
                <a:spcPts val="0"/>
              </a:spcBef>
              <a:spcAft>
                <a:spcPts val="0"/>
              </a:spcAft>
              <a:buClrTx/>
              <a:buSzTx/>
              <a:buFontTx/>
              <a:buNone/>
              <a:tabLst>
                <a:tab pos="3284220" algn="l"/>
                <a:tab pos="3455035" algn="l"/>
                <a:tab pos="4090035" algn="l"/>
                <a:tab pos="4261485" algn="l"/>
              </a:tabLst>
              <a:defRPr/>
            </a:pPr>
            <a:r>
              <a:rPr kumimoji="0" lang="en-US" sz="1200" b="1" i="0" u="none" strike="noStrike" kern="1200" cap="none" spc="-5" normalizeH="0" baseline="0" noProof="0" dirty="0">
                <a:ln>
                  <a:noFill/>
                </a:ln>
                <a:solidFill>
                  <a:prstClr val="white"/>
                </a:solidFill>
                <a:effectLst/>
                <a:uLnTx/>
                <a:uFillTx/>
                <a:latin typeface="Arial"/>
                <a:ea typeface="+mn-ea"/>
                <a:cs typeface="Arial"/>
              </a:rPr>
              <a:t>2/4/2020 </a:t>
            </a:r>
            <a:r>
              <a:rPr kumimoji="0" lang="en-US" sz="1200" b="1" i="0" u="none" strike="noStrike" kern="1200" cap="none" spc="0" normalizeH="0" baseline="0" noProof="0" dirty="0">
                <a:ln>
                  <a:noFill/>
                </a:ln>
                <a:solidFill>
                  <a:prstClr val="white"/>
                </a:solidFill>
                <a:effectLst/>
                <a:uLnTx/>
                <a:uFillTx/>
                <a:latin typeface="Arial"/>
                <a:ea typeface="+mn-ea"/>
                <a:cs typeface="Arial"/>
              </a:rPr>
              <a:t>| </a:t>
            </a:r>
            <a:r>
              <a:rPr kumimoji="0" lang="en-US" sz="1200" b="1" i="0" u="none" strike="noStrike" kern="1200" cap="none" spc="-10" normalizeH="0" baseline="0" noProof="0" dirty="0">
                <a:ln>
                  <a:noFill/>
                </a:ln>
                <a:solidFill>
                  <a:prstClr val="white"/>
                </a:solidFill>
                <a:effectLst/>
                <a:uLnTx/>
                <a:uFillTx/>
                <a:latin typeface="Arial"/>
                <a:ea typeface="+mn-ea"/>
                <a:cs typeface="Arial"/>
              </a:rPr>
              <a:t>Portland </a:t>
            </a:r>
            <a:r>
              <a:rPr kumimoji="0" lang="en-US" sz="1200" b="1" i="0" u="none" strike="noStrike" kern="1200" cap="none" spc="-5" normalizeH="0" baseline="0" noProof="0" dirty="0">
                <a:ln>
                  <a:noFill/>
                </a:ln>
                <a:solidFill>
                  <a:prstClr val="white"/>
                </a:solidFill>
                <a:effectLst/>
                <a:uLnTx/>
                <a:uFillTx/>
                <a:latin typeface="Arial"/>
                <a:ea typeface="+mn-ea"/>
                <a:cs typeface="Arial"/>
              </a:rPr>
              <a:t>Housing</a:t>
            </a:r>
            <a:r>
              <a:rPr kumimoji="0" lang="en-US" sz="1200" b="1" i="0" u="none" strike="noStrike" kern="1200" cap="none" spc="-10" normalizeH="0" baseline="0" noProof="0" dirty="0">
                <a:ln>
                  <a:noFill/>
                </a:ln>
                <a:solidFill>
                  <a:prstClr val="white"/>
                </a:solidFill>
                <a:effectLst/>
                <a:uLnTx/>
                <a:uFillTx/>
                <a:latin typeface="Arial"/>
                <a:ea typeface="+mn-ea"/>
                <a:cs typeface="Arial"/>
              </a:rPr>
              <a:t> </a:t>
            </a:r>
            <a:r>
              <a:rPr kumimoji="0" lang="en-US" sz="1200" b="1" i="0" u="none" strike="noStrike" kern="1200" cap="none" spc="-5" normalizeH="0" baseline="0" noProof="0" dirty="0">
                <a:ln>
                  <a:noFill/>
                </a:ln>
                <a:solidFill>
                  <a:prstClr val="white"/>
                </a:solidFill>
                <a:effectLst/>
                <a:uLnTx/>
                <a:uFillTx/>
                <a:latin typeface="Arial"/>
                <a:ea typeface="+mn-ea"/>
                <a:cs typeface="Arial"/>
              </a:rPr>
              <a:t>Bureau</a:t>
            </a:r>
            <a:endParaRPr kumimoji="0" lang="en-US" sz="1200" b="1" i="0" u="none" strike="noStrike" kern="1200" cap="none" spc="0" normalizeH="0" baseline="0" noProof="0" dirty="0">
              <a:ln>
                <a:noFill/>
              </a:ln>
              <a:solidFill>
                <a:prstClr val="white"/>
              </a:solidFill>
              <a:effectLst/>
              <a:uLnTx/>
              <a:uFillTx/>
              <a:latin typeface="Arial"/>
              <a:ea typeface="+mn-ea"/>
              <a:cs typeface="Arial"/>
            </a:endParaRPr>
          </a:p>
        </p:txBody>
      </p:sp>
      <p:sp>
        <p:nvSpPr>
          <p:cNvPr id="5" name="object 5"/>
          <p:cNvSpPr txBox="1">
            <a:spLocks noGrp="1"/>
          </p:cNvSpPr>
          <p:nvPr>
            <p:ph type="title"/>
          </p:nvPr>
        </p:nvSpPr>
        <p:spPr>
          <a:xfrm>
            <a:off x="688340" y="582226"/>
            <a:ext cx="6871334" cy="628377"/>
          </a:xfrm>
          <a:prstGeom prst="rect">
            <a:avLst/>
          </a:prstGeom>
        </p:spPr>
        <p:txBody>
          <a:bodyPr vert="horz" wrap="square" lIns="0" tIns="12700" rIns="0" bIns="0" rtlCol="0">
            <a:spAutoFit/>
          </a:bodyPr>
          <a:lstStyle/>
          <a:p>
            <a:pPr marL="12700">
              <a:lnSpc>
                <a:spcPct val="100000"/>
              </a:lnSpc>
              <a:spcBef>
                <a:spcPts val="100"/>
              </a:spcBef>
            </a:pPr>
            <a:r>
              <a:rPr lang="en-US" spc="-5" dirty="0"/>
              <a:t>Today’s Discussion</a:t>
            </a:r>
            <a:endParaRPr spc="-5" dirty="0"/>
          </a:p>
        </p:txBody>
      </p:sp>
      <p:sp>
        <p:nvSpPr>
          <p:cNvPr id="8" name="TextBox 7">
            <a:extLst>
              <a:ext uri="{FF2B5EF4-FFF2-40B4-BE49-F238E27FC236}">
                <a16:creationId xmlns:a16="http://schemas.microsoft.com/office/drawing/2014/main" id="{B6C7F8CC-9BA9-4A45-83E4-EFFD34CD1ECF}"/>
              </a:ext>
            </a:extLst>
          </p:cNvPr>
          <p:cNvSpPr txBox="1"/>
          <p:nvPr/>
        </p:nvSpPr>
        <p:spPr>
          <a:xfrm>
            <a:off x="1108604" y="5034007"/>
            <a:ext cx="790721" cy="523220"/>
          </a:xfrm>
          <a:prstGeom prst="rect">
            <a:avLst/>
          </a:prstGeom>
          <a:noFill/>
        </p:spPr>
        <p:txBody>
          <a:bodyPr wrap="square" rtlCol="0">
            <a:spAutoFit/>
          </a:bodyPr>
          <a:lstStyle/>
          <a:p>
            <a:pPr algn="ctr"/>
            <a:r>
              <a:rPr lang="en-US" sz="1400" dirty="0"/>
              <a:t>Director Review</a:t>
            </a:r>
          </a:p>
        </p:txBody>
      </p:sp>
      <p:sp>
        <p:nvSpPr>
          <p:cNvPr id="9" name="Arrow: Right 8">
            <a:extLst>
              <a:ext uri="{FF2B5EF4-FFF2-40B4-BE49-F238E27FC236}">
                <a16:creationId xmlns:a16="http://schemas.microsoft.com/office/drawing/2014/main" id="{6D99898C-70AD-4928-BE63-1BCA65DF3872}"/>
              </a:ext>
            </a:extLst>
          </p:cNvPr>
          <p:cNvSpPr/>
          <p:nvPr/>
        </p:nvSpPr>
        <p:spPr>
          <a:xfrm>
            <a:off x="1941961" y="5257517"/>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1E693E0-9466-4759-BD17-C5AB4EE04F72}"/>
              </a:ext>
            </a:extLst>
          </p:cNvPr>
          <p:cNvSpPr txBox="1"/>
          <p:nvPr/>
        </p:nvSpPr>
        <p:spPr>
          <a:xfrm>
            <a:off x="2285047" y="5034007"/>
            <a:ext cx="1060938" cy="523220"/>
          </a:xfrm>
          <a:prstGeom prst="rect">
            <a:avLst/>
          </a:prstGeom>
          <a:noFill/>
        </p:spPr>
        <p:txBody>
          <a:bodyPr wrap="square" rtlCol="0">
            <a:spAutoFit/>
          </a:bodyPr>
          <a:lstStyle/>
          <a:p>
            <a:pPr algn="ctr"/>
            <a:r>
              <a:rPr lang="en-US" sz="1400" dirty="0"/>
              <a:t>Stakeholder Meetings</a:t>
            </a:r>
          </a:p>
        </p:txBody>
      </p:sp>
      <p:sp>
        <p:nvSpPr>
          <p:cNvPr id="12" name="Arrow: Right 11">
            <a:extLst>
              <a:ext uri="{FF2B5EF4-FFF2-40B4-BE49-F238E27FC236}">
                <a16:creationId xmlns:a16="http://schemas.microsoft.com/office/drawing/2014/main" id="{FAF65632-3B86-4DD3-BC9E-482DE4107F8A}"/>
              </a:ext>
            </a:extLst>
          </p:cNvPr>
          <p:cNvSpPr/>
          <p:nvPr/>
        </p:nvSpPr>
        <p:spPr>
          <a:xfrm>
            <a:off x="3346145" y="5257517"/>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316884C-FDC6-4875-8475-F8AE05D2ECEB}"/>
              </a:ext>
            </a:extLst>
          </p:cNvPr>
          <p:cNvSpPr txBox="1"/>
          <p:nvPr/>
        </p:nvSpPr>
        <p:spPr>
          <a:xfrm>
            <a:off x="5399545" y="5034007"/>
            <a:ext cx="1143000" cy="523220"/>
          </a:xfrm>
          <a:prstGeom prst="rect">
            <a:avLst/>
          </a:prstGeom>
          <a:noFill/>
        </p:spPr>
        <p:txBody>
          <a:bodyPr wrap="square" rtlCol="0">
            <a:spAutoFit/>
          </a:bodyPr>
          <a:lstStyle/>
          <a:p>
            <a:pPr algn="ctr"/>
            <a:r>
              <a:rPr lang="en-US" sz="1400" dirty="0"/>
              <a:t>PHAC Presentation</a:t>
            </a:r>
          </a:p>
        </p:txBody>
      </p:sp>
      <p:sp>
        <p:nvSpPr>
          <p:cNvPr id="16" name="Arrow: Right 15">
            <a:extLst>
              <a:ext uri="{FF2B5EF4-FFF2-40B4-BE49-F238E27FC236}">
                <a16:creationId xmlns:a16="http://schemas.microsoft.com/office/drawing/2014/main" id="{24ADF48A-5C98-473E-AC8E-CED94F101FC6}"/>
              </a:ext>
            </a:extLst>
          </p:cNvPr>
          <p:cNvSpPr/>
          <p:nvPr/>
        </p:nvSpPr>
        <p:spPr>
          <a:xfrm>
            <a:off x="5006649" y="5257517"/>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4721C42-94BF-41B3-BA90-55FCD8CC5584}"/>
              </a:ext>
            </a:extLst>
          </p:cNvPr>
          <p:cNvSpPr txBox="1"/>
          <p:nvPr/>
        </p:nvSpPr>
        <p:spPr>
          <a:xfrm>
            <a:off x="8379446" y="4932389"/>
            <a:ext cx="1235323" cy="738664"/>
          </a:xfrm>
          <a:prstGeom prst="rect">
            <a:avLst/>
          </a:prstGeom>
          <a:noFill/>
        </p:spPr>
        <p:txBody>
          <a:bodyPr wrap="square" rtlCol="0">
            <a:spAutoFit/>
          </a:bodyPr>
          <a:lstStyle/>
          <a:p>
            <a:pPr algn="ctr"/>
            <a:r>
              <a:rPr lang="en-US" sz="1400" dirty="0"/>
              <a:t>Review of testimony &amp; incorporation</a:t>
            </a:r>
          </a:p>
        </p:txBody>
      </p:sp>
      <p:sp>
        <p:nvSpPr>
          <p:cNvPr id="20" name="Arrow: Right 19">
            <a:extLst>
              <a:ext uri="{FF2B5EF4-FFF2-40B4-BE49-F238E27FC236}">
                <a16:creationId xmlns:a16="http://schemas.microsoft.com/office/drawing/2014/main" id="{5CB9EF5A-9496-4BFD-AFBC-18C05671F665}"/>
              </a:ext>
            </a:extLst>
          </p:cNvPr>
          <p:cNvSpPr/>
          <p:nvPr/>
        </p:nvSpPr>
        <p:spPr>
          <a:xfrm>
            <a:off x="6554333" y="525654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8D4180E-149D-4EEF-97BB-E96C2F753C5F}"/>
              </a:ext>
            </a:extLst>
          </p:cNvPr>
          <p:cNvSpPr txBox="1"/>
          <p:nvPr/>
        </p:nvSpPr>
        <p:spPr>
          <a:xfrm>
            <a:off x="6862929" y="5024102"/>
            <a:ext cx="1095618" cy="523220"/>
          </a:xfrm>
          <a:prstGeom prst="rect">
            <a:avLst/>
          </a:prstGeom>
          <a:noFill/>
        </p:spPr>
        <p:txBody>
          <a:bodyPr wrap="square" rtlCol="0">
            <a:spAutoFit/>
          </a:bodyPr>
          <a:lstStyle/>
          <a:p>
            <a:pPr algn="ctr"/>
            <a:r>
              <a:rPr lang="en-US" sz="1400" dirty="0"/>
              <a:t>Public Hearing</a:t>
            </a:r>
          </a:p>
        </p:txBody>
      </p:sp>
      <p:sp>
        <p:nvSpPr>
          <p:cNvPr id="22" name="Arrow: Right 21">
            <a:extLst>
              <a:ext uri="{FF2B5EF4-FFF2-40B4-BE49-F238E27FC236}">
                <a16:creationId xmlns:a16="http://schemas.microsoft.com/office/drawing/2014/main" id="{F63FB23C-96C8-4D24-BAD8-8CD147D4A442}"/>
              </a:ext>
            </a:extLst>
          </p:cNvPr>
          <p:cNvSpPr/>
          <p:nvPr/>
        </p:nvSpPr>
        <p:spPr>
          <a:xfrm>
            <a:off x="9537677" y="5257517"/>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55CF55D-AFAC-460E-9354-93CD2C69D7AD}"/>
              </a:ext>
            </a:extLst>
          </p:cNvPr>
          <p:cNvSpPr txBox="1"/>
          <p:nvPr/>
        </p:nvSpPr>
        <p:spPr>
          <a:xfrm>
            <a:off x="9957516" y="5027113"/>
            <a:ext cx="996315" cy="52322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00" dirty="0"/>
              <a:t>Final rule issuance</a:t>
            </a:r>
          </a:p>
        </p:txBody>
      </p:sp>
      <p:sp>
        <p:nvSpPr>
          <p:cNvPr id="34" name="Arrow: Right 33">
            <a:extLst>
              <a:ext uri="{FF2B5EF4-FFF2-40B4-BE49-F238E27FC236}">
                <a16:creationId xmlns:a16="http://schemas.microsoft.com/office/drawing/2014/main" id="{075258AE-0780-4EC6-B6B6-B29D49288FDF}"/>
              </a:ext>
            </a:extLst>
          </p:cNvPr>
          <p:cNvSpPr/>
          <p:nvPr/>
        </p:nvSpPr>
        <p:spPr>
          <a:xfrm>
            <a:off x="8132403" y="5251553"/>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70C63F1-D171-458D-B475-E618F27ACAB1}"/>
              </a:ext>
            </a:extLst>
          </p:cNvPr>
          <p:cNvSpPr txBox="1"/>
          <p:nvPr/>
        </p:nvSpPr>
        <p:spPr>
          <a:xfrm>
            <a:off x="3671571" y="4958421"/>
            <a:ext cx="1170783" cy="738664"/>
          </a:xfrm>
          <a:prstGeom prst="rect">
            <a:avLst/>
          </a:prstGeom>
          <a:noFill/>
        </p:spPr>
        <p:txBody>
          <a:bodyPr wrap="square" rtlCol="0">
            <a:spAutoFit/>
          </a:bodyPr>
          <a:lstStyle/>
          <a:p>
            <a:pPr algn="ctr"/>
            <a:r>
              <a:rPr lang="en-US" sz="1400" dirty="0"/>
              <a:t>Community Feedback Opportunity</a:t>
            </a:r>
          </a:p>
        </p:txBody>
      </p:sp>
      <p:sp>
        <p:nvSpPr>
          <p:cNvPr id="36" name="Arrow: Right 35">
            <a:extLst>
              <a:ext uri="{FF2B5EF4-FFF2-40B4-BE49-F238E27FC236}">
                <a16:creationId xmlns:a16="http://schemas.microsoft.com/office/drawing/2014/main" id="{D1392E6F-9DDD-4626-AA22-7B76855CB83D}"/>
              </a:ext>
            </a:extLst>
          </p:cNvPr>
          <p:cNvSpPr/>
          <p:nvPr/>
        </p:nvSpPr>
        <p:spPr>
          <a:xfrm rot="5400000">
            <a:off x="8806606" y="4469574"/>
            <a:ext cx="381000" cy="29008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577222" y="1759168"/>
            <a:ext cx="10544175" cy="5860579"/>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lang="en-US" sz="2800" b="1" i="0" u="none" strike="noStrike" kern="1200" cap="none" spc="-5" normalizeH="0" baseline="0" noProof="0" dirty="0">
              <a:ln>
                <a:noFill/>
              </a:ln>
              <a:solidFill>
                <a:srgbClr val="8FD169"/>
              </a:solidFill>
              <a:effectLst/>
              <a:uLnTx/>
              <a:uFillTx/>
              <a:latin typeface="Arial"/>
              <a:ea typeface="+mn-ea"/>
              <a:cs typeface="Arial"/>
            </a:endParaRPr>
          </a:p>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2800" b="1" i="0" u="none" strike="noStrike" kern="1200" cap="none" spc="-5" normalizeH="0" baseline="0" noProof="0" dirty="0">
                <a:ln>
                  <a:noFill/>
                </a:ln>
                <a:solidFill>
                  <a:srgbClr val="8FD169"/>
                </a:solidFill>
                <a:effectLst/>
                <a:uLnTx/>
                <a:uFillTx/>
                <a:latin typeface="Arial"/>
                <a:ea typeface="+mn-ea"/>
                <a:cs typeface="Arial"/>
              </a:rPr>
              <a:t>What is the MDP Program?</a:t>
            </a:r>
          </a:p>
          <a:p>
            <a:pPr>
              <a:lnSpc>
                <a:spcPct val="100000"/>
              </a:lnSpc>
              <a:spcBef>
                <a:spcPts val="869"/>
              </a:spcBef>
              <a:tabLst>
                <a:tab pos="285115" algn="l"/>
                <a:tab pos="285750" algn="l"/>
              </a:tabLst>
            </a:pPr>
            <a:r>
              <a:rPr lang="en-US" sz="2000" dirty="0">
                <a:solidFill>
                  <a:schemeClr val="accent1">
                    <a:lumMod val="50000"/>
                  </a:schemeClr>
                </a:solidFill>
                <a:latin typeface="Arial"/>
                <a:cs typeface="Arial"/>
              </a:rPr>
              <a:t>Zoning code (PCC.33.120.030.F.2) allows for a Manufactured Dwelling Park (MDP) to receive a density bonus in exchange for affordable housing.</a:t>
            </a:r>
          </a:p>
          <a:p>
            <a:pPr>
              <a:lnSpc>
                <a:spcPct val="100000"/>
              </a:lnSpc>
              <a:spcBef>
                <a:spcPts val="869"/>
              </a:spcBef>
              <a:tabLst>
                <a:tab pos="285115" algn="l"/>
                <a:tab pos="285750" algn="l"/>
              </a:tabLst>
            </a:pPr>
            <a:endParaRPr lang="en-US" sz="2000" dirty="0">
              <a:solidFill>
                <a:schemeClr val="accent1">
                  <a:lumMod val="50000"/>
                </a:schemeClr>
              </a:solidFill>
              <a:latin typeface="Arial"/>
              <a:cs typeface="Arial"/>
            </a:endParaRPr>
          </a:p>
          <a:p>
            <a:pPr>
              <a:lnSpc>
                <a:spcPct val="100000"/>
              </a:lnSpc>
              <a:spcBef>
                <a:spcPts val="869"/>
              </a:spcBef>
              <a:tabLst>
                <a:tab pos="285115" algn="l"/>
                <a:tab pos="285750" algn="l"/>
              </a:tabLst>
            </a:pPr>
            <a:r>
              <a:rPr lang="en-US" sz="2000" dirty="0">
                <a:solidFill>
                  <a:schemeClr val="accent1">
                    <a:lumMod val="50000"/>
                  </a:schemeClr>
                </a:solidFill>
                <a:latin typeface="Arial"/>
                <a:cs typeface="Arial"/>
              </a:rPr>
              <a:t>To qualify the park must restrict </a:t>
            </a:r>
            <a:r>
              <a:rPr lang="en-US" sz="2000" b="1" dirty="0">
                <a:solidFill>
                  <a:schemeClr val="accent1">
                    <a:lumMod val="50000"/>
                  </a:schemeClr>
                </a:solidFill>
                <a:latin typeface="Arial"/>
                <a:cs typeface="Arial"/>
              </a:rPr>
              <a:t>at least 50%</a:t>
            </a:r>
            <a:r>
              <a:rPr lang="en-US" sz="2000" dirty="0">
                <a:solidFill>
                  <a:schemeClr val="accent1">
                    <a:lumMod val="50000"/>
                  </a:schemeClr>
                </a:solidFill>
                <a:latin typeface="Arial"/>
                <a:cs typeface="Arial"/>
              </a:rPr>
              <a:t> of its dwelling units to households earning </a:t>
            </a:r>
            <a:r>
              <a:rPr lang="en-US" sz="2000" b="1" dirty="0">
                <a:solidFill>
                  <a:schemeClr val="accent1">
                    <a:lumMod val="50000"/>
                  </a:schemeClr>
                </a:solidFill>
                <a:latin typeface="Arial"/>
                <a:cs typeface="Arial"/>
              </a:rPr>
              <a:t>no more than 60% MFI</a:t>
            </a:r>
            <a:r>
              <a:rPr lang="en-US" sz="2000" dirty="0">
                <a:solidFill>
                  <a:schemeClr val="accent1">
                    <a:lumMod val="50000"/>
                  </a:schemeClr>
                </a:solidFill>
                <a:latin typeface="Arial"/>
                <a:cs typeface="Arial"/>
              </a:rPr>
              <a:t>. </a:t>
            </a:r>
          </a:p>
          <a:p>
            <a:pPr>
              <a:lnSpc>
                <a:spcPct val="100000"/>
              </a:lnSpc>
              <a:spcBef>
                <a:spcPts val="869"/>
              </a:spcBef>
              <a:tabLst>
                <a:tab pos="285115" algn="l"/>
                <a:tab pos="285750" algn="l"/>
              </a:tabLst>
            </a:pPr>
            <a:endParaRPr lang="en-US" sz="2000" dirty="0">
              <a:solidFill>
                <a:schemeClr val="accent1">
                  <a:lumMod val="50000"/>
                </a:schemeClr>
              </a:solidFill>
              <a:latin typeface="Arial"/>
              <a:cs typeface="Arial"/>
            </a:endParaRPr>
          </a:p>
          <a:p>
            <a:pPr>
              <a:lnSpc>
                <a:spcPct val="100000"/>
              </a:lnSpc>
              <a:spcBef>
                <a:spcPts val="869"/>
              </a:spcBef>
              <a:tabLst>
                <a:tab pos="285115" algn="l"/>
                <a:tab pos="285750" algn="l"/>
              </a:tabLst>
            </a:pPr>
            <a:r>
              <a:rPr lang="en-US" sz="2000" dirty="0">
                <a:solidFill>
                  <a:schemeClr val="accent1">
                    <a:lumMod val="50000"/>
                  </a:schemeClr>
                </a:solidFill>
                <a:latin typeface="Arial"/>
                <a:cs typeface="Arial"/>
              </a:rPr>
              <a:t>The density bonus can be used within the MDP or transferred to another site within the restrictions set forth by Bureau of Development Services (BDS).</a:t>
            </a:r>
            <a:endParaRPr lang="en-US" sz="2800" b="1" spc="-5" dirty="0">
              <a:solidFill>
                <a:srgbClr val="8FD169"/>
              </a:solidFill>
              <a:latin typeface="Arial"/>
              <a:cs typeface="Arial"/>
            </a:endParaRPr>
          </a:p>
          <a:p>
            <a:pPr>
              <a:spcBef>
                <a:spcPts val="869"/>
              </a:spcBef>
              <a:tabLst>
                <a:tab pos="285115" algn="l"/>
                <a:tab pos="285750" algn="l"/>
              </a:tabLst>
            </a:pPr>
            <a:endParaRPr lang="en-US" sz="2000" b="1" spc="-5" dirty="0">
              <a:solidFill>
                <a:srgbClr val="8FD169"/>
              </a:solidFill>
              <a:latin typeface="Arial"/>
              <a:cs typeface="Arial"/>
            </a:endParaRPr>
          </a:p>
          <a:p>
            <a:pPr>
              <a:spcBef>
                <a:spcPts val="869"/>
              </a:spcBef>
              <a:tabLst>
                <a:tab pos="285115" algn="l"/>
                <a:tab pos="285750" algn="l"/>
              </a:tabLst>
            </a:pPr>
            <a:endParaRPr lang="en-US" b="1" spc="-5" dirty="0">
              <a:solidFill>
                <a:srgbClr val="8FD169"/>
              </a:solidFill>
              <a:latin typeface="Arial"/>
              <a:cs typeface="Arial"/>
            </a:endParaRPr>
          </a:p>
          <a:p>
            <a:pPr>
              <a:spcBef>
                <a:spcPts val="869"/>
              </a:spcBef>
              <a:tabLst>
                <a:tab pos="285115" algn="l"/>
                <a:tab pos="285750" algn="l"/>
              </a:tabLst>
            </a:pPr>
            <a:endParaRPr lang="en-US" dirty="0">
              <a:solidFill>
                <a:schemeClr val="accent1">
                  <a:lumMod val="50000"/>
                </a:schemeClr>
              </a:solidFill>
              <a:latin typeface="Arial" panose="020B0604020202020204" pitchFamily="34" charset="0"/>
              <a:cs typeface="Arial" panose="020B0604020202020204" pitchFamily="34" charset="0"/>
            </a:endParaRPr>
          </a:p>
          <a:p>
            <a:pPr marL="285750" indent="-285750">
              <a:lnSpc>
                <a:spcPct val="100000"/>
              </a:lnSpc>
              <a:spcBef>
                <a:spcPts val="869"/>
              </a:spcBef>
              <a:buChar char="•"/>
              <a:tabLst>
                <a:tab pos="285115" algn="l"/>
                <a:tab pos="285750" algn="l"/>
              </a:tabLst>
            </a:pPr>
            <a:endParaRPr lang="en-US" dirty="0">
              <a:solidFill>
                <a:schemeClr val="accent1">
                  <a:lumMod val="50000"/>
                </a:schemeClr>
              </a:solidFill>
              <a:latin typeface="Arial"/>
              <a:cs typeface="Arial"/>
            </a:endParaRPr>
          </a:p>
          <a:p>
            <a:pPr marL="12700" marR="5080">
              <a:lnSpc>
                <a:spcPts val="2170"/>
              </a:lnSpc>
              <a:spcBef>
                <a:spcPts val="365"/>
              </a:spcBef>
              <a:tabLst>
                <a:tab pos="240665" algn="l"/>
                <a:tab pos="241300" algn="l"/>
              </a:tabLst>
            </a:pPr>
            <a:endParaRPr lang="en-US" sz="2400" b="1" spc="-5" dirty="0">
              <a:solidFill>
                <a:srgbClr val="8FD169"/>
              </a:solidFill>
              <a:latin typeface="Arial"/>
              <a:cs typeface="Arial"/>
            </a:endParaRPr>
          </a:p>
        </p:txBody>
      </p:sp>
      <p:sp>
        <p:nvSpPr>
          <p:cNvPr id="6" name="object 6"/>
          <p:cNvSpPr txBox="1"/>
          <p:nvPr/>
        </p:nvSpPr>
        <p:spPr>
          <a:xfrm>
            <a:off x="11270142" y="6478453"/>
            <a:ext cx="180975" cy="189796"/>
          </a:xfrm>
          <a:prstGeom prst="rect">
            <a:avLst/>
          </a:prstGeom>
        </p:spPr>
        <p:txBody>
          <a:bodyPr vert="horz" wrap="square" lIns="0" tIns="5080" rIns="0" bIns="0" rtlCol="0">
            <a:spAutoFit/>
          </a:bodyPr>
          <a:lstStyle/>
          <a:p>
            <a:pPr marL="12700" marR="0" lvl="0" indent="0" algn="l" defTabSz="914400" rtl="0" eaLnBrk="1" fontAlgn="auto" latinLnBrk="0" hangingPunct="1">
              <a:lnSpc>
                <a:spcPct val="100000"/>
              </a:lnSpc>
              <a:spcBef>
                <a:spcPts val="40"/>
              </a:spcBef>
              <a:spcAft>
                <a:spcPts val="0"/>
              </a:spcAft>
              <a:buClrTx/>
              <a:buSzTx/>
              <a:buFontTx/>
              <a:buNone/>
              <a:tabLst/>
              <a:defRPr/>
            </a:pPr>
            <a:r>
              <a:rPr lang="en-US" sz="1200" b="1" dirty="0">
                <a:solidFill>
                  <a:srgbClr val="FFFFFF"/>
                </a:solidFill>
                <a:latin typeface="Calibri"/>
                <a:cs typeface="Calibri"/>
              </a:rPr>
              <a:t>3</a:t>
            </a:r>
            <a:endParaRPr kumimoji="0" sz="12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7" name="object 7"/>
          <p:cNvSpPr txBox="1">
            <a:spLocks noGrp="1"/>
          </p:cNvSpPr>
          <p:nvPr>
            <p:ph type="ftr" sz="quarter" idx="5"/>
          </p:nvPr>
        </p:nvSpPr>
        <p:spPr>
          <a:xfrm>
            <a:off x="4800600" y="6397583"/>
            <a:ext cx="6101715" cy="359073"/>
          </a:xfrm>
          <a:prstGeom prst="rect">
            <a:avLst/>
          </a:prstGeom>
        </p:spPr>
        <p:txBody>
          <a:bodyPr vert="horz" wrap="square" lIns="0" tIns="0" rIns="0" bIns="0" rtlCol="0">
            <a:spAutoFit/>
          </a:bodyPr>
          <a:lstStyle/>
          <a:p>
            <a:pPr marL="12700" lvl="0" algn="r">
              <a:lnSpc>
                <a:spcPts val="1425"/>
              </a:lnSpc>
              <a:tabLst>
                <a:tab pos="3284220" algn="l"/>
                <a:tab pos="3455035" algn="l"/>
                <a:tab pos="4090035" algn="l"/>
                <a:tab pos="4261485" algn="l"/>
              </a:tabLst>
              <a:defRPr/>
            </a:pPr>
            <a:r>
              <a:rPr lang="en-US" spc="-10" dirty="0">
                <a:solidFill>
                  <a:prstClr val="white"/>
                </a:solidFill>
              </a:rPr>
              <a:t>MDP Program Administrative Rules</a:t>
            </a:r>
            <a:r>
              <a:rPr lang="en-US" spc="-5" dirty="0">
                <a:solidFill>
                  <a:prstClr val="white"/>
                </a:solidFill>
              </a:rPr>
              <a:t> </a:t>
            </a:r>
          </a:p>
          <a:p>
            <a:pPr marL="12700" lvl="0" algn="r">
              <a:lnSpc>
                <a:spcPts val="1425"/>
              </a:lnSpc>
              <a:tabLst>
                <a:tab pos="3284220" algn="l"/>
                <a:tab pos="3455035" algn="l"/>
                <a:tab pos="4090035" algn="l"/>
                <a:tab pos="4261485" algn="l"/>
              </a:tabLst>
              <a:defRPr/>
            </a:pPr>
            <a:r>
              <a:rPr lang="en-US" spc="-5" dirty="0">
                <a:solidFill>
                  <a:prstClr val="white"/>
                </a:solidFill>
              </a:rPr>
              <a:t>2/4/2020 </a:t>
            </a:r>
            <a:r>
              <a:rPr lang="en-US" dirty="0">
                <a:solidFill>
                  <a:prstClr val="white"/>
                </a:solidFill>
              </a:rPr>
              <a:t>| </a:t>
            </a:r>
            <a:r>
              <a:rPr lang="en-US" spc="-10" dirty="0">
                <a:solidFill>
                  <a:prstClr val="white"/>
                </a:solidFill>
              </a:rPr>
              <a:t>Portland </a:t>
            </a:r>
            <a:r>
              <a:rPr lang="en-US" spc="-5" dirty="0">
                <a:solidFill>
                  <a:prstClr val="white"/>
                </a:solidFill>
              </a:rPr>
              <a:t>Housing</a:t>
            </a:r>
            <a:r>
              <a:rPr lang="en-US" spc="-10" dirty="0">
                <a:solidFill>
                  <a:prstClr val="white"/>
                </a:solidFill>
              </a:rPr>
              <a:t> </a:t>
            </a:r>
            <a:r>
              <a:rPr lang="en-US" spc="-5" dirty="0">
                <a:solidFill>
                  <a:prstClr val="white"/>
                </a:solidFill>
              </a:rPr>
              <a:t>Bureau</a:t>
            </a:r>
            <a:endParaRPr lang="en-US" dirty="0">
              <a:solidFill>
                <a:prstClr val="white"/>
              </a:solidFill>
            </a:endParaRPr>
          </a:p>
        </p:txBody>
      </p:sp>
      <p:sp>
        <p:nvSpPr>
          <p:cNvPr id="5" name="object 5"/>
          <p:cNvSpPr txBox="1">
            <a:spLocks noGrp="1"/>
          </p:cNvSpPr>
          <p:nvPr>
            <p:ph type="title"/>
          </p:nvPr>
        </p:nvSpPr>
        <p:spPr>
          <a:xfrm>
            <a:off x="228600" y="381000"/>
            <a:ext cx="11386178" cy="1243930"/>
          </a:xfrm>
          <a:prstGeom prst="rect">
            <a:avLst/>
          </a:prstGeom>
        </p:spPr>
        <p:txBody>
          <a:bodyPr vert="horz" wrap="square" lIns="0" tIns="12700" rIns="0" bIns="0" rtlCol="0">
            <a:spAutoFit/>
          </a:bodyPr>
          <a:lstStyle/>
          <a:p>
            <a:pPr marL="12700" algn="ctr">
              <a:lnSpc>
                <a:spcPct val="100000"/>
              </a:lnSpc>
              <a:spcBef>
                <a:spcPts val="100"/>
              </a:spcBef>
            </a:pPr>
            <a:r>
              <a:rPr lang="en-US" spc="-5" dirty="0"/>
              <a:t>Manufactured Dwelling Park Density Program  </a:t>
            </a:r>
            <a:br>
              <a:rPr lang="en-US" spc="-5" dirty="0"/>
            </a:br>
            <a:r>
              <a:rPr lang="en-US" spc="-5" dirty="0"/>
              <a:t>(MDP Program)</a:t>
            </a:r>
            <a:endParaRPr spc="-5" dirty="0"/>
          </a:p>
        </p:txBody>
      </p:sp>
    </p:spTree>
    <p:extLst>
      <p:ext uri="{BB962C8B-B14F-4D97-AF65-F5344CB8AC3E}">
        <p14:creationId xmlns:p14="http://schemas.microsoft.com/office/powerpoint/2010/main" val="1861891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577222" y="1447800"/>
            <a:ext cx="10544175" cy="5532284"/>
          </a:xfrm>
          <a:prstGeom prst="rect">
            <a:avLst/>
          </a:prstGeom>
        </p:spPr>
        <p:txBody>
          <a:bodyPr vert="horz" wrap="square" lIns="0" tIns="12700" rIns="0" bIns="0" rtlCol="0">
            <a:spAutoFit/>
          </a:bodyPr>
          <a:lstStyle/>
          <a:p>
            <a:pPr>
              <a:spcBef>
                <a:spcPts val="869"/>
              </a:spcBef>
              <a:tabLst>
                <a:tab pos="285115" algn="l"/>
                <a:tab pos="285750" algn="l"/>
              </a:tabLst>
            </a:pPr>
            <a:r>
              <a:rPr lang="en-US" sz="2400" b="1" spc="-5" dirty="0">
                <a:solidFill>
                  <a:srgbClr val="8FD169"/>
                </a:solidFill>
                <a:latin typeface="Arial"/>
                <a:cs typeface="Arial"/>
              </a:rPr>
              <a:t>Program Requirements</a:t>
            </a:r>
          </a:p>
          <a:p>
            <a:pPr>
              <a:spcBef>
                <a:spcPts val="869"/>
              </a:spcBef>
              <a:tabLst>
                <a:tab pos="285115" algn="l"/>
                <a:tab pos="285750" algn="l"/>
              </a:tabLst>
            </a:pPr>
            <a:endParaRPr lang="en-US" sz="1200" b="1" spc="-5" dirty="0">
              <a:solidFill>
                <a:srgbClr val="8FD169"/>
              </a:solidFill>
              <a:latin typeface="Arial"/>
              <a:cs typeface="Arial"/>
            </a:endParaRPr>
          </a:p>
          <a:p>
            <a:pPr>
              <a:lnSpc>
                <a:spcPct val="100000"/>
              </a:lnSpc>
              <a:spcBef>
                <a:spcPts val="869"/>
              </a:spcBef>
              <a:tabLst>
                <a:tab pos="285115" algn="l"/>
                <a:tab pos="285750" algn="l"/>
              </a:tabLst>
            </a:pPr>
            <a:r>
              <a:rPr lang="en-US" sz="2000" dirty="0">
                <a:solidFill>
                  <a:schemeClr val="accent1">
                    <a:lumMod val="50000"/>
                  </a:schemeClr>
                </a:solidFill>
                <a:latin typeface="Arial"/>
                <a:cs typeface="Arial"/>
              </a:rPr>
              <a:t>To qualify, the Portland Housing Bureau (PHB) must be able to certify that:</a:t>
            </a:r>
          </a:p>
          <a:p>
            <a:pPr marL="342900" indent="-342900">
              <a:lnSpc>
                <a:spcPct val="100000"/>
              </a:lnSpc>
              <a:spcBef>
                <a:spcPts val="869"/>
              </a:spcBef>
              <a:buAutoNum type="arabicPeriod"/>
              <a:tabLst>
                <a:tab pos="285115" algn="l"/>
                <a:tab pos="285750" algn="l"/>
              </a:tabLst>
            </a:pPr>
            <a:r>
              <a:rPr lang="en-US" sz="2000" dirty="0">
                <a:solidFill>
                  <a:schemeClr val="accent1">
                    <a:lumMod val="50000"/>
                  </a:schemeClr>
                </a:solidFill>
                <a:latin typeface="Arial"/>
                <a:cs typeface="Arial"/>
              </a:rPr>
              <a:t>A </a:t>
            </a:r>
            <a:r>
              <a:rPr lang="en-US" sz="2000" b="1" dirty="0">
                <a:solidFill>
                  <a:schemeClr val="accent1">
                    <a:lumMod val="50000"/>
                  </a:schemeClr>
                </a:solidFill>
                <a:latin typeface="Arial"/>
                <a:cs typeface="Arial"/>
              </a:rPr>
              <a:t>minimum of 50% </a:t>
            </a:r>
            <a:r>
              <a:rPr lang="en-US" sz="2000" dirty="0">
                <a:solidFill>
                  <a:schemeClr val="accent1">
                    <a:lumMod val="50000"/>
                  </a:schemeClr>
                </a:solidFill>
                <a:latin typeface="Arial"/>
                <a:cs typeface="Arial"/>
              </a:rPr>
              <a:t>of the Manufactured Dwelling Pads with the park have Manufactured Dwelling Units (MD Units) on them, </a:t>
            </a:r>
            <a:r>
              <a:rPr lang="en-US" sz="2000" u="sng" dirty="0">
                <a:solidFill>
                  <a:schemeClr val="accent1">
                    <a:lumMod val="50000"/>
                  </a:schemeClr>
                </a:solidFill>
                <a:latin typeface="Arial"/>
                <a:cs typeface="Arial"/>
              </a:rPr>
              <a:t>and</a:t>
            </a:r>
            <a:r>
              <a:rPr lang="en-US" sz="2000" dirty="0">
                <a:solidFill>
                  <a:schemeClr val="accent1">
                    <a:lumMod val="50000"/>
                  </a:schemeClr>
                </a:solidFill>
                <a:latin typeface="Arial"/>
                <a:cs typeface="Arial"/>
              </a:rPr>
              <a:t> </a:t>
            </a:r>
          </a:p>
          <a:p>
            <a:pPr marL="342900" indent="-342900">
              <a:lnSpc>
                <a:spcPct val="100000"/>
              </a:lnSpc>
              <a:spcBef>
                <a:spcPts val="869"/>
              </a:spcBef>
              <a:buAutoNum type="arabicPeriod"/>
              <a:tabLst>
                <a:tab pos="285115" algn="l"/>
                <a:tab pos="285750" algn="l"/>
              </a:tabLst>
            </a:pPr>
            <a:r>
              <a:rPr lang="en-US" sz="2000" dirty="0">
                <a:solidFill>
                  <a:schemeClr val="accent1">
                    <a:lumMod val="50000"/>
                  </a:schemeClr>
                </a:solidFill>
                <a:latin typeface="Arial"/>
                <a:cs typeface="Arial"/>
              </a:rPr>
              <a:t>Are affordable to those earning </a:t>
            </a:r>
            <a:r>
              <a:rPr lang="en-US" sz="2000" b="1" dirty="0">
                <a:solidFill>
                  <a:schemeClr val="accent1">
                    <a:lumMod val="50000"/>
                  </a:schemeClr>
                </a:solidFill>
                <a:latin typeface="Arial"/>
                <a:cs typeface="Arial"/>
              </a:rPr>
              <a:t>60% MFI or less </a:t>
            </a:r>
            <a:r>
              <a:rPr lang="en-US" sz="2000" dirty="0">
                <a:solidFill>
                  <a:schemeClr val="accent1">
                    <a:lumMod val="50000"/>
                  </a:schemeClr>
                </a:solidFill>
                <a:latin typeface="Arial"/>
                <a:cs typeface="Arial"/>
              </a:rPr>
              <a:t>during the </a:t>
            </a:r>
            <a:r>
              <a:rPr lang="en-US" sz="2000" b="1" dirty="0">
                <a:solidFill>
                  <a:schemeClr val="accent1">
                    <a:lumMod val="50000"/>
                  </a:schemeClr>
                </a:solidFill>
                <a:latin typeface="Arial"/>
                <a:cs typeface="Arial"/>
              </a:rPr>
              <a:t>99 year Compliance Period</a:t>
            </a:r>
            <a:r>
              <a:rPr lang="en-US" sz="2000" dirty="0">
                <a:solidFill>
                  <a:schemeClr val="accent1">
                    <a:lumMod val="50000"/>
                  </a:schemeClr>
                </a:solidFill>
                <a:latin typeface="Arial"/>
                <a:cs typeface="Arial"/>
              </a:rPr>
              <a:t>.</a:t>
            </a:r>
          </a:p>
          <a:p>
            <a:pPr lvl="1">
              <a:spcBef>
                <a:spcPts val="869"/>
              </a:spcBef>
              <a:tabLst>
                <a:tab pos="285115" algn="l"/>
                <a:tab pos="285750" algn="l"/>
              </a:tabLst>
            </a:pPr>
            <a:endParaRPr lang="en-US" sz="2000" dirty="0">
              <a:solidFill>
                <a:schemeClr val="accent1">
                  <a:lumMod val="50000"/>
                </a:schemeClr>
              </a:solidFill>
              <a:latin typeface="Arial"/>
              <a:cs typeface="Arial"/>
            </a:endParaRPr>
          </a:p>
          <a:p>
            <a:pPr lvl="1">
              <a:spcBef>
                <a:spcPts val="869"/>
              </a:spcBef>
              <a:tabLst>
                <a:tab pos="285115" algn="l"/>
                <a:tab pos="285750" algn="l"/>
              </a:tabLst>
            </a:pPr>
            <a:r>
              <a:rPr lang="en-US" sz="2000" dirty="0">
                <a:solidFill>
                  <a:schemeClr val="accent1">
                    <a:lumMod val="50000"/>
                  </a:schemeClr>
                </a:solidFill>
                <a:latin typeface="Arial"/>
                <a:cs typeface="Arial"/>
              </a:rPr>
              <a:t>NOTE: If the MDP does not have MD Units (as defined by PCC 33.910.030) on at least 50% of the Manufactured Dwelling Pads within the MPD, they would be ineligible.</a:t>
            </a:r>
          </a:p>
          <a:p>
            <a:pPr>
              <a:spcBef>
                <a:spcPts val="869"/>
              </a:spcBef>
              <a:tabLst>
                <a:tab pos="285115" algn="l"/>
                <a:tab pos="285750" algn="l"/>
              </a:tabLst>
            </a:pPr>
            <a:endParaRPr lang="en-US" sz="2000" b="1" spc="-5" dirty="0">
              <a:solidFill>
                <a:srgbClr val="8FD169"/>
              </a:solidFill>
              <a:latin typeface="Arial"/>
              <a:cs typeface="Arial"/>
            </a:endParaRPr>
          </a:p>
          <a:p>
            <a:pPr>
              <a:spcBef>
                <a:spcPts val="869"/>
              </a:spcBef>
              <a:tabLst>
                <a:tab pos="285115" algn="l"/>
                <a:tab pos="285750" algn="l"/>
              </a:tabLst>
            </a:pPr>
            <a:endParaRPr lang="en-US" b="1" spc="-5" dirty="0">
              <a:solidFill>
                <a:srgbClr val="8FD169"/>
              </a:solidFill>
              <a:latin typeface="Arial"/>
              <a:cs typeface="Arial"/>
            </a:endParaRPr>
          </a:p>
          <a:p>
            <a:pPr>
              <a:spcBef>
                <a:spcPts val="869"/>
              </a:spcBef>
              <a:tabLst>
                <a:tab pos="285115" algn="l"/>
                <a:tab pos="285750" algn="l"/>
              </a:tabLst>
            </a:pPr>
            <a:endParaRPr lang="en-US" dirty="0">
              <a:solidFill>
                <a:schemeClr val="accent1">
                  <a:lumMod val="50000"/>
                </a:schemeClr>
              </a:solidFill>
              <a:latin typeface="Arial" panose="020B0604020202020204" pitchFamily="34" charset="0"/>
              <a:cs typeface="Arial" panose="020B0604020202020204" pitchFamily="34" charset="0"/>
            </a:endParaRPr>
          </a:p>
          <a:p>
            <a:pPr marL="285750" indent="-285750">
              <a:lnSpc>
                <a:spcPct val="100000"/>
              </a:lnSpc>
              <a:spcBef>
                <a:spcPts val="869"/>
              </a:spcBef>
              <a:buChar char="•"/>
              <a:tabLst>
                <a:tab pos="285115" algn="l"/>
                <a:tab pos="285750" algn="l"/>
              </a:tabLst>
            </a:pPr>
            <a:endParaRPr lang="en-US" dirty="0">
              <a:solidFill>
                <a:schemeClr val="accent1">
                  <a:lumMod val="50000"/>
                </a:schemeClr>
              </a:solidFill>
              <a:latin typeface="Arial"/>
              <a:cs typeface="Arial"/>
            </a:endParaRPr>
          </a:p>
          <a:p>
            <a:pPr marL="12700" marR="5080">
              <a:lnSpc>
                <a:spcPts val="2170"/>
              </a:lnSpc>
              <a:spcBef>
                <a:spcPts val="365"/>
              </a:spcBef>
              <a:tabLst>
                <a:tab pos="240665" algn="l"/>
                <a:tab pos="241300" algn="l"/>
              </a:tabLst>
            </a:pPr>
            <a:endParaRPr lang="en-US" sz="2400" b="1" spc="-5" dirty="0">
              <a:solidFill>
                <a:srgbClr val="8FD169"/>
              </a:solidFill>
              <a:latin typeface="Arial"/>
              <a:cs typeface="Arial"/>
            </a:endParaRPr>
          </a:p>
        </p:txBody>
      </p:sp>
      <p:sp>
        <p:nvSpPr>
          <p:cNvPr id="6" name="object 6"/>
          <p:cNvSpPr txBox="1"/>
          <p:nvPr/>
        </p:nvSpPr>
        <p:spPr>
          <a:xfrm>
            <a:off x="11270142" y="6478453"/>
            <a:ext cx="180975" cy="189796"/>
          </a:xfrm>
          <a:prstGeom prst="rect">
            <a:avLst/>
          </a:prstGeom>
        </p:spPr>
        <p:txBody>
          <a:bodyPr vert="horz" wrap="square" lIns="0" tIns="5080" rIns="0" bIns="0" rtlCol="0">
            <a:spAutoFit/>
          </a:bodyPr>
          <a:lstStyle/>
          <a:p>
            <a:pPr marL="12700" marR="0" lvl="0" indent="0" algn="l" defTabSz="914400" rtl="0" eaLnBrk="1" fontAlgn="auto" latinLnBrk="0" hangingPunct="1">
              <a:lnSpc>
                <a:spcPct val="100000"/>
              </a:lnSpc>
              <a:spcBef>
                <a:spcPts val="40"/>
              </a:spcBef>
              <a:spcAft>
                <a:spcPts val="0"/>
              </a:spcAft>
              <a:buClrTx/>
              <a:buSzTx/>
              <a:buFontTx/>
              <a:buNone/>
              <a:tabLst/>
              <a:defRPr/>
            </a:pPr>
            <a:r>
              <a:rPr lang="en-US" sz="1200" b="1" dirty="0">
                <a:solidFill>
                  <a:srgbClr val="FFFFFF"/>
                </a:solidFill>
                <a:latin typeface="Calibri"/>
                <a:cs typeface="Calibri"/>
              </a:rPr>
              <a:t>4</a:t>
            </a:r>
            <a:endParaRPr kumimoji="0" sz="12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7" name="object 7"/>
          <p:cNvSpPr txBox="1">
            <a:spLocks noGrp="1"/>
          </p:cNvSpPr>
          <p:nvPr>
            <p:ph type="ftr" sz="quarter" idx="5"/>
          </p:nvPr>
        </p:nvSpPr>
        <p:spPr>
          <a:xfrm>
            <a:off x="4800600" y="6397583"/>
            <a:ext cx="6101715" cy="359073"/>
          </a:xfrm>
          <a:prstGeom prst="rect">
            <a:avLst/>
          </a:prstGeom>
        </p:spPr>
        <p:txBody>
          <a:bodyPr vert="horz" wrap="square" lIns="0" tIns="0" rIns="0" bIns="0" rtlCol="0">
            <a:spAutoFit/>
          </a:bodyPr>
          <a:lstStyle/>
          <a:p>
            <a:pPr marL="12700" lvl="0" algn="r">
              <a:lnSpc>
                <a:spcPts val="1425"/>
              </a:lnSpc>
              <a:tabLst>
                <a:tab pos="3284220" algn="l"/>
                <a:tab pos="3455035" algn="l"/>
                <a:tab pos="4090035" algn="l"/>
                <a:tab pos="4261485" algn="l"/>
              </a:tabLst>
              <a:defRPr/>
            </a:pPr>
            <a:r>
              <a:rPr lang="en-US" spc="-10" dirty="0">
                <a:solidFill>
                  <a:prstClr val="white"/>
                </a:solidFill>
              </a:rPr>
              <a:t>MDP Program Administrative Rules</a:t>
            </a:r>
            <a:r>
              <a:rPr lang="en-US" spc="-5" dirty="0">
                <a:solidFill>
                  <a:prstClr val="white"/>
                </a:solidFill>
              </a:rPr>
              <a:t> </a:t>
            </a:r>
          </a:p>
          <a:p>
            <a:pPr marL="12700" lvl="0" algn="r">
              <a:lnSpc>
                <a:spcPts val="1425"/>
              </a:lnSpc>
              <a:tabLst>
                <a:tab pos="3284220" algn="l"/>
                <a:tab pos="3455035" algn="l"/>
                <a:tab pos="4090035" algn="l"/>
                <a:tab pos="4261485" algn="l"/>
              </a:tabLst>
              <a:defRPr/>
            </a:pPr>
            <a:r>
              <a:rPr lang="en-US" spc="-5" dirty="0">
                <a:solidFill>
                  <a:prstClr val="white"/>
                </a:solidFill>
              </a:rPr>
              <a:t>2/4/2020 </a:t>
            </a:r>
            <a:r>
              <a:rPr lang="en-US" dirty="0">
                <a:solidFill>
                  <a:prstClr val="white"/>
                </a:solidFill>
              </a:rPr>
              <a:t>| </a:t>
            </a:r>
            <a:r>
              <a:rPr lang="en-US" spc="-10" dirty="0">
                <a:solidFill>
                  <a:prstClr val="white"/>
                </a:solidFill>
              </a:rPr>
              <a:t>Portland </a:t>
            </a:r>
            <a:r>
              <a:rPr lang="en-US" spc="-5" dirty="0">
                <a:solidFill>
                  <a:prstClr val="white"/>
                </a:solidFill>
              </a:rPr>
              <a:t>Housing</a:t>
            </a:r>
            <a:r>
              <a:rPr lang="en-US" spc="-10" dirty="0">
                <a:solidFill>
                  <a:prstClr val="white"/>
                </a:solidFill>
              </a:rPr>
              <a:t> </a:t>
            </a:r>
            <a:r>
              <a:rPr lang="en-US" spc="-5" dirty="0">
                <a:solidFill>
                  <a:prstClr val="white"/>
                </a:solidFill>
              </a:rPr>
              <a:t>Bureau</a:t>
            </a:r>
            <a:endParaRPr lang="en-US" dirty="0">
              <a:solidFill>
                <a:prstClr val="white"/>
              </a:solidFill>
            </a:endParaRPr>
          </a:p>
        </p:txBody>
      </p:sp>
      <p:sp>
        <p:nvSpPr>
          <p:cNvPr id="5" name="object 5"/>
          <p:cNvSpPr txBox="1">
            <a:spLocks noGrp="1"/>
          </p:cNvSpPr>
          <p:nvPr>
            <p:ph type="title"/>
          </p:nvPr>
        </p:nvSpPr>
        <p:spPr>
          <a:xfrm>
            <a:off x="577222" y="609600"/>
            <a:ext cx="10395578" cy="628377"/>
          </a:xfrm>
          <a:prstGeom prst="rect">
            <a:avLst/>
          </a:prstGeom>
        </p:spPr>
        <p:txBody>
          <a:bodyPr vert="horz" wrap="square" lIns="0" tIns="12700" rIns="0" bIns="0" rtlCol="0">
            <a:spAutoFit/>
          </a:bodyPr>
          <a:lstStyle/>
          <a:p>
            <a:pPr marL="12700" algn="l">
              <a:lnSpc>
                <a:spcPct val="100000"/>
              </a:lnSpc>
              <a:spcBef>
                <a:spcPts val="100"/>
              </a:spcBef>
            </a:pPr>
            <a:r>
              <a:rPr lang="en-US" spc="-5" dirty="0"/>
              <a:t>MDP Program</a:t>
            </a:r>
            <a:endParaRPr spc="-5" dirty="0"/>
          </a:p>
        </p:txBody>
      </p:sp>
    </p:spTree>
    <p:extLst>
      <p:ext uri="{BB962C8B-B14F-4D97-AF65-F5344CB8AC3E}">
        <p14:creationId xmlns:p14="http://schemas.microsoft.com/office/powerpoint/2010/main" val="266628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674849" y="990679"/>
            <a:ext cx="10544175" cy="1290097"/>
          </a:xfrm>
          <a:prstGeom prst="rect">
            <a:avLst/>
          </a:prstGeom>
        </p:spPr>
        <p:txBody>
          <a:bodyPr vert="horz" wrap="square" lIns="0" tIns="12700" rIns="0" bIns="0" rtlCol="0">
            <a:spAutoFit/>
          </a:bodyPr>
          <a:lstStyle/>
          <a:p>
            <a:pPr>
              <a:spcBef>
                <a:spcPts val="869"/>
              </a:spcBef>
              <a:tabLst>
                <a:tab pos="285115" algn="l"/>
                <a:tab pos="285750" algn="l"/>
              </a:tabLst>
            </a:pPr>
            <a:r>
              <a:rPr lang="en-US" sz="2000" b="1" spc="-5" dirty="0">
                <a:solidFill>
                  <a:srgbClr val="8FD169"/>
                </a:solidFill>
                <a:latin typeface="Arial"/>
                <a:cs typeface="Arial"/>
              </a:rPr>
              <a:t>Rent Calculation</a:t>
            </a:r>
          </a:p>
          <a:p>
            <a:pPr marL="285750" indent="-285750">
              <a:spcBef>
                <a:spcPts val="869"/>
              </a:spcBef>
              <a:buFont typeface="Arial" panose="020B0604020202020204" pitchFamily="34" charset="0"/>
              <a:buChar char="•"/>
              <a:tabLst>
                <a:tab pos="285115" algn="l"/>
                <a:tab pos="285750" algn="l"/>
              </a:tabLst>
            </a:pPr>
            <a:r>
              <a:rPr lang="en-US" sz="1600" dirty="0">
                <a:solidFill>
                  <a:schemeClr val="accent1">
                    <a:lumMod val="50000"/>
                  </a:schemeClr>
                </a:solidFill>
                <a:latin typeface="Arial"/>
                <a:cs typeface="Arial"/>
              </a:rPr>
              <a:t>Rents are calculated in two ways depending on the ownership the MD Unit. </a:t>
            </a:r>
          </a:p>
          <a:p>
            <a:pPr marL="285750" indent="-285750">
              <a:spcBef>
                <a:spcPts val="869"/>
              </a:spcBef>
              <a:buFont typeface="Arial" panose="020B0604020202020204" pitchFamily="34" charset="0"/>
              <a:buChar char="•"/>
              <a:tabLst>
                <a:tab pos="285115" algn="l"/>
                <a:tab pos="285750" algn="l"/>
              </a:tabLst>
            </a:pPr>
            <a:r>
              <a:rPr lang="en-US" sz="1600" dirty="0">
                <a:solidFill>
                  <a:schemeClr val="accent1">
                    <a:lumMod val="50000"/>
                  </a:schemeClr>
                </a:solidFill>
                <a:latin typeface="Arial"/>
                <a:cs typeface="Arial"/>
              </a:rPr>
              <a:t>All rents are calculated using the MFI and Rent Chart. Utilities are deducted from maximum monthly rent calculation.</a:t>
            </a:r>
          </a:p>
        </p:txBody>
      </p:sp>
      <p:sp>
        <p:nvSpPr>
          <p:cNvPr id="6" name="object 6"/>
          <p:cNvSpPr txBox="1"/>
          <p:nvPr/>
        </p:nvSpPr>
        <p:spPr>
          <a:xfrm>
            <a:off x="11270142" y="6478453"/>
            <a:ext cx="180975" cy="189796"/>
          </a:xfrm>
          <a:prstGeom prst="rect">
            <a:avLst/>
          </a:prstGeom>
        </p:spPr>
        <p:txBody>
          <a:bodyPr vert="horz" wrap="square" lIns="0" tIns="5080" rIns="0" bIns="0" rtlCol="0">
            <a:spAutoFit/>
          </a:bodyPr>
          <a:lstStyle/>
          <a:p>
            <a:pPr marL="12700" marR="0" lvl="0" indent="0" algn="l" defTabSz="914400" rtl="0" eaLnBrk="1" fontAlgn="auto" latinLnBrk="0" hangingPunct="1">
              <a:lnSpc>
                <a:spcPct val="100000"/>
              </a:lnSpc>
              <a:spcBef>
                <a:spcPts val="40"/>
              </a:spcBef>
              <a:spcAft>
                <a:spcPts val="0"/>
              </a:spcAft>
              <a:buClrTx/>
              <a:buSzTx/>
              <a:buFontTx/>
              <a:buNone/>
              <a:tabLst/>
              <a:defRPr/>
            </a:pPr>
            <a:r>
              <a:rPr lang="en-US" sz="1200" b="1" dirty="0">
                <a:solidFill>
                  <a:srgbClr val="FFFFFF"/>
                </a:solidFill>
                <a:latin typeface="Calibri"/>
                <a:cs typeface="Calibri"/>
              </a:rPr>
              <a:t>5</a:t>
            </a:r>
            <a:endParaRPr kumimoji="0" sz="12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5" name="object 5"/>
          <p:cNvSpPr txBox="1">
            <a:spLocks noGrp="1"/>
          </p:cNvSpPr>
          <p:nvPr>
            <p:ph type="title"/>
          </p:nvPr>
        </p:nvSpPr>
        <p:spPr>
          <a:xfrm>
            <a:off x="635798" y="323582"/>
            <a:ext cx="10815319" cy="635000"/>
          </a:xfrm>
          <a:prstGeom prst="rect">
            <a:avLst/>
          </a:prstGeom>
        </p:spPr>
        <p:txBody>
          <a:bodyPr vert="horz" wrap="square" lIns="0" tIns="12700" rIns="0" bIns="0" rtlCol="0">
            <a:spAutoFit/>
          </a:bodyPr>
          <a:lstStyle/>
          <a:p>
            <a:pPr marL="12700">
              <a:lnSpc>
                <a:spcPct val="100000"/>
              </a:lnSpc>
              <a:spcBef>
                <a:spcPts val="100"/>
              </a:spcBef>
            </a:pPr>
            <a:r>
              <a:rPr lang="en-US" spc="-5" dirty="0"/>
              <a:t>MDP Program</a:t>
            </a:r>
            <a:endParaRPr spc="-5" dirty="0"/>
          </a:p>
        </p:txBody>
      </p:sp>
      <p:sp>
        <p:nvSpPr>
          <p:cNvPr id="8" name="Content Placeholder 7">
            <a:extLst>
              <a:ext uri="{FF2B5EF4-FFF2-40B4-BE49-F238E27FC236}">
                <a16:creationId xmlns:a16="http://schemas.microsoft.com/office/drawing/2014/main" id="{0D439666-3CD0-4E01-9665-2CA49CD1B082}"/>
              </a:ext>
            </a:extLst>
          </p:cNvPr>
          <p:cNvSpPr>
            <a:spLocks noGrp="1"/>
          </p:cNvSpPr>
          <p:nvPr>
            <p:ph sz="half" idx="2"/>
          </p:nvPr>
        </p:nvSpPr>
        <p:spPr>
          <a:xfrm>
            <a:off x="674849" y="2572600"/>
            <a:ext cx="4811551" cy="3385542"/>
          </a:xfrm>
        </p:spPr>
        <p:txBody>
          <a:bodyPr/>
          <a:lstStyle/>
          <a:p>
            <a:pPr algn="ctr">
              <a:spcBef>
                <a:spcPts val="869"/>
              </a:spcBef>
              <a:tabLst>
                <a:tab pos="285115" algn="l"/>
                <a:tab pos="285750" algn="l"/>
              </a:tabLst>
            </a:pPr>
            <a:r>
              <a:rPr lang="en-US" sz="1600" b="1" spc="-5" dirty="0">
                <a:solidFill>
                  <a:schemeClr val="accent1">
                    <a:lumMod val="50000"/>
                  </a:schemeClr>
                </a:solidFill>
                <a:latin typeface="Arial"/>
                <a:cs typeface="Arial"/>
              </a:rPr>
              <a:t>“Pad-Only MD Unit”</a:t>
            </a:r>
            <a:r>
              <a:rPr lang="en-US" sz="1600" spc="-5" dirty="0">
                <a:solidFill>
                  <a:schemeClr val="accent1">
                    <a:lumMod val="50000"/>
                  </a:schemeClr>
                </a:solidFill>
                <a:latin typeface="Arial"/>
                <a:cs typeface="Arial"/>
              </a:rPr>
              <a:t>- MDP Owner does </a:t>
            </a:r>
            <a:r>
              <a:rPr lang="en-US" sz="1600" u="sng" spc="-5" dirty="0">
                <a:solidFill>
                  <a:schemeClr val="accent1">
                    <a:lumMod val="50000"/>
                  </a:schemeClr>
                </a:solidFill>
                <a:latin typeface="Arial"/>
                <a:cs typeface="Arial"/>
              </a:rPr>
              <a:t>not</a:t>
            </a:r>
            <a:r>
              <a:rPr lang="en-US" sz="1600" spc="-5" dirty="0">
                <a:solidFill>
                  <a:schemeClr val="accent1">
                    <a:lumMod val="50000"/>
                  </a:schemeClr>
                </a:solidFill>
                <a:latin typeface="Arial"/>
                <a:cs typeface="Arial"/>
              </a:rPr>
              <a:t> own the MD Unit:</a:t>
            </a:r>
          </a:p>
          <a:p>
            <a:pPr algn="ctr">
              <a:spcBef>
                <a:spcPts val="869"/>
              </a:spcBef>
              <a:tabLst>
                <a:tab pos="285115" algn="l"/>
                <a:tab pos="285750" algn="l"/>
              </a:tabLst>
            </a:pPr>
            <a:r>
              <a:rPr lang="en-US" sz="1600" spc="-5" dirty="0">
                <a:solidFill>
                  <a:schemeClr val="accent1">
                    <a:lumMod val="50000"/>
                  </a:schemeClr>
                </a:solidFill>
                <a:latin typeface="Arial"/>
                <a:cs typeface="Arial"/>
              </a:rPr>
              <a:t>Rent must be equal or less than </a:t>
            </a:r>
            <a:r>
              <a:rPr lang="en-US" sz="1600" u="sng" spc="-5" dirty="0">
                <a:solidFill>
                  <a:schemeClr val="accent1">
                    <a:lumMod val="50000"/>
                  </a:schemeClr>
                </a:solidFill>
                <a:latin typeface="Arial"/>
                <a:cs typeface="Arial"/>
              </a:rPr>
              <a:t>50% of the restriction for a two-bedroom unit</a:t>
            </a:r>
            <a:r>
              <a:rPr lang="en-US" sz="1600" spc="-5" dirty="0">
                <a:solidFill>
                  <a:schemeClr val="accent1">
                    <a:lumMod val="50000"/>
                  </a:schemeClr>
                </a:solidFill>
                <a:latin typeface="Arial"/>
                <a:cs typeface="Arial"/>
              </a:rPr>
              <a:t>.</a:t>
            </a:r>
          </a:p>
          <a:p>
            <a:pPr algn="l">
              <a:spcBef>
                <a:spcPts val="869"/>
              </a:spcBef>
              <a:tabLst>
                <a:tab pos="285115" algn="l"/>
                <a:tab pos="285750" algn="l"/>
              </a:tabLst>
            </a:pPr>
            <a:r>
              <a:rPr lang="en-US" sz="1600" i="1" spc="-5" dirty="0">
                <a:solidFill>
                  <a:schemeClr val="accent1">
                    <a:lumMod val="50000"/>
                  </a:schemeClr>
                </a:solidFill>
                <a:latin typeface="Arial"/>
                <a:cs typeface="Arial"/>
              </a:rPr>
              <a:t>Example: </a:t>
            </a:r>
          </a:p>
          <a:p>
            <a:pPr algn="l">
              <a:spcBef>
                <a:spcPts val="869"/>
              </a:spcBef>
              <a:tabLst>
                <a:tab pos="285115" algn="l"/>
                <a:tab pos="285750" algn="l"/>
              </a:tabLst>
            </a:pPr>
            <a:r>
              <a:rPr lang="en-US" sz="1600" spc="-5" dirty="0">
                <a:solidFill>
                  <a:schemeClr val="accent1">
                    <a:lumMod val="50000"/>
                  </a:schemeClr>
                </a:solidFill>
                <a:latin typeface="Arial"/>
                <a:cs typeface="Arial"/>
              </a:rPr>
              <a:t>Max rent for 2BR unit: 	</a:t>
            </a:r>
            <a:r>
              <a:rPr lang="en-US" sz="1600" dirty="0">
                <a:solidFill>
                  <a:schemeClr val="tx2">
                    <a:lumMod val="75000"/>
                  </a:schemeClr>
                </a:solidFill>
                <a:latin typeface="Arial" panose="020B0604020202020204" pitchFamily="34" charset="0"/>
                <a:cs typeface="Arial" panose="020B0604020202020204" pitchFamily="34" charset="0"/>
              </a:rPr>
              <a:t>$1188</a:t>
            </a:r>
          </a:p>
          <a:p>
            <a:pPr algn="l">
              <a:spcBef>
                <a:spcPts val="869"/>
              </a:spcBef>
              <a:tabLst>
                <a:tab pos="285115" algn="l"/>
                <a:tab pos="285750" algn="l"/>
              </a:tabLst>
            </a:pPr>
            <a:r>
              <a:rPr lang="en-US" sz="1600" dirty="0">
                <a:solidFill>
                  <a:schemeClr val="tx2">
                    <a:lumMod val="75000"/>
                  </a:schemeClr>
                </a:solidFill>
                <a:latin typeface="Arial" panose="020B0604020202020204" pitchFamily="34" charset="0"/>
                <a:cs typeface="Arial" panose="020B0604020202020204" pitchFamily="34" charset="0"/>
              </a:rPr>
              <a:t>					</a:t>
            </a:r>
            <a:r>
              <a:rPr lang="en-US" sz="1600" u="sng" dirty="0">
                <a:solidFill>
                  <a:schemeClr val="tx2">
                    <a:lumMod val="75000"/>
                  </a:schemeClr>
                </a:solidFill>
                <a:latin typeface="Arial" panose="020B0604020202020204" pitchFamily="34" charset="0"/>
                <a:cs typeface="Arial" panose="020B0604020202020204" pitchFamily="34" charset="0"/>
              </a:rPr>
              <a:t>x 0.50</a:t>
            </a:r>
            <a:endParaRPr lang="en-US" sz="1600" dirty="0">
              <a:solidFill>
                <a:schemeClr val="tx2">
                  <a:lumMod val="75000"/>
                </a:schemeClr>
              </a:solidFill>
              <a:latin typeface="Arial" panose="020B0604020202020204" pitchFamily="34" charset="0"/>
              <a:cs typeface="Arial" panose="020B0604020202020204" pitchFamily="34" charset="0"/>
            </a:endParaRPr>
          </a:p>
          <a:p>
            <a:pPr algn="l">
              <a:spcBef>
                <a:spcPts val="869"/>
              </a:spcBef>
              <a:tabLst>
                <a:tab pos="285115" algn="l"/>
                <a:tab pos="285750" algn="l"/>
              </a:tabLst>
            </a:pPr>
            <a:r>
              <a:rPr lang="en-US" sz="1600" dirty="0">
                <a:solidFill>
                  <a:schemeClr val="tx2">
                    <a:lumMod val="75000"/>
                  </a:schemeClr>
                </a:solidFill>
                <a:latin typeface="Arial" panose="020B0604020202020204" pitchFamily="34" charset="0"/>
                <a:cs typeface="Arial" panose="020B0604020202020204" pitchFamily="34" charset="0"/>
              </a:rPr>
              <a:t>Pad-Only Unit Max rent :	  $594 </a:t>
            </a:r>
          </a:p>
          <a:p>
            <a:pPr algn="l">
              <a:spcBef>
                <a:spcPts val="869"/>
              </a:spcBef>
              <a:tabLst>
                <a:tab pos="285115" algn="l"/>
                <a:tab pos="285750" algn="l"/>
              </a:tabLst>
            </a:pPr>
            <a:r>
              <a:rPr lang="en-US" sz="1600" dirty="0">
                <a:solidFill>
                  <a:schemeClr val="tx2">
                    <a:lumMod val="75000"/>
                  </a:schemeClr>
                </a:solidFill>
                <a:latin typeface="Arial" panose="020B0604020202020204" pitchFamily="34" charset="0"/>
                <a:cs typeface="Arial" panose="020B0604020202020204" pitchFamily="34" charset="0"/>
              </a:rPr>
              <a:t>Utility Allowance:	              </a:t>
            </a:r>
            <a:r>
              <a:rPr lang="en-US" sz="1600" u="sng" dirty="0">
                <a:solidFill>
                  <a:schemeClr val="tx2">
                    <a:lumMod val="75000"/>
                  </a:schemeClr>
                </a:solidFill>
                <a:latin typeface="Arial" panose="020B0604020202020204" pitchFamily="34" charset="0"/>
                <a:cs typeface="Arial" panose="020B0604020202020204" pitchFamily="34" charset="0"/>
              </a:rPr>
              <a:t>-   $180 </a:t>
            </a:r>
          </a:p>
          <a:p>
            <a:pPr algn="l">
              <a:spcBef>
                <a:spcPts val="869"/>
              </a:spcBef>
              <a:tabLst>
                <a:tab pos="285115" algn="l"/>
                <a:tab pos="285750" algn="l"/>
              </a:tabLst>
            </a:pPr>
            <a:r>
              <a:rPr lang="en-US" sz="1600" b="1" dirty="0">
                <a:solidFill>
                  <a:schemeClr val="tx2">
                    <a:lumMod val="75000"/>
                  </a:schemeClr>
                </a:solidFill>
                <a:latin typeface="Arial" panose="020B0604020202020204" pitchFamily="34" charset="0"/>
                <a:cs typeface="Arial" panose="020B0604020202020204" pitchFamily="34" charset="0"/>
              </a:rPr>
              <a:t>Max Owner could collect: 	  $414</a:t>
            </a:r>
            <a:endParaRPr lang="en-US" dirty="0"/>
          </a:p>
        </p:txBody>
      </p:sp>
      <p:sp>
        <p:nvSpPr>
          <p:cNvPr id="9" name="Content Placeholder 8">
            <a:extLst>
              <a:ext uri="{FF2B5EF4-FFF2-40B4-BE49-F238E27FC236}">
                <a16:creationId xmlns:a16="http://schemas.microsoft.com/office/drawing/2014/main" id="{AACA1467-CF45-43EC-9BBF-0855CD9CCC7A}"/>
              </a:ext>
            </a:extLst>
          </p:cNvPr>
          <p:cNvSpPr>
            <a:spLocks noGrp="1"/>
          </p:cNvSpPr>
          <p:nvPr>
            <p:ph sz="half" idx="3"/>
          </p:nvPr>
        </p:nvSpPr>
        <p:spPr>
          <a:xfrm>
            <a:off x="6147597" y="2572600"/>
            <a:ext cx="4977603" cy="3431709"/>
          </a:xfrm>
        </p:spPr>
        <p:txBody>
          <a:bodyPr/>
          <a:lstStyle/>
          <a:p>
            <a:pPr algn="ctr">
              <a:spcBef>
                <a:spcPts val="869"/>
              </a:spcBef>
              <a:tabLst>
                <a:tab pos="285115" algn="l"/>
                <a:tab pos="285750" algn="l"/>
              </a:tabLst>
            </a:pPr>
            <a:r>
              <a:rPr lang="en-US" sz="1600" b="1" spc="-5" dirty="0">
                <a:solidFill>
                  <a:schemeClr val="accent1">
                    <a:lumMod val="50000"/>
                  </a:schemeClr>
                </a:solidFill>
                <a:latin typeface="Arial"/>
                <a:cs typeface="Arial"/>
              </a:rPr>
              <a:t>“Pad-Plus-MD Unit”</a:t>
            </a:r>
            <a:r>
              <a:rPr lang="en-US" sz="1600" spc="-5" dirty="0">
                <a:solidFill>
                  <a:schemeClr val="accent1">
                    <a:lumMod val="50000"/>
                  </a:schemeClr>
                </a:solidFill>
                <a:latin typeface="Arial"/>
                <a:cs typeface="Arial"/>
              </a:rPr>
              <a:t>- MDP Owner owns the MD Unit:</a:t>
            </a:r>
          </a:p>
          <a:p>
            <a:pPr algn="ctr">
              <a:spcBef>
                <a:spcPts val="869"/>
              </a:spcBef>
              <a:tabLst>
                <a:tab pos="285115" algn="l"/>
                <a:tab pos="285750" algn="l"/>
              </a:tabLst>
            </a:pPr>
            <a:r>
              <a:rPr lang="en-US" sz="1600" spc="-5" dirty="0">
                <a:solidFill>
                  <a:schemeClr val="accent1">
                    <a:lumMod val="50000"/>
                  </a:schemeClr>
                </a:solidFill>
                <a:latin typeface="Arial"/>
                <a:cs typeface="Arial"/>
              </a:rPr>
              <a:t>Rent must be equal or less than the maximum allowable rent for a unit with the same number of bedrooms.</a:t>
            </a:r>
          </a:p>
          <a:p>
            <a:pPr algn="l">
              <a:spcBef>
                <a:spcPts val="869"/>
              </a:spcBef>
              <a:tabLst>
                <a:tab pos="285115" algn="l"/>
                <a:tab pos="285750" algn="l"/>
              </a:tabLst>
            </a:pPr>
            <a:r>
              <a:rPr lang="en-US" sz="1600" i="1" spc="-5" dirty="0">
                <a:solidFill>
                  <a:schemeClr val="accent1">
                    <a:lumMod val="50000"/>
                  </a:schemeClr>
                </a:solidFill>
                <a:latin typeface="Arial" panose="020B0604020202020204" pitchFamily="34" charset="0"/>
                <a:cs typeface="Arial" panose="020B0604020202020204" pitchFamily="34" charset="0"/>
              </a:rPr>
              <a:t>Example: </a:t>
            </a:r>
          </a:p>
          <a:p>
            <a:pPr algn="l">
              <a:spcBef>
                <a:spcPts val="869"/>
              </a:spcBef>
              <a:tabLst>
                <a:tab pos="285115" algn="l"/>
                <a:tab pos="285750" algn="l"/>
              </a:tabLst>
            </a:pPr>
            <a:r>
              <a:rPr lang="en-US" sz="1600" dirty="0">
                <a:solidFill>
                  <a:schemeClr val="tx2">
                    <a:lumMod val="75000"/>
                  </a:schemeClr>
                </a:solidFill>
                <a:latin typeface="Arial" panose="020B0604020202020204" pitchFamily="34" charset="0"/>
                <a:cs typeface="Arial" panose="020B0604020202020204" pitchFamily="34" charset="0"/>
              </a:rPr>
              <a:t>A three-person household earning 60% MFI occupies a two-bedroom Pad-Plus-MD Unit.</a:t>
            </a:r>
            <a:endParaRPr lang="en-US" sz="1600" spc="-5" dirty="0">
              <a:solidFill>
                <a:schemeClr val="accent1">
                  <a:lumMod val="50000"/>
                </a:schemeClr>
              </a:solidFill>
              <a:latin typeface="Arial" panose="020B0604020202020204" pitchFamily="34" charset="0"/>
              <a:cs typeface="Arial" panose="020B0604020202020204" pitchFamily="34" charset="0"/>
            </a:endParaRPr>
          </a:p>
          <a:p>
            <a:pPr algn="l">
              <a:spcBef>
                <a:spcPts val="869"/>
              </a:spcBef>
              <a:tabLst>
                <a:tab pos="285115" algn="l"/>
                <a:tab pos="285750" algn="l"/>
              </a:tabLst>
            </a:pPr>
            <a:r>
              <a:rPr lang="en-US" sz="1600" spc="-5" dirty="0">
                <a:solidFill>
                  <a:schemeClr val="accent1">
                    <a:lumMod val="50000"/>
                  </a:schemeClr>
                </a:solidFill>
                <a:latin typeface="Arial" panose="020B0604020202020204" pitchFamily="34" charset="0"/>
                <a:cs typeface="Arial" panose="020B0604020202020204" pitchFamily="34" charset="0"/>
              </a:rPr>
              <a:t>Max rent for 2BR unit: 	</a:t>
            </a:r>
            <a:r>
              <a:rPr lang="en-US" sz="1600" dirty="0">
                <a:solidFill>
                  <a:schemeClr val="tx2">
                    <a:lumMod val="75000"/>
                  </a:schemeClr>
                </a:solidFill>
                <a:latin typeface="Arial" panose="020B0604020202020204" pitchFamily="34" charset="0"/>
                <a:cs typeface="Arial" panose="020B0604020202020204" pitchFamily="34" charset="0"/>
              </a:rPr>
              <a:t>$1188</a:t>
            </a:r>
          </a:p>
          <a:p>
            <a:pPr algn="l">
              <a:spcBef>
                <a:spcPts val="869"/>
              </a:spcBef>
              <a:tabLst>
                <a:tab pos="285115" algn="l"/>
                <a:tab pos="285750" algn="l"/>
              </a:tabLst>
            </a:pPr>
            <a:r>
              <a:rPr lang="en-US" sz="1600" dirty="0">
                <a:solidFill>
                  <a:schemeClr val="tx2">
                    <a:lumMod val="75000"/>
                  </a:schemeClr>
                </a:solidFill>
                <a:latin typeface="Arial" panose="020B0604020202020204" pitchFamily="34" charset="0"/>
                <a:cs typeface="Arial" panose="020B0604020202020204" pitchFamily="34" charset="0"/>
              </a:rPr>
              <a:t>Utility Allowance:	              </a:t>
            </a:r>
            <a:r>
              <a:rPr lang="en-US" sz="1600" u="sng" dirty="0">
                <a:solidFill>
                  <a:schemeClr val="tx2">
                    <a:lumMod val="75000"/>
                  </a:schemeClr>
                </a:solidFill>
                <a:latin typeface="Arial" panose="020B0604020202020204" pitchFamily="34" charset="0"/>
                <a:cs typeface="Arial" panose="020B0604020202020204" pitchFamily="34" charset="0"/>
              </a:rPr>
              <a:t>-   $180 </a:t>
            </a:r>
          </a:p>
          <a:p>
            <a:pPr algn="l">
              <a:spcBef>
                <a:spcPts val="869"/>
              </a:spcBef>
              <a:tabLst>
                <a:tab pos="285115" algn="l"/>
                <a:tab pos="285750" algn="l"/>
              </a:tabLst>
            </a:pPr>
            <a:r>
              <a:rPr lang="en-US" sz="1600" b="1" dirty="0">
                <a:solidFill>
                  <a:schemeClr val="tx2">
                    <a:lumMod val="75000"/>
                  </a:schemeClr>
                </a:solidFill>
                <a:latin typeface="Arial" panose="020B0604020202020204" pitchFamily="34" charset="0"/>
                <a:cs typeface="Arial" panose="020B0604020202020204" pitchFamily="34" charset="0"/>
              </a:rPr>
              <a:t>Max Owner could collect: 	$1008</a:t>
            </a:r>
            <a:endParaRPr lang="en-US" sz="1600" dirty="0">
              <a:latin typeface="Arial" panose="020B0604020202020204" pitchFamily="34" charset="0"/>
              <a:cs typeface="Arial" panose="020B0604020202020204" pitchFamily="34" charset="0"/>
            </a:endParaRPr>
          </a:p>
          <a:p>
            <a:endParaRPr lang="en-US" dirty="0"/>
          </a:p>
        </p:txBody>
      </p:sp>
      <p:sp>
        <p:nvSpPr>
          <p:cNvPr id="7" name="object 7"/>
          <p:cNvSpPr txBox="1">
            <a:spLocks noGrp="1"/>
          </p:cNvSpPr>
          <p:nvPr>
            <p:ph type="ftr" sz="quarter" idx="5"/>
          </p:nvPr>
        </p:nvSpPr>
        <p:spPr>
          <a:xfrm>
            <a:off x="4876800" y="6393814"/>
            <a:ext cx="6101715" cy="359073"/>
          </a:xfrm>
          <a:prstGeom prst="rect">
            <a:avLst/>
          </a:prstGeom>
        </p:spPr>
        <p:txBody>
          <a:bodyPr vert="horz" wrap="square" lIns="0" tIns="0" rIns="0" bIns="0" rtlCol="0">
            <a:spAutoFit/>
          </a:bodyPr>
          <a:lstStyle/>
          <a:p>
            <a:pPr marL="12700" lvl="0" algn="r">
              <a:lnSpc>
                <a:spcPts val="1425"/>
              </a:lnSpc>
              <a:tabLst>
                <a:tab pos="3284220" algn="l"/>
                <a:tab pos="3455035" algn="l"/>
                <a:tab pos="4090035" algn="l"/>
                <a:tab pos="4261485" algn="l"/>
              </a:tabLst>
              <a:defRPr/>
            </a:pPr>
            <a:r>
              <a:rPr lang="en-US" spc="-10" dirty="0">
                <a:solidFill>
                  <a:prstClr val="white"/>
                </a:solidFill>
              </a:rPr>
              <a:t>MDP Program Administrative Rules</a:t>
            </a:r>
            <a:r>
              <a:rPr lang="en-US" spc="-5" dirty="0">
                <a:solidFill>
                  <a:prstClr val="white"/>
                </a:solidFill>
              </a:rPr>
              <a:t> </a:t>
            </a:r>
          </a:p>
          <a:p>
            <a:pPr marL="12700" lvl="0" algn="r">
              <a:lnSpc>
                <a:spcPts val="1425"/>
              </a:lnSpc>
              <a:tabLst>
                <a:tab pos="3284220" algn="l"/>
                <a:tab pos="3455035" algn="l"/>
                <a:tab pos="4090035" algn="l"/>
                <a:tab pos="4261485" algn="l"/>
              </a:tabLst>
              <a:defRPr/>
            </a:pPr>
            <a:r>
              <a:rPr lang="en-US" spc="-5" dirty="0">
                <a:solidFill>
                  <a:prstClr val="white"/>
                </a:solidFill>
              </a:rPr>
              <a:t>2/4/2020 </a:t>
            </a:r>
            <a:r>
              <a:rPr lang="en-US" dirty="0">
                <a:solidFill>
                  <a:prstClr val="white"/>
                </a:solidFill>
              </a:rPr>
              <a:t>| </a:t>
            </a:r>
            <a:r>
              <a:rPr lang="en-US" spc="-10" dirty="0">
                <a:solidFill>
                  <a:prstClr val="white"/>
                </a:solidFill>
              </a:rPr>
              <a:t>Portland </a:t>
            </a:r>
            <a:r>
              <a:rPr lang="en-US" spc="-5" dirty="0">
                <a:solidFill>
                  <a:prstClr val="white"/>
                </a:solidFill>
              </a:rPr>
              <a:t>Housing</a:t>
            </a:r>
            <a:r>
              <a:rPr lang="en-US" spc="-10" dirty="0">
                <a:solidFill>
                  <a:prstClr val="white"/>
                </a:solidFill>
              </a:rPr>
              <a:t> </a:t>
            </a:r>
            <a:r>
              <a:rPr lang="en-US" spc="-5" dirty="0">
                <a:solidFill>
                  <a:prstClr val="white"/>
                </a:solidFill>
              </a:rPr>
              <a:t>Bureau</a:t>
            </a:r>
            <a:endParaRPr lang="en-US" dirty="0">
              <a:solidFill>
                <a:prstClr val="white"/>
              </a:solidFill>
            </a:endParaRPr>
          </a:p>
        </p:txBody>
      </p:sp>
    </p:spTree>
    <p:extLst>
      <p:ext uri="{BB962C8B-B14F-4D97-AF65-F5344CB8AC3E}">
        <p14:creationId xmlns:p14="http://schemas.microsoft.com/office/powerpoint/2010/main" val="133428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457200" y="1219200"/>
            <a:ext cx="10544175" cy="4975721"/>
          </a:xfrm>
          <a:prstGeom prst="rect">
            <a:avLst/>
          </a:prstGeom>
        </p:spPr>
        <p:txBody>
          <a:bodyPr vert="horz" wrap="square" lIns="0" tIns="12700" rIns="0" bIns="0" rtlCol="0">
            <a:spAutoFit/>
          </a:bodyPr>
          <a:lstStyle/>
          <a:p>
            <a:pPr>
              <a:spcBef>
                <a:spcPts val="869"/>
              </a:spcBef>
              <a:tabLst>
                <a:tab pos="285115" algn="l"/>
                <a:tab pos="285750" algn="l"/>
              </a:tabLst>
            </a:pPr>
            <a:r>
              <a:rPr lang="en-US" sz="2400" b="1" spc="-5" dirty="0">
                <a:solidFill>
                  <a:srgbClr val="8FD169"/>
                </a:solidFill>
                <a:latin typeface="Arial"/>
                <a:cs typeface="Arial"/>
              </a:rPr>
              <a:t>Application Requirements</a:t>
            </a:r>
          </a:p>
          <a:p>
            <a:pPr marL="285750" indent="-285750">
              <a:spcBef>
                <a:spcPts val="869"/>
              </a:spcBef>
              <a:buFont typeface="Arial" panose="020B0604020202020204" pitchFamily="34" charset="0"/>
              <a:buChar char="•"/>
              <a:tabLst>
                <a:tab pos="285115" algn="l"/>
                <a:tab pos="285750" algn="l"/>
              </a:tabLst>
            </a:pPr>
            <a:r>
              <a:rPr lang="en-US" dirty="0">
                <a:solidFill>
                  <a:schemeClr val="accent1">
                    <a:lumMod val="50000"/>
                  </a:schemeClr>
                </a:solidFill>
                <a:latin typeface="Arial"/>
                <a:cs typeface="Arial"/>
              </a:rPr>
              <a:t>Notify BDS of the intent to apply for the MDP bonus. </a:t>
            </a:r>
          </a:p>
          <a:p>
            <a:pPr marL="285750" indent="-285750">
              <a:spcBef>
                <a:spcPts val="869"/>
              </a:spcBef>
              <a:buFont typeface="Arial" panose="020B0604020202020204" pitchFamily="34" charset="0"/>
              <a:buChar char="•"/>
              <a:tabLst>
                <a:tab pos="285115" algn="l"/>
                <a:tab pos="285750" algn="l"/>
              </a:tabLst>
            </a:pPr>
            <a:r>
              <a:rPr lang="en-US" dirty="0">
                <a:solidFill>
                  <a:schemeClr val="accent1">
                    <a:lumMod val="50000"/>
                  </a:schemeClr>
                </a:solidFill>
                <a:latin typeface="Arial"/>
                <a:cs typeface="Arial"/>
              </a:rPr>
              <a:t>The following must be submitted to PHB:</a:t>
            </a:r>
          </a:p>
          <a:p>
            <a:pPr marL="800100" lvl="1" indent="-342900">
              <a:spcBef>
                <a:spcPts val="869"/>
              </a:spcBef>
              <a:buFont typeface="+mj-lt"/>
              <a:buAutoNum type="arabicPeriod"/>
              <a:tabLst>
                <a:tab pos="285115" algn="l"/>
                <a:tab pos="285750" algn="l"/>
              </a:tabLst>
            </a:pPr>
            <a:r>
              <a:rPr lang="en-US" spc="-5" dirty="0">
                <a:solidFill>
                  <a:schemeClr val="accent1">
                    <a:lumMod val="50000"/>
                  </a:schemeClr>
                </a:solidFill>
                <a:latin typeface="Arial"/>
                <a:cs typeface="Arial"/>
              </a:rPr>
              <a:t>Certification that at least 50% of the Manufactured Dwelling Pads within the MDP have MD Units </a:t>
            </a:r>
            <a:r>
              <a:rPr lang="en-US" u="sng" spc="-5" dirty="0">
                <a:solidFill>
                  <a:schemeClr val="accent1">
                    <a:lumMod val="50000"/>
                  </a:schemeClr>
                </a:solidFill>
                <a:latin typeface="Arial"/>
                <a:cs typeface="Arial"/>
              </a:rPr>
              <a:t>and</a:t>
            </a:r>
            <a:r>
              <a:rPr lang="en-US" spc="-5" dirty="0">
                <a:solidFill>
                  <a:schemeClr val="accent1">
                    <a:lumMod val="50000"/>
                  </a:schemeClr>
                </a:solidFill>
                <a:latin typeface="Arial"/>
                <a:cs typeface="Arial"/>
              </a:rPr>
              <a:t> are affordable to those earning 60% MFI or less.</a:t>
            </a:r>
          </a:p>
          <a:p>
            <a:pPr marL="800100" lvl="1" indent="-342900">
              <a:spcBef>
                <a:spcPts val="869"/>
              </a:spcBef>
              <a:buFont typeface="+mj-lt"/>
              <a:buAutoNum type="arabicPeriod"/>
              <a:tabLst>
                <a:tab pos="285115" algn="l"/>
                <a:tab pos="285750" algn="l"/>
              </a:tabLst>
            </a:pPr>
            <a:r>
              <a:rPr lang="en-US" spc="-5" dirty="0">
                <a:solidFill>
                  <a:schemeClr val="accent1">
                    <a:lumMod val="50000"/>
                  </a:schemeClr>
                </a:solidFill>
                <a:latin typeface="Arial"/>
                <a:cs typeface="Arial"/>
              </a:rPr>
              <a:t>Site Map with dimensions in square feet : </a:t>
            </a:r>
          </a:p>
          <a:p>
            <a:pPr marL="1257300" lvl="2" indent="-342900">
              <a:spcBef>
                <a:spcPts val="869"/>
              </a:spcBef>
              <a:buFont typeface="Arial" panose="020B0604020202020204" pitchFamily="34" charset="0"/>
              <a:buChar char="•"/>
              <a:tabLst>
                <a:tab pos="285115" algn="l"/>
                <a:tab pos="285750" algn="l"/>
              </a:tabLst>
            </a:pPr>
            <a:r>
              <a:rPr lang="en-US" spc="-5" dirty="0">
                <a:solidFill>
                  <a:schemeClr val="accent1">
                    <a:lumMod val="50000"/>
                  </a:schemeClr>
                </a:solidFill>
                <a:latin typeface="Arial"/>
                <a:cs typeface="Arial"/>
              </a:rPr>
              <a:t>All Manufactured Dwelling Pads</a:t>
            </a:r>
          </a:p>
          <a:p>
            <a:pPr marL="1257300" lvl="2" indent="-342900">
              <a:spcBef>
                <a:spcPts val="869"/>
              </a:spcBef>
              <a:buFont typeface="Arial" panose="020B0604020202020204" pitchFamily="34" charset="0"/>
              <a:buChar char="•"/>
              <a:tabLst>
                <a:tab pos="285115" algn="l"/>
                <a:tab pos="285750" algn="l"/>
              </a:tabLst>
            </a:pPr>
            <a:r>
              <a:rPr lang="en-US" spc="-5" dirty="0">
                <a:solidFill>
                  <a:schemeClr val="accent1">
                    <a:lumMod val="50000"/>
                  </a:schemeClr>
                </a:solidFill>
                <a:latin typeface="Arial"/>
                <a:cs typeface="Arial"/>
              </a:rPr>
              <a:t>Floor plans of any existing permanent structures </a:t>
            </a:r>
          </a:p>
          <a:p>
            <a:pPr marL="1257300" lvl="2" indent="-342900">
              <a:spcBef>
                <a:spcPts val="869"/>
              </a:spcBef>
              <a:buFont typeface="Arial" panose="020B0604020202020204" pitchFamily="34" charset="0"/>
              <a:buChar char="•"/>
              <a:tabLst>
                <a:tab pos="285115" algn="l"/>
                <a:tab pos="285750" algn="l"/>
              </a:tabLst>
            </a:pPr>
            <a:r>
              <a:rPr lang="en-US" spc="-5" dirty="0">
                <a:solidFill>
                  <a:schemeClr val="accent1">
                    <a:lumMod val="50000"/>
                  </a:schemeClr>
                </a:solidFill>
                <a:latin typeface="Arial"/>
                <a:cs typeface="Arial"/>
              </a:rPr>
              <a:t>Floor plans of all MD Units that are provided by the Owner</a:t>
            </a:r>
          </a:p>
          <a:p>
            <a:pPr marL="1257300" lvl="2" indent="-342900">
              <a:spcBef>
                <a:spcPts val="869"/>
              </a:spcBef>
              <a:buFont typeface="Arial" panose="020B0604020202020204" pitchFamily="34" charset="0"/>
              <a:buChar char="•"/>
              <a:tabLst>
                <a:tab pos="285115" algn="l"/>
                <a:tab pos="285750" algn="l"/>
              </a:tabLst>
            </a:pPr>
            <a:r>
              <a:rPr lang="en-US" spc="-5" dirty="0">
                <a:solidFill>
                  <a:schemeClr val="accent1">
                    <a:lumMod val="50000"/>
                  </a:schemeClr>
                </a:solidFill>
                <a:latin typeface="Arial"/>
                <a:cs typeface="Arial"/>
              </a:rPr>
              <a:t>Public or private streets, driveways, and any community facilities</a:t>
            </a:r>
          </a:p>
          <a:p>
            <a:pPr marL="800100" lvl="1" indent="-342900">
              <a:spcBef>
                <a:spcPts val="869"/>
              </a:spcBef>
              <a:buFont typeface="+mj-lt"/>
              <a:buAutoNum type="arabicPeriod"/>
              <a:tabLst>
                <a:tab pos="285115" algn="l"/>
                <a:tab pos="285750" algn="l"/>
              </a:tabLst>
            </a:pPr>
            <a:r>
              <a:rPr lang="en-US" spc="-5" dirty="0">
                <a:solidFill>
                  <a:schemeClr val="accent1">
                    <a:lumMod val="50000"/>
                  </a:schemeClr>
                </a:solidFill>
                <a:latin typeface="Arial"/>
                <a:cs typeface="Arial"/>
              </a:rPr>
              <a:t>Static Data Sheet </a:t>
            </a:r>
          </a:p>
          <a:p>
            <a:pPr marL="800100" lvl="1" indent="-342900">
              <a:spcBef>
                <a:spcPts val="869"/>
              </a:spcBef>
              <a:buFont typeface="+mj-lt"/>
              <a:buAutoNum type="arabicPeriod"/>
              <a:tabLst>
                <a:tab pos="285115" algn="l"/>
                <a:tab pos="285750" algn="l"/>
              </a:tabLst>
            </a:pPr>
            <a:r>
              <a:rPr lang="en-US" spc="-5" dirty="0">
                <a:solidFill>
                  <a:schemeClr val="accent1">
                    <a:lumMod val="50000"/>
                  </a:schemeClr>
                </a:solidFill>
                <a:latin typeface="Arial"/>
                <a:cs typeface="Arial"/>
              </a:rPr>
              <a:t>Documentation of ownership</a:t>
            </a:r>
            <a:endParaRPr lang="en-US" spc="-5" dirty="0">
              <a:solidFill>
                <a:srgbClr val="8FD169"/>
              </a:solidFill>
              <a:latin typeface="Arial"/>
              <a:cs typeface="Arial"/>
            </a:endParaRPr>
          </a:p>
          <a:p>
            <a:pPr>
              <a:spcBef>
                <a:spcPts val="869"/>
              </a:spcBef>
              <a:tabLst>
                <a:tab pos="285115" algn="l"/>
                <a:tab pos="285750" algn="l"/>
              </a:tabLst>
            </a:pP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6" name="object 6"/>
          <p:cNvSpPr txBox="1"/>
          <p:nvPr/>
        </p:nvSpPr>
        <p:spPr>
          <a:xfrm>
            <a:off x="11270142" y="6478453"/>
            <a:ext cx="180975" cy="189796"/>
          </a:xfrm>
          <a:prstGeom prst="rect">
            <a:avLst/>
          </a:prstGeom>
        </p:spPr>
        <p:txBody>
          <a:bodyPr vert="horz" wrap="square" lIns="0" tIns="5080" rIns="0" bIns="0" rtlCol="0">
            <a:spAutoFit/>
          </a:bodyPr>
          <a:lstStyle/>
          <a:p>
            <a:pPr marL="12700" marR="0" lvl="0" indent="0" algn="l" defTabSz="914400" rtl="0" eaLnBrk="1" fontAlgn="auto" latinLnBrk="0" hangingPunct="1">
              <a:lnSpc>
                <a:spcPct val="100000"/>
              </a:lnSpc>
              <a:spcBef>
                <a:spcPts val="40"/>
              </a:spcBef>
              <a:spcAft>
                <a:spcPts val="0"/>
              </a:spcAft>
              <a:buClrTx/>
              <a:buSzTx/>
              <a:buFontTx/>
              <a:buNone/>
              <a:tabLst/>
              <a:defRPr/>
            </a:pPr>
            <a:r>
              <a:rPr lang="en-US" sz="1200" b="1" dirty="0">
                <a:solidFill>
                  <a:srgbClr val="FFFFFF"/>
                </a:solidFill>
                <a:latin typeface="Calibri"/>
                <a:cs typeface="Calibri"/>
              </a:rPr>
              <a:t>6</a:t>
            </a:r>
            <a:endParaRPr kumimoji="0" sz="12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7" name="object 7"/>
          <p:cNvSpPr txBox="1">
            <a:spLocks noGrp="1"/>
          </p:cNvSpPr>
          <p:nvPr>
            <p:ph type="ftr" sz="quarter" idx="5"/>
          </p:nvPr>
        </p:nvSpPr>
        <p:spPr>
          <a:xfrm>
            <a:off x="4800600" y="6397583"/>
            <a:ext cx="6101715" cy="359073"/>
          </a:xfrm>
          <a:prstGeom prst="rect">
            <a:avLst/>
          </a:prstGeom>
        </p:spPr>
        <p:txBody>
          <a:bodyPr vert="horz" wrap="square" lIns="0" tIns="0" rIns="0" bIns="0" rtlCol="0">
            <a:spAutoFit/>
          </a:bodyPr>
          <a:lstStyle/>
          <a:p>
            <a:pPr marL="12700" marR="0" lvl="0" indent="0" algn="r" defTabSz="914400" rtl="0" eaLnBrk="1" fontAlgn="auto" latinLnBrk="0" hangingPunct="1">
              <a:lnSpc>
                <a:spcPts val="1425"/>
              </a:lnSpc>
              <a:spcBef>
                <a:spcPts val="0"/>
              </a:spcBef>
              <a:spcAft>
                <a:spcPts val="0"/>
              </a:spcAft>
              <a:buClrTx/>
              <a:buSzTx/>
              <a:buFontTx/>
              <a:buNone/>
              <a:tabLst>
                <a:tab pos="3284220" algn="l"/>
                <a:tab pos="3455035" algn="l"/>
                <a:tab pos="4090035" algn="l"/>
                <a:tab pos="4261485" algn="l"/>
              </a:tabLst>
              <a:defRPr/>
            </a:pPr>
            <a:r>
              <a:rPr kumimoji="0" lang="en-US" sz="1200" b="1" i="0" u="none" strike="noStrike" kern="1200" cap="none" spc="-10" normalizeH="0" baseline="0" noProof="0" dirty="0">
                <a:ln>
                  <a:noFill/>
                </a:ln>
                <a:solidFill>
                  <a:prstClr val="white"/>
                </a:solidFill>
                <a:effectLst/>
                <a:uLnTx/>
                <a:uFillTx/>
                <a:latin typeface="Arial"/>
                <a:ea typeface="+mn-ea"/>
                <a:cs typeface="Arial"/>
              </a:rPr>
              <a:t>MDP Program Administrative Rules</a:t>
            </a:r>
            <a:r>
              <a:rPr kumimoji="0" lang="en-US" sz="1200" b="1" i="0" u="none" strike="noStrike" kern="1200" cap="none" spc="-5" normalizeH="0" baseline="0" noProof="0" dirty="0">
                <a:ln>
                  <a:noFill/>
                </a:ln>
                <a:solidFill>
                  <a:prstClr val="white"/>
                </a:solidFill>
                <a:effectLst/>
                <a:uLnTx/>
                <a:uFillTx/>
                <a:latin typeface="Arial"/>
                <a:ea typeface="+mn-ea"/>
                <a:cs typeface="Arial"/>
              </a:rPr>
              <a:t> </a:t>
            </a:r>
          </a:p>
          <a:p>
            <a:pPr marL="12700" lvl="0" algn="r">
              <a:lnSpc>
                <a:spcPts val="1425"/>
              </a:lnSpc>
              <a:tabLst>
                <a:tab pos="3284220" algn="l"/>
                <a:tab pos="3455035" algn="l"/>
                <a:tab pos="4090035" algn="l"/>
                <a:tab pos="4261485" algn="l"/>
              </a:tabLst>
              <a:defRPr/>
            </a:pPr>
            <a:r>
              <a:rPr lang="en-US" spc="-5" dirty="0">
                <a:solidFill>
                  <a:prstClr val="white"/>
                </a:solidFill>
              </a:rPr>
              <a:t>2/4/2020 </a:t>
            </a:r>
            <a:r>
              <a:rPr kumimoji="0" lang="en-US" sz="1200" b="1" i="0" u="none" strike="noStrike" kern="1200" cap="none" spc="0" normalizeH="0" baseline="0" noProof="0" dirty="0">
                <a:ln>
                  <a:noFill/>
                </a:ln>
                <a:solidFill>
                  <a:prstClr val="white"/>
                </a:solidFill>
                <a:effectLst/>
                <a:uLnTx/>
                <a:uFillTx/>
                <a:latin typeface="Arial"/>
                <a:ea typeface="+mn-ea"/>
                <a:cs typeface="Arial"/>
              </a:rPr>
              <a:t>| </a:t>
            </a:r>
            <a:r>
              <a:rPr kumimoji="0" lang="en-US" sz="1200" b="1" i="0" u="none" strike="noStrike" kern="1200" cap="none" spc="-10" normalizeH="0" baseline="0" noProof="0" dirty="0">
                <a:ln>
                  <a:noFill/>
                </a:ln>
                <a:solidFill>
                  <a:prstClr val="white"/>
                </a:solidFill>
                <a:effectLst/>
                <a:uLnTx/>
                <a:uFillTx/>
                <a:latin typeface="Arial"/>
                <a:ea typeface="+mn-ea"/>
                <a:cs typeface="Arial"/>
              </a:rPr>
              <a:t>Portland </a:t>
            </a:r>
            <a:r>
              <a:rPr kumimoji="0" lang="en-US" sz="1200" b="1" i="0" u="none" strike="noStrike" kern="1200" cap="none" spc="-5" normalizeH="0" baseline="0" noProof="0" dirty="0">
                <a:ln>
                  <a:noFill/>
                </a:ln>
                <a:solidFill>
                  <a:prstClr val="white"/>
                </a:solidFill>
                <a:effectLst/>
                <a:uLnTx/>
                <a:uFillTx/>
                <a:latin typeface="Arial"/>
                <a:ea typeface="+mn-ea"/>
                <a:cs typeface="Arial"/>
              </a:rPr>
              <a:t>Housing</a:t>
            </a:r>
            <a:r>
              <a:rPr kumimoji="0" lang="en-US" sz="1200" b="1" i="0" u="none" strike="noStrike" kern="1200" cap="none" spc="-10" normalizeH="0" baseline="0" noProof="0" dirty="0">
                <a:ln>
                  <a:noFill/>
                </a:ln>
                <a:solidFill>
                  <a:prstClr val="white"/>
                </a:solidFill>
                <a:effectLst/>
                <a:uLnTx/>
                <a:uFillTx/>
                <a:latin typeface="Arial"/>
                <a:ea typeface="+mn-ea"/>
                <a:cs typeface="Arial"/>
              </a:rPr>
              <a:t> </a:t>
            </a:r>
            <a:r>
              <a:rPr kumimoji="0" lang="en-US" sz="1200" b="1" i="0" u="none" strike="noStrike" kern="1200" cap="none" spc="-5" normalizeH="0" baseline="0" noProof="0" dirty="0">
                <a:ln>
                  <a:noFill/>
                </a:ln>
                <a:solidFill>
                  <a:prstClr val="white"/>
                </a:solidFill>
                <a:effectLst/>
                <a:uLnTx/>
                <a:uFillTx/>
                <a:latin typeface="Arial"/>
                <a:ea typeface="+mn-ea"/>
                <a:cs typeface="Arial"/>
              </a:rPr>
              <a:t>Bureau</a:t>
            </a:r>
            <a:endParaRPr kumimoji="0" lang="en-US" sz="1200" b="1" i="0" u="none" strike="noStrike" kern="1200" cap="none" spc="0" normalizeH="0" baseline="0" noProof="0" dirty="0">
              <a:ln>
                <a:noFill/>
              </a:ln>
              <a:solidFill>
                <a:prstClr val="white"/>
              </a:solidFill>
              <a:effectLst/>
              <a:uLnTx/>
              <a:uFillTx/>
              <a:latin typeface="Arial"/>
              <a:ea typeface="+mn-ea"/>
              <a:cs typeface="Arial"/>
            </a:endParaRPr>
          </a:p>
        </p:txBody>
      </p:sp>
      <p:sp>
        <p:nvSpPr>
          <p:cNvPr id="5" name="object 5"/>
          <p:cNvSpPr txBox="1">
            <a:spLocks noGrp="1"/>
          </p:cNvSpPr>
          <p:nvPr>
            <p:ph type="title"/>
          </p:nvPr>
        </p:nvSpPr>
        <p:spPr>
          <a:xfrm>
            <a:off x="557684" y="381000"/>
            <a:ext cx="9903460" cy="628377"/>
          </a:xfrm>
          <a:prstGeom prst="rect">
            <a:avLst/>
          </a:prstGeom>
        </p:spPr>
        <p:txBody>
          <a:bodyPr vert="horz" wrap="square" lIns="0" tIns="12700" rIns="0" bIns="0" rtlCol="0">
            <a:spAutoFit/>
          </a:bodyPr>
          <a:lstStyle/>
          <a:p>
            <a:pPr marL="12700">
              <a:lnSpc>
                <a:spcPct val="100000"/>
              </a:lnSpc>
              <a:spcBef>
                <a:spcPts val="100"/>
              </a:spcBef>
            </a:pPr>
            <a:r>
              <a:rPr lang="en-US" spc="-5" dirty="0"/>
              <a:t>MDP Program</a:t>
            </a:r>
            <a:endParaRPr spc="-5" dirty="0"/>
          </a:p>
        </p:txBody>
      </p:sp>
    </p:spTree>
    <p:extLst>
      <p:ext uri="{BB962C8B-B14F-4D97-AF65-F5344CB8AC3E}">
        <p14:creationId xmlns:p14="http://schemas.microsoft.com/office/powerpoint/2010/main" val="186059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457200" y="1229680"/>
            <a:ext cx="10544175" cy="4398640"/>
          </a:xfrm>
          <a:prstGeom prst="rect">
            <a:avLst/>
          </a:prstGeom>
        </p:spPr>
        <p:txBody>
          <a:bodyPr vert="horz" wrap="square" lIns="0" tIns="12700" rIns="0" bIns="0" rtlCol="0">
            <a:spAutoFit/>
          </a:bodyPr>
          <a:lstStyle/>
          <a:p>
            <a:pPr>
              <a:spcBef>
                <a:spcPts val="869"/>
              </a:spcBef>
              <a:tabLst>
                <a:tab pos="285115" algn="l"/>
                <a:tab pos="285750" algn="l"/>
              </a:tabLst>
            </a:pPr>
            <a:r>
              <a:rPr lang="en-US" sz="2400" b="1" spc="-5" dirty="0">
                <a:solidFill>
                  <a:srgbClr val="8FD169"/>
                </a:solidFill>
                <a:latin typeface="Arial"/>
                <a:cs typeface="Arial"/>
              </a:rPr>
              <a:t>Compliance Requirements</a:t>
            </a:r>
          </a:p>
          <a:p>
            <a:pPr marL="285750" indent="-285750">
              <a:spcBef>
                <a:spcPts val="869"/>
              </a:spcBef>
              <a:buFont typeface="Arial" panose="020B0604020202020204" pitchFamily="34" charset="0"/>
              <a:buChar char="•"/>
              <a:tabLst>
                <a:tab pos="285115" algn="l"/>
                <a:tab pos="285750" algn="l"/>
              </a:tabLst>
            </a:pPr>
            <a:r>
              <a:rPr lang="en-US" dirty="0">
                <a:solidFill>
                  <a:schemeClr val="accent1">
                    <a:lumMod val="50000"/>
                  </a:schemeClr>
                </a:solidFill>
                <a:latin typeface="Arial"/>
                <a:cs typeface="Arial"/>
              </a:rPr>
              <a:t>Owners required to complete at effective date of their agreement </a:t>
            </a:r>
            <a:r>
              <a:rPr lang="en-US" u="sng" dirty="0">
                <a:solidFill>
                  <a:schemeClr val="accent1">
                    <a:lumMod val="50000"/>
                  </a:schemeClr>
                </a:solidFill>
                <a:latin typeface="Arial"/>
                <a:cs typeface="Arial"/>
              </a:rPr>
              <a:t>and</a:t>
            </a:r>
            <a:r>
              <a:rPr lang="en-US" dirty="0">
                <a:solidFill>
                  <a:schemeClr val="accent1">
                    <a:lumMod val="50000"/>
                  </a:schemeClr>
                </a:solidFill>
                <a:latin typeface="Arial"/>
                <a:cs typeface="Arial"/>
              </a:rPr>
              <a:t> annually thereafter:</a:t>
            </a:r>
          </a:p>
          <a:p>
            <a:pPr marL="742950" lvl="1" indent="-285750">
              <a:spcBef>
                <a:spcPts val="869"/>
              </a:spcBef>
              <a:buFont typeface="Arial" panose="020B0604020202020204" pitchFamily="34" charset="0"/>
              <a:buChar char="•"/>
              <a:tabLst>
                <a:tab pos="285115" algn="l"/>
                <a:tab pos="285750" algn="l"/>
              </a:tabLst>
            </a:pPr>
            <a:r>
              <a:rPr lang="en-US" b="1" dirty="0">
                <a:solidFill>
                  <a:schemeClr val="accent1">
                    <a:lumMod val="50000"/>
                  </a:schemeClr>
                </a:solidFill>
                <a:latin typeface="Arial"/>
                <a:cs typeface="Arial"/>
              </a:rPr>
              <a:t>Static Data Sheet</a:t>
            </a:r>
            <a:r>
              <a:rPr lang="en-US" dirty="0">
                <a:solidFill>
                  <a:schemeClr val="accent1">
                    <a:lumMod val="50000"/>
                  </a:schemeClr>
                </a:solidFill>
                <a:latin typeface="Arial"/>
                <a:cs typeface="Arial"/>
              </a:rPr>
              <a:t>: Lists all units and pads and identifies restricted MD Units as well as calculates the UA.</a:t>
            </a:r>
          </a:p>
          <a:p>
            <a:pPr marL="742950" lvl="1" indent="-285750">
              <a:spcBef>
                <a:spcPts val="869"/>
              </a:spcBef>
              <a:buFont typeface="Arial" panose="020B0604020202020204" pitchFamily="34" charset="0"/>
              <a:buChar char="•"/>
              <a:tabLst>
                <a:tab pos="285115" algn="l"/>
                <a:tab pos="285750" algn="l"/>
              </a:tabLst>
            </a:pPr>
            <a:r>
              <a:rPr lang="en-US" b="1" dirty="0">
                <a:solidFill>
                  <a:schemeClr val="accent1">
                    <a:lumMod val="50000"/>
                  </a:schemeClr>
                </a:solidFill>
                <a:latin typeface="Arial"/>
                <a:cs typeface="Arial"/>
              </a:rPr>
              <a:t>Web Compliance Management System (WCMS) &amp; the Annual Compliance Test (ACT)</a:t>
            </a:r>
            <a:r>
              <a:rPr lang="en-US" dirty="0">
                <a:solidFill>
                  <a:schemeClr val="accent1">
                    <a:lumMod val="50000"/>
                  </a:schemeClr>
                </a:solidFill>
                <a:latin typeface="Arial"/>
                <a:cs typeface="Arial"/>
              </a:rPr>
              <a:t>: A web compliance system that the Owner will enter data into annually to complete the ACT.</a:t>
            </a:r>
          </a:p>
          <a:p>
            <a:pPr marL="742950" lvl="1" indent="-285750">
              <a:spcBef>
                <a:spcPts val="869"/>
              </a:spcBef>
              <a:buFont typeface="Arial" panose="020B0604020202020204" pitchFamily="34" charset="0"/>
              <a:buChar char="•"/>
              <a:tabLst>
                <a:tab pos="285115" algn="l"/>
                <a:tab pos="285750" algn="l"/>
              </a:tabLst>
            </a:pPr>
            <a:r>
              <a:rPr lang="en-US" b="1" dirty="0">
                <a:solidFill>
                  <a:schemeClr val="accent1">
                    <a:lumMod val="50000"/>
                  </a:schemeClr>
                </a:solidFill>
                <a:latin typeface="Arial"/>
                <a:cs typeface="Arial"/>
              </a:rPr>
              <a:t>Tenant Income Certification (TIC) form</a:t>
            </a:r>
            <a:r>
              <a:rPr lang="en-US" dirty="0">
                <a:solidFill>
                  <a:schemeClr val="accent1">
                    <a:lumMod val="50000"/>
                  </a:schemeClr>
                </a:solidFill>
                <a:latin typeface="Arial"/>
                <a:cs typeface="Arial"/>
              </a:rPr>
              <a:t>: Recertify tenant incomes annually for tenants who reside in the restricted MD Units. </a:t>
            </a:r>
          </a:p>
          <a:p>
            <a:pPr marL="285750" indent="-285750">
              <a:spcBef>
                <a:spcPts val="869"/>
              </a:spcBef>
              <a:buFont typeface="Arial" panose="020B0604020202020204" pitchFamily="34" charset="0"/>
              <a:buChar char="•"/>
              <a:tabLst>
                <a:tab pos="285115" algn="l"/>
                <a:tab pos="285750" algn="l"/>
              </a:tabLst>
            </a:pPr>
            <a:r>
              <a:rPr lang="en-US" dirty="0">
                <a:solidFill>
                  <a:schemeClr val="accent1">
                    <a:lumMod val="50000"/>
                  </a:schemeClr>
                </a:solidFill>
                <a:latin typeface="Arial"/>
                <a:cs typeface="Arial"/>
              </a:rPr>
              <a:t>Tenants’ incomes must be at or below 60% MFI at move-in; however, they remain eligible to qualify for the restricted MD Unit as long as their income does not rise above 100% MFI. </a:t>
            </a:r>
          </a:p>
          <a:p>
            <a:pPr marL="285750" indent="-285750">
              <a:spcBef>
                <a:spcPts val="869"/>
              </a:spcBef>
              <a:buFont typeface="Arial" panose="020B0604020202020204" pitchFamily="34" charset="0"/>
              <a:buChar char="•"/>
              <a:tabLst>
                <a:tab pos="285115" algn="l"/>
                <a:tab pos="285750" algn="l"/>
              </a:tabLst>
            </a:pPr>
            <a:r>
              <a:rPr lang="en-US" dirty="0">
                <a:solidFill>
                  <a:schemeClr val="accent1">
                    <a:lumMod val="50000"/>
                  </a:schemeClr>
                </a:solidFill>
                <a:latin typeface="Arial"/>
                <a:cs typeface="Arial"/>
              </a:rPr>
              <a:t>If a tenant’s income rises above 100% MFI, the unit is no longer in compliance. Owner must either bring the unit into compliance or designate another pad or MD Unit as the restricted unit, known as “Floating”.</a:t>
            </a:r>
            <a:endParaRPr lang="en-US" b="1" spc="-5" dirty="0">
              <a:solidFill>
                <a:srgbClr val="8FD169"/>
              </a:solidFill>
              <a:latin typeface="Arial"/>
              <a:cs typeface="Arial"/>
            </a:endParaRPr>
          </a:p>
        </p:txBody>
      </p:sp>
      <p:sp>
        <p:nvSpPr>
          <p:cNvPr id="6" name="object 6"/>
          <p:cNvSpPr txBox="1"/>
          <p:nvPr/>
        </p:nvSpPr>
        <p:spPr>
          <a:xfrm>
            <a:off x="11270142" y="6478453"/>
            <a:ext cx="180975" cy="189796"/>
          </a:xfrm>
          <a:prstGeom prst="rect">
            <a:avLst/>
          </a:prstGeom>
        </p:spPr>
        <p:txBody>
          <a:bodyPr vert="horz" wrap="square" lIns="0" tIns="5080" rIns="0" bIns="0" rtlCol="0">
            <a:spAutoFit/>
          </a:bodyPr>
          <a:lstStyle/>
          <a:p>
            <a:pPr marL="12700" marR="0" lvl="0" indent="0" algn="l" defTabSz="914400" rtl="0" eaLnBrk="1" fontAlgn="auto" latinLnBrk="0" hangingPunct="1">
              <a:lnSpc>
                <a:spcPct val="100000"/>
              </a:lnSpc>
              <a:spcBef>
                <a:spcPts val="40"/>
              </a:spcBef>
              <a:spcAft>
                <a:spcPts val="0"/>
              </a:spcAft>
              <a:buClrTx/>
              <a:buSzTx/>
              <a:buFontTx/>
              <a:buNone/>
              <a:tabLst/>
              <a:defRPr/>
            </a:pPr>
            <a:r>
              <a:rPr lang="en-US" sz="1200" b="1" dirty="0">
                <a:solidFill>
                  <a:srgbClr val="FFFFFF"/>
                </a:solidFill>
                <a:latin typeface="Calibri"/>
                <a:cs typeface="Calibri"/>
              </a:rPr>
              <a:t>7</a:t>
            </a:r>
            <a:endParaRPr kumimoji="0" sz="12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7" name="object 7"/>
          <p:cNvSpPr txBox="1">
            <a:spLocks noGrp="1"/>
          </p:cNvSpPr>
          <p:nvPr>
            <p:ph type="ftr" sz="quarter" idx="5"/>
          </p:nvPr>
        </p:nvSpPr>
        <p:spPr>
          <a:xfrm>
            <a:off x="4800600" y="6397583"/>
            <a:ext cx="6101715" cy="359073"/>
          </a:xfrm>
          <a:prstGeom prst="rect">
            <a:avLst/>
          </a:prstGeom>
        </p:spPr>
        <p:txBody>
          <a:bodyPr vert="horz" wrap="square" lIns="0" tIns="0" rIns="0" bIns="0" rtlCol="0">
            <a:spAutoFit/>
          </a:bodyPr>
          <a:lstStyle/>
          <a:p>
            <a:pPr marL="12700" lvl="0" algn="r">
              <a:lnSpc>
                <a:spcPts val="1425"/>
              </a:lnSpc>
              <a:tabLst>
                <a:tab pos="3284220" algn="l"/>
                <a:tab pos="3455035" algn="l"/>
                <a:tab pos="4090035" algn="l"/>
                <a:tab pos="4261485" algn="l"/>
              </a:tabLst>
              <a:defRPr/>
            </a:pPr>
            <a:r>
              <a:rPr lang="en-US" spc="-10" dirty="0">
                <a:solidFill>
                  <a:prstClr val="white"/>
                </a:solidFill>
              </a:rPr>
              <a:t>MDP Program Administrative Rules</a:t>
            </a:r>
            <a:r>
              <a:rPr lang="en-US" spc="-5" dirty="0">
                <a:solidFill>
                  <a:prstClr val="white"/>
                </a:solidFill>
              </a:rPr>
              <a:t> </a:t>
            </a:r>
          </a:p>
          <a:p>
            <a:pPr marL="12700" lvl="0" algn="r">
              <a:lnSpc>
                <a:spcPts val="1425"/>
              </a:lnSpc>
              <a:tabLst>
                <a:tab pos="3284220" algn="l"/>
                <a:tab pos="3455035" algn="l"/>
                <a:tab pos="4090035" algn="l"/>
                <a:tab pos="4261485" algn="l"/>
              </a:tabLst>
              <a:defRPr/>
            </a:pPr>
            <a:r>
              <a:rPr lang="en-US" spc="-5" dirty="0">
                <a:solidFill>
                  <a:prstClr val="white"/>
                </a:solidFill>
              </a:rPr>
              <a:t>2/4/2020 </a:t>
            </a:r>
            <a:r>
              <a:rPr lang="en-US" dirty="0">
                <a:solidFill>
                  <a:prstClr val="white"/>
                </a:solidFill>
              </a:rPr>
              <a:t>| </a:t>
            </a:r>
            <a:r>
              <a:rPr lang="en-US" spc="-10" dirty="0">
                <a:solidFill>
                  <a:prstClr val="white"/>
                </a:solidFill>
              </a:rPr>
              <a:t>Portland </a:t>
            </a:r>
            <a:r>
              <a:rPr lang="en-US" spc="-5" dirty="0">
                <a:solidFill>
                  <a:prstClr val="white"/>
                </a:solidFill>
              </a:rPr>
              <a:t>Housing</a:t>
            </a:r>
            <a:r>
              <a:rPr lang="en-US" spc="-10" dirty="0">
                <a:solidFill>
                  <a:prstClr val="white"/>
                </a:solidFill>
              </a:rPr>
              <a:t> </a:t>
            </a:r>
            <a:r>
              <a:rPr lang="en-US" spc="-5" dirty="0">
                <a:solidFill>
                  <a:prstClr val="white"/>
                </a:solidFill>
              </a:rPr>
              <a:t>Bureau</a:t>
            </a:r>
            <a:endParaRPr lang="en-US" dirty="0">
              <a:solidFill>
                <a:prstClr val="white"/>
              </a:solidFill>
            </a:endParaRPr>
          </a:p>
        </p:txBody>
      </p:sp>
      <p:sp>
        <p:nvSpPr>
          <p:cNvPr id="5" name="object 5"/>
          <p:cNvSpPr txBox="1">
            <a:spLocks noGrp="1"/>
          </p:cNvSpPr>
          <p:nvPr>
            <p:ph type="title"/>
          </p:nvPr>
        </p:nvSpPr>
        <p:spPr>
          <a:xfrm>
            <a:off x="557684" y="381000"/>
            <a:ext cx="9903460" cy="628377"/>
          </a:xfrm>
          <a:prstGeom prst="rect">
            <a:avLst/>
          </a:prstGeom>
        </p:spPr>
        <p:txBody>
          <a:bodyPr vert="horz" wrap="square" lIns="0" tIns="12700" rIns="0" bIns="0" rtlCol="0">
            <a:spAutoFit/>
          </a:bodyPr>
          <a:lstStyle/>
          <a:p>
            <a:pPr marL="12700">
              <a:lnSpc>
                <a:spcPct val="100000"/>
              </a:lnSpc>
              <a:spcBef>
                <a:spcPts val="100"/>
              </a:spcBef>
            </a:pPr>
            <a:r>
              <a:rPr lang="en-US" spc="-5" dirty="0"/>
              <a:t>MDP Program</a:t>
            </a:r>
            <a:endParaRPr spc="-5" dirty="0"/>
          </a:p>
        </p:txBody>
      </p:sp>
    </p:spTree>
    <p:extLst>
      <p:ext uri="{BB962C8B-B14F-4D97-AF65-F5344CB8AC3E}">
        <p14:creationId xmlns:p14="http://schemas.microsoft.com/office/powerpoint/2010/main" val="2055165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534238" y="1533339"/>
            <a:ext cx="10544175" cy="4421723"/>
          </a:xfrm>
          <a:prstGeom prst="rect">
            <a:avLst/>
          </a:prstGeom>
        </p:spPr>
        <p:txBody>
          <a:bodyPr vert="horz" wrap="square" lIns="0" tIns="12700" rIns="0" bIns="0" rtlCol="0">
            <a:spAutoFit/>
          </a:bodyPr>
          <a:lstStyle/>
          <a:p>
            <a:pPr>
              <a:spcBef>
                <a:spcPts val="869"/>
              </a:spcBef>
              <a:tabLst>
                <a:tab pos="285115" algn="l"/>
                <a:tab pos="285750" algn="l"/>
              </a:tabLst>
            </a:pPr>
            <a:r>
              <a:rPr lang="en-US" sz="2800" b="1" spc="-5" dirty="0">
                <a:solidFill>
                  <a:srgbClr val="8FD169"/>
                </a:solidFill>
                <a:latin typeface="Arial"/>
                <a:cs typeface="Arial"/>
              </a:rPr>
              <a:t>Default</a:t>
            </a:r>
          </a:p>
          <a:p>
            <a:pPr>
              <a:spcBef>
                <a:spcPts val="869"/>
              </a:spcBef>
              <a:tabLst>
                <a:tab pos="285115" algn="l"/>
                <a:tab pos="285750" algn="l"/>
              </a:tabLst>
            </a:pPr>
            <a:r>
              <a:rPr lang="en-US" sz="2000" spc="-5" dirty="0">
                <a:solidFill>
                  <a:schemeClr val="accent1">
                    <a:lumMod val="50000"/>
                  </a:schemeClr>
                </a:solidFill>
                <a:latin typeface="Arial"/>
                <a:cs typeface="Arial"/>
              </a:rPr>
              <a:t>A property falls into non-compliance when </a:t>
            </a:r>
            <a:r>
              <a:rPr lang="en-US" sz="2000" b="1" spc="-5" dirty="0">
                <a:solidFill>
                  <a:schemeClr val="accent1">
                    <a:lumMod val="50000"/>
                  </a:schemeClr>
                </a:solidFill>
                <a:latin typeface="Arial"/>
                <a:cs typeface="Arial"/>
              </a:rPr>
              <a:t>less than 80%</a:t>
            </a:r>
            <a:r>
              <a:rPr lang="en-US" sz="2000" spc="-5" dirty="0">
                <a:solidFill>
                  <a:schemeClr val="accent1">
                    <a:lumMod val="50000"/>
                  </a:schemeClr>
                </a:solidFill>
                <a:latin typeface="Arial"/>
                <a:cs typeface="Arial"/>
              </a:rPr>
              <a:t> of the restricted units are meeting the program requirements. A property enters default and may be subject to penalties if they fail to remedy compliance issues that last for more than one reporting cycle.</a:t>
            </a:r>
          </a:p>
          <a:p>
            <a:pPr>
              <a:spcBef>
                <a:spcPts val="869"/>
              </a:spcBef>
              <a:tabLst>
                <a:tab pos="285115" algn="l"/>
                <a:tab pos="285750" algn="l"/>
              </a:tabLst>
            </a:pPr>
            <a:endParaRPr lang="en-US" sz="2000" spc="-5" dirty="0">
              <a:solidFill>
                <a:schemeClr val="accent1">
                  <a:lumMod val="50000"/>
                </a:schemeClr>
              </a:solidFill>
              <a:latin typeface="Arial"/>
              <a:cs typeface="Arial"/>
            </a:endParaRPr>
          </a:p>
          <a:p>
            <a:pPr>
              <a:spcBef>
                <a:spcPts val="869"/>
              </a:spcBef>
              <a:tabLst>
                <a:tab pos="285115" algn="l"/>
                <a:tab pos="285750" algn="l"/>
              </a:tabLst>
            </a:pPr>
            <a:r>
              <a:rPr lang="en-US" sz="2800" b="1" spc="-5" dirty="0">
                <a:solidFill>
                  <a:srgbClr val="8FD169"/>
                </a:solidFill>
                <a:latin typeface="Arial"/>
                <a:cs typeface="Arial"/>
              </a:rPr>
              <a:t>Penalty</a:t>
            </a:r>
            <a:endParaRPr lang="en-US" sz="2800" spc="-5" dirty="0">
              <a:solidFill>
                <a:schemeClr val="accent1">
                  <a:lumMod val="50000"/>
                </a:schemeClr>
              </a:solidFill>
              <a:latin typeface="Arial"/>
              <a:cs typeface="Arial"/>
            </a:endParaRPr>
          </a:p>
          <a:p>
            <a:pPr>
              <a:spcBef>
                <a:spcPts val="869"/>
              </a:spcBef>
              <a:tabLst>
                <a:tab pos="285115" algn="l"/>
                <a:tab pos="285750" algn="l"/>
              </a:tabLst>
            </a:pPr>
            <a:r>
              <a:rPr lang="en-US" sz="2000" spc="-5" dirty="0">
                <a:solidFill>
                  <a:schemeClr val="accent1">
                    <a:lumMod val="50000"/>
                  </a:schemeClr>
                </a:solidFill>
                <a:latin typeface="Arial"/>
                <a:cs typeface="Arial"/>
              </a:rPr>
              <a:t>The penalty equals the total square feet of </a:t>
            </a:r>
            <a:r>
              <a:rPr lang="en-US" sz="2000" u="sng" spc="-5" dirty="0">
                <a:solidFill>
                  <a:schemeClr val="accent1">
                    <a:lumMod val="50000"/>
                  </a:schemeClr>
                </a:solidFill>
                <a:latin typeface="Arial"/>
                <a:cs typeface="Arial"/>
              </a:rPr>
              <a:t>all</a:t>
            </a:r>
            <a:r>
              <a:rPr lang="en-US" sz="2000" spc="-5" dirty="0">
                <a:solidFill>
                  <a:schemeClr val="accent1">
                    <a:lumMod val="50000"/>
                  </a:schemeClr>
                </a:solidFill>
                <a:latin typeface="Arial"/>
                <a:cs typeface="Arial"/>
              </a:rPr>
              <a:t> the Manufactured Dwelling Pads within the MDP multiplied by a penalty factor of $24 plus interest computed from the date of default </a:t>
            </a:r>
          </a:p>
          <a:p>
            <a:pPr>
              <a:spcBef>
                <a:spcPts val="869"/>
              </a:spcBef>
              <a:tabLst>
                <a:tab pos="285115" algn="l"/>
                <a:tab pos="285750" algn="l"/>
              </a:tabLst>
            </a:pPr>
            <a:endParaRPr lang="en-US" sz="2000" spc="-5" dirty="0">
              <a:solidFill>
                <a:schemeClr val="accent1">
                  <a:lumMod val="50000"/>
                </a:schemeClr>
              </a:solidFill>
              <a:latin typeface="Arial"/>
              <a:cs typeface="Arial"/>
            </a:endParaRPr>
          </a:p>
          <a:p>
            <a:pPr>
              <a:spcBef>
                <a:spcPts val="869"/>
              </a:spcBef>
              <a:tabLst>
                <a:tab pos="285115" algn="l"/>
                <a:tab pos="285750" algn="l"/>
              </a:tabLst>
            </a:pPr>
            <a:r>
              <a:rPr lang="en-US" sz="2000" spc="-5" dirty="0">
                <a:solidFill>
                  <a:schemeClr val="accent1">
                    <a:lumMod val="50000"/>
                  </a:schemeClr>
                </a:solidFill>
                <a:latin typeface="Arial"/>
                <a:cs typeface="Arial"/>
              </a:rPr>
              <a:t>Current interest is .833% simple interest per month or a fraction thereof (10% annum).</a:t>
            </a:r>
            <a:endParaRPr lang="en-US" sz="2000" spc="-5" dirty="0">
              <a:solidFill>
                <a:srgbClr val="8FD169"/>
              </a:solidFill>
              <a:latin typeface="Arial"/>
              <a:cs typeface="Arial"/>
            </a:endParaRPr>
          </a:p>
          <a:p>
            <a:pPr>
              <a:spcBef>
                <a:spcPts val="869"/>
              </a:spcBef>
              <a:tabLst>
                <a:tab pos="285115" algn="l"/>
                <a:tab pos="285750" algn="l"/>
              </a:tabLst>
            </a:pP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6" name="object 6"/>
          <p:cNvSpPr txBox="1"/>
          <p:nvPr/>
        </p:nvSpPr>
        <p:spPr>
          <a:xfrm>
            <a:off x="11270142" y="6478453"/>
            <a:ext cx="180975" cy="189796"/>
          </a:xfrm>
          <a:prstGeom prst="rect">
            <a:avLst/>
          </a:prstGeom>
        </p:spPr>
        <p:txBody>
          <a:bodyPr vert="horz" wrap="square" lIns="0" tIns="5080" rIns="0" bIns="0" rtlCol="0">
            <a:spAutoFit/>
          </a:bodyPr>
          <a:lstStyle/>
          <a:p>
            <a:pPr marL="12700" marR="0" lvl="0" indent="0" algn="l" defTabSz="914400" rtl="0" eaLnBrk="1" fontAlgn="auto" latinLnBrk="0" hangingPunct="1">
              <a:lnSpc>
                <a:spcPct val="100000"/>
              </a:lnSpc>
              <a:spcBef>
                <a:spcPts val="40"/>
              </a:spcBef>
              <a:spcAft>
                <a:spcPts val="0"/>
              </a:spcAft>
              <a:buClrTx/>
              <a:buSzTx/>
              <a:buFontTx/>
              <a:buNone/>
              <a:tabLst/>
              <a:defRPr/>
            </a:pPr>
            <a:r>
              <a:rPr lang="en-US" sz="1200" b="1" dirty="0">
                <a:solidFill>
                  <a:srgbClr val="FFFFFF"/>
                </a:solidFill>
                <a:latin typeface="Calibri"/>
                <a:cs typeface="Calibri"/>
              </a:rPr>
              <a:t>6</a:t>
            </a:r>
            <a:endParaRPr kumimoji="0" sz="12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7" name="object 7"/>
          <p:cNvSpPr txBox="1">
            <a:spLocks noGrp="1"/>
          </p:cNvSpPr>
          <p:nvPr>
            <p:ph type="ftr" sz="quarter" idx="5"/>
          </p:nvPr>
        </p:nvSpPr>
        <p:spPr>
          <a:xfrm>
            <a:off x="4800600" y="6397583"/>
            <a:ext cx="6101715" cy="359073"/>
          </a:xfrm>
          <a:prstGeom prst="rect">
            <a:avLst/>
          </a:prstGeom>
        </p:spPr>
        <p:txBody>
          <a:bodyPr vert="horz" wrap="square" lIns="0" tIns="0" rIns="0" bIns="0" rtlCol="0">
            <a:spAutoFit/>
          </a:bodyPr>
          <a:lstStyle/>
          <a:p>
            <a:pPr marL="12700" marR="0" lvl="0" indent="0" algn="r" defTabSz="914400" rtl="0" eaLnBrk="1" fontAlgn="auto" latinLnBrk="0" hangingPunct="1">
              <a:lnSpc>
                <a:spcPts val="1425"/>
              </a:lnSpc>
              <a:spcBef>
                <a:spcPts val="0"/>
              </a:spcBef>
              <a:spcAft>
                <a:spcPts val="0"/>
              </a:spcAft>
              <a:buClrTx/>
              <a:buSzTx/>
              <a:buFontTx/>
              <a:buNone/>
              <a:tabLst>
                <a:tab pos="3284220" algn="l"/>
                <a:tab pos="3455035" algn="l"/>
                <a:tab pos="4090035" algn="l"/>
                <a:tab pos="4261485" algn="l"/>
              </a:tabLst>
              <a:defRPr/>
            </a:pPr>
            <a:r>
              <a:rPr kumimoji="0" lang="en-US" sz="1200" b="1" i="0" u="none" strike="noStrike" kern="1200" cap="none" spc="-10" normalizeH="0" baseline="0" noProof="0" dirty="0">
                <a:ln>
                  <a:noFill/>
                </a:ln>
                <a:solidFill>
                  <a:prstClr val="white"/>
                </a:solidFill>
                <a:effectLst/>
                <a:uLnTx/>
                <a:uFillTx/>
                <a:latin typeface="Arial"/>
                <a:ea typeface="+mn-ea"/>
                <a:cs typeface="Arial"/>
              </a:rPr>
              <a:t>MDP Program Administrative Rules</a:t>
            </a:r>
            <a:r>
              <a:rPr kumimoji="0" lang="en-US" sz="1200" b="1" i="0" u="none" strike="noStrike" kern="1200" cap="none" spc="-5" normalizeH="0" baseline="0" noProof="0" dirty="0">
                <a:ln>
                  <a:noFill/>
                </a:ln>
                <a:solidFill>
                  <a:prstClr val="white"/>
                </a:solidFill>
                <a:effectLst/>
                <a:uLnTx/>
                <a:uFillTx/>
                <a:latin typeface="Arial"/>
                <a:ea typeface="+mn-ea"/>
                <a:cs typeface="Arial"/>
              </a:rPr>
              <a:t> </a:t>
            </a:r>
          </a:p>
          <a:p>
            <a:pPr marL="12700" lvl="0" algn="r">
              <a:lnSpc>
                <a:spcPts val="1425"/>
              </a:lnSpc>
              <a:tabLst>
                <a:tab pos="3284220" algn="l"/>
                <a:tab pos="3455035" algn="l"/>
                <a:tab pos="4090035" algn="l"/>
                <a:tab pos="4261485" algn="l"/>
              </a:tabLst>
              <a:defRPr/>
            </a:pPr>
            <a:r>
              <a:rPr lang="en-US" spc="-5" dirty="0">
                <a:solidFill>
                  <a:prstClr val="white"/>
                </a:solidFill>
              </a:rPr>
              <a:t>2/4/2020 </a:t>
            </a:r>
            <a:r>
              <a:rPr kumimoji="0" lang="en-US" sz="1200" b="1" i="0" u="none" strike="noStrike" kern="1200" cap="none" spc="0" normalizeH="0" baseline="0" noProof="0" dirty="0">
                <a:ln>
                  <a:noFill/>
                </a:ln>
                <a:solidFill>
                  <a:prstClr val="white"/>
                </a:solidFill>
                <a:effectLst/>
                <a:uLnTx/>
                <a:uFillTx/>
                <a:latin typeface="Arial"/>
                <a:ea typeface="+mn-ea"/>
                <a:cs typeface="Arial"/>
              </a:rPr>
              <a:t>| </a:t>
            </a:r>
            <a:r>
              <a:rPr kumimoji="0" lang="en-US" sz="1200" b="1" i="0" u="none" strike="noStrike" kern="1200" cap="none" spc="-10" normalizeH="0" baseline="0" noProof="0" dirty="0">
                <a:ln>
                  <a:noFill/>
                </a:ln>
                <a:solidFill>
                  <a:prstClr val="white"/>
                </a:solidFill>
                <a:effectLst/>
                <a:uLnTx/>
                <a:uFillTx/>
                <a:latin typeface="Arial"/>
                <a:ea typeface="+mn-ea"/>
                <a:cs typeface="Arial"/>
              </a:rPr>
              <a:t>Portland </a:t>
            </a:r>
            <a:r>
              <a:rPr kumimoji="0" lang="en-US" sz="1200" b="1" i="0" u="none" strike="noStrike" kern="1200" cap="none" spc="-5" normalizeH="0" baseline="0" noProof="0" dirty="0">
                <a:ln>
                  <a:noFill/>
                </a:ln>
                <a:solidFill>
                  <a:prstClr val="white"/>
                </a:solidFill>
                <a:effectLst/>
                <a:uLnTx/>
                <a:uFillTx/>
                <a:latin typeface="Arial"/>
                <a:ea typeface="+mn-ea"/>
                <a:cs typeface="Arial"/>
              </a:rPr>
              <a:t>Housing</a:t>
            </a:r>
            <a:r>
              <a:rPr kumimoji="0" lang="en-US" sz="1200" b="1" i="0" u="none" strike="noStrike" kern="1200" cap="none" spc="-10" normalizeH="0" baseline="0" noProof="0" dirty="0">
                <a:ln>
                  <a:noFill/>
                </a:ln>
                <a:solidFill>
                  <a:prstClr val="white"/>
                </a:solidFill>
                <a:effectLst/>
                <a:uLnTx/>
                <a:uFillTx/>
                <a:latin typeface="Arial"/>
                <a:ea typeface="+mn-ea"/>
                <a:cs typeface="Arial"/>
              </a:rPr>
              <a:t> </a:t>
            </a:r>
            <a:r>
              <a:rPr kumimoji="0" lang="en-US" sz="1200" b="1" i="0" u="none" strike="noStrike" kern="1200" cap="none" spc="-5" normalizeH="0" baseline="0" noProof="0" dirty="0">
                <a:ln>
                  <a:noFill/>
                </a:ln>
                <a:solidFill>
                  <a:prstClr val="white"/>
                </a:solidFill>
                <a:effectLst/>
                <a:uLnTx/>
                <a:uFillTx/>
                <a:latin typeface="Arial"/>
                <a:ea typeface="+mn-ea"/>
                <a:cs typeface="Arial"/>
              </a:rPr>
              <a:t>Bureau</a:t>
            </a:r>
            <a:endParaRPr kumimoji="0" lang="en-US" sz="1200" b="1" i="0" u="none" strike="noStrike" kern="1200" cap="none" spc="0" normalizeH="0" baseline="0" noProof="0" dirty="0">
              <a:ln>
                <a:noFill/>
              </a:ln>
              <a:solidFill>
                <a:prstClr val="white"/>
              </a:solidFill>
              <a:effectLst/>
              <a:uLnTx/>
              <a:uFillTx/>
              <a:latin typeface="Arial"/>
              <a:ea typeface="+mn-ea"/>
              <a:cs typeface="Arial"/>
            </a:endParaRPr>
          </a:p>
        </p:txBody>
      </p:sp>
      <p:sp>
        <p:nvSpPr>
          <p:cNvPr id="5" name="object 5"/>
          <p:cNvSpPr txBox="1">
            <a:spLocks noGrp="1"/>
          </p:cNvSpPr>
          <p:nvPr>
            <p:ph type="title"/>
          </p:nvPr>
        </p:nvSpPr>
        <p:spPr>
          <a:xfrm>
            <a:off x="557684" y="381000"/>
            <a:ext cx="9903460" cy="628377"/>
          </a:xfrm>
          <a:prstGeom prst="rect">
            <a:avLst/>
          </a:prstGeom>
        </p:spPr>
        <p:txBody>
          <a:bodyPr vert="horz" wrap="square" lIns="0" tIns="12700" rIns="0" bIns="0" rtlCol="0">
            <a:spAutoFit/>
          </a:bodyPr>
          <a:lstStyle/>
          <a:p>
            <a:pPr marL="12700">
              <a:lnSpc>
                <a:spcPct val="100000"/>
              </a:lnSpc>
              <a:spcBef>
                <a:spcPts val="100"/>
              </a:spcBef>
            </a:pPr>
            <a:r>
              <a:rPr lang="en-US" spc="-5" dirty="0"/>
              <a:t>MDP Program</a:t>
            </a:r>
            <a:endParaRPr spc="-5" dirty="0"/>
          </a:p>
        </p:txBody>
      </p:sp>
    </p:spTree>
    <p:extLst>
      <p:ext uri="{BB962C8B-B14F-4D97-AF65-F5344CB8AC3E}">
        <p14:creationId xmlns:p14="http://schemas.microsoft.com/office/powerpoint/2010/main" val="3165105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864</TotalTime>
  <Words>1063</Words>
  <Application>Microsoft Office PowerPoint</Application>
  <PresentationFormat>Widescreen</PresentationFormat>
  <Paragraphs>124</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Manufactured Dwelling Park Affordable Housing Bonus Program    Public Hearing on Administrative Rules</vt:lpstr>
      <vt:lpstr>Today’s Discussion</vt:lpstr>
      <vt:lpstr>Manufactured Dwelling Park Density Program   (MDP Program)</vt:lpstr>
      <vt:lpstr>MDP Program</vt:lpstr>
      <vt:lpstr>MDP Program</vt:lpstr>
      <vt:lpstr>MDP Program</vt:lpstr>
      <vt:lpstr>MDP Program</vt:lpstr>
      <vt:lpstr>MDP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PHB PPT Twmplate</dc:title>
  <dc:creator>Benoit, Emily</dc:creator>
  <cp:lastModifiedBy>Graves, Cassie</cp:lastModifiedBy>
  <cp:revision>81</cp:revision>
  <dcterms:created xsi:type="dcterms:W3CDTF">2017-10-04T08:00:34Z</dcterms:created>
  <dcterms:modified xsi:type="dcterms:W3CDTF">2020-01-27T21:35:54Z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