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74" r:id="rId4"/>
    <p:sldId id="275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1180ED-18EA-4C46-8B9F-9594DD0284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0712" y="4734175"/>
            <a:ext cx="0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11155047" cy="1690912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6000" spc="-5" dirty="0">
                <a:solidFill>
                  <a:srgbClr val="FFFFFF"/>
                </a:solidFill>
              </a:rPr>
              <a:t>Inclusionary Housing</a:t>
            </a:r>
            <a:br>
              <a:rPr lang="en-US" sz="6000" spc="-5" dirty="0">
                <a:solidFill>
                  <a:srgbClr val="FFFFFF"/>
                </a:solidFill>
              </a:rPr>
            </a:br>
            <a:r>
              <a:rPr lang="en-US" sz="3600" spc="-5" dirty="0">
                <a:solidFill>
                  <a:srgbClr val="FFFFFF"/>
                </a:solidFill>
              </a:rPr>
              <a:t>Technical Changes to Administrative Rules</a:t>
            </a:r>
            <a:endParaRPr sz="3600" dirty="0"/>
          </a:p>
        </p:txBody>
      </p:sp>
      <p:sp>
        <p:nvSpPr>
          <p:cNvPr id="8" name="object 8"/>
          <p:cNvSpPr txBox="1"/>
          <p:nvPr/>
        </p:nvSpPr>
        <p:spPr>
          <a:xfrm>
            <a:off x="4828532" y="4627917"/>
            <a:ext cx="6906247" cy="130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Cassie Graves, Program Coordinator</a:t>
            </a:r>
          </a:p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Dory Van Bockel, Program Manager</a:t>
            </a:r>
          </a:p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April 2, 2019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22775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-5" normalizeH="0" baseline="0" noProof="0" dirty="0">
                <a:ln>
                  <a:noFill/>
                </a:ln>
                <a:solidFill>
                  <a:srgbClr val="8FD16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Purpose for making these changes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698500" marR="5080" lvl="1" indent="-228600">
              <a:lnSpc>
                <a:spcPts val="2170"/>
              </a:lnSpc>
              <a:spcBef>
                <a:spcPts val="365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pc="-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Provide more clarity/transparency </a:t>
            </a:r>
          </a:p>
          <a:p>
            <a:pPr marL="698500" marR="5080" lvl="1" indent="-228600">
              <a:lnSpc>
                <a:spcPts val="2170"/>
              </a:lnSpc>
              <a:spcBef>
                <a:spcPts val="365"/>
              </a:spcBef>
              <a:buChar char="•"/>
              <a:tabLst>
                <a:tab pos="240665" algn="l"/>
                <a:tab pos="241300" algn="l"/>
              </a:tabLst>
            </a:pPr>
            <a:endParaRPr lang="en-US" spc="-5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698500" marR="5080" lvl="1" indent="-228600">
              <a:lnSpc>
                <a:spcPts val="2170"/>
              </a:lnSpc>
              <a:spcBef>
                <a:spcPts val="365"/>
              </a:spcBef>
              <a:buChar char="•"/>
              <a:tabLst>
                <a:tab pos="240665" algn="l"/>
                <a:tab pos="241300" algn="l"/>
              </a:tabLst>
            </a:pPr>
            <a:r>
              <a:rPr lang="en-US" spc="-5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Reconciliation of language with compliance, legal direction, and other admin rules/codes</a:t>
            </a: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r>
              <a:rPr lang="en-US" sz="2200" b="1" spc="-5" dirty="0">
                <a:solidFill>
                  <a:srgbClr val="8FD169"/>
                </a:solidFill>
                <a:latin typeface="Arial"/>
                <a:cs typeface="Arial"/>
              </a:rPr>
              <a:t>Process &amp; Timeline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Inclusionary Housing Technical Changes to Administrative Rules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12700" marR="0" lvl="0" indent="0" algn="r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4/2/2019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| 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Portland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Housing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Bureau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687133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Purpose &amp; Process</a:t>
            </a:r>
            <a:endParaRPr spc="-5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C7F8CC-9BA9-4A45-83E4-EFFD34CD1ECF}"/>
              </a:ext>
            </a:extLst>
          </p:cNvPr>
          <p:cNvSpPr txBox="1"/>
          <p:nvPr/>
        </p:nvSpPr>
        <p:spPr>
          <a:xfrm>
            <a:off x="688340" y="4572000"/>
            <a:ext cx="790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Director Review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D99898C-70AD-4928-BE63-1BCA65DF3872}"/>
              </a:ext>
            </a:extLst>
          </p:cNvPr>
          <p:cNvSpPr/>
          <p:nvPr/>
        </p:nvSpPr>
        <p:spPr>
          <a:xfrm>
            <a:off x="1481992" y="4803325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E693E0-9466-4759-BD17-C5AB4EE04F72}"/>
              </a:ext>
            </a:extLst>
          </p:cNvPr>
          <p:cNvSpPr txBox="1"/>
          <p:nvPr/>
        </p:nvSpPr>
        <p:spPr>
          <a:xfrm>
            <a:off x="1739899" y="4572000"/>
            <a:ext cx="106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Stakeholder Meetings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AF65632-3B86-4DD3-BC9E-482DE4107F8A}"/>
              </a:ext>
            </a:extLst>
          </p:cNvPr>
          <p:cNvSpPr/>
          <p:nvPr/>
        </p:nvSpPr>
        <p:spPr>
          <a:xfrm>
            <a:off x="2798882" y="4792373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16884C-FDC6-4875-8475-F8AE05D2ECEB}"/>
              </a:ext>
            </a:extLst>
          </p:cNvPr>
          <p:cNvSpPr txBox="1"/>
          <p:nvPr/>
        </p:nvSpPr>
        <p:spPr>
          <a:xfrm>
            <a:off x="3023942" y="4579815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PHAC Presentation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224BCD8-9D9B-4715-A734-BEA9941A2754}"/>
              </a:ext>
            </a:extLst>
          </p:cNvPr>
          <p:cNvSpPr/>
          <p:nvPr/>
        </p:nvSpPr>
        <p:spPr>
          <a:xfrm>
            <a:off x="4163402" y="4805388"/>
            <a:ext cx="228600" cy="66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7D5878-7327-4569-B0FF-F1174E7C5771}"/>
              </a:ext>
            </a:extLst>
          </p:cNvPr>
          <p:cNvSpPr txBox="1"/>
          <p:nvPr/>
        </p:nvSpPr>
        <p:spPr>
          <a:xfrm>
            <a:off x="4390047" y="4593747"/>
            <a:ext cx="801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Public Notice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4ADF48A-5C98-473E-AC8E-CED94F101FC6}"/>
              </a:ext>
            </a:extLst>
          </p:cNvPr>
          <p:cNvSpPr/>
          <p:nvPr/>
        </p:nvSpPr>
        <p:spPr>
          <a:xfrm>
            <a:off x="5210420" y="478826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D5FF63-576F-49C7-B30A-E6E94A2996D3}"/>
              </a:ext>
            </a:extLst>
          </p:cNvPr>
          <p:cNvSpPr txBox="1"/>
          <p:nvPr/>
        </p:nvSpPr>
        <p:spPr>
          <a:xfrm>
            <a:off x="5465395" y="4572000"/>
            <a:ext cx="102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Public Hearing(s)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FFB7DE82-DFA7-497E-813C-070CB16A4C78}"/>
              </a:ext>
            </a:extLst>
          </p:cNvPr>
          <p:cNvSpPr/>
          <p:nvPr/>
        </p:nvSpPr>
        <p:spPr>
          <a:xfrm>
            <a:off x="6468208" y="478826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721C42-94BF-41B3-BA90-55FCD8CC5584}"/>
              </a:ext>
            </a:extLst>
          </p:cNvPr>
          <p:cNvSpPr txBox="1"/>
          <p:nvPr/>
        </p:nvSpPr>
        <p:spPr>
          <a:xfrm>
            <a:off x="8174734" y="4460408"/>
            <a:ext cx="12353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Review of testimony &amp; incorporation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5CB9EF5A-9496-4BFD-AFBC-18C05671F665}"/>
              </a:ext>
            </a:extLst>
          </p:cNvPr>
          <p:cNvSpPr/>
          <p:nvPr/>
        </p:nvSpPr>
        <p:spPr>
          <a:xfrm>
            <a:off x="7960949" y="478826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D4180E-149D-4EEF-97BB-E96C2F753C5F}"/>
              </a:ext>
            </a:extLst>
          </p:cNvPr>
          <p:cNvSpPr txBox="1"/>
          <p:nvPr/>
        </p:nvSpPr>
        <p:spPr>
          <a:xfrm>
            <a:off x="9509922" y="4572000"/>
            <a:ext cx="10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Post notice of changes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F63FB23C-96C8-4D24-BAD8-8CD147D4A442}"/>
              </a:ext>
            </a:extLst>
          </p:cNvPr>
          <p:cNvSpPr/>
          <p:nvPr/>
        </p:nvSpPr>
        <p:spPr>
          <a:xfrm>
            <a:off x="10595708" y="479243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5CF55D-AFAC-460E-9354-93CD2C69D7AD}"/>
              </a:ext>
            </a:extLst>
          </p:cNvPr>
          <p:cNvSpPr txBox="1"/>
          <p:nvPr/>
        </p:nvSpPr>
        <p:spPr>
          <a:xfrm>
            <a:off x="10862471" y="4549193"/>
            <a:ext cx="996315" cy="52322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Final rule issuance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8D4066-F3CD-4E18-BA56-B3878F9D1416}"/>
              </a:ext>
            </a:extLst>
          </p:cNvPr>
          <p:cNvSpPr txBox="1"/>
          <p:nvPr/>
        </p:nvSpPr>
        <p:spPr>
          <a:xfrm>
            <a:off x="4952331" y="6012818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PHB Administrative Rule Process (60 day min.)</a:t>
            </a: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4765B099-906C-4224-A584-2B2C546987BF}"/>
              </a:ext>
            </a:extLst>
          </p:cNvPr>
          <p:cNvSpPr/>
          <p:nvPr/>
        </p:nvSpPr>
        <p:spPr>
          <a:xfrm rot="16200000">
            <a:off x="7421192" y="3002402"/>
            <a:ext cx="338554" cy="5579738"/>
          </a:xfrm>
          <a:prstGeom prst="leftBrace">
            <a:avLst>
              <a:gd name="adj1" fmla="val 8333"/>
              <a:gd name="adj2" fmla="val 498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AD367F0-5E98-42EF-9FF4-DFA08BF02FFE}"/>
              </a:ext>
            </a:extLst>
          </p:cNvPr>
          <p:cNvSpPr txBox="1"/>
          <p:nvPr/>
        </p:nvSpPr>
        <p:spPr>
          <a:xfrm>
            <a:off x="3145243" y="3735115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TODAY</a:t>
            </a:r>
          </a:p>
          <a:p>
            <a:pPr algn="ctr"/>
            <a:r>
              <a:rPr lang="en-US" sz="1200" dirty="0"/>
              <a:t>4/2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17ACB164-D46C-4BC5-9119-97921A5CD004}"/>
              </a:ext>
            </a:extLst>
          </p:cNvPr>
          <p:cNvSpPr/>
          <p:nvPr/>
        </p:nvSpPr>
        <p:spPr>
          <a:xfrm rot="5400000">
            <a:off x="3364420" y="4247938"/>
            <a:ext cx="381000" cy="29008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4494053C-0580-47D0-9E24-638B99B04679}"/>
              </a:ext>
            </a:extLst>
          </p:cNvPr>
          <p:cNvSpPr/>
          <p:nvPr/>
        </p:nvSpPr>
        <p:spPr>
          <a:xfrm rot="5400000">
            <a:off x="5746515" y="4223986"/>
            <a:ext cx="381000" cy="29008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DD3747-F741-4299-9861-76DB94205AF6}"/>
              </a:ext>
            </a:extLst>
          </p:cNvPr>
          <p:cNvSpPr txBox="1"/>
          <p:nvPr/>
        </p:nvSpPr>
        <p:spPr>
          <a:xfrm>
            <a:off x="5504540" y="3712610"/>
            <a:ext cx="856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Scheduled for 4/30</a:t>
            </a: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4FE34FAF-E345-4E89-925C-DE80C1D17B89}"/>
              </a:ext>
            </a:extLst>
          </p:cNvPr>
          <p:cNvSpPr/>
          <p:nvPr/>
        </p:nvSpPr>
        <p:spPr>
          <a:xfrm rot="5400000">
            <a:off x="5894234" y="3883789"/>
            <a:ext cx="327330" cy="2667000"/>
          </a:xfrm>
          <a:prstGeom prst="rightBrace">
            <a:avLst>
              <a:gd name="adj1" fmla="val 8333"/>
              <a:gd name="adj2" fmla="val 511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ECA509-E649-4E39-AD9A-8264E073B359}"/>
              </a:ext>
            </a:extLst>
          </p:cNvPr>
          <p:cNvSpPr txBox="1"/>
          <p:nvPr/>
        </p:nvSpPr>
        <p:spPr>
          <a:xfrm>
            <a:off x="4441530" y="5323031"/>
            <a:ext cx="3409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Public Comment period open until May 10th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075258AE-0780-4EC6-B6B6-B29D49288FDF}"/>
              </a:ext>
            </a:extLst>
          </p:cNvPr>
          <p:cNvSpPr/>
          <p:nvPr/>
        </p:nvSpPr>
        <p:spPr>
          <a:xfrm>
            <a:off x="9346904" y="4786482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70C63F1-D171-458D-B475-E618F27ACAB1}"/>
              </a:ext>
            </a:extLst>
          </p:cNvPr>
          <p:cNvSpPr txBox="1"/>
          <p:nvPr/>
        </p:nvSpPr>
        <p:spPr>
          <a:xfrm>
            <a:off x="6752003" y="4579815"/>
            <a:ext cx="1170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Second PHAC Review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D1392E6F-9DDD-4626-AA22-7B76855CB83D}"/>
              </a:ext>
            </a:extLst>
          </p:cNvPr>
          <p:cNvSpPr/>
          <p:nvPr/>
        </p:nvSpPr>
        <p:spPr>
          <a:xfrm rot="5400000">
            <a:off x="7112985" y="4235979"/>
            <a:ext cx="381000" cy="29008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ECE9F03-8C53-4D04-A11F-D61AE26A673C}"/>
              </a:ext>
            </a:extLst>
          </p:cNvPr>
          <p:cNvSpPr txBox="1"/>
          <p:nvPr/>
        </p:nvSpPr>
        <p:spPr>
          <a:xfrm>
            <a:off x="6875348" y="3720025"/>
            <a:ext cx="856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Scheduled for 5/7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48295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-5" normalizeH="0" baseline="0" noProof="0" dirty="0">
                <a:ln>
                  <a:noFill/>
                </a:ln>
                <a:solidFill>
                  <a:srgbClr val="8FD16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Clarifying existing terms and rules for better transparency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Rewording IH Program Option titles</a:t>
            </a: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endParaRPr lang="en-US" sz="1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Separating rental and for-sale development program requirements</a:t>
            </a: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endParaRPr lang="en-US" sz="1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Clarifying exception for non-profit housing providers of for-sale units</a:t>
            </a: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endParaRPr lang="en-US" sz="1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Timing requirements for existing receiving building off-site option</a:t>
            </a: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endParaRPr lang="en-US" sz="1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Some reorganization of sections for ease of readability and flow</a:t>
            </a: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endParaRPr lang="en-US" sz="1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Expansion of definitions</a:t>
            </a: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Inclusionary Housing Technical Changes to Administrative Rules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12700" marR="0" lvl="0" indent="0" algn="r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4/2/2019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| 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Portland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Housing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Bureau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76936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Proposed Changes- Clarifying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86189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894060" cy="47833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-5" normalizeH="0" baseline="0" noProof="0" dirty="0">
                <a:ln>
                  <a:noFill/>
                </a:ln>
                <a:solidFill>
                  <a:srgbClr val="8FD16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Improving alignment with PHB policy &amp; definitions in building and zoning code</a:t>
            </a:r>
            <a:r>
              <a:rPr kumimoji="0" lang="en-US" sz="2200" b="1" i="0" u="none" strike="noStrike" kern="1200" cap="none" spc="-5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 to MFI (zoning code)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MWESB to DMWESB-SDVBE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 recently adopted Council policy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Built and base zone FAR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of ramp up rate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to compliance section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 allowances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rents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income for 30% MFI homeownership units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spc="-5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Updating associated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spc="-5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Inclusionary Housing Technical Changes to Administrative Rules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12700" marR="0" lvl="0" indent="0" algn="r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4/2/2019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| 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Portland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Housing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Bureau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91414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Proposed Changes- Reconciliation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96385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251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Inclusionary Housing Technical Changes to Administrative Rules</vt:lpstr>
      <vt:lpstr>Purpose &amp; Process</vt:lpstr>
      <vt:lpstr>Proposed Changes- Clarifying</vt:lpstr>
      <vt:lpstr>Proposed Changes- Reconciliation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Graves, Cassie</cp:lastModifiedBy>
  <cp:revision>42</cp:revision>
  <dcterms:created xsi:type="dcterms:W3CDTF">2017-10-04T08:00:34Z</dcterms:created>
  <dcterms:modified xsi:type="dcterms:W3CDTF">2019-03-27T22:38:03Z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