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74" r:id="rId3"/>
    <p:sldId id="279" r:id="rId4"/>
    <p:sldId id="265" r:id="rId5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738DF0A-162D-4287-B818-06529CE9D583}">
          <p14:sldIdLst>
            <p14:sldId id="259"/>
            <p14:sldId id="274"/>
            <p14:sldId id="279"/>
            <p14:sldId id="2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ves, Cassie" initials="GC" lastIdx="1" clrIdx="0">
    <p:extLst>
      <p:ext uri="{19B8F6BF-5375-455C-9EA6-DF929625EA0E}">
        <p15:presenceInfo xmlns:p15="http://schemas.microsoft.com/office/powerpoint/2012/main" userId="S::Cassie.Graves@portlandoregon.gov::bbabf253-30db-4af8-bd46-f78a425476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69001" autoAdjust="0"/>
  </p:normalViewPr>
  <p:slideViewPr>
    <p:cSldViewPr>
      <p:cViewPr varScale="1">
        <p:scale>
          <a:sx n="90" d="100"/>
          <a:sy n="90" d="100"/>
        </p:scale>
        <p:origin x="264" y="7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58E6F-D4FB-46FE-9D3C-39203D6563E5}" type="datetimeFigureOut">
              <a:rPr lang="en-US" smtClean="0"/>
              <a:t>11/15/2019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F499C-B6F7-489D-96E0-71E78D5B03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43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Maximum density can be increased up to the maximum w/</a:t>
            </a:r>
            <a:r>
              <a:rPr lang="en-US" baseline="0" dirty="0"/>
              <a:t> affordable housing bonus listed in Table 120-3 (pg. 120-19 of Zoning code)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F499C-B6F7-489D-96E0-71E78D5B03A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87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AF499C-B6F7-489D-96E0-71E78D5B03A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735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8340" y="582226"/>
            <a:ext cx="10815319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rgbClr val="27829D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340" y="1367933"/>
            <a:ext cx="10815319" cy="269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58090" y="6489863"/>
            <a:ext cx="6101715" cy="1962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</a:pPr>
            <a:r>
              <a:rPr spc="-10" dirty="0">
                <a:solidFill>
                  <a:srgbClr val="27829D"/>
                </a:solidFill>
              </a:rPr>
              <a:t>TO </a:t>
            </a:r>
            <a:r>
              <a:rPr spc="-30" dirty="0">
                <a:solidFill>
                  <a:srgbClr val="27829D"/>
                </a:solidFill>
              </a:rPr>
              <a:t>EDIT: </a:t>
            </a:r>
            <a:r>
              <a:rPr spc="-5" dirty="0">
                <a:solidFill>
                  <a:srgbClr val="27829D"/>
                </a:solidFill>
              </a:rPr>
              <a:t>View&gt;Header&amp;Footer&gt;Apply</a:t>
            </a:r>
            <a:r>
              <a:rPr spc="55" dirty="0">
                <a:solidFill>
                  <a:srgbClr val="27829D"/>
                </a:solidFill>
              </a:rPr>
              <a:t> </a:t>
            </a:r>
            <a:r>
              <a:rPr dirty="0">
                <a:solidFill>
                  <a:srgbClr val="27829D"/>
                </a:solidFill>
              </a:rPr>
              <a:t>to</a:t>
            </a:r>
            <a:r>
              <a:rPr spc="-4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All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5" dirty="0">
                <a:solidFill>
                  <a:srgbClr val="27829D"/>
                </a:solidFill>
              </a:rPr>
              <a:t>10/3/17	</a:t>
            </a:r>
            <a:r>
              <a:rPr dirty="0">
                <a:solidFill>
                  <a:srgbClr val="27829D"/>
                </a:solidFill>
              </a:rPr>
              <a:t>|	</a:t>
            </a:r>
            <a:r>
              <a:rPr spc="-10" dirty="0">
                <a:solidFill>
                  <a:srgbClr val="27829D"/>
                </a:solidFill>
              </a:rPr>
              <a:t>Portland’s </a:t>
            </a:r>
            <a:r>
              <a:rPr spc="-5" dirty="0">
                <a:solidFill>
                  <a:srgbClr val="27829D"/>
                </a:solidFill>
              </a:rPr>
              <a:t>Housing</a:t>
            </a:r>
            <a:r>
              <a:rPr spc="-10" dirty="0">
                <a:solidFill>
                  <a:srgbClr val="27829D"/>
                </a:solidFill>
              </a:rPr>
              <a:t> </a:t>
            </a:r>
            <a:r>
              <a:rPr spc="-5" dirty="0">
                <a:solidFill>
                  <a:srgbClr val="27829D"/>
                </a:solidFill>
              </a:rPr>
              <a:t>Bond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11/15/2019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335166" y="6478453"/>
            <a:ext cx="128270" cy="2114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27829D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01180ED-18EA-4C46-8B9F-9594DD02846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4121" y="291619"/>
            <a:ext cx="5562602" cy="1338616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0" y="1895389"/>
            <a:ext cx="12192000" cy="4490085"/>
          </a:xfrm>
          <a:custGeom>
            <a:avLst/>
            <a:gdLst/>
            <a:ahLst/>
            <a:cxnLst/>
            <a:rect l="l" t="t" r="r" b="b"/>
            <a:pathLst>
              <a:path w="12192000" h="4490085">
                <a:moveTo>
                  <a:pt x="0" y="4489919"/>
                </a:moveTo>
                <a:lnTo>
                  <a:pt x="12192000" y="4489919"/>
                </a:lnTo>
                <a:lnTo>
                  <a:pt x="12192000" y="0"/>
                </a:lnTo>
                <a:lnTo>
                  <a:pt x="0" y="0"/>
                </a:lnTo>
                <a:lnTo>
                  <a:pt x="0" y="4489919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561860"/>
                </a:moveTo>
                <a:lnTo>
                  <a:pt x="12192000" y="0"/>
                </a:lnTo>
                <a:lnTo>
                  <a:pt x="0" y="0"/>
                </a:lnTo>
                <a:lnTo>
                  <a:pt x="0" y="561860"/>
                </a:lnTo>
                <a:lnTo>
                  <a:pt x="1219200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553200" y="5181600"/>
            <a:ext cx="0" cy="909955"/>
          </a:xfrm>
          <a:custGeom>
            <a:avLst/>
            <a:gdLst/>
            <a:ahLst/>
            <a:cxnLst/>
            <a:rect l="l" t="t" r="r" b="b"/>
            <a:pathLst>
              <a:path h="909954">
                <a:moveTo>
                  <a:pt x="0" y="0"/>
                </a:moveTo>
                <a:lnTo>
                  <a:pt x="0" y="909804"/>
                </a:lnTo>
              </a:path>
            </a:pathLst>
          </a:custGeom>
          <a:ln w="12693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52398" y="2488529"/>
            <a:ext cx="11887200" cy="3311291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12700" marR="5080">
              <a:lnSpc>
                <a:spcPts val="6500"/>
              </a:lnSpc>
              <a:spcBef>
                <a:spcPts val="900"/>
              </a:spcBef>
            </a:pPr>
            <a:r>
              <a:rPr lang="en-US" sz="4800" spc="-5" dirty="0">
                <a:solidFill>
                  <a:srgbClr val="FFFFFF"/>
                </a:solidFill>
              </a:rPr>
              <a:t>Manufactured Dwelling Park Affordable Housing Bonus Density Program </a:t>
            </a:r>
            <a:br>
              <a:rPr lang="en-US" sz="2800" spc="-5" dirty="0">
                <a:solidFill>
                  <a:srgbClr val="FFFFFF"/>
                </a:solidFill>
              </a:rPr>
            </a:br>
            <a:br>
              <a:rPr lang="en-US" sz="2800" spc="-5" dirty="0">
                <a:solidFill>
                  <a:srgbClr val="FFFFFF"/>
                </a:solidFill>
              </a:rPr>
            </a:br>
            <a:r>
              <a:rPr lang="en-US" sz="2400" spc="-5" dirty="0">
                <a:solidFill>
                  <a:srgbClr val="FFFFFF"/>
                </a:solidFill>
              </a:rPr>
              <a:t>Amendment to Affordable Housing Code</a:t>
            </a:r>
            <a:endParaRPr sz="2800" dirty="0"/>
          </a:p>
        </p:txBody>
      </p:sp>
      <p:sp>
        <p:nvSpPr>
          <p:cNvPr id="8" name="object 8"/>
          <p:cNvSpPr txBox="1"/>
          <p:nvPr/>
        </p:nvSpPr>
        <p:spPr>
          <a:xfrm>
            <a:off x="6796723" y="5136082"/>
            <a:ext cx="6906247" cy="8541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8800"/>
              </a:lnSpc>
              <a:spcBef>
                <a:spcPts val="100"/>
              </a:spcBef>
            </a:pPr>
            <a:r>
              <a:rPr lang="en-US" sz="2200" b="1" spc="-5" dirty="0">
                <a:solidFill>
                  <a:srgbClr val="FFFFFF"/>
                </a:solidFill>
                <a:latin typeface="Arial"/>
                <a:cs typeface="Arial"/>
              </a:rPr>
              <a:t>Dory Van Bockel, Program Manager</a:t>
            </a:r>
          </a:p>
          <a:p>
            <a:pPr marL="12700" marR="5080">
              <a:lnSpc>
                <a:spcPct val="128800"/>
              </a:lnSpc>
              <a:spcBef>
                <a:spcPts val="100"/>
              </a:spcBef>
            </a:pPr>
            <a:r>
              <a:rPr lang="en-US" sz="2200" b="1" dirty="0">
                <a:solidFill>
                  <a:srgbClr val="FFFFFF"/>
                </a:solidFill>
                <a:latin typeface="Arial"/>
                <a:cs typeface="Arial"/>
              </a:rPr>
              <a:t>December 4, 2019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9601" y="2362200"/>
            <a:ext cx="10544175" cy="59246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-5" normalizeH="0" baseline="0" noProof="0" dirty="0">
                <a:ln>
                  <a:noFill/>
                </a:ln>
                <a:solidFill>
                  <a:srgbClr val="8FD169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What is the MDP Program?</a:t>
            </a:r>
          </a:p>
          <a:p>
            <a:pPr>
              <a:spcBef>
                <a:spcPts val="869"/>
              </a:spcBef>
              <a:tabLst>
                <a:tab pos="285115" algn="l"/>
                <a:tab pos="285750" algn="l"/>
              </a:tabLst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Zoning code (PCC.33.120.030.F.2) allows for a Manufactured Dwelling Park (MDP) to receive a density bonus in exchange for affordable housing. The goal is to preserve lower cost housing options found in manufactured dwelling parks.</a:t>
            </a:r>
          </a:p>
          <a:p>
            <a:pPr>
              <a:tabLst>
                <a:tab pos="285115" algn="l"/>
                <a:tab pos="285750" algn="l"/>
              </a:tabLst>
            </a:pPr>
            <a:endParaRPr lang="en-US" sz="26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869"/>
              </a:spcBef>
              <a:tabLst>
                <a:tab pos="285115" algn="l"/>
                <a:tab pos="285750" algn="l"/>
              </a:tabLst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The density bonus can be used within the MDP or transferred to another site within the restrictions set forth by Bureau of Development Services (BDS).</a:t>
            </a:r>
            <a:endParaRPr lang="en-US" sz="2600" b="1" spc="-5" dirty="0">
              <a:solidFill>
                <a:srgbClr val="8FD169"/>
              </a:solidFill>
              <a:latin typeface="Arial"/>
              <a:cs typeface="Arial"/>
            </a:endParaRPr>
          </a:p>
          <a:p>
            <a:pPr>
              <a:spcBef>
                <a:spcPts val="869"/>
              </a:spcBef>
              <a:tabLst>
                <a:tab pos="285115" algn="l"/>
                <a:tab pos="285750" algn="l"/>
              </a:tabLst>
            </a:pPr>
            <a:endParaRPr lang="en-US" sz="20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869"/>
              </a:spcBef>
              <a:tabLst>
                <a:tab pos="285115" algn="l"/>
                <a:tab pos="285750" algn="l"/>
              </a:tabLst>
            </a:pPr>
            <a:endParaRPr lang="en-US" b="1" spc="-5" dirty="0">
              <a:solidFill>
                <a:srgbClr val="8FD169"/>
              </a:solidFill>
              <a:latin typeface="Arial"/>
              <a:cs typeface="Arial"/>
            </a:endParaRPr>
          </a:p>
          <a:p>
            <a:pPr>
              <a:spcBef>
                <a:spcPts val="869"/>
              </a:spcBef>
              <a:tabLst>
                <a:tab pos="285115" algn="l"/>
                <a:tab pos="285750" algn="l"/>
              </a:tabLst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00000"/>
              </a:lnSpc>
              <a:spcBef>
                <a:spcPts val="869"/>
              </a:spcBef>
              <a:buChar char="•"/>
              <a:tabLst>
                <a:tab pos="285115" algn="l"/>
                <a:tab pos="285750" algn="l"/>
              </a:tabLst>
            </a:pPr>
            <a:endParaRPr lang="en-US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12700" marR="5080">
              <a:lnSpc>
                <a:spcPts val="2170"/>
              </a:lnSpc>
              <a:spcBef>
                <a:spcPts val="365"/>
              </a:spcBef>
              <a:tabLst>
                <a:tab pos="240665" algn="l"/>
                <a:tab pos="241300" algn="l"/>
              </a:tabLst>
            </a:pPr>
            <a:endParaRPr lang="en-US" sz="2400" b="1" spc="-5" dirty="0">
              <a:solidFill>
                <a:srgbClr val="8FD169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70142" y="6478453"/>
            <a:ext cx="180975" cy="189796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800600" y="6397583"/>
            <a:ext cx="6101715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lvl="0" algn="r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  <a:defRPr/>
            </a:pPr>
            <a:r>
              <a:rPr lang="en-US" spc="-10" dirty="0">
                <a:solidFill>
                  <a:prstClr val="white"/>
                </a:solidFill>
              </a:rPr>
              <a:t>MDP Program Affordable Housing Code</a:t>
            </a:r>
            <a:endParaRPr lang="en-US" spc="-5" dirty="0">
              <a:solidFill>
                <a:prstClr val="white"/>
              </a:solidFill>
            </a:endParaRPr>
          </a:p>
          <a:p>
            <a:pPr marL="12700" lvl="0" algn="r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  <a:defRPr/>
            </a:pPr>
            <a:r>
              <a:rPr lang="en-US" spc="-5" dirty="0">
                <a:solidFill>
                  <a:prstClr val="white"/>
                </a:solidFill>
              </a:rPr>
              <a:t>12/4/2019 </a:t>
            </a:r>
            <a:r>
              <a:rPr lang="en-US" dirty="0">
                <a:solidFill>
                  <a:prstClr val="white"/>
                </a:solidFill>
              </a:rPr>
              <a:t>| </a:t>
            </a:r>
            <a:r>
              <a:rPr lang="en-US" spc="-10" dirty="0">
                <a:solidFill>
                  <a:prstClr val="white"/>
                </a:solidFill>
              </a:rPr>
              <a:t>Portland </a:t>
            </a:r>
            <a:r>
              <a:rPr lang="en-US" spc="-5" dirty="0">
                <a:solidFill>
                  <a:prstClr val="white"/>
                </a:solidFill>
              </a:rPr>
              <a:t>Housing</a:t>
            </a:r>
            <a:r>
              <a:rPr lang="en-US" spc="-10" dirty="0">
                <a:solidFill>
                  <a:prstClr val="white"/>
                </a:solidFill>
              </a:rPr>
              <a:t> </a:t>
            </a:r>
            <a:r>
              <a:rPr lang="en-US" spc="-5" dirty="0">
                <a:solidFill>
                  <a:prstClr val="white"/>
                </a:solidFill>
              </a:rPr>
              <a:t>Bureau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28600" y="381000"/>
            <a:ext cx="11386178" cy="18594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pc="-5" dirty="0"/>
              <a:t>Manufactured Dwelling Park Affordable Housing Density Program  </a:t>
            </a:r>
            <a:br>
              <a:rPr lang="en-US" spc="-5" dirty="0"/>
            </a:br>
            <a:r>
              <a:rPr lang="en-US" spc="-5" dirty="0"/>
              <a:t>(MDP Program)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18618910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7222" y="1237977"/>
            <a:ext cx="11309978" cy="54322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spcBef>
                <a:spcPts val="869"/>
              </a:spcBef>
              <a:tabLst>
                <a:tab pos="285115" algn="l"/>
                <a:tab pos="285750" algn="l"/>
              </a:tabLst>
            </a:pPr>
            <a:r>
              <a:rPr lang="en-US" sz="3200" b="1" spc="-5" dirty="0">
                <a:solidFill>
                  <a:srgbClr val="8FD169"/>
                </a:solidFill>
                <a:latin typeface="Arial"/>
                <a:cs typeface="Arial"/>
              </a:rPr>
              <a:t>Qualifications</a:t>
            </a:r>
          </a:p>
          <a:p>
            <a:pPr>
              <a:lnSpc>
                <a:spcPct val="100000"/>
              </a:lnSpc>
              <a:spcBef>
                <a:spcPts val="869"/>
              </a:spcBef>
              <a:tabLst>
                <a:tab pos="285115" algn="l"/>
                <a:tab pos="285750" algn="l"/>
              </a:tabLst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To qualify the park must:</a:t>
            </a:r>
          </a:p>
          <a:p>
            <a:pPr>
              <a:lnSpc>
                <a:spcPct val="100000"/>
              </a:lnSpc>
              <a:tabLst>
                <a:tab pos="285115" algn="l"/>
                <a:tab pos="285750" algn="l"/>
              </a:tabLst>
            </a:pPr>
            <a:endParaRPr lang="en-US" sz="28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228600" indent="-228600">
              <a:lnSpc>
                <a:spcPct val="100000"/>
              </a:lnSpc>
              <a:buAutoNum type="arabicParenR"/>
              <a:tabLst>
                <a:tab pos="285115" algn="l"/>
                <a:tab pos="285750" algn="l"/>
              </a:tabLst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Restrict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at least 50%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of its dwelling units;</a:t>
            </a:r>
          </a:p>
          <a:p>
            <a:pPr marL="228600" indent="-228600">
              <a:lnSpc>
                <a:spcPct val="100000"/>
              </a:lnSpc>
              <a:buAutoNum type="arabicParenR"/>
              <a:tabLst>
                <a:tab pos="285115" algn="l"/>
                <a:tab pos="285750" algn="l"/>
              </a:tabLst>
            </a:pPr>
            <a:endParaRPr lang="en-US" sz="28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228600" indent="-228600">
              <a:lnSpc>
                <a:spcPct val="100000"/>
              </a:lnSpc>
              <a:buAutoNum type="arabicParenR"/>
              <a:tabLst>
                <a:tab pos="285115" algn="l"/>
                <a:tab pos="285750" algn="l"/>
              </a:tabLst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Rent restricted units to households earning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no more than 60% MFI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;</a:t>
            </a:r>
          </a:p>
          <a:p>
            <a:pPr marL="228600" indent="-228600">
              <a:lnSpc>
                <a:spcPct val="100000"/>
              </a:lnSpc>
              <a:buAutoNum type="arabicParenR"/>
              <a:tabLst>
                <a:tab pos="285115" algn="l"/>
                <a:tab pos="285750" algn="l"/>
              </a:tabLst>
            </a:pPr>
            <a:endParaRPr lang="en-US" sz="28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228600" indent="-228600">
              <a:lnSpc>
                <a:spcPct val="100000"/>
              </a:lnSpc>
              <a:buAutoNum type="arabicParenR"/>
              <a:tabLst>
                <a:tab pos="285115" algn="l"/>
                <a:tab pos="285750" algn="l"/>
              </a:tabLst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Maintain affordability for 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99 years</a:t>
            </a: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; and </a:t>
            </a:r>
          </a:p>
          <a:p>
            <a:pPr marL="228600" indent="-228600">
              <a:lnSpc>
                <a:spcPct val="100000"/>
              </a:lnSpc>
              <a:buAutoNum type="arabicParenR"/>
              <a:tabLst>
                <a:tab pos="285115" algn="l"/>
                <a:tab pos="285750" algn="l"/>
              </a:tabLst>
            </a:pPr>
            <a:endParaRPr lang="en-US" sz="28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 marL="228600" indent="-228600">
              <a:lnSpc>
                <a:spcPct val="100000"/>
              </a:lnSpc>
              <a:buAutoNum type="arabicParenR"/>
              <a:tabLst>
                <a:tab pos="285115" algn="l"/>
                <a:tab pos="285750" algn="l"/>
              </a:tabLst>
            </a:pPr>
            <a:r>
              <a:rPr lang="en-US" sz="2800" dirty="0">
                <a:solidFill>
                  <a:schemeClr val="accent1">
                    <a:lumMod val="50000"/>
                  </a:schemeClr>
                </a:solidFill>
                <a:latin typeface="Arial"/>
                <a:cs typeface="Arial"/>
              </a:rPr>
              <a:t> Re-certify tenant income and rents annually.</a:t>
            </a:r>
          </a:p>
          <a:p>
            <a:pPr>
              <a:lnSpc>
                <a:spcPct val="100000"/>
              </a:lnSpc>
              <a:spcBef>
                <a:spcPts val="869"/>
              </a:spcBef>
              <a:tabLst>
                <a:tab pos="285115" algn="l"/>
                <a:tab pos="285750" algn="l"/>
              </a:tabLst>
            </a:pPr>
            <a:endParaRPr lang="en-US" sz="1200" dirty="0">
              <a:solidFill>
                <a:schemeClr val="accent1">
                  <a:lumMod val="50000"/>
                </a:schemeClr>
              </a:solidFill>
              <a:latin typeface="Arial"/>
              <a:cs typeface="Arial"/>
            </a:endParaRPr>
          </a:p>
          <a:p>
            <a:pPr>
              <a:spcBef>
                <a:spcPts val="869"/>
              </a:spcBef>
              <a:tabLst>
                <a:tab pos="285115" algn="l"/>
                <a:tab pos="285750" algn="l"/>
              </a:tabLst>
            </a:pPr>
            <a:endParaRPr lang="en-US" sz="1200" b="1" spc="-5" dirty="0">
              <a:solidFill>
                <a:srgbClr val="8FD169"/>
              </a:solidFill>
              <a:latin typeface="Arial"/>
              <a:cs typeface="Arial"/>
            </a:endParaRPr>
          </a:p>
          <a:p>
            <a:pPr marL="12700" marR="5080">
              <a:lnSpc>
                <a:spcPts val="2170"/>
              </a:lnSpc>
              <a:spcBef>
                <a:spcPts val="365"/>
              </a:spcBef>
              <a:tabLst>
                <a:tab pos="240665" algn="l"/>
                <a:tab pos="241300" algn="l"/>
              </a:tabLst>
            </a:pPr>
            <a:endParaRPr lang="en-US" sz="2400" b="1" spc="-5" dirty="0">
              <a:solidFill>
                <a:srgbClr val="8FD169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70142" y="6478453"/>
            <a:ext cx="180975" cy="189796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3</a:t>
            </a:r>
            <a:endParaRPr kumimoji="0" sz="1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800600" y="6397583"/>
            <a:ext cx="6101715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lvl="0" algn="r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  <a:defRPr/>
            </a:pPr>
            <a:r>
              <a:rPr lang="en-US" spc="-10" dirty="0">
                <a:solidFill>
                  <a:prstClr val="white"/>
                </a:solidFill>
              </a:rPr>
              <a:t>MDP Program Affordable Housing Code</a:t>
            </a:r>
            <a:endParaRPr lang="en-US" spc="-5" dirty="0">
              <a:solidFill>
                <a:prstClr val="white"/>
              </a:solidFill>
            </a:endParaRPr>
          </a:p>
          <a:p>
            <a:pPr marL="12700" lvl="0" algn="r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  <a:defRPr/>
            </a:pPr>
            <a:r>
              <a:rPr lang="en-US" spc="-5" dirty="0">
                <a:solidFill>
                  <a:prstClr val="white"/>
                </a:solidFill>
              </a:rPr>
              <a:t>12/4/2019 </a:t>
            </a:r>
            <a:r>
              <a:rPr lang="en-US" dirty="0">
                <a:solidFill>
                  <a:prstClr val="white"/>
                </a:solidFill>
              </a:rPr>
              <a:t>| </a:t>
            </a:r>
            <a:r>
              <a:rPr lang="en-US" spc="-10" dirty="0">
                <a:solidFill>
                  <a:prstClr val="white"/>
                </a:solidFill>
              </a:rPr>
              <a:t>Portland </a:t>
            </a:r>
            <a:r>
              <a:rPr lang="en-US" spc="-5" dirty="0">
                <a:solidFill>
                  <a:prstClr val="white"/>
                </a:solidFill>
              </a:rPr>
              <a:t>Housing</a:t>
            </a:r>
            <a:r>
              <a:rPr lang="en-US" spc="-10" dirty="0">
                <a:solidFill>
                  <a:prstClr val="white"/>
                </a:solidFill>
              </a:rPr>
              <a:t> </a:t>
            </a:r>
            <a:r>
              <a:rPr lang="en-US" spc="-5" dirty="0">
                <a:solidFill>
                  <a:prstClr val="white"/>
                </a:solidFill>
              </a:rPr>
              <a:t>Bureau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77222" y="609600"/>
            <a:ext cx="10395578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en-US" spc="-5" dirty="0"/>
              <a:t>MDP Program</a:t>
            </a:r>
            <a:endParaRPr spc="-5" dirty="0"/>
          </a:p>
        </p:txBody>
      </p:sp>
    </p:spTree>
    <p:extLst>
      <p:ext uri="{BB962C8B-B14F-4D97-AF65-F5344CB8AC3E}">
        <p14:creationId xmlns:p14="http://schemas.microsoft.com/office/powerpoint/2010/main" val="2666281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6296133"/>
            <a:ext cx="12192000" cy="561975"/>
          </a:xfrm>
          <a:custGeom>
            <a:avLst/>
            <a:gdLst/>
            <a:ahLst/>
            <a:cxnLst/>
            <a:rect l="l" t="t" r="r" b="b"/>
            <a:pathLst>
              <a:path w="12192000" h="561975">
                <a:moveTo>
                  <a:pt x="12192000" y="0"/>
                </a:moveTo>
                <a:lnTo>
                  <a:pt x="5613" y="0"/>
                </a:lnTo>
                <a:lnTo>
                  <a:pt x="0" y="561873"/>
                </a:lnTo>
                <a:lnTo>
                  <a:pt x="12192000" y="561873"/>
                </a:lnTo>
                <a:lnTo>
                  <a:pt x="12192000" y="0"/>
                </a:lnTo>
                <a:close/>
              </a:path>
            </a:pathLst>
          </a:custGeom>
          <a:solidFill>
            <a:srgbClr val="27829D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6296139"/>
            <a:ext cx="3302000" cy="561975"/>
          </a:xfrm>
          <a:custGeom>
            <a:avLst/>
            <a:gdLst/>
            <a:ahLst/>
            <a:cxnLst/>
            <a:rect l="l" t="t" r="r" b="b"/>
            <a:pathLst>
              <a:path w="3302000" h="561975">
                <a:moveTo>
                  <a:pt x="0" y="561860"/>
                </a:moveTo>
                <a:lnTo>
                  <a:pt x="3302000" y="561860"/>
                </a:lnTo>
                <a:lnTo>
                  <a:pt x="3302000" y="0"/>
                </a:lnTo>
                <a:lnTo>
                  <a:pt x="0" y="0"/>
                </a:lnTo>
                <a:lnTo>
                  <a:pt x="0" y="561860"/>
                </a:lnTo>
                <a:close/>
              </a:path>
            </a:pathLst>
          </a:custGeom>
          <a:solidFill>
            <a:srgbClr val="8FD169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23912" y="1364252"/>
            <a:ext cx="10544175" cy="125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12700" marR="5080">
              <a:lnSpc>
                <a:spcPts val="2170"/>
              </a:lnSpc>
              <a:spcBef>
                <a:spcPts val="365"/>
              </a:spcBef>
              <a:tabLst>
                <a:tab pos="240665" algn="l"/>
                <a:tab pos="241300" algn="l"/>
              </a:tabLst>
            </a:pPr>
            <a:endParaRPr lang="en-US" sz="2400" b="1" spc="-5" dirty="0">
              <a:solidFill>
                <a:srgbClr val="8FD169"/>
              </a:solidFill>
              <a:latin typeface="Arial"/>
              <a:cs typeface="Arial"/>
            </a:endParaRPr>
          </a:p>
          <a:p>
            <a:pPr marL="12700" marR="5080">
              <a:lnSpc>
                <a:spcPts val="2170"/>
              </a:lnSpc>
              <a:spcBef>
                <a:spcPts val="365"/>
              </a:spcBef>
              <a:tabLst>
                <a:tab pos="240665" algn="l"/>
                <a:tab pos="241300" algn="l"/>
              </a:tabLst>
            </a:pPr>
            <a:endParaRPr lang="en-US" sz="2400" b="1" spc="-5" dirty="0">
              <a:solidFill>
                <a:srgbClr val="8FD169"/>
              </a:solidFill>
              <a:latin typeface="Arial"/>
              <a:cs typeface="Arial"/>
            </a:endParaRPr>
          </a:p>
          <a:p>
            <a:pPr marL="12700" marR="5080">
              <a:lnSpc>
                <a:spcPts val="2170"/>
              </a:lnSpc>
              <a:spcBef>
                <a:spcPts val="365"/>
              </a:spcBef>
              <a:tabLst>
                <a:tab pos="240665" algn="l"/>
                <a:tab pos="241300" algn="l"/>
              </a:tabLst>
            </a:pPr>
            <a:endParaRPr lang="en-US" sz="2400" b="1" spc="-5" dirty="0">
              <a:solidFill>
                <a:srgbClr val="8FD169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270142" y="6478453"/>
            <a:ext cx="180975" cy="189796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4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xfrm>
            <a:off x="4800600" y="6397583"/>
            <a:ext cx="6101715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lvl="0" algn="r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  <a:defRPr/>
            </a:pPr>
            <a:r>
              <a:rPr lang="en-US" spc="-10" dirty="0">
                <a:solidFill>
                  <a:prstClr val="white"/>
                </a:solidFill>
              </a:rPr>
              <a:t>MDP Program Affordable Housing Code</a:t>
            </a:r>
            <a:endParaRPr lang="en-US" spc="-5" dirty="0">
              <a:solidFill>
                <a:prstClr val="white"/>
              </a:solidFill>
            </a:endParaRPr>
          </a:p>
          <a:p>
            <a:pPr marL="12700" lvl="0" algn="r">
              <a:lnSpc>
                <a:spcPts val="1425"/>
              </a:lnSpc>
              <a:tabLst>
                <a:tab pos="3284220" algn="l"/>
                <a:tab pos="3455035" algn="l"/>
                <a:tab pos="4090035" algn="l"/>
                <a:tab pos="4261485" algn="l"/>
              </a:tabLst>
              <a:defRPr/>
            </a:pPr>
            <a:r>
              <a:rPr lang="en-US" spc="-5" dirty="0">
                <a:solidFill>
                  <a:prstClr val="white"/>
                </a:solidFill>
              </a:rPr>
              <a:t>12/4/2019 </a:t>
            </a:r>
            <a:r>
              <a:rPr lang="en-US" dirty="0">
                <a:solidFill>
                  <a:prstClr val="white"/>
                </a:solidFill>
              </a:rPr>
              <a:t>| </a:t>
            </a:r>
            <a:r>
              <a:rPr lang="en-US" spc="-10" dirty="0">
                <a:solidFill>
                  <a:prstClr val="white"/>
                </a:solidFill>
              </a:rPr>
              <a:t>Portland </a:t>
            </a:r>
            <a:r>
              <a:rPr lang="en-US" spc="-5" dirty="0">
                <a:solidFill>
                  <a:prstClr val="white"/>
                </a:solidFill>
              </a:rPr>
              <a:t>Housing</a:t>
            </a:r>
            <a:r>
              <a:rPr lang="en-US" spc="-10" dirty="0">
                <a:solidFill>
                  <a:prstClr val="white"/>
                </a:solidFill>
              </a:rPr>
              <a:t> </a:t>
            </a:r>
            <a:r>
              <a:rPr lang="en-US" spc="-5" dirty="0">
                <a:solidFill>
                  <a:prstClr val="white"/>
                </a:solidFill>
              </a:rPr>
              <a:t>Bureau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88340" y="582226"/>
            <a:ext cx="6871334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pc="-5" dirty="0"/>
              <a:t>Process &amp; Timeline</a:t>
            </a:r>
            <a:endParaRPr spc="-5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C7F8CC-9BA9-4A45-83E4-EFFD34CD1ECF}"/>
              </a:ext>
            </a:extLst>
          </p:cNvPr>
          <p:cNvSpPr txBox="1"/>
          <p:nvPr/>
        </p:nvSpPr>
        <p:spPr>
          <a:xfrm>
            <a:off x="505347" y="1834626"/>
            <a:ext cx="20589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Council Approved New Zoning Code</a:t>
            </a:r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id="{6D99898C-70AD-4928-BE63-1BCA65DF3872}"/>
              </a:ext>
            </a:extLst>
          </p:cNvPr>
          <p:cNvSpPr/>
          <p:nvPr/>
        </p:nvSpPr>
        <p:spPr>
          <a:xfrm>
            <a:off x="2834254" y="2310085"/>
            <a:ext cx="421253" cy="2564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16884C-FDC6-4875-8475-F8AE05D2ECEB}"/>
              </a:ext>
            </a:extLst>
          </p:cNvPr>
          <p:cNvSpPr txBox="1"/>
          <p:nvPr/>
        </p:nvSpPr>
        <p:spPr>
          <a:xfrm>
            <a:off x="3348288" y="2056731"/>
            <a:ext cx="1908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PHAC</a:t>
            </a:r>
            <a:r>
              <a:rPr lang="en-US" dirty="0"/>
              <a:t> </a:t>
            </a:r>
            <a:r>
              <a:rPr lang="en-US" sz="2400" dirty="0"/>
              <a:t>Presentation</a:t>
            </a:r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4721C42-94BF-41B3-BA90-55FCD8CC5584}"/>
              </a:ext>
            </a:extLst>
          </p:cNvPr>
          <p:cNvSpPr txBox="1"/>
          <p:nvPr/>
        </p:nvSpPr>
        <p:spPr>
          <a:xfrm>
            <a:off x="2599520" y="4083256"/>
            <a:ext cx="20589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PHB Administrative Rule Process (60 days)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D4180E-149D-4EEF-97BB-E96C2F753C5F}"/>
              </a:ext>
            </a:extLst>
          </p:cNvPr>
          <p:cNvSpPr txBox="1"/>
          <p:nvPr/>
        </p:nvSpPr>
        <p:spPr>
          <a:xfrm>
            <a:off x="8903157" y="1820874"/>
            <a:ext cx="21458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Council Adoption of Title 30 Change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55CF55D-AFAC-460E-9354-93CD2C69D7AD}"/>
              </a:ext>
            </a:extLst>
          </p:cNvPr>
          <p:cNvSpPr txBox="1"/>
          <p:nvPr/>
        </p:nvSpPr>
        <p:spPr>
          <a:xfrm>
            <a:off x="5715848" y="4295496"/>
            <a:ext cx="2058973" cy="1200329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Final Administrative Rule issuance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70C63F1-D171-458D-B475-E618F27ACAB1}"/>
              </a:ext>
            </a:extLst>
          </p:cNvPr>
          <p:cNvSpPr txBox="1"/>
          <p:nvPr/>
        </p:nvSpPr>
        <p:spPr>
          <a:xfrm>
            <a:off x="6101136" y="1834627"/>
            <a:ext cx="23377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Stakeholder Feedback Meetings</a:t>
            </a:r>
          </a:p>
        </p:txBody>
      </p:sp>
      <p:sp>
        <p:nvSpPr>
          <p:cNvPr id="36" name="Arrow: Right 35">
            <a:extLst>
              <a:ext uri="{FF2B5EF4-FFF2-40B4-BE49-F238E27FC236}">
                <a16:creationId xmlns:a16="http://schemas.microsoft.com/office/drawing/2014/main" id="{D1392E6F-9DDD-4626-AA22-7B76855CB83D}"/>
              </a:ext>
            </a:extLst>
          </p:cNvPr>
          <p:cNvSpPr/>
          <p:nvPr/>
        </p:nvSpPr>
        <p:spPr>
          <a:xfrm rot="16200000">
            <a:off x="9834385" y="3459704"/>
            <a:ext cx="381000" cy="290083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row: Right 24">
            <a:extLst>
              <a:ext uri="{FF2B5EF4-FFF2-40B4-BE49-F238E27FC236}">
                <a16:creationId xmlns:a16="http://schemas.microsoft.com/office/drawing/2014/main" id="{A278177F-A2F9-480E-9AB5-87EB14EF8994}"/>
              </a:ext>
            </a:extLst>
          </p:cNvPr>
          <p:cNvSpPr/>
          <p:nvPr/>
        </p:nvSpPr>
        <p:spPr>
          <a:xfrm>
            <a:off x="5636850" y="2200378"/>
            <a:ext cx="421253" cy="2564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6" name="Arrow: Right 25">
            <a:extLst>
              <a:ext uri="{FF2B5EF4-FFF2-40B4-BE49-F238E27FC236}">
                <a16:creationId xmlns:a16="http://schemas.microsoft.com/office/drawing/2014/main" id="{04027ECE-4C55-479A-BE03-02B535D3B3BC}"/>
              </a:ext>
            </a:extLst>
          </p:cNvPr>
          <p:cNvSpPr/>
          <p:nvPr/>
        </p:nvSpPr>
        <p:spPr>
          <a:xfrm>
            <a:off x="8337153" y="2215807"/>
            <a:ext cx="421253" cy="2564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27" name="Arrow: Right 26">
            <a:extLst>
              <a:ext uri="{FF2B5EF4-FFF2-40B4-BE49-F238E27FC236}">
                <a16:creationId xmlns:a16="http://schemas.microsoft.com/office/drawing/2014/main" id="{7188777D-AEE1-412E-83F9-26EBECA59D39}"/>
              </a:ext>
            </a:extLst>
          </p:cNvPr>
          <p:cNvSpPr/>
          <p:nvPr/>
        </p:nvSpPr>
        <p:spPr>
          <a:xfrm>
            <a:off x="4899765" y="4611665"/>
            <a:ext cx="421253" cy="2564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BB81B57-427C-4E40-9C48-2FC61941250D}"/>
              </a:ext>
            </a:extLst>
          </p:cNvPr>
          <p:cNvSpPr txBox="1"/>
          <p:nvPr/>
        </p:nvSpPr>
        <p:spPr>
          <a:xfrm>
            <a:off x="9221927" y="3856148"/>
            <a:ext cx="16059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We are here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7550362-E533-47A8-A797-79EA79C6AEA7}"/>
              </a:ext>
            </a:extLst>
          </p:cNvPr>
          <p:cNvSpPr txBox="1"/>
          <p:nvPr/>
        </p:nvSpPr>
        <p:spPr>
          <a:xfrm>
            <a:off x="823912" y="4526329"/>
            <a:ext cx="16325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Next Steps: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921C976-3EF5-483E-881A-4159405C3B7E}"/>
              </a:ext>
            </a:extLst>
          </p:cNvPr>
          <p:cNvSpPr/>
          <p:nvPr/>
        </p:nvSpPr>
        <p:spPr>
          <a:xfrm>
            <a:off x="8856017" y="1676399"/>
            <a:ext cx="2337735" cy="163639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</TotalTime>
  <Words>252</Words>
  <Application>Microsoft Office PowerPoint</Application>
  <PresentationFormat>Widescreen</PresentationFormat>
  <Paragraphs>46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Manufactured Dwelling Park Affordable Housing Bonus Density Program   Amendment to Affordable Housing Code</vt:lpstr>
      <vt:lpstr>Manufactured Dwelling Park Affordable Housing Density Program   (MDP Program)</vt:lpstr>
      <vt:lpstr>MDP Program</vt:lpstr>
      <vt:lpstr>Process &amp; Timeline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PHB PPT Twmplate</dc:title>
  <dc:creator>Benoit, Emily</dc:creator>
  <cp:lastModifiedBy>Van Bockel, Dory</cp:lastModifiedBy>
  <cp:revision>87</cp:revision>
  <dcterms:created xsi:type="dcterms:W3CDTF">2017-10-04T08:00:34Z</dcterms:created>
  <dcterms:modified xsi:type="dcterms:W3CDTF">2019-11-15T18:24:02Z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2017-10-03T00:00:00Z</vt:filetime>
  </property>
  <property fmtid="{D5CDD505-2E9C-101B-9397-08002B2CF9AE}" pid="3" name="Creator">
    <vt:lpwstr>PowerPoint</vt:lpwstr>
  </property>
  <property fmtid="{D5CDD505-2E9C-101B-9397-08002B2CF9AE}" pid="4" name="LastSaved">
    <vt:filetime>2017-10-04T00:00:00Z</vt:filetime>
  </property>
</Properties>
</file>