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2"/>
  </p:notesMasterIdLst>
  <p:sldIdLst>
    <p:sldId id="318" r:id="rId4"/>
    <p:sldId id="319" r:id="rId5"/>
    <p:sldId id="257" r:id="rId6"/>
    <p:sldId id="325" r:id="rId7"/>
    <p:sldId id="287" r:id="rId8"/>
    <p:sldId id="298" r:id="rId9"/>
    <p:sldId id="271" r:id="rId10"/>
    <p:sldId id="320" r:id="rId11"/>
    <p:sldId id="520" r:id="rId12"/>
    <p:sldId id="526" r:id="rId13"/>
    <p:sldId id="529" r:id="rId14"/>
    <p:sldId id="528" r:id="rId15"/>
    <p:sldId id="533" r:id="rId16"/>
    <p:sldId id="260" r:id="rId17"/>
    <p:sldId id="262" r:id="rId18"/>
    <p:sldId id="275" r:id="rId19"/>
    <p:sldId id="270" r:id="rId20"/>
    <p:sldId id="264" r:id="rId21"/>
    <p:sldId id="265" r:id="rId22"/>
    <p:sldId id="266" r:id="rId23"/>
    <p:sldId id="274" r:id="rId24"/>
    <p:sldId id="531" r:id="rId25"/>
    <p:sldId id="273" r:id="rId26"/>
    <p:sldId id="272" r:id="rId27"/>
    <p:sldId id="276" r:id="rId28"/>
    <p:sldId id="532" r:id="rId29"/>
    <p:sldId id="258" r:id="rId30"/>
    <p:sldId id="267" r:id="rId3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2865" autoAdjust="0"/>
  </p:normalViewPr>
  <p:slideViewPr>
    <p:cSldViewPr showGuides="1">
      <p:cViewPr varScale="1">
        <p:scale>
          <a:sx n="106" d="100"/>
          <a:sy n="106" d="100"/>
        </p:scale>
        <p:origin x="732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4" d="100"/>
        <a:sy n="64" d="100"/>
      </p:scale>
      <p:origin x="0" y="-6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011B556-AF4E-4C55-86CF-FD3C24D929D8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A678952-A53C-4D70-AAFB-A21000076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43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48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97490-CF8F-4F49-AF06-2D4FFE23F4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358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97490-CF8F-4F49-AF06-2D4FFE23F4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978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97490-CF8F-4F49-AF06-2D4FFE23F4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609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97490-CF8F-4F49-AF06-2D4FFE23F4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515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97490-CF8F-4F49-AF06-2D4FFE23F4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299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97490-CF8F-4F49-AF06-2D4FFE23F4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910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baseline="0" dirty="0"/>
              <a:t>At its core, the Green Loop is a </a:t>
            </a:r>
            <a:r>
              <a:rPr lang="en-US" b="1" baseline="0" dirty="0"/>
              <a:t>6-mile walking and biking linear park</a:t>
            </a:r>
            <a:r>
              <a:rPr lang="en-US" baseline="0" dirty="0"/>
              <a:t>. The concept connects the Broadway Bridge on the northern end to the Tilikum Crossing Bridge at the southern end. Both of these locations have </a:t>
            </a:r>
            <a:r>
              <a:rPr lang="en-US" b="1" baseline="0" dirty="0"/>
              <a:t>tremendous redevelopment potential</a:t>
            </a:r>
            <a:r>
              <a:rPr lang="en-US" baseline="0" dirty="0"/>
              <a:t> that can bring people closer to the Willamette River. A series of clear east-west connections </a:t>
            </a:r>
            <a:r>
              <a:rPr lang="en-US" b="1" baseline="0" dirty="0"/>
              <a:t>link surrounding neighborhoods and districts</a:t>
            </a:r>
            <a:r>
              <a:rPr lang="en-US" baseline="0" dirty="0"/>
              <a:t> to the loop and on through to the river. The Green Loop is an example of </a:t>
            </a:r>
            <a:r>
              <a:rPr lang="en-US" b="1" baseline="0" dirty="0"/>
              <a:t>being more intentional </a:t>
            </a:r>
            <a:r>
              <a:rPr lang="en-US" baseline="0" dirty="0"/>
              <a:t>with the Central City’s street network, prioritizing some routes for some functions and others for others, ala the Transit Mall.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7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Green Loop aims to follow </a:t>
            </a:r>
            <a:r>
              <a:rPr lang="en-US" b="1" baseline="0" dirty="0"/>
              <a:t>four key design principles</a:t>
            </a:r>
            <a:r>
              <a:rPr lang="en-US" baseline="0" dirty="0"/>
              <a:t>: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It will incorporate a </a:t>
            </a:r>
            <a:r>
              <a:rPr lang="en-US" b="1" baseline="0" dirty="0"/>
              <a:t>multi-use path </a:t>
            </a:r>
            <a:r>
              <a:rPr lang="en-US" baseline="0" dirty="0"/>
              <a:t>that is intended to accommodate but separate pedestrians and joggers from cyclists.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Though it will be located within many of Central City’s existing street network, the Green Loop will be </a:t>
            </a:r>
            <a:r>
              <a:rPr lang="en-US" b="1" baseline="0" dirty="0"/>
              <a:t>physically separated </a:t>
            </a:r>
            <a:r>
              <a:rPr lang="en-US" baseline="0" dirty="0"/>
              <a:t>from cars.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Where possible, the Green Loop will include a </a:t>
            </a:r>
            <a:r>
              <a:rPr lang="en-US" b="1" baseline="0" dirty="0"/>
              <a:t>connected tree canopy </a:t>
            </a:r>
            <a:r>
              <a:rPr lang="en-US" baseline="0" dirty="0"/>
              <a:t>as well as </a:t>
            </a:r>
            <a:r>
              <a:rPr lang="en-US" b="1" baseline="0" dirty="0"/>
              <a:t>pedestrian and bicycle-related amenities </a:t>
            </a:r>
            <a:r>
              <a:rPr lang="en-US" baseline="0" dirty="0"/>
              <a:t>su</a:t>
            </a:r>
            <a:r>
              <a:rPr lang="en-US" b="0" baseline="0" dirty="0"/>
              <a:t>ch as seating, bike racks, lighting, </a:t>
            </a:r>
            <a:r>
              <a:rPr lang="en-US" b="0" baseline="0" dirty="0" err="1"/>
              <a:t>wayfinding</a:t>
            </a:r>
            <a:r>
              <a:rPr lang="en-US" b="0" baseline="0" dirty="0"/>
              <a:t>, and water fountains.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105F6-9FAF-4D1D-8093-C0EA0A350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103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812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other cities</a:t>
            </a:r>
            <a:r>
              <a:rPr lang="en-US" baseline="0" dirty="0"/>
              <a:t> are </a:t>
            </a:r>
            <a:r>
              <a:rPr lang="en-US" b="1" baseline="0" dirty="0"/>
              <a:t>investing in low-stress, placemaking strategies </a:t>
            </a:r>
            <a:r>
              <a:rPr lang="en-US" baseline="0" dirty="0"/>
              <a:t>that incorporate active transportation through the centers of their downtowns. </a:t>
            </a:r>
          </a:p>
          <a:p>
            <a:endParaRPr lang="en-US" baseline="0" dirty="0"/>
          </a:p>
          <a:p>
            <a:r>
              <a:rPr lang="en-US" baseline="0" dirty="0"/>
              <a:t>The example from </a:t>
            </a:r>
            <a:r>
              <a:rPr lang="en-US" b="1" baseline="0" dirty="0"/>
              <a:t>Vancouver</a:t>
            </a:r>
            <a:r>
              <a:rPr lang="en-US" baseline="0" dirty="0"/>
              <a:t> shows a lower cost, perhaps initial-phase approaches to consider.</a:t>
            </a:r>
          </a:p>
          <a:p>
            <a:r>
              <a:rPr lang="en-US" b="1" baseline="0" dirty="0"/>
              <a:t>New York </a:t>
            </a:r>
            <a:r>
              <a:rPr lang="en-US" baseline="0" dirty="0"/>
              <a:t>and </a:t>
            </a:r>
            <a:r>
              <a:rPr lang="en-US" b="1" baseline="0" dirty="0"/>
              <a:t>Indianapolis</a:t>
            </a:r>
            <a:r>
              <a:rPr lang="en-US" baseline="0" dirty="0"/>
              <a:t> show more permanent solutions that have had measureable impacts for walking and biking for each city.  The Indiana Cultural Trail connects several institutions along an 8 mile trail.  Though it is a high level of design throughout the length of the trail, over half of it was funded by federal transportation funding, and most of the remainder was funded privately.</a:t>
            </a:r>
          </a:p>
          <a:p>
            <a:endParaRPr lang="en-US" baseline="0" dirty="0"/>
          </a:p>
          <a:p>
            <a:r>
              <a:rPr lang="en-US" baseline="0" dirty="0"/>
              <a:t>The example in </a:t>
            </a:r>
            <a:r>
              <a:rPr lang="en-US" b="1" baseline="0" dirty="0"/>
              <a:t>Chicago </a:t>
            </a:r>
            <a:r>
              <a:rPr lang="en-US" baseline="0" dirty="0"/>
              <a:t>is the 606 – a new highly visible elevated linear park and trail system – is a separated bicycle, jogging and pedestrian connection across six neighborhoods, which will provide three miles of green space, connecting </a:t>
            </a:r>
            <a:r>
              <a:rPr lang="en-US" dirty="0"/>
              <a:t>six neighborhood parks at ground level, a wheel-friendly event plaza, an observatory, art installations, educational programming, and other amenities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86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97490-CF8F-4F49-AF06-2D4FFE23F4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407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97490-CF8F-4F49-AF06-2D4FFE23F4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546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97490-CF8F-4F49-AF06-2D4FFE23F4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570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97490-CF8F-4F49-AF06-2D4FFE23F4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872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4735-11AD-4324-A8D2-BE12666825EC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38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4735-11AD-4324-A8D2-BE12666825EC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08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4735-11AD-4324-A8D2-BE12666825EC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94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01CD-11A6-4BCC-A036-3D8B96BC1A0E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27A-9470-4C98-A10C-7CFF55847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43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01CD-11A6-4BCC-A036-3D8B96BC1A0E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27A-9470-4C98-A10C-7CFF55847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09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01CD-11A6-4BCC-A036-3D8B96BC1A0E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27A-9470-4C98-A10C-7CFF55847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9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01CD-11A6-4BCC-A036-3D8B96BC1A0E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27A-9470-4C98-A10C-7CFF55847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58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01CD-11A6-4BCC-A036-3D8B96BC1A0E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27A-9470-4C98-A10C-7CFF55847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81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01CD-11A6-4BCC-A036-3D8B96BC1A0E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27A-9470-4C98-A10C-7CFF55847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28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01CD-11A6-4BCC-A036-3D8B96BC1A0E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27A-9470-4C98-A10C-7CFF55847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7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01CD-11A6-4BCC-A036-3D8B96BC1A0E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27A-9470-4C98-A10C-7CFF55847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69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4735-11AD-4324-A8D2-BE12666825EC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619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01CD-11A6-4BCC-A036-3D8B96BC1A0E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27A-9470-4C98-A10C-7CFF55847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555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01CD-11A6-4BCC-A036-3D8B96BC1A0E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27A-9470-4C98-A10C-7CFF55847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59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01CD-11A6-4BCC-A036-3D8B96BC1A0E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27A-9470-4C98-A10C-7CFF55847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496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CBEF-3A5A-48DD-BFE4-BC5EC00F5187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41EBA-7EC3-4AFA-98F8-6A9DE6E2A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260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CBEF-3A5A-48DD-BFE4-BC5EC00F5187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41EBA-7EC3-4AFA-98F8-6A9DE6E2A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697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CBEF-3A5A-48DD-BFE4-BC5EC00F5187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41EBA-7EC3-4AFA-98F8-6A9DE6E2A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497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CBEF-3A5A-48DD-BFE4-BC5EC00F5187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41EBA-7EC3-4AFA-98F8-6A9DE6E2A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697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CBEF-3A5A-48DD-BFE4-BC5EC00F5187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41EBA-7EC3-4AFA-98F8-6A9DE6E2A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77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CBEF-3A5A-48DD-BFE4-BC5EC00F5187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41EBA-7EC3-4AFA-98F8-6A9DE6E2A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054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CBEF-3A5A-48DD-BFE4-BC5EC00F5187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41EBA-7EC3-4AFA-98F8-6A9DE6E2A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69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4735-11AD-4324-A8D2-BE12666825EC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921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CBEF-3A5A-48DD-BFE4-BC5EC00F5187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41EBA-7EC3-4AFA-98F8-6A9DE6E2A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704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CBEF-3A5A-48DD-BFE4-BC5EC00F5187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41EBA-7EC3-4AFA-98F8-6A9DE6E2A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10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CBEF-3A5A-48DD-BFE4-BC5EC00F5187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41EBA-7EC3-4AFA-98F8-6A9DE6E2A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260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CBEF-3A5A-48DD-BFE4-BC5EC00F5187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41EBA-7EC3-4AFA-98F8-6A9DE6E2A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05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4735-11AD-4324-A8D2-BE12666825EC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4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4735-11AD-4324-A8D2-BE12666825EC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8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4735-11AD-4324-A8D2-BE12666825EC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2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4735-11AD-4324-A8D2-BE12666825EC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90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4735-11AD-4324-A8D2-BE12666825EC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3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4735-11AD-4324-A8D2-BE12666825EC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01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D4735-11AD-4324-A8D2-BE12666825EC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71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D01CD-11A6-4BCC-A036-3D8B96BC1A0E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DD27A-9470-4C98-A10C-7CFF55847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79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CBEF-3A5A-48DD-BFE4-BC5EC00F5187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41EBA-7EC3-4AFA-98F8-6A9DE6E2A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1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39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e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EB709FF-5F2B-46ED-A5B4-D6598DF4CE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6" b="11885"/>
          <a:stretch/>
        </p:blipFill>
        <p:spPr>
          <a:xfrm>
            <a:off x="0" y="891052"/>
            <a:ext cx="12191980" cy="59669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26F9BB-4FAE-4DD0-8105-EDA60F9D374D}"/>
              </a:ext>
            </a:extLst>
          </p:cNvPr>
          <p:cNvSpPr/>
          <p:nvPr/>
        </p:nvSpPr>
        <p:spPr>
          <a:xfrm>
            <a:off x="0" y="0"/>
            <a:ext cx="12192000" cy="840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71600" y="103310"/>
            <a:ext cx="1192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The Green Loop:  </a:t>
            </a:r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A 21</a:t>
            </a:r>
            <a:r>
              <a:rPr lang="en-US" sz="2800" b="1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st</a:t>
            </a:r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Century Public Works Project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3DC10B-41EC-4575-98BA-92A9AFF3B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110"/>
            <a:ext cx="838200" cy="7908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56DFA7-AE56-4DF6-AF2B-316A77F44C9A}"/>
              </a:ext>
            </a:extLst>
          </p:cNvPr>
          <p:cNvSpPr txBox="1"/>
          <p:nvPr/>
        </p:nvSpPr>
        <p:spPr>
          <a:xfrm>
            <a:off x="10896600" y="6623506"/>
            <a:ext cx="11924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Credit: Untitled Studios</a:t>
            </a:r>
          </a:p>
        </p:txBody>
      </p:sp>
    </p:spTree>
    <p:extLst>
      <p:ext uri="{BB962C8B-B14F-4D97-AF65-F5344CB8AC3E}">
        <p14:creationId xmlns:p14="http://schemas.microsoft.com/office/powerpoint/2010/main" val="3452761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D733DE-30B2-49FB-8EF9-8596B3A2A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9" y="0"/>
            <a:ext cx="11842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0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974F8-0763-4A26-A7C2-3D11FF58B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56F545-6C71-418B-8E04-E5573E679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7" y="32657"/>
            <a:ext cx="12123892" cy="6821710"/>
          </a:xfrm>
        </p:spPr>
      </p:pic>
    </p:spTree>
    <p:extLst>
      <p:ext uri="{BB962C8B-B14F-4D97-AF65-F5344CB8AC3E}">
        <p14:creationId xmlns:p14="http://schemas.microsoft.com/office/powerpoint/2010/main" val="1137942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0B3EE-E762-4D73-B8E1-573D9D7FB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BB492-4715-47D0-91DB-DBDCCF900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79F81B-8B1E-46E7-B084-5DB87C36E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0"/>
            <a:ext cx="8956276" cy="6340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FAA660-6FDD-4F9E-8378-E988640D2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1" y="3597813"/>
            <a:ext cx="4606679" cy="326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32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18C1CBE-1D09-44A5-80FA-31D869976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437"/>
            <a:ext cx="10515600" cy="1325563"/>
          </a:xfrm>
        </p:spPr>
        <p:txBody>
          <a:bodyPr/>
          <a:lstStyle/>
          <a:p>
            <a:r>
              <a:rPr lang="en-US" dirty="0"/>
              <a:t>Loop in Progress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0A6EE6-444B-4C4D-B658-A6AF042C9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953558"/>
            <a:ext cx="3620950" cy="47168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670C0F-E8EE-4661-B99A-CC1B1C2B3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67" y="0"/>
            <a:ext cx="5297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16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40AE74BC-DAFC-4A71-9A8A-EC1CEC6F4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42" y="0"/>
            <a:ext cx="5302045" cy="6701884"/>
          </a:xfrm>
        </p:spPr>
      </p:pic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3A2E2B95-42CB-46AD-93F9-3815E500DD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28" y="1279527"/>
            <a:ext cx="4183656" cy="52457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7E0FC3-E1EF-400E-B2CF-C319304E8E20}"/>
              </a:ext>
            </a:extLst>
          </p:cNvPr>
          <p:cNvSpPr txBox="1"/>
          <p:nvPr/>
        </p:nvSpPr>
        <p:spPr>
          <a:xfrm>
            <a:off x="3789220" y="180461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Lloyd District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8C305C-9913-43A1-BEE1-A5E7D80DF4BA}"/>
              </a:ext>
            </a:extLst>
          </p:cNvPr>
          <p:cNvSpPr txBox="1"/>
          <p:nvPr/>
        </p:nvSpPr>
        <p:spPr>
          <a:xfrm>
            <a:off x="5114638" y="3826955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Central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Eastside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28198C-EA1D-4C24-8A64-6AB39297BF08}"/>
              </a:ext>
            </a:extLst>
          </p:cNvPr>
          <p:cNvSpPr txBox="1"/>
          <p:nvPr/>
        </p:nvSpPr>
        <p:spPr>
          <a:xfrm>
            <a:off x="1147620" y="691133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North Park Blocks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EFB84B-3E88-4303-B349-D3D4F926C38C}"/>
              </a:ext>
            </a:extLst>
          </p:cNvPr>
          <p:cNvSpPr txBox="1"/>
          <p:nvPr/>
        </p:nvSpPr>
        <p:spPr>
          <a:xfrm>
            <a:off x="2188930" y="3712335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South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Downtown</a:t>
            </a:r>
          </a:p>
        </p:txBody>
      </p:sp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id="{8A81B035-FCFC-4709-A033-F212DBBC4B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32571" y="787622"/>
            <a:ext cx="914400" cy="914400"/>
          </a:xfrm>
          <a:prstGeom prst="rect">
            <a:avLst/>
          </a:prstGeom>
        </p:spPr>
      </p:pic>
      <p:pic>
        <p:nvPicPr>
          <p:cNvPr id="11" name="Graphic 10" descr="Close">
            <a:extLst>
              <a:ext uri="{FF2B5EF4-FFF2-40B4-BE49-F238E27FC236}">
                <a16:creationId xmlns:a16="http://schemas.microsoft.com/office/drawing/2014/main" id="{CF3A48E7-6393-4AF4-BDAB-BFC58ACACF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8779" y="7876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16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29451E-3DBD-49B8-9AFB-05010D24BD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6648" y="448240"/>
            <a:ext cx="4258704" cy="638805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9D6E8C-9FB5-4969-93AB-17EC2E2E024B}"/>
              </a:ext>
            </a:extLst>
          </p:cNvPr>
          <p:cNvSpPr txBox="1"/>
          <p:nvPr/>
        </p:nvSpPr>
        <p:spPr>
          <a:xfrm>
            <a:off x="750457" y="78908"/>
            <a:ext cx="3181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Central Eastside Study Area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5A48C7-B8B9-4D4D-AC04-D8937E773CF5}"/>
              </a:ext>
            </a:extLst>
          </p:cNvPr>
          <p:cNvSpPr txBox="1"/>
          <p:nvPr/>
        </p:nvSpPr>
        <p:spPr>
          <a:xfrm>
            <a:off x="4002595" y="6501973"/>
            <a:ext cx="12506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SE Washington 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24DC61-AFC2-4959-A8DF-CDFC4CA1C88B}"/>
              </a:ext>
            </a:extLst>
          </p:cNvPr>
          <p:cNvSpPr txBox="1"/>
          <p:nvPr/>
        </p:nvSpPr>
        <p:spPr>
          <a:xfrm>
            <a:off x="4099295" y="3799291"/>
            <a:ext cx="9733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E Burnside 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64285D-E3F3-452C-91FA-7301C7178C99}"/>
              </a:ext>
            </a:extLst>
          </p:cNvPr>
          <p:cNvSpPr txBox="1"/>
          <p:nvPr/>
        </p:nvSpPr>
        <p:spPr>
          <a:xfrm>
            <a:off x="6960021" y="1384699"/>
            <a:ext cx="9092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NE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Glisan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 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A3DE27-AC35-48AB-819F-C0C4792007FF}"/>
              </a:ext>
            </a:extLst>
          </p:cNvPr>
          <p:cNvSpPr txBox="1"/>
          <p:nvPr/>
        </p:nvSpPr>
        <p:spPr>
          <a:xfrm>
            <a:off x="6870406" y="761688"/>
            <a:ext cx="4042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I-84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1F96DE-37D9-4D59-8B85-4B359979A8BB}"/>
              </a:ext>
            </a:extLst>
          </p:cNvPr>
          <p:cNvSpPr txBox="1"/>
          <p:nvPr/>
        </p:nvSpPr>
        <p:spPr>
          <a:xfrm rot="16200000">
            <a:off x="5376699" y="4420539"/>
            <a:ext cx="6110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6</a:t>
            </a:r>
            <a:r>
              <a:rPr kumimoji="0" lang="en-US" sz="1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th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 Ave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AEE15B-BD54-4913-88A1-AFF23C81ACA8}"/>
              </a:ext>
            </a:extLst>
          </p:cNvPr>
          <p:cNvSpPr txBox="1"/>
          <p:nvPr/>
        </p:nvSpPr>
        <p:spPr>
          <a:xfrm rot="16200000">
            <a:off x="5791316" y="4409606"/>
            <a:ext cx="6110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7</a:t>
            </a:r>
            <a:r>
              <a:rPr kumimoji="0" lang="en-US" sz="1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th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 Ave</a:t>
            </a:r>
          </a:p>
        </p:txBody>
      </p:sp>
    </p:spTree>
    <p:extLst>
      <p:ext uri="{BB962C8B-B14F-4D97-AF65-F5344CB8AC3E}">
        <p14:creationId xmlns:p14="http://schemas.microsoft.com/office/powerpoint/2010/main" val="939931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13AF9D5-9992-45E7-BF75-335D46B675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734459"/>
            <a:ext cx="2066593" cy="5961523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A3735E63-CB82-42FD-86DD-7729D58088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"/>
          <a:stretch/>
        </p:blipFill>
        <p:spPr>
          <a:xfrm>
            <a:off x="2798618" y="4291942"/>
            <a:ext cx="1615616" cy="24871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72FC72-9B56-4388-87B3-24C4A89BDF6E}"/>
              </a:ext>
            </a:extLst>
          </p:cNvPr>
          <p:cNvSpPr txBox="1"/>
          <p:nvPr/>
        </p:nvSpPr>
        <p:spPr>
          <a:xfrm>
            <a:off x="332442" y="78908"/>
            <a:ext cx="407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Central Eastside Existing Conditions</a:t>
            </a: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1D8B5A7A-E8E1-4F36-91F4-D923F8B9A8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4234" y="734459"/>
            <a:ext cx="1809877" cy="5961523"/>
          </a:xfrm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FB9E5792-1012-49C2-B67F-4915CBE652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1450" y="734459"/>
            <a:ext cx="2124892" cy="5961523"/>
          </a:xfrm>
          <a:prstGeom prst="rect">
            <a:avLst/>
          </a:prstGeom>
        </p:spPr>
      </p:pic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864ADCAC-0AA2-4DD0-8394-AAFFDA802E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5824" y="4291942"/>
            <a:ext cx="1945677" cy="1831599"/>
          </a:xfrm>
          <a:prstGeom prst="rect">
            <a:avLst/>
          </a:prstGeom>
        </p:spPr>
      </p:pic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80401862-0543-4490-8BFE-C098ACF31C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9914" y="4291942"/>
            <a:ext cx="2345460" cy="20827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C61A289-4EEC-4381-8588-5B47CC5D3034}"/>
              </a:ext>
            </a:extLst>
          </p:cNvPr>
          <p:cNvSpPr txBox="1"/>
          <p:nvPr/>
        </p:nvSpPr>
        <p:spPr>
          <a:xfrm>
            <a:off x="332442" y="737810"/>
            <a:ext cx="12559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Street Condition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F7A801-C479-4691-A6C2-946C80AF970E}"/>
              </a:ext>
            </a:extLst>
          </p:cNvPr>
          <p:cNvSpPr txBox="1"/>
          <p:nvPr/>
        </p:nvSpPr>
        <p:spPr>
          <a:xfrm>
            <a:off x="3502361" y="737810"/>
            <a:ext cx="13997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Building Condition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1CDA69-79DE-464F-85DD-2E2D37A81F07}"/>
              </a:ext>
            </a:extLst>
          </p:cNvPr>
          <p:cNvSpPr txBox="1"/>
          <p:nvPr/>
        </p:nvSpPr>
        <p:spPr>
          <a:xfrm>
            <a:off x="7444727" y="732485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Land Use &amp; Zoning</a:t>
            </a:r>
          </a:p>
        </p:txBody>
      </p:sp>
    </p:spTree>
    <p:extLst>
      <p:ext uri="{BB962C8B-B14F-4D97-AF65-F5344CB8AC3E}">
        <p14:creationId xmlns:p14="http://schemas.microsoft.com/office/powerpoint/2010/main" val="3602800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29451E-3DBD-49B8-9AFB-05010D24BD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389" y="740361"/>
            <a:ext cx="1907176" cy="5961523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13AF9D5-9992-45E7-BF75-335D46B675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4945" y="740636"/>
            <a:ext cx="2046901" cy="59609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2B65AC-7055-4350-BF05-BDC7B5111DFD}"/>
              </a:ext>
            </a:extLst>
          </p:cNvPr>
          <p:cNvSpPr txBox="1"/>
          <p:nvPr/>
        </p:nvSpPr>
        <p:spPr>
          <a:xfrm>
            <a:off x="332442" y="78908"/>
            <a:ext cx="5801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Central Eastside Open Space Opportunities Analysis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127E541E-055C-4CC3-B048-367CAD31A2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3816" y="5492247"/>
            <a:ext cx="2883916" cy="12093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141570-BA7A-44C8-BD8C-CD8D6380FBB3}"/>
              </a:ext>
            </a:extLst>
          </p:cNvPr>
          <p:cNvSpPr txBox="1"/>
          <p:nvPr/>
        </p:nvSpPr>
        <p:spPr>
          <a:xfrm>
            <a:off x="382973" y="448240"/>
            <a:ext cx="649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6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 Ave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15E902-A5D3-4E06-9B49-3348C56C4B1E}"/>
              </a:ext>
            </a:extLst>
          </p:cNvPr>
          <p:cNvSpPr txBox="1"/>
          <p:nvPr/>
        </p:nvSpPr>
        <p:spPr>
          <a:xfrm>
            <a:off x="3438559" y="448240"/>
            <a:ext cx="649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7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 Ave</a:t>
            </a:r>
          </a:p>
        </p:txBody>
      </p:sp>
      <p:pic>
        <p:nvPicPr>
          <p:cNvPr id="11" name="Content Placeholder 10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C305BA9A-B6EB-447B-B807-69B4D84629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6197" y="725239"/>
            <a:ext cx="5232830" cy="4171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C6E908-3E41-44F0-B59B-ECE16AB542B1}"/>
              </a:ext>
            </a:extLst>
          </p:cNvPr>
          <p:cNvSpPr txBox="1"/>
          <p:nvPr/>
        </p:nvSpPr>
        <p:spPr>
          <a:xfrm>
            <a:off x="6458174" y="463637"/>
            <a:ext cx="2055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Potential Setback in EX Zone</a:t>
            </a:r>
          </a:p>
        </p:txBody>
      </p:sp>
    </p:spTree>
    <p:extLst>
      <p:ext uri="{BB962C8B-B14F-4D97-AF65-F5344CB8AC3E}">
        <p14:creationId xmlns:p14="http://schemas.microsoft.com/office/powerpoint/2010/main" val="3468250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B3C86F-063C-4FB2-B6AF-1366DFF8DF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054" y="995366"/>
            <a:ext cx="1453195" cy="4580219"/>
          </a:xfr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2898495D-993B-4D3D-B70E-0896023F22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52" y="878136"/>
            <a:ext cx="2356579" cy="2815967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163091A2-7296-4909-B374-77E87236F6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0332" y="995366"/>
            <a:ext cx="1453195" cy="45802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0C2F11-0D4A-4085-A303-BCCC9B957D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8430" y="863900"/>
            <a:ext cx="2356579" cy="2815969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2904F206-64AE-4D9F-9F5F-EF4C2A4731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4310" y="995365"/>
            <a:ext cx="1453194" cy="4580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08F9FD-B39E-4B2D-83A4-1D03562046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8089" y="878136"/>
            <a:ext cx="2332753" cy="27874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BF8CBD-36CF-4BAF-BF5C-F21504C13CC0}"/>
              </a:ext>
            </a:extLst>
          </p:cNvPr>
          <p:cNvSpPr txBox="1"/>
          <p:nvPr/>
        </p:nvSpPr>
        <p:spPr>
          <a:xfrm>
            <a:off x="332442" y="78908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Concept Design – Arrangement of Elements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B2C18A-1B51-491B-8C40-DEE9EEAF039C}"/>
              </a:ext>
            </a:extLst>
          </p:cNvPr>
          <p:cNvSpPr txBox="1"/>
          <p:nvPr/>
        </p:nvSpPr>
        <p:spPr>
          <a:xfrm>
            <a:off x="332442" y="6049986"/>
            <a:ext cx="885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Concept 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771ACE-3B64-4E15-80CE-AA8FE86F95FD}"/>
              </a:ext>
            </a:extLst>
          </p:cNvPr>
          <p:cNvSpPr txBox="1"/>
          <p:nvPr/>
        </p:nvSpPr>
        <p:spPr>
          <a:xfrm>
            <a:off x="4330332" y="6049986"/>
            <a:ext cx="867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Concept 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F3E5D6-73CB-4FF6-8B54-59D2C0576B01}"/>
              </a:ext>
            </a:extLst>
          </p:cNvPr>
          <p:cNvSpPr txBox="1"/>
          <p:nvPr/>
        </p:nvSpPr>
        <p:spPr>
          <a:xfrm>
            <a:off x="8384477" y="6049985"/>
            <a:ext cx="885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Concept 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1454BA-9BEE-4487-922B-7816B39368BD}"/>
              </a:ext>
            </a:extLst>
          </p:cNvPr>
          <p:cNvCxnSpPr/>
          <p:nvPr/>
        </p:nvCxnSpPr>
        <p:spPr>
          <a:xfrm>
            <a:off x="332442" y="6007846"/>
            <a:ext cx="349660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CE34FB-B8F6-456F-AC3B-8957BF9600EC}"/>
              </a:ext>
            </a:extLst>
          </p:cNvPr>
          <p:cNvCxnSpPr/>
          <p:nvPr/>
        </p:nvCxnSpPr>
        <p:spPr>
          <a:xfrm>
            <a:off x="4330332" y="6019207"/>
            <a:ext cx="349660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B9D83E3-9729-420C-BD0E-47DC31DD04D8}"/>
              </a:ext>
            </a:extLst>
          </p:cNvPr>
          <p:cNvCxnSpPr/>
          <p:nvPr/>
        </p:nvCxnSpPr>
        <p:spPr>
          <a:xfrm>
            <a:off x="8384310" y="6019207"/>
            <a:ext cx="349660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377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B9F1F760-54FC-418D-93F0-43DC89AB7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018" y="448240"/>
            <a:ext cx="9607964" cy="6409759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77542E-B2B2-4F79-9DBB-2114B23D6746}"/>
              </a:ext>
            </a:extLst>
          </p:cNvPr>
          <p:cNvSpPr txBox="1"/>
          <p:nvPr/>
        </p:nvSpPr>
        <p:spPr>
          <a:xfrm>
            <a:off x="332442" y="78908"/>
            <a:ext cx="4951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Concept Design – Narrow &amp; Wide Variations</a:t>
            </a:r>
          </a:p>
        </p:txBody>
      </p:sp>
    </p:spTree>
    <p:extLst>
      <p:ext uri="{BB962C8B-B14F-4D97-AF65-F5344CB8AC3E}">
        <p14:creationId xmlns:p14="http://schemas.microsoft.com/office/powerpoint/2010/main" val="2674782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5F1D8-F832-47D7-8BAB-696498A55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Adopted with Central City 2035 Plan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0524FA-C62F-4107-8D2C-EB7725AC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0" b="9837"/>
          <a:stretch/>
        </p:blipFill>
        <p:spPr>
          <a:xfrm>
            <a:off x="4038600" y="1524000"/>
            <a:ext cx="7992533" cy="449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93A0AB-91A5-4DDE-9C4E-12F13A914D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" r="62214" b="49891"/>
          <a:stretch/>
        </p:blipFill>
        <p:spPr>
          <a:xfrm>
            <a:off x="152401" y="1524000"/>
            <a:ext cx="3562386" cy="456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67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D4FAD-D636-4F55-BF21-F2850F50E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1473E15-2A82-4A60-8B7F-B9FF217273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7458" y="564258"/>
            <a:ext cx="8377084" cy="612774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3A4372-F279-4732-A25E-438640A12E1B}"/>
              </a:ext>
            </a:extLst>
          </p:cNvPr>
          <p:cNvSpPr txBox="1"/>
          <p:nvPr/>
        </p:nvSpPr>
        <p:spPr>
          <a:xfrm>
            <a:off x="750457" y="78908"/>
            <a:ext cx="2873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Lloyd District Study Area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0E0CA7-2D38-4FCD-BB1A-5D56446BB07A}"/>
              </a:ext>
            </a:extLst>
          </p:cNvPr>
          <p:cNvSpPr txBox="1"/>
          <p:nvPr/>
        </p:nvSpPr>
        <p:spPr>
          <a:xfrm>
            <a:off x="7414632" y="3945126"/>
            <a:ext cx="12506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NE Holladay 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CC6402-E0A1-4F7C-9DD3-7FFB1945F17B}"/>
              </a:ext>
            </a:extLst>
          </p:cNvPr>
          <p:cNvSpPr txBox="1"/>
          <p:nvPr/>
        </p:nvSpPr>
        <p:spPr>
          <a:xfrm>
            <a:off x="7457728" y="2965455"/>
            <a:ext cx="1526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NE Multnomah 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1EBEDE-2A33-410F-996E-803A0A7E0154}"/>
              </a:ext>
            </a:extLst>
          </p:cNvPr>
          <p:cNvSpPr txBox="1"/>
          <p:nvPr/>
        </p:nvSpPr>
        <p:spPr>
          <a:xfrm>
            <a:off x="7457728" y="2070775"/>
            <a:ext cx="13566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NE Clackamas 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464422-ECE6-4935-A6F1-9CF276E5943A}"/>
              </a:ext>
            </a:extLst>
          </p:cNvPr>
          <p:cNvSpPr txBox="1"/>
          <p:nvPr/>
        </p:nvSpPr>
        <p:spPr>
          <a:xfrm rot="19685933">
            <a:off x="9702198" y="6047521"/>
            <a:ext cx="4042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I-84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262945-EC26-4C8F-8874-3228866E7FBB}"/>
              </a:ext>
            </a:extLst>
          </p:cNvPr>
          <p:cNvSpPr txBox="1"/>
          <p:nvPr/>
        </p:nvSpPr>
        <p:spPr>
          <a:xfrm rot="16200000">
            <a:off x="8947213" y="3382879"/>
            <a:ext cx="6110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6</a:t>
            </a:r>
            <a:r>
              <a:rPr kumimoji="0" lang="en-US" sz="1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th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 Ave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DAC3D3-B854-425C-AECF-44106670365D}"/>
              </a:ext>
            </a:extLst>
          </p:cNvPr>
          <p:cNvSpPr txBox="1"/>
          <p:nvPr/>
        </p:nvSpPr>
        <p:spPr>
          <a:xfrm rot="16200000">
            <a:off x="9396666" y="3371946"/>
            <a:ext cx="6110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7</a:t>
            </a:r>
            <a:r>
              <a:rPr kumimoji="0" lang="en-US" sz="1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th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 Ave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5AF31F-48D1-4000-AADE-7782B0139756}"/>
              </a:ext>
            </a:extLst>
          </p:cNvPr>
          <p:cNvSpPr txBox="1"/>
          <p:nvPr/>
        </p:nvSpPr>
        <p:spPr>
          <a:xfrm rot="19219975">
            <a:off x="3186174" y="1757622"/>
            <a:ext cx="13566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NE Broadway</a:t>
            </a:r>
          </a:p>
        </p:txBody>
      </p:sp>
    </p:spTree>
    <p:extLst>
      <p:ext uri="{BB962C8B-B14F-4D97-AF65-F5344CB8AC3E}">
        <p14:creationId xmlns:p14="http://schemas.microsoft.com/office/powerpoint/2010/main" val="1773761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84E2229F-3BFF-4B1F-B0E5-9C1B156D8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6757" y="119225"/>
            <a:ext cx="9098900" cy="66195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6837A9-9DE9-4AA6-B3AB-AD747AC7B18B}"/>
              </a:ext>
            </a:extLst>
          </p:cNvPr>
          <p:cNvSpPr txBox="1"/>
          <p:nvPr/>
        </p:nvSpPr>
        <p:spPr>
          <a:xfrm>
            <a:off x="332442" y="78908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Lloyd Existing Conditions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D9102D-CE7D-4D2D-8CE5-BEAD733EE14B}"/>
              </a:ext>
            </a:extLst>
          </p:cNvPr>
          <p:cNvSpPr txBox="1"/>
          <p:nvPr/>
        </p:nvSpPr>
        <p:spPr>
          <a:xfrm>
            <a:off x="332442" y="448240"/>
            <a:ext cx="12559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Street Condition</a:t>
            </a:r>
          </a:p>
        </p:txBody>
      </p:sp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CB3E75A-9A92-4317-9091-FB74561CF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776" y="3015572"/>
            <a:ext cx="3186934" cy="384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26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D4FAD-D636-4F55-BF21-F2850F50E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1473E15-2A82-4A60-8B7F-B9FF217273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6756" y="119225"/>
            <a:ext cx="9098902" cy="661955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439324-E009-4574-BC44-066803EF8EFB}"/>
              </a:ext>
            </a:extLst>
          </p:cNvPr>
          <p:cNvSpPr txBox="1"/>
          <p:nvPr/>
        </p:nvSpPr>
        <p:spPr>
          <a:xfrm>
            <a:off x="332442" y="78908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Lloyd Existing Conditions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700FC2-C9FF-40C0-AFAA-5FB264A61315}"/>
              </a:ext>
            </a:extLst>
          </p:cNvPr>
          <p:cNvSpPr txBox="1"/>
          <p:nvPr/>
        </p:nvSpPr>
        <p:spPr>
          <a:xfrm>
            <a:off x="332442" y="448240"/>
            <a:ext cx="13997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Building Condition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422E35-D167-4D87-947E-70ACBF164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9776" y="3015572"/>
            <a:ext cx="3186933" cy="384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02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D4FAD-D636-4F55-BF21-F2850F50E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1473E15-2A82-4A60-8B7F-B9FF217273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3173" y="119224"/>
            <a:ext cx="8826069" cy="661955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0CBACE-CEB1-433C-AFD7-E2169076AE25}"/>
              </a:ext>
            </a:extLst>
          </p:cNvPr>
          <p:cNvSpPr txBox="1"/>
          <p:nvPr/>
        </p:nvSpPr>
        <p:spPr>
          <a:xfrm>
            <a:off x="332442" y="78908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Lloyd Existing Conditions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54A018-E112-445E-B7B4-EE4DE00D88A0}"/>
              </a:ext>
            </a:extLst>
          </p:cNvPr>
          <p:cNvSpPr txBox="1"/>
          <p:nvPr/>
        </p:nvSpPr>
        <p:spPr>
          <a:xfrm>
            <a:off x="332442" y="448240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Land Use &amp; Zoning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0AB6E3-571E-4FBA-B5ED-3CDCC563A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9776" y="3015572"/>
            <a:ext cx="3186933" cy="384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53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D4FAD-D636-4F55-BF21-F2850F50E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1473E15-2A82-4A60-8B7F-B9FF217273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0949" y="234999"/>
            <a:ext cx="9098902" cy="661955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AA5C8D-DD9E-4930-97D6-066AB71B623D}"/>
              </a:ext>
            </a:extLst>
          </p:cNvPr>
          <p:cNvSpPr txBox="1"/>
          <p:nvPr/>
        </p:nvSpPr>
        <p:spPr>
          <a:xfrm>
            <a:off x="332442" y="78908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Lloyd Existing Conditions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E82B02-8860-4477-97D8-A9A3924C0CAC}"/>
              </a:ext>
            </a:extLst>
          </p:cNvPr>
          <p:cNvSpPr txBox="1"/>
          <p:nvPr/>
        </p:nvSpPr>
        <p:spPr>
          <a:xfrm>
            <a:off x="332442" y="448240"/>
            <a:ext cx="1124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Transportation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5E9804-3172-41FD-89D2-9C7CF30600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191" y="2936664"/>
            <a:ext cx="2315509" cy="384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285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057324E5-EBA9-4089-8F1A-4A7F75D7E3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628" y="817572"/>
            <a:ext cx="6524372" cy="58539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404290-A6C0-4A65-9C38-25F2F4E71AB0}"/>
              </a:ext>
            </a:extLst>
          </p:cNvPr>
          <p:cNvSpPr txBox="1"/>
          <p:nvPr/>
        </p:nvSpPr>
        <p:spPr>
          <a:xfrm>
            <a:off x="332442" y="78908"/>
            <a:ext cx="466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Lloyd Open Space Opportunities Analysis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E912DA62-C900-4EE8-BF89-3B5B46FF59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513" y="5603849"/>
            <a:ext cx="1925665" cy="1067716"/>
          </a:xfrm>
          <a:prstGeom prst="rect">
            <a:avLst/>
          </a:prstGeom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D1975394-537F-4DC1-B47C-46A86860F2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5772" y="448240"/>
            <a:ext cx="3399923" cy="6223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BD7554-9F9E-4EFA-88AE-657035B6B76C}"/>
              </a:ext>
            </a:extLst>
          </p:cNvPr>
          <p:cNvSpPr/>
          <p:nvPr/>
        </p:nvSpPr>
        <p:spPr>
          <a:xfrm>
            <a:off x="1133414" y="2281071"/>
            <a:ext cx="1784305" cy="106771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1B409F-CA4F-4E9C-AD90-00D06136142C}"/>
              </a:ext>
            </a:extLst>
          </p:cNvPr>
          <p:cNvSpPr txBox="1"/>
          <p:nvPr/>
        </p:nvSpPr>
        <p:spPr>
          <a:xfrm>
            <a:off x="1203853" y="2310029"/>
            <a:ext cx="1643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TBD, current Albina Vision and Rose Quarter planning in progress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366476-3D27-4065-A8C3-92DC3A51BCA4}"/>
              </a:ext>
            </a:extLst>
          </p:cNvPr>
          <p:cNvSpPr txBox="1"/>
          <p:nvPr/>
        </p:nvSpPr>
        <p:spPr>
          <a:xfrm>
            <a:off x="5963640" y="540573"/>
            <a:ext cx="649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6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 Ave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ADF6A0-65DC-4CB8-BAAF-12B2377B1D5F}"/>
              </a:ext>
            </a:extLst>
          </p:cNvPr>
          <p:cNvSpPr txBox="1"/>
          <p:nvPr/>
        </p:nvSpPr>
        <p:spPr>
          <a:xfrm>
            <a:off x="10348406" y="540573"/>
            <a:ext cx="649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7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 Ave</a:t>
            </a:r>
          </a:p>
        </p:txBody>
      </p:sp>
    </p:spTree>
    <p:extLst>
      <p:ext uri="{BB962C8B-B14F-4D97-AF65-F5344CB8AC3E}">
        <p14:creationId xmlns:p14="http://schemas.microsoft.com/office/powerpoint/2010/main" val="2710009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0F560-88B5-4D09-AF7F-490BF51CB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C3185AE-980B-4D30-9656-370BAA3FD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369" y="437228"/>
            <a:ext cx="11093262" cy="642077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F9A070-74B7-46DE-A21D-A3584B3ACF02}"/>
              </a:ext>
            </a:extLst>
          </p:cNvPr>
          <p:cNvSpPr txBox="1"/>
          <p:nvPr/>
        </p:nvSpPr>
        <p:spPr>
          <a:xfrm>
            <a:off x="332442" y="78908"/>
            <a:ext cx="310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Concept Sections – 7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th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 Ave </a:t>
            </a:r>
          </a:p>
        </p:txBody>
      </p:sp>
    </p:spTree>
    <p:extLst>
      <p:ext uri="{BB962C8B-B14F-4D97-AF65-F5344CB8AC3E}">
        <p14:creationId xmlns:p14="http://schemas.microsoft.com/office/powerpoint/2010/main" val="3439399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61315E4-526E-4F18-BD31-34495836C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221" y="942974"/>
            <a:ext cx="11859558" cy="477323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384009-06AB-4012-8AAE-57A90AF29DD0}"/>
              </a:ext>
            </a:extLst>
          </p:cNvPr>
          <p:cNvSpPr txBox="1"/>
          <p:nvPr/>
        </p:nvSpPr>
        <p:spPr>
          <a:xfrm>
            <a:off x="332442" y="78908"/>
            <a:ext cx="4476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45 Light" panose="020B0402020204020204" pitchFamily="34" charset="0"/>
                <a:ea typeface="+mn-ea"/>
                <a:cs typeface="+mn-cs"/>
              </a:rPr>
              <a:t>Concept Design – Streetscape Character</a:t>
            </a:r>
          </a:p>
        </p:txBody>
      </p:sp>
    </p:spTree>
    <p:extLst>
      <p:ext uri="{BB962C8B-B14F-4D97-AF65-F5344CB8AC3E}">
        <p14:creationId xmlns:p14="http://schemas.microsoft.com/office/powerpoint/2010/main" val="34312211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5F531-FBB4-4932-82C5-B8B40F68C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view of a city&#10;&#10;Description automatically generated">
            <a:extLst>
              <a:ext uri="{FF2B5EF4-FFF2-40B4-BE49-F238E27FC236}">
                <a16:creationId xmlns:a16="http://schemas.microsoft.com/office/drawing/2014/main" id="{241AD9DF-C103-4A01-AF2A-7B8B234A5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16415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04900" y="5493885"/>
            <a:ext cx="9982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The Green Loop is a six-mile linear park that invites residents, employees and visitors to experience Portland’s Central City in an entirely new way. </a:t>
            </a:r>
          </a:p>
          <a:p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AE2CEB-3218-4540-A7B6-BD4C7B2D4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90" y="345080"/>
            <a:ext cx="3352800" cy="4811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B03792-0D31-40DF-84CA-29D1066E7F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t="8112" r="6644" b="11070"/>
          <a:stretch/>
        </p:blipFill>
        <p:spPr>
          <a:xfrm>
            <a:off x="8382000" y="624994"/>
            <a:ext cx="3436391" cy="4251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0A017C-8D72-4014-8480-13D2250929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0"/>
          <a:stretch/>
        </p:blipFill>
        <p:spPr>
          <a:xfrm>
            <a:off x="5714999" y="1066800"/>
            <a:ext cx="1967793" cy="4368658"/>
          </a:xfrm>
          <a:prstGeom prst="rect">
            <a:avLst/>
          </a:prstGeom>
        </p:spPr>
      </p:pic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id="{CFC06232-20DF-4C07-B371-2468248950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14207" y="492746"/>
            <a:ext cx="914400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124DB6-EC75-46C0-BCFD-66661A8869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81" t="-1520" r="59011" b="1520"/>
          <a:stretch/>
        </p:blipFill>
        <p:spPr>
          <a:xfrm>
            <a:off x="3747206" y="1008373"/>
            <a:ext cx="1967793" cy="4368658"/>
          </a:xfrm>
          <a:prstGeom prst="rect">
            <a:avLst/>
          </a:prstGeom>
        </p:spPr>
      </p:pic>
      <p:pic>
        <p:nvPicPr>
          <p:cNvPr id="12" name="Graphic 11" descr="Close">
            <a:extLst>
              <a:ext uri="{FF2B5EF4-FFF2-40B4-BE49-F238E27FC236}">
                <a16:creationId xmlns:a16="http://schemas.microsoft.com/office/drawing/2014/main" id="{0452122E-E150-497B-B5EE-D95DFEC978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58591" y="49274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43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733801" y="213664"/>
            <a:ext cx="6400800" cy="584775"/>
          </a:xfrm>
          <a:prstGeom prst="rect">
            <a:avLst/>
          </a:prstGeom>
          <a:solidFill>
            <a:srgbClr val="FFFFFF">
              <a:alpha val="6784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DESIGN PRINCIPLES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81200" y="37802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THE GREEN LOOP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2" t="18391" r="23313" b="25772"/>
          <a:stretch/>
        </p:blipFill>
        <p:spPr>
          <a:xfrm>
            <a:off x="3200400" y="1095289"/>
            <a:ext cx="6106486" cy="365714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5876" y="1244406"/>
            <a:ext cx="2229139" cy="1361187"/>
            <a:chOff x="465876" y="1244406"/>
            <a:chExt cx="2229139" cy="136118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73"/>
            <a:stretch/>
          </p:blipFill>
          <p:spPr>
            <a:xfrm>
              <a:off x="465876" y="1244406"/>
              <a:ext cx="2156630" cy="101619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33475" y="2297816"/>
              <a:ext cx="216154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PHYSICAL SEPARATION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3475" y="3052941"/>
            <a:ext cx="2786695" cy="2314200"/>
            <a:chOff x="1447802" y="3096000"/>
            <a:chExt cx="2786695" cy="23142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2" y="3096000"/>
              <a:ext cx="2786695" cy="23142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544191" y="5001003"/>
              <a:ext cx="25939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CONNECTED CANOPY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223781" y="4975676"/>
            <a:ext cx="2593917" cy="1677626"/>
            <a:chOff x="2971803" y="4953000"/>
            <a:chExt cx="2593917" cy="167762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00" b="22653"/>
            <a:stretch/>
          </p:blipFill>
          <p:spPr>
            <a:xfrm>
              <a:off x="3190726" y="4953000"/>
              <a:ext cx="2156066" cy="138463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971803" y="6322849"/>
              <a:ext cx="25939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BRANDING/IDENTITY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366112" y="4853857"/>
            <a:ext cx="2753200" cy="1799445"/>
            <a:chOff x="5524615" y="4823704"/>
            <a:chExt cx="2753200" cy="179944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4" t="10651" r="43192" b="23463"/>
            <a:stretch/>
          </p:blipFill>
          <p:spPr>
            <a:xfrm>
              <a:off x="5524615" y="4823704"/>
              <a:ext cx="2667744" cy="146465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549002" y="6315372"/>
              <a:ext cx="27288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CREATIVE FURNISHING DESIGN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173540" y="1199657"/>
            <a:ext cx="2612143" cy="2372582"/>
            <a:chOff x="7971466" y="1009668"/>
            <a:chExt cx="2612143" cy="237258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50" b="10901"/>
            <a:stretch/>
          </p:blipFill>
          <p:spPr>
            <a:xfrm>
              <a:off x="7971466" y="1009668"/>
              <a:ext cx="2493194" cy="187556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0" name="TextBox 29"/>
            <p:cNvSpPr txBox="1"/>
            <p:nvPr/>
          </p:nvSpPr>
          <p:spPr>
            <a:xfrm>
              <a:off x="7989692" y="2859030"/>
              <a:ext cx="2593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WALKING, JOGGING,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BIKING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321954" y="3850917"/>
            <a:ext cx="2841975" cy="1939630"/>
            <a:chOff x="7905721" y="3581400"/>
            <a:chExt cx="2841975" cy="1939630"/>
          </a:xfrm>
        </p:grpSpPr>
        <p:sp>
          <p:nvSpPr>
            <p:cNvPr id="31" name="TextBox 30"/>
            <p:cNvSpPr txBox="1"/>
            <p:nvPr/>
          </p:nvSpPr>
          <p:spPr>
            <a:xfrm>
              <a:off x="7905721" y="5213253"/>
              <a:ext cx="28419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BUILDING ORIENTATION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9" t="16135" r="4302" b="22326"/>
            <a:stretch/>
          </p:blipFill>
          <p:spPr>
            <a:xfrm>
              <a:off x="8210585" y="3581400"/>
              <a:ext cx="2269027" cy="1613530"/>
            </a:xfrm>
            <a:prstGeom prst="rect">
              <a:avLst/>
            </a:prstGeom>
          </p:spPr>
        </p:pic>
      </p:grpSp>
      <p:cxnSp>
        <p:nvCxnSpPr>
          <p:cNvPr id="33" name="Straight Connector 32"/>
          <p:cNvCxnSpPr/>
          <p:nvPr/>
        </p:nvCxnSpPr>
        <p:spPr>
          <a:xfrm>
            <a:off x="0" y="982653"/>
            <a:ext cx="12192000" cy="0"/>
          </a:xfrm>
          <a:prstGeom prst="line">
            <a:avLst/>
          </a:prstGeom>
          <a:ln w="508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2802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688D98-C319-4F5A-BFC2-7BC42B864D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" t="282" r="78" b="-282"/>
          <a:stretch/>
        </p:blipFill>
        <p:spPr>
          <a:xfrm>
            <a:off x="-114300" y="0"/>
            <a:ext cx="12420600" cy="68724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61689E-A023-4629-823A-C683F3E81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15" y="81929"/>
            <a:ext cx="1371600" cy="196974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D0147D9-BB51-4B40-87AC-D61699F9B44F}"/>
              </a:ext>
            </a:extLst>
          </p:cNvPr>
          <p:cNvSpPr/>
          <p:nvPr/>
        </p:nvSpPr>
        <p:spPr>
          <a:xfrm>
            <a:off x="762000" y="609600"/>
            <a:ext cx="228600" cy="228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1383BC-29A2-41DD-8C54-2351D1B5B880}"/>
              </a:ext>
            </a:extLst>
          </p:cNvPr>
          <p:cNvSpPr/>
          <p:nvPr/>
        </p:nvSpPr>
        <p:spPr>
          <a:xfrm>
            <a:off x="1100552" y="499646"/>
            <a:ext cx="1497526" cy="338554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Lloyd District</a:t>
            </a:r>
          </a:p>
        </p:txBody>
      </p:sp>
    </p:spTree>
    <p:extLst>
      <p:ext uri="{BB962C8B-B14F-4D97-AF65-F5344CB8AC3E}">
        <p14:creationId xmlns:p14="http://schemas.microsoft.com/office/powerpoint/2010/main" val="2576585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68FAA6-D66D-4863-98B3-678EC8150658}"/>
              </a:ext>
            </a:extLst>
          </p:cNvPr>
          <p:cNvSpPr/>
          <p:nvPr/>
        </p:nvSpPr>
        <p:spPr>
          <a:xfrm>
            <a:off x="533400" y="18172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The Green Loop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91AEE0-F055-4137-AC24-4A696011284F}"/>
              </a:ext>
            </a:extLst>
          </p:cNvPr>
          <p:cNvSpPr/>
          <p:nvPr/>
        </p:nvSpPr>
        <p:spPr>
          <a:xfrm>
            <a:off x="2514600" y="76944"/>
            <a:ext cx="44582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Community Involvement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7B47B8-76E1-42DA-B66A-AD4221C9BB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r="16183" b="9220"/>
          <a:stretch/>
        </p:blipFill>
        <p:spPr>
          <a:xfrm>
            <a:off x="7548764" y="772405"/>
            <a:ext cx="3829518" cy="2961394"/>
          </a:xfrm>
          <a:prstGeom prst="rect">
            <a:avLst/>
          </a:prstGeom>
        </p:spPr>
      </p:pic>
      <p:pic>
        <p:nvPicPr>
          <p:cNvPr id="13" name="Picture 2" descr="e24259c9-b373-48d4-9304-93724df9cf08@namprd09">
            <a:extLst>
              <a:ext uri="{FF2B5EF4-FFF2-40B4-BE49-F238E27FC236}">
                <a16:creationId xmlns:a16="http://schemas.microsoft.com/office/drawing/2014/main" id="{8CB92F08-6729-4D35-A1A9-4102354D0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5" r="1818" b="2144"/>
          <a:stretch/>
        </p:blipFill>
        <p:spPr bwMode="auto">
          <a:xfrm>
            <a:off x="7548763" y="3811479"/>
            <a:ext cx="3829517" cy="249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B26CD9F-9EDE-4462-A7E4-475586A29FE9}"/>
              </a:ext>
            </a:extLst>
          </p:cNvPr>
          <p:cNvSpPr/>
          <p:nvPr/>
        </p:nvSpPr>
        <p:spPr>
          <a:xfrm>
            <a:off x="8610600" y="6375825"/>
            <a:ext cx="28595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Design Week Portland 2016</a:t>
            </a:r>
            <a:endParaRPr lang="en-US" sz="16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FB5ACCA-0D05-4F61-AE0B-361EBE0759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02" t="885" r="34249" b="-885"/>
          <a:stretch/>
        </p:blipFill>
        <p:spPr>
          <a:xfrm>
            <a:off x="295273" y="744747"/>
            <a:ext cx="3717042" cy="27330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336C39-BAFD-4CB0-A4B5-813D0F8E54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158" y="761800"/>
            <a:ext cx="3136127" cy="55666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0E6EAD-F69F-45CB-8F84-DD104A4B7A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900" y="3574059"/>
            <a:ext cx="3786566" cy="276145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35A10C5-BA2E-4B54-9EAB-5D44E6F73E19}"/>
              </a:ext>
            </a:extLst>
          </p:cNvPr>
          <p:cNvSpPr/>
          <p:nvPr/>
        </p:nvSpPr>
        <p:spPr>
          <a:xfrm>
            <a:off x="4610683" y="6374725"/>
            <a:ext cx="27126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YPT Scavenger Hunt 2016</a:t>
            </a:r>
            <a:endParaRPr lang="en-US" sz="1600" b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DAE3A07-22AB-4E70-9960-70937B218B52}"/>
              </a:ext>
            </a:extLst>
          </p:cNvPr>
          <p:cNvSpPr/>
          <p:nvPr/>
        </p:nvSpPr>
        <p:spPr>
          <a:xfrm>
            <a:off x="1299713" y="6364399"/>
            <a:ext cx="24581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Oregon Walkways 2016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544930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8503" y="367619"/>
            <a:ext cx="6096000" cy="523220"/>
            <a:chOff x="533400" y="520019"/>
            <a:chExt cx="6096000" cy="523220"/>
          </a:xfrm>
        </p:grpSpPr>
        <p:sp>
          <p:nvSpPr>
            <p:cNvPr id="4" name="Rectangle 3"/>
            <p:cNvSpPr/>
            <p:nvPr/>
          </p:nvSpPr>
          <p:spPr>
            <a:xfrm>
              <a:off x="533400" y="609600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The Green Loop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2541043" y="520019"/>
              <a:ext cx="223170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Precedents</a:t>
              </a:r>
              <a:r>
                <a:rPr lang="en-US" sz="28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 </a:t>
              </a:r>
            </a:p>
          </p:txBody>
        </p:sp>
      </p:grpSp>
      <p:pic>
        <p:nvPicPr>
          <p:cNvPr id="6" name="Picture 4" descr="http://www.walkindianapolis.com/images/indianapolis-cultural-trail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" t="4455" r="4874" b="5558"/>
          <a:stretch/>
        </p:blipFill>
        <p:spPr bwMode="auto">
          <a:xfrm>
            <a:off x="609600" y="812659"/>
            <a:ext cx="4648199" cy="261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8503" y="3395246"/>
            <a:ext cx="4368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The Indianapolis Cultural Trail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51"/>
          <a:stretch/>
        </p:blipFill>
        <p:spPr>
          <a:xfrm>
            <a:off x="609601" y="3809999"/>
            <a:ext cx="4648198" cy="261634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08503" y="6446089"/>
            <a:ext cx="60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The Chicago Bloomingdale Trail – “The 606”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85CD58-1BFB-4E98-98FB-EAB79ACA8A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9"/>
          <a:stretch/>
        </p:blipFill>
        <p:spPr>
          <a:xfrm>
            <a:off x="5525498" y="812659"/>
            <a:ext cx="4679440" cy="26339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4E6D53-65C9-4606-96D0-06988B26E28A}"/>
              </a:ext>
            </a:extLst>
          </p:cNvPr>
          <p:cNvSpPr txBox="1"/>
          <p:nvPr/>
        </p:nvSpPr>
        <p:spPr>
          <a:xfrm>
            <a:off x="5963389" y="3446585"/>
            <a:ext cx="4368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The Atlanta Beltline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D452CE-3C91-40B1-9907-5DE0146FABAF}"/>
              </a:ext>
            </a:extLst>
          </p:cNvPr>
          <p:cNvSpPr txBox="1"/>
          <p:nvPr/>
        </p:nvSpPr>
        <p:spPr>
          <a:xfrm>
            <a:off x="5490851" y="6454111"/>
            <a:ext cx="4368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The Denver 5280 Loop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33A29E-622F-4295-B78D-9F8F472E23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r="8125" b="13735"/>
          <a:stretch/>
        </p:blipFill>
        <p:spPr>
          <a:xfrm>
            <a:off x="5523293" y="3794247"/>
            <a:ext cx="4679440" cy="265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67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10CD28-FB8A-4B13-9648-E296AA2C5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347" y="112131"/>
            <a:ext cx="4484053" cy="6163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C376D7-0E67-42A5-990C-56C171335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887" y="0"/>
            <a:ext cx="4484053" cy="6163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E23F29-88DB-4296-99A0-EF06F8CD5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12131"/>
            <a:ext cx="4484053" cy="616364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880EF2-DF79-4D9D-8F11-E91D48C79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C4D5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0C95D0A3-5C39-4813-AB1C-A7C7F6998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8" y="4542881"/>
            <a:ext cx="502920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600" dirty="0"/>
              <a:t>Public Infrastructure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9D8AF4F-7A2B-44D6-B1F4-EC09B4B8B5B5}"/>
              </a:ext>
            </a:extLst>
          </p:cNvPr>
          <p:cNvSpPr txBox="1">
            <a:spLocks/>
          </p:cNvSpPr>
          <p:nvPr/>
        </p:nvSpPr>
        <p:spPr>
          <a:xfrm>
            <a:off x="3429000" y="5562600"/>
            <a:ext cx="5029200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Capital Improvements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80543948-48C3-4413-887D-9A2648C9B86C}"/>
              </a:ext>
            </a:extLst>
          </p:cNvPr>
          <p:cNvSpPr txBox="1">
            <a:spLocks/>
          </p:cNvSpPr>
          <p:nvPr/>
        </p:nvSpPr>
        <p:spPr>
          <a:xfrm>
            <a:off x="6974554" y="5176812"/>
            <a:ext cx="5029200" cy="84298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Development Regulations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98E50F0-4186-4387-85F8-7D7099C0544B}"/>
              </a:ext>
            </a:extLst>
          </p:cNvPr>
          <p:cNvSpPr txBox="1">
            <a:spLocks/>
          </p:cNvSpPr>
          <p:nvPr/>
        </p:nvSpPr>
        <p:spPr>
          <a:xfrm>
            <a:off x="3810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Loop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244234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18C1CBE-1D09-44A5-80FA-31D869976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437"/>
            <a:ext cx="10515600" cy="1325563"/>
          </a:xfrm>
        </p:spPr>
        <p:txBody>
          <a:bodyPr/>
          <a:lstStyle/>
          <a:p>
            <a:r>
              <a:rPr lang="en-US" dirty="0"/>
              <a:t>Loop in Progress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0A6EE6-444B-4C4D-B658-A6AF042C9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953558"/>
            <a:ext cx="3620950" cy="47168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670C0F-E8EE-4661-B99A-CC1B1C2B3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67" y="0"/>
            <a:ext cx="5297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5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7200</TotalTime>
  <Words>652</Words>
  <Application>Microsoft Office PowerPoint</Application>
  <PresentationFormat>Widescreen</PresentationFormat>
  <Paragraphs>106</Paragraphs>
  <Slides>28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Frutiger LT Std 45 Light</vt:lpstr>
      <vt:lpstr>Frutiger LT Std 55 Roman</vt:lpstr>
      <vt:lpstr>Helvetica</vt:lpstr>
      <vt:lpstr>Trebuchet MS</vt:lpstr>
      <vt:lpstr>Office Theme</vt:lpstr>
      <vt:lpstr>1_Office Theme</vt:lpstr>
      <vt:lpstr>2_Office Theme</vt:lpstr>
      <vt:lpstr>PowerPoint Presentation</vt:lpstr>
      <vt:lpstr>Adopted with Central City 2035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Public Infrastructure</vt:lpstr>
      <vt:lpstr>Loop in Progress</vt:lpstr>
      <vt:lpstr>PowerPoint Presentation</vt:lpstr>
      <vt:lpstr>PowerPoint Presentation</vt:lpstr>
      <vt:lpstr>PowerPoint Presentation</vt:lpstr>
      <vt:lpstr>Loop in Progress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Asnis, Marc</dc:creator>
  <cp:lastModifiedBy>Lillard, Lora</cp:lastModifiedBy>
  <cp:revision>129</cp:revision>
  <cp:lastPrinted>2017-05-16T20:48:27Z</cp:lastPrinted>
  <dcterms:created xsi:type="dcterms:W3CDTF">2016-11-14T20:05:57Z</dcterms:created>
  <dcterms:modified xsi:type="dcterms:W3CDTF">2019-11-18T20:44:51Z</dcterms:modified>
</cp:coreProperties>
</file>