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8"/>
  </p:notesMasterIdLst>
  <p:sldIdLst>
    <p:sldId id="1307" r:id="rId2"/>
    <p:sldId id="1327" r:id="rId3"/>
    <p:sldId id="1342" r:id="rId4"/>
    <p:sldId id="1330" r:id="rId5"/>
    <p:sldId id="1313" r:id="rId6"/>
    <p:sldId id="1312" r:id="rId7"/>
    <p:sldId id="1343" r:id="rId8"/>
    <p:sldId id="1344" r:id="rId9"/>
    <p:sldId id="1319" r:id="rId10"/>
    <p:sldId id="1322" r:id="rId11"/>
    <p:sldId id="1317" r:id="rId12"/>
    <p:sldId id="1345" r:id="rId13"/>
    <p:sldId id="1315" r:id="rId14"/>
    <p:sldId id="1318" r:id="rId15"/>
    <p:sldId id="1346" r:id="rId16"/>
    <p:sldId id="1329" r:id="rId17"/>
  </p:sldIdLst>
  <p:sldSz cx="12192000" cy="9144000"/>
  <p:notesSz cx="9296400" cy="14782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0" autoAdjust="0"/>
    <p:restoredTop sz="94660"/>
  </p:normalViewPr>
  <p:slideViewPr>
    <p:cSldViewPr snapToGrid="0">
      <p:cViewPr varScale="1">
        <p:scale>
          <a:sx n="55" d="100"/>
          <a:sy n="55" d="100"/>
        </p:scale>
        <p:origin x="1368" y="96"/>
      </p:cViewPr>
      <p:guideLst/>
    </p:cSldViewPr>
  </p:slideViewPr>
  <p:notesTextViewPr>
    <p:cViewPr>
      <p:scale>
        <a:sx n="1" d="1"/>
        <a:sy n="1" d="1"/>
      </p:scale>
      <p:origin x="0" y="0"/>
    </p:cViewPr>
  </p:notesTextViewPr>
  <p:sorterViewPr>
    <p:cViewPr varScale="1">
      <p:scale>
        <a:sx n="100" d="100"/>
        <a:sy n="100" d="100"/>
      </p:scale>
      <p:origin x="0" y="-34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41707"/>
          </a:xfrm>
          <a:prstGeom prst="rect">
            <a:avLst/>
          </a:prstGeom>
        </p:spPr>
        <p:txBody>
          <a:bodyPr vert="horz" lIns="137585" tIns="68793" rIns="137585" bIns="68793" rtlCol="0"/>
          <a:lstStyle>
            <a:lvl1pPr algn="l">
              <a:defRPr sz="1800"/>
            </a:lvl1pPr>
          </a:lstStyle>
          <a:p>
            <a:endParaRPr lang="en-US"/>
          </a:p>
        </p:txBody>
      </p:sp>
      <p:sp>
        <p:nvSpPr>
          <p:cNvPr id="3" name="Date Placeholder 2"/>
          <p:cNvSpPr>
            <a:spLocks noGrp="1"/>
          </p:cNvSpPr>
          <p:nvPr>
            <p:ph type="dt" idx="1"/>
          </p:nvPr>
        </p:nvSpPr>
        <p:spPr>
          <a:xfrm>
            <a:off x="5265809" y="0"/>
            <a:ext cx="4028440" cy="741707"/>
          </a:xfrm>
          <a:prstGeom prst="rect">
            <a:avLst/>
          </a:prstGeom>
        </p:spPr>
        <p:txBody>
          <a:bodyPr vert="horz" lIns="137585" tIns="68793" rIns="137585" bIns="68793" rtlCol="0"/>
          <a:lstStyle>
            <a:lvl1pPr algn="r">
              <a:defRPr sz="1800"/>
            </a:lvl1pPr>
          </a:lstStyle>
          <a:p>
            <a:fld id="{571748E9-ABFC-4B03-BE2A-5C29B2288985}" type="datetimeFigureOut">
              <a:rPr lang="en-US" smtClean="0"/>
              <a:t>9/30/2019</a:t>
            </a:fld>
            <a:endParaRPr lang="en-US"/>
          </a:p>
        </p:txBody>
      </p:sp>
      <p:sp>
        <p:nvSpPr>
          <p:cNvPr id="4" name="Slide Image Placeholder 3"/>
          <p:cNvSpPr>
            <a:spLocks noGrp="1" noRot="1" noChangeAspect="1"/>
          </p:cNvSpPr>
          <p:nvPr>
            <p:ph type="sldImg" idx="2"/>
          </p:nvPr>
        </p:nvSpPr>
        <p:spPr>
          <a:xfrm>
            <a:off x="1322388" y="1847850"/>
            <a:ext cx="6651625" cy="4987925"/>
          </a:xfrm>
          <a:prstGeom prst="rect">
            <a:avLst/>
          </a:prstGeom>
          <a:noFill/>
          <a:ln w="12700">
            <a:solidFill>
              <a:prstClr val="black"/>
            </a:solidFill>
          </a:ln>
        </p:spPr>
        <p:txBody>
          <a:bodyPr vert="horz" lIns="137585" tIns="68793" rIns="137585" bIns="68793" rtlCol="0" anchor="ctr"/>
          <a:lstStyle/>
          <a:p>
            <a:endParaRPr lang="en-US"/>
          </a:p>
        </p:txBody>
      </p:sp>
      <p:sp>
        <p:nvSpPr>
          <p:cNvPr id="5" name="Notes Placeholder 4"/>
          <p:cNvSpPr>
            <a:spLocks noGrp="1"/>
          </p:cNvSpPr>
          <p:nvPr>
            <p:ph type="body" sz="quarter" idx="3"/>
          </p:nvPr>
        </p:nvSpPr>
        <p:spPr>
          <a:xfrm>
            <a:off x="929640" y="7114222"/>
            <a:ext cx="7437120" cy="5820728"/>
          </a:xfrm>
          <a:prstGeom prst="rect">
            <a:avLst/>
          </a:prstGeom>
        </p:spPr>
        <p:txBody>
          <a:bodyPr vert="horz" lIns="137585" tIns="68793" rIns="137585" bIns="6879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041096"/>
            <a:ext cx="4028440" cy="741705"/>
          </a:xfrm>
          <a:prstGeom prst="rect">
            <a:avLst/>
          </a:prstGeom>
        </p:spPr>
        <p:txBody>
          <a:bodyPr vert="horz" lIns="137585" tIns="68793" rIns="137585" bIns="68793" rtlCol="0" anchor="b"/>
          <a:lstStyle>
            <a:lvl1pPr algn="l">
              <a:defRPr sz="1800"/>
            </a:lvl1pPr>
          </a:lstStyle>
          <a:p>
            <a:endParaRPr lang="en-US"/>
          </a:p>
        </p:txBody>
      </p:sp>
      <p:sp>
        <p:nvSpPr>
          <p:cNvPr id="7" name="Slide Number Placeholder 6"/>
          <p:cNvSpPr>
            <a:spLocks noGrp="1"/>
          </p:cNvSpPr>
          <p:nvPr>
            <p:ph type="sldNum" sz="quarter" idx="5"/>
          </p:nvPr>
        </p:nvSpPr>
        <p:spPr>
          <a:xfrm>
            <a:off x="5265809" y="14041096"/>
            <a:ext cx="4028440" cy="741705"/>
          </a:xfrm>
          <a:prstGeom prst="rect">
            <a:avLst/>
          </a:prstGeom>
        </p:spPr>
        <p:txBody>
          <a:bodyPr vert="horz" lIns="137585" tIns="68793" rIns="137585" bIns="68793" rtlCol="0" anchor="b"/>
          <a:lstStyle>
            <a:lvl1pPr algn="r">
              <a:defRPr sz="1800"/>
            </a:lvl1pPr>
          </a:lstStyle>
          <a:p>
            <a:fld id="{BA5E2D04-85AC-4D7D-825E-C2944C0DE1B9}" type="slidenum">
              <a:rPr lang="en-US" smtClean="0"/>
              <a:t>‹#›</a:t>
            </a:fld>
            <a:endParaRPr lang="en-US"/>
          </a:p>
        </p:txBody>
      </p:sp>
    </p:spTree>
    <p:extLst>
      <p:ext uri="{BB962C8B-B14F-4D97-AF65-F5344CB8AC3E}">
        <p14:creationId xmlns:p14="http://schemas.microsoft.com/office/powerpoint/2010/main" val="86536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96484"/>
            <a:ext cx="10363200" cy="3183467"/>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4802717"/>
            <a:ext cx="9144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71D219B7-E8CE-4064-9912-02D53A4C10FA}" type="slidenum">
              <a:rPr lang="en-US" smtClean="0"/>
              <a:t>‹#›</a:t>
            </a:fld>
            <a:endParaRPr lang="en-US"/>
          </a:p>
        </p:txBody>
      </p:sp>
      <p:sp>
        <p:nvSpPr>
          <p:cNvPr id="7" name="Date Placeholder 3">
            <a:extLst>
              <a:ext uri="{FF2B5EF4-FFF2-40B4-BE49-F238E27FC236}">
                <a16:creationId xmlns:a16="http://schemas.microsoft.com/office/drawing/2014/main" id="{1A9BFCEF-9050-48F7-B4AC-44672F4D38EA}"/>
              </a:ext>
            </a:extLst>
          </p:cNvPr>
          <p:cNvSpPr>
            <a:spLocks noGrp="1"/>
          </p:cNvSpPr>
          <p:nvPr>
            <p:ph type="dt" sz="half" idx="2"/>
          </p:nvPr>
        </p:nvSpPr>
        <p:spPr>
          <a:xfrm>
            <a:off x="838200" y="8475136"/>
            <a:ext cx="27432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dirty="0"/>
              <a:t>3/19/2019</a:t>
            </a:r>
          </a:p>
        </p:txBody>
      </p:sp>
      <p:sp>
        <p:nvSpPr>
          <p:cNvPr id="8" name="Footer Placeholder 4">
            <a:extLst>
              <a:ext uri="{FF2B5EF4-FFF2-40B4-BE49-F238E27FC236}">
                <a16:creationId xmlns:a16="http://schemas.microsoft.com/office/drawing/2014/main" id="{5C1A6662-C902-400F-8518-DC5E96BE37B3}"/>
              </a:ext>
            </a:extLst>
          </p:cNvPr>
          <p:cNvSpPr>
            <a:spLocks noGrp="1"/>
          </p:cNvSpPr>
          <p:nvPr>
            <p:ph type="ftr" sz="quarter" idx="3"/>
          </p:nvPr>
        </p:nvSpPr>
        <p:spPr>
          <a:xfrm>
            <a:off x="4038600" y="8475136"/>
            <a:ext cx="4114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dirty="0"/>
              <a:t>DOZA Urban Design Panel Meeting</a:t>
            </a:r>
          </a:p>
        </p:txBody>
      </p:sp>
    </p:spTree>
    <p:extLst>
      <p:ext uri="{BB962C8B-B14F-4D97-AF65-F5344CB8AC3E}">
        <p14:creationId xmlns:p14="http://schemas.microsoft.com/office/powerpoint/2010/main" val="1235358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D219B7-E8CE-4064-9912-02D53A4C10FA}" type="slidenum">
              <a:rPr lang="en-US" smtClean="0"/>
              <a:t>‹#›</a:t>
            </a:fld>
            <a:endParaRPr lang="en-US"/>
          </a:p>
        </p:txBody>
      </p:sp>
      <p:sp>
        <p:nvSpPr>
          <p:cNvPr id="7" name="Date Placeholder 3">
            <a:extLst>
              <a:ext uri="{FF2B5EF4-FFF2-40B4-BE49-F238E27FC236}">
                <a16:creationId xmlns:a16="http://schemas.microsoft.com/office/drawing/2014/main" id="{244D3333-6821-4919-AC79-16D6D52EC058}"/>
              </a:ext>
            </a:extLst>
          </p:cNvPr>
          <p:cNvSpPr>
            <a:spLocks noGrp="1"/>
          </p:cNvSpPr>
          <p:nvPr>
            <p:ph type="dt" sz="half" idx="2"/>
          </p:nvPr>
        </p:nvSpPr>
        <p:spPr>
          <a:xfrm>
            <a:off x="838200" y="8475136"/>
            <a:ext cx="27432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dirty="0"/>
              <a:t>3/19/2019</a:t>
            </a:r>
          </a:p>
        </p:txBody>
      </p:sp>
      <p:sp>
        <p:nvSpPr>
          <p:cNvPr id="8" name="Footer Placeholder 4">
            <a:extLst>
              <a:ext uri="{FF2B5EF4-FFF2-40B4-BE49-F238E27FC236}">
                <a16:creationId xmlns:a16="http://schemas.microsoft.com/office/drawing/2014/main" id="{6440D8FD-6B27-4A88-949A-A669E4AEBFC7}"/>
              </a:ext>
            </a:extLst>
          </p:cNvPr>
          <p:cNvSpPr>
            <a:spLocks noGrp="1"/>
          </p:cNvSpPr>
          <p:nvPr>
            <p:ph type="ftr" sz="quarter" idx="3"/>
          </p:nvPr>
        </p:nvSpPr>
        <p:spPr>
          <a:xfrm>
            <a:off x="4038600" y="8475136"/>
            <a:ext cx="4114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dirty="0"/>
              <a:t>DOZA Urban Design Panel Meeting</a:t>
            </a:r>
          </a:p>
        </p:txBody>
      </p:sp>
    </p:spTree>
    <p:extLst>
      <p:ext uri="{BB962C8B-B14F-4D97-AF65-F5344CB8AC3E}">
        <p14:creationId xmlns:p14="http://schemas.microsoft.com/office/powerpoint/2010/main" val="3343057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D219B7-E8CE-4064-9912-02D53A4C10FA}" type="slidenum">
              <a:rPr lang="en-US" smtClean="0"/>
              <a:t>‹#›</a:t>
            </a:fld>
            <a:endParaRPr lang="en-US"/>
          </a:p>
        </p:txBody>
      </p:sp>
      <p:sp>
        <p:nvSpPr>
          <p:cNvPr id="5" name="Date Placeholder 3">
            <a:extLst>
              <a:ext uri="{FF2B5EF4-FFF2-40B4-BE49-F238E27FC236}">
                <a16:creationId xmlns:a16="http://schemas.microsoft.com/office/drawing/2014/main" id="{180877DD-0EF0-4F8E-A0E8-9FE752986F87}"/>
              </a:ext>
            </a:extLst>
          </p:cNvPr>
          <p:cNvSpPr>
            <a:spLocks noGrp="1"/>
          </p:cNvSpPr>
          <p:nvPr>
            <p:ph type="dt" sz="half" idx="2"/>
          </p:nvPr>
        </p:nvSpPr>
        <p:spPr>
          <a:xfrm>
            <a:off x="838200" y="8475136"/>
            <a:ext cx="27432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dirty="0"/>
              <a:t>3/19/2019</a:t>
            </a:r>
          </a:p>
        </p:txBody>
      </p:sp>
      <p:sp>
        <p:nvSpPr>
          <p:cNvPr id="6" name="Footer Placeholder 4">
            <a:extLst>
              <a:ext uri="{FF2B5EF4-FFF2-40B4-BE49-F238E27FC236}">
                <a16:creationId xmlns:a16="http://schemas.microsoft.com/office/drawing/2014/main" id="{467DB5F3-3A18-4794-966F-7629DA3BF669}"/>
              </a:ext>
            </a:extLst>
          </p:cNvPr>
          <p:cNvSpPr>
            <a:spLocks noGrp="1"/>
          </p:cNvSpPr>
          <p:nvPr>
            <p:ph type="ftr" sz="quarter" idx="3"/>
          </p:nvPr>
        </p:nvSpPr>
        <p:spPr>
          <a:xfrm>
            <a:off x="4038600" y="8475136"/>
            <a:ext cx="4114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dirty="0"/>
              <a:t>DOZA Urban Design Panel Meeting</a:t>
            </a:r>
          </a:p>
        </p:txBody>
      </p:sp>
    </p:spTree>
    <p:extLst>
      <p:ext uri="{BB962C8B-B14F-4D97-AF65-F5344CB8AC3E}">
        <p14:creationId xmlns:p14="http://schemas.microsoft.com/office/powerpoint/2010/main" val="17704289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6836"/>
            <a:ext cx="1051560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434167"/>
            <a:ext cx="10515600"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8475136"/>
            <a:ext cx="27432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dirty="0"/>
              <a:t>3/19/2019</a:t>
            </a:r>
          </a:p>
        </p:txBody>
      </p:sp>
      <p:sp>
        <p:nvSpPr>
          <p:cNvPr id="5" name="Footer Placeholder 4"/>
          <p:cNvSpPr>
            <a:spLocks noGrp="1"/>
          </p:cNvSpPr>
          <p:nvPr>
            <p:ph type="ftr" sz="quarter" idx="3"/>
          </p:nvPr>
        </p:nvSpPr>
        <p:spPr>
          <a:xfrm>
            <a:off x="4038600" y="8475136"/>
            <a:ext cx="4114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dirty="0"/>
              <a:t>DOZA Urban Design Panel Meeting</a:t>
            </a:r>
          </a:p>
        </p:txBody>
      </p:sp>
      <p:sp>
        <p:nvSpPr>
          <p:cNvPr id="6" name="Slide Number Placeholder 5"/>
          <p:cNvSpPr>
            <a:spLocks noGrp="1"/>
          </p:cNvSpPr>
          <p:nvPr>
            <p:ph type="sldNum" sz="quarter" idx="4"/>
          </p:nvPr>
        </p:nvSpPr>
        <p:spPr>
          <a:xfrm>
            <a:off x="8610600" y="8475136"/>
            <a:ext cx="27432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71D219B7-E8CE-4064-9912-02D53A4C10FA}" type="slidenum">
              <a:rPr lang="en-US" smtClean="0"/>
              <a:t>‹#›</a:t>
            </a:fld>
            <a:endParaRPr lang="en-US"/>
          </a:p>
        </p:txBody>
      </p:sp>
    </p:spTree>
    <p:extLst>
      <p:ext uri="{BB962C8B-B14F-4D97-AF65-F5344CB8AC3E}">
        <p14:creationId xmlns:p14="http://schemas.microsoft.com/office/powerpoint/2010/main" val="3030499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Lst>
  <p:hf hdr="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2B4D7-1E12-4625-A2AA-95B88BF700F8}"/>
              </a:ext>
            </a:extLst>
          </p:cNvPr>
          <p:cNvPicPr>
            <a:picLocks noChangeAspect="1"/>
          </p:cNvPicPr>
          <p:nvPr/>
        </p:nvPicPr>
        <p:blipFill>
          <a:blip r:embed="rId2"/>
          <a:stretch>
            <a:fillRect/>
          </a:stretch>
        </p:blipFill>
        <p:spPr>
          <a:xfrm>
            <a:off x="2910468" y="-155478"/>
            <a:ext cx="6164579" cy="7983634"/>
          </a:xfrm>
          <a:prstGeom prst="rect">
            <a:avLst/>
          </a:prstGeom>
        </p:spPr>
      </p:pic>
      <p:sp>
        <p:nvSpPr>
          <p:cNvPr id="7" name="Title 6">
            <a:extLst>
              <a:ext uri="{FF2B5EF4-FFF2-40B4-BE49-F238E27FC236}">
                <a16:creationId xmlns:a16="http://schemas.microsoft.com/office/drawing/2014/main" id="{3697A2F2-B2E6-49EA-AB6F-7A094495332E}"/>
              </a:ext>
            </a:extLst>
          </p:cNvPr>
          <p:cNvSpPr>
            <a:spLocks noGrp="1"/>
          </p:cNvSpPr>
          <p:nvPr>
            <p:ph type="ctrTitle"/>
          </p:nvPr>
        </p:nvSpPr>
        <p:spPr>
          <a:xfrm>
            <a:off x="747131" y="7290035"/>
            <a:ext cx="10363200" cy="1646819"/>
          </a:xfrm>
        </p:spPr>
        <p:txBody>
          <a:bodyPr>
            <a:normAutofit/>
          </a:bodyPr>
          <a:lstStyle/>
          <a:p>
            <a:r>
              <a:rPr lang="en-US" sz="4000" b="1" dirty="0"/>
              <a:t>Portland Historic Landmarks Commission Briefing</a:t>
            </a:r>
            <a:br>
              <a:rPr lang="en-US" sz="5400" dirty="0"/>
            </a:br>
            <a:r>
              <a:rPr lang="en-US" sz="2400" dirty="0"/>
              <a:t>Bureau of Planning and Sustainability</a:t>
            </a:r>
            <a:br>
              <a:rPr lang="en-US" sz="2400" dirty="0"/>
            </a:br>
            <a:r>
              <a:rPr lang="en-US" sz="2400" dirty="0"/>
              <a:t>September 30, 2019</a:t>
            </a:r>
          </a:p>
        </p:txBody>
      </p:sp>
      <p:sp>
        <p:nvSpPr>
          <p:cNvPr id="6" name="Rectangle 5">
            <a:extLst>
              <a:ext uri="{FF2B5EF4-FFF2-40B4-BE49-F238E27FC236}">
                <a16:creationId xmlns:a16="http://schemas.microsoft.com/office/drawing/2014/main" id="{F2C7BD04-63D7-4E93-9DC9-C9FA4ABED3C8}"/>
              </a:ext>
            </a:extLst>
          </p:cNvPr>
          <p:cNvSpPr/>
          <p:nvPr/>
        </p:nvSpPr>
        <p:spPr>
          <a:xfrm>
            <a:off x="5029200" y="4360127"/>
            <a:ext cx="2943922" cy="401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629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D7F33-9709-4609-864F-A90138CA7CB4}"/>
              </a:ext>
            </a:extLst>
          </p:cNvPr>
          <p:cNvSpPr>
            <a:spLocks noGrp="1"/>
          </p:cNvSpPr>
          <p:nvPr>
            <p:ph idx="1"/>
          </p:nvPr>
        </p:nvSpPr>
        <p:spPr>
          <a:xfrm>
            <a:off x="6288066" y="3104336"/>
            <a:ext cx="5388119" cy="4903335"/>
          </a:xfrm>
          <a:noFill/>
        </p:spPr>
        <p:txBody>
          <a:bodyPr>
            <a:normAutofit fontScale="77500" lnSpcReduction="20000"/>
          </a:bodyPr>
          <a:lstStyle/>
          <a:p>
            <a:r>
              <a:rPr lang="en-US" dirty="0"/>
              <a:t>Allow optional DAR except where code already requires it</a:t>
            </a:r>
          </a:p>
          <a:p>
            <a:r>
              <a:rPr lang="en-US" dirty="0"/>
              <a:t>Limit DAR meeting to one except for multiple buildings</a:t>
            </a:r>
          </a:p>
          <a:p>
            <a:r>
              <a:rPr lang="en-US" dirty="0"/>
              <a:t>Require DARs to be held w/in 56 days of submittal</a:t>
            </a:r>
          </a:p>
          <a:p>
            <a:r>
              <a:rPr lang="en-US" dirty="0"/>
              <a:t>Require posting and noticing of DAR</a:t>
            </a:r>
          </a:p>
          <a:p>
            <a:r>
              <a:rPr lang="en-US" dirty="0"/>
              <a:t>Continue administrative improvements to further clarify process and purpose of the DAR and to encourage timely and relevant submittals</a:t>
            </a:r>
          </a:p>
        </p:txBody>
      </p:sp>
      <p:sp>
        <p:nvSpPr>
          <p:cNvPr id="6" name="Slide Number Placeholder 5">
            <a:extLst>
              <a:ext uri="{FF2B5EF4-FFF2-40B4-BE49-F238E27FC236}">
                <a16:creationId xmlns:a16="http://schemas.microsoft.com/office/drawing/2014/main" id="{ED3569D2-68EC-4D81-8913-995753208E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D219B7-E8CE-4064-9912-02D53A4C10FA}"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B0B52B31-788A-42BC-9D7D-6ACA811150BD}"/>
              </a:ext>
            </a:extLst>
          </p:cNvPr>
          <p:cNvSpPr txBox="1">
            <a:spLocks/>
          </p:cNvSpPr>
          <p:nvPr/>
        </p:nvSpPr>
        <p:spPr>
          <a:xfrm>
            <a:off x="990600" y="639236"/>
            <a:ext cx="10515600" cy="1767417"/>
          </a:xfrm>
          <a:prstGeom prst="rect">
            <a:avLst/>
          </a:prstGeom>
        </p:spPr>
        <p:txBody>
          <a:bodyPr anchor="t">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4000" dirty="0"/>
              <a:t>4. </a:t>
            </a:r>
            <a:r>
              <a:rPr lang="en-US" sz="4000" b="1" dirty="0"/>
              <a:t>Process </a:t>
            </a:r>
            <a:r>
              <a:rPr lang="en-US" sz="4000" dirty="0"/>
              <a:t>for </a:t>
            </a:r>
            <a:r>
              <a:rPr lang="en-US" sz="4000"/>
              <a:t>design review (DAR)</a:t>
            </a:r>
            <a:endParaRPr lang="en-US" sz="4000" dirty="0"/>
          </a:p>
        </p:txBody>
      </p:sp>
      <p:sp>
        <p:nvSpPr>
          <p:cNvPr id="8" name="Rectangle 7">
            <a:extLst>
              <a:ext uri="{FF2B5EF4-FFF2-40B4-BE49-F238E27FC236}">
                <a16:creationId xmlns:a16="http://schemas.microsoft.com/office/drawing/2014/main" id="{CB6BD16F-696F-40D1-90F1-09F5442607D0}"/>
              </a:ext>
            </a:extLst>
          </p:cNvPr>
          <p:cNvSpPr/>
          <p:nvPr/>
        </p:nvSpPr>
        <p:spPr>
          <a:xfrm>
            <a:off x="1531280" y="1508999"/>
            <a:ext cx="9090999" cy="830997"/>
          </a:xfrm>
          <a:prstGeom prst="rect">
            <a:avLst/>
          </a:prstGeom>
          <a:solidFill>
            <a:schemeClr val="accent5">
              <a:lumMod val="20000"/>
              <a:lumOff val="80000"/>
            </a:schemeClr>
          </a:solidFill>
        </p:spPr>
        <p:txBody>
          <a:bodyPr wrap="square">
            <a:spAutoFit/>
          </a:bodyPr>
          <a:lstStyle/>
          <a:p>
            <a:r>
              <a:rPr lang="en-US" sz="2400" dirty="0"/>
              <a:t>b.	Align the Type III design and historic review  processes with 	applicant design process</a:t>
            </a:r>
          </a:p>
        </p:txBody>
      </p:sp>
      <p:sp>
        <p:nvSpPr>
          <p:cNvPr id="13" name="Footer Placeholder 4">
            <a:extLst>
              <a:ext uri="{FF2B5EF4-FFF2-40B4-BE49-F238E27FC236}">
                <a16:creationId xmlns:a16="http://schemas.microsoft.com/office/drawing/2014/main" id="{7DEDFABD-B584-42AE-A225-F8A37893E54C}"/>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sp>
        <p:nvSpPr>
          <p:cNvPr id="9" name="Date Placeholder 3">
            <a:extLst>
              <a:ext uri="{FF2B5EF4-FFF2-40B4-BE49-F238E27FC236}">
                <a16:creationId xmlns:a16="http://schemas.microsoft.com/office/drawing/2014/main" id="{B5C1DD05-6462-4CCC-83A5-3857532F4A8D}"/>
              </a:ext>
            </a:extLst>
          </p:cNvPr>
          <p:cNvSpPr>
            <a:spLocks noGrp="1"/>
          </p:cNvSpPr>
          <p:nvPr>
            <p:ph type="dt" sz="half" idx="2"/>
          </p:nvPr>
        </p:nvSpPr>
        <p:spPr>
          <a:xfrm>
            <a:off x="838200" y="8475136"/>
            <a:ext cx="2743200" cy="486833"/>
          </a:xfrm>
        </p:spPr>
        <p:txBody>
          <a:bodyPr/>
          <a:lstStyle/>
          <a:p>
            <a:r>
              <a:rPr lang="en-US" dirty="0"/>
              <a:t>09/30/19</a:t>
            </a:r>
          </a:p>
        </p:txBody>
      </p:sp>
      <p:pic>
        <p:nvPicPr>
          <p:cNvPr id="4" name="Picture 3">
            <a:extLst>
              <a:ext uri="{FF2B5EF4-FFF2-40B4-BE49-F238E27FC236}">
                <a16:creationId xmlns:a16="http://schemas.microsoft.com/office/drawing/2014/main" id="{F3AED511-B944-4697-94F4-724C04D5E238}"/>
              </a:ext>
            </a:extLst>
          </p:cNvPr>
          <p:cNvPicPr>
            <a:picLocks noChangeAspect="1"/>
          </p:cNvPicPr>
          <p:nvPr/>
        </p:nvPicPr>
        <p:blipFill rotWithShape="1">
          <a:blip r:embed="rId2">
            <a:extLst>
              <a:ext uri="{28A0092B-C50C-407E-A947-70E740481C1C}">
                <a14:useLocalDpi xmlns:a14="http://schemas.microsoft.com/office/drawing/2010/main" val="0"/>
              </a:ext>
            </a:extLst>
          </a:blip>
          <a:srcRect l="8163" r="3533"/>
          <a:stretch/>
        </p:blipFill>
        <p:spPr>
          <a:xfrm>
            <a:off x="47960" y="3810000"/>
            <a:ext cx="6252338" cy="4197671"/>
          </a:xfrm>
          <a:prstGeom prst="rect">
            <a:avLst/>
          </a:prstGeom>
        </p:spPr>
      </p:pic>
    </p:spTree>
    <p:extLst>
      <p:ext uri="{BB962C8B-B14F-4D97-AF65-F5344CB8AC3E}">
        <p14:creationId xmlns:p14="http://schemas.microsoft.com/office/powerpoint/2010/main" val="1923136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071B69-0A03-43CB-AD32-EBCF54704BA3}"/>
              </a:ext>
            </a:extLst>
          </p:cNvPr>
          <p:cNvSpPr>
            <a:spLocks noGrp="1"/>
          </p:cNvSpPr>
          <p:nvPr>
            <p:ph type="sldNum" sz="quarter" idx="12"/>
          </p:nvPr>
        </p:nvSpPr>
        <p:spPr/>
        <p:txBody>
          <a:bodyPr/>
          <a:lstStyle/>
          <a:p>
            <a:fld id="{71D219B7-E8CE-4064-9912-02D53A4C10FA}" type="slidenum">
              <a:rPr lang="en-US" smtClean="0"/>
              <a:t>11</a:t>
            </a:fld>
            <a:endParaRPr lang="en-US"/>
          </a:p>
        </p:txBody>
      </p:sp>
      <p:sp>
        <p:nvSpPr>
          <p:cNvPr id="6" name="Title 1">
            <a:extLst>
              <a:ext uri="{FF2B5EF4-FFF2-40B4-BE49-F238E27FC236}">
                <a16:creationId xmlns:a16="http://schemas.microsoft.com/office/drawing/2014/main" id="{98E13573-2C76-4A8A-909D-BC58F4E4A22F}"/>
              </a:ext>
            </a:extLst>
          </p:cNvPr>
          <p:cNvSpPr txBox="1">
            <a:spLocks/>
          </p:cNvSpPr>
          <p:nvPr/>
        </p:nvSpPr>
        <p:spPr>
          <a:xfrm>
            <a:off x="838200" y="581618"/>
            <a:ext cx="10515600" cy="1767417"/>
          </a:xfrm>
          <a:prstGeom prst="rect">
            <a:avLst/>
          </a:prstGeom>
        </p:spPr>
        <p:txBody>
          <a:bodyPr anchor="t">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4000" dirty="0"/>
              <a:t>4. </a:t>
            </a:r>
            <a:r>
              <a:rPr lang="en-US" sz="4000" b="1" dirty="0"/>
              <a:t>Process </a:t>
            </a:r>
            <a:r>
              <a:rPr lang="en-US" sz="4000" dirty="0"/>
              <a:t>for reviewing projects</a:t>
            </a:r>
          </a:p>
        </p:txBody>
      </p:sp>
      <p:sp>
        <p:nvSpPr>
          <p:cNvPr id="33" name="Footer Placeholder 4">
            <a:extLst>
              <a:ext uri="{FF2B5EF4-FFF2-40B4-BE49-F238E27FC236}">
                <a16:creationId xmlns:a16="http://schemas.microsoft.com/office/drawing/2014/main" id="{CD793BBF-D8E9-47E3-88B4-6589ADCC27E8}"/>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sp>
        <p:nvSpPr>
          <p:cNvPr id="30" name="Date Placeholder 3">
            <a:extLst>
              <a:ext uri="{FF2B5EF4-FFF2-40B4-BE49-F238E27FC236}">
                <a16:creationId xmlns:a16="http://schemas.microsoft.com/office/drawing/2014/main" id="{70DF6E03-9464-44A8-A427-0F27CEC31431}"/>
              </a:ext>
            </a:extLst>
          </p:cNvPr>
          <p:cNvSpPr>
            <a:spLocks noGrp="1"/>
          </p:cNvSpPr>
          <p:nvPr>
            <p:ph type="dt" sz="half" idx="2"/>
          </p:nvPr>
        </p:nvSpPr>
        <p:spPr>
          <a:xfrm>
            <a:off x="838200" y="8475136"/>
            <a:ext cx="2743200" cy="486833"/>
          </a:xfrm>
        </p:spPr>
        <p:txBody>
          <a:bodyPr/>
          <a:lstStyle/>
          <a:p>
            <a:r>
              <a:rPr lang="en-US" dirty="0"/>
              <a:t>09/30/19</a:t>
            </a:r>
          </a:p>
        </p:txBody>
      </p:sp>
      <p:pic>
        <p:nvPicPr>
          <p:cNvPr id="2" name="Picture 1">
            <a:extLst>
              <a:ext uri="{FF2B5EF4-FFF2-40B4-BE49-F238E27FC236}">
                <a16:creationId xmlns:a16="http://schemas.microsoft.com/office/drawing/2014/main" id="{C3B44870-8BB4-406B-B294-29F1166764B2}"/>
              </a:ext>
            </a:extLst>
          </p:cNvPr>
          <p:cNvPicPr>
            <a:picLocks noChangeAspect="1"/>
          </p:cNvPicPr>
          <p:nvPr/>
        </p:nvPicPr>
        <p:blipFill>
          <a:blip r:embed="rId2"/>
          <a:stretch>
            <a:fillRect/>
          </a:stretch>
        </p:blipFill>
        <p:spPr>
          <a:xfrm>
            <a:off x="2209800" y="1849305"/>
            <a:ext cx="7011748" cy="6760046"/>
          </a:xfrm>
          <a:prstGeom prst="rect">
            <a:avLst/>
          </a:prstGeom>
        </p:spPr>
      </p:pic>
      <p:sp>
        <p:nvSpPr>
          <p:cNvPr id="37" name="Rectangle 36">
            <a:extLst>
              <a:ext uri="{FF2B5EF4-FFF2-40B4-BE49-F238E27FC236}">
                <a16:creationId xmlns:a16="http://schemas.microsoft.com/office/drawing/2014/main" id="{849E142E-8085-4925-B9A8-4FA0201D548B}"/>
              </a:ext>
            </a:extLst>
          </p:cNvPr>
          <p:cNvSpPr/>
          <p:nvPr/>
        </p:nvSpPr>
        <p:spPr>
          <a:xfrm>
            <a:off x="1465936" y="1184067"/>
            <a:ext cx="9090999" cy="830997"/>
          </a:xfrm>
          <a:prstGeom prst="rect">
            <a:avLst/>
          </a:prstGeom>
          <a:solidFill>
            <a:schemeClr val="accent5">
              <a:lumMod val="20000"/>
              <a:lumOff val="80000"/>
            </a:schemeClr>
          </a:solidFill>
        </p:spPr>
        <p:txBody>
          <a:bodyPr wrap="square">
            <a:spAutoFit/>
          </a:bodyPr>
          <a:lstStyle/>
          <a:p>
            <a:r>
              <a:rPr lang="en-US" sz="2400" dirty="0"/>
              <a:t>b.	Align the Type III design and historic review  processes with 	applicant design process</a:t>
            </a:r>
          </a:p>
        </p:txBody>
      </p:sp>
    </p:spTree>
    <p:extLst>
      <p:ext uri="{BB962C8B-B14F-4D97-AF65-F5344CB8AC3E}">
        <p14:creationId xmlns:p14="http://schemas.microsoft.com/office/powerpoint/2010/main" val="583166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D7F33-9709-4609-864F-A90138CA7CB4}"/>
              </a:ext>
            </a:extLst>
          </p:cNvPr>
          <p:cNvSpPr>
            <a:spLocks noGrp="1"/>
          </p:cNvSpPr>
          <p:nvPr>
            <p:ph idx="1"/>
          </p:nvPr>
        </p:nvSpPr>
        <p:spPr>
          <a:xfrm>
            <a:off x="4393581" y="2575549"/>
            <a:ext cx="7293756" cy="4903335"/>
          </a:xfrm>
          <a:noFill/>
        </p:spPr>
        <p:txBody>
          <a:bodyPr>
            <a:normAutofit fontScale="25000" lnSpcReduction="20000"/>
          </a:bodyPr>
          <a:lstStyle/>
          <a:p>
            <a:pPr>
              <a:lnSpc>
                <a:spcPct val="120000"/>
              </a:lnSpc>
            </a:pPr>
            <a:r>
              <a:rPr lang="en-US" sz="10400" dirty="0"/>
              <a:t>Inclusion of renters in mailing</a:t>
            </a:r>
          </a:p>
          <a:p>
            <a:pPr>
              <a:lnSpc>
                <a:spcPct val="120000"/>
              </a:lnSpc>
            </a:pPr>
            <a:r>
              <a:rPr lang="en-US" sz="10400" dirty="0"/>
              <a:t>Update meeting agendas, time limits, provision of comments</a:t>
            </a:r>
          </a:p>
          <a:p>
            <a:pPr>
              <a:lnSpc>
                <a:spcPct val="120000"/>
              </a:lnSpc>
            </a:pPr>
            <a:r>
              <a:rPr lang="en-US" sz="10400" dirty="0"/>
              <a:t>Update DAR/LU process, handouts and staff templates</a:t>
            </a:r>
          </a:p>
          <a:p>
            <a:pPr>
              <a:lnSpc>
                <a:spcPct val="120000"/>
              </a:lnSpc>
            </a:pPr>
            <a:r>
              <a:rPr lang="en-US" sz="10400" dirty="0"/>
              <a:t>Update submittal requirements and encourage timely applications</a:t>
            </a:r>
          </a:p>
          <a:p>
            <a:pPr>
              <a:lnSpc>
                <a:spcPct val="120000"/>
              </a:lnSpc>
            </a:pPr>
            <a:r>
              <a:rPr lang="en-US" sz="10400" dirty="0"/>
              <a:t>Continue administrative improvements to further clarify process and purpose of the DAR and to encourage timely and relevant submittals</a:t>
            </a:r>
          </a:p>
          <a:p>
            <a:pPr>
              <a:lnSpc>
                <a:spcPct val="120000"/>
              </a:lnSpc>
            </a:pPr>
            <a:r>
              <a:rPr lang="en-US" sz="10400" dirty="0"/>
              <a:t>Equity training related to Commission role &amp; responsibilities</a:t>
            </a:r>
          </a:p>
          <a:p>
            <a:endParaRPr lang="en-US" dirty="0"/>
          </a:p>
        </p:txBody>
      </p:sp>
      <p:sp>
        <p:nvSpPr>
          <p:cNvPr id="6" name="Slide Number Placeholder 5">
            <a:extLst>
              <a:ext uri="{FF2B5EF4-FFF2-40B4-BE49-F238E27FC236}">
                <a16:creationId xmlns:a16="http://schemas.microsoft.com/office/drawing/2014/main" id="{ED3569D2-68EC-4D81-8913-995753208E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D219B7-E8CE-4064-9912-02D53A4C10FA}"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B0B52B31-788A-42BC-9D7D-6ACA811150BD}"/>
              </a:ext>
            </a:extLst>
          </p:cNvPr>
          <p:cNvSpPr txBox="1">
            <a:spLocks/>
          </p:cNvSpPr>
          <p:nvPr/>
        </p:nvSpPr>
        <p:spPr>
          <a:xfrm>
            <a:off x="990600" y="639236"/>
            <a:ext cx="10515600" cy="1767417"/>
          </a:xfrm>
          <a:prstGeom prst="rect">
            <a:avLst/>
          </a:prstGeom>
        </p:spPr>
        <p:txBody>
          <a:bodyPr anchor="t">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4000" dirty="0"/>
              <a:t>4. </a:t>
            </a:r>
            <a:r>
              <a:rPr lang="en-US" sz="4000" b="1" dirty="0"/>
              <a:t>Process </a:t>
            </a:r>
            <a:r>
              <a:rPr lang="en-US" sz="4000" dirty="0"/>
              <a:t>for reviewing projects</a:t>
            </a:r>
          </a:p>
        </p:txBody>
      </p:sp>
      <p:sp>
        <p:nvSpPr>
          <p:cNvPr id="8" name="Rectangle 7">
            <a:extLst>
              <a:ext uri="{FF2B5EF4-FFF2-40B4-BE49-F238E27FC236}">
                <a16:creationId xmlns:a16="http://schemas.microsoft.com/office/drawing/2014/main" id="{CB6BD16F-696F-40D1-90F1-09F5442607D0}"/>
              </a:ext>
            </a:extLst>
          </p:cNvPr>
          <p:cNvSpPr/>
          <p:nvPr/>
        </p:nvSpPr>
        <p:spPr>
          <a:xfrm>
            <a:off x="1531280" y="1508999"/>
            <a:ext cx="8557599" cy="830997"/>
          </a:xfrm>
          <a:prstGeom prst="rect">
            <a:avLst/>
          </a:prstGeom>
          <a:solidFill>
            <a:schemeClr val="accent5">
              <a:lumMod val="20000"/>
              <a:lumOff val="80000"/>
            </a:schemeClr>
          </a:solidFill>
        </p:spPr>
        <p:txBody>
          <a:bodyPr wrap="square">
            <a:spAutoFit/>
          </a:bodyPr>
          <a:lstStyle/>
          <a:p>
            <a:r>
              <a:rPr lang="en-US" sz="2400" dirty="0"/>
              <a:t>c.	Make administrative improvement to the efficiency 	and 	transparency of the design review process</a:t>
            </a:r>
          </a:p>
        </p:txBody>
      </p:sp>
      <p:sp>
        <p:nvSpPr>
          <p:cNvPr id="13" name="Footer Placeholder 4">
            <a:extLst>
              <a:ext uri="{FF2B5EF4-FFF2-40B4-BE49-F238E27FC236}">
                <a16:creationId xmlns:a16="http://schemas.microsoft.com/office/drawing/2014/main" id="{7DEDFABD-B584-42AE-A225-F8A37893E54C}"/>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sp>
        <p:nvSpPr>
          <p:cNvPr id="9" name="Date Placeholder 3">
            <a:extLst>
              <a:ext uri="{FF2B5EF4-FFF2-40B4-BE49-F238E27FC236}">
                <a16:creationId xmlns:a16="http://schemas.microsoft.com/office/drawing/2014/main" id="{B5C1DD05-6462-4CCC-83A5-3857532F4A8D}"/>
              </a:ext>
            </a:extLst>
          </p:cNvPr>
          <p:cNvSpPr>
            <a:spLocks noGrp="1"/>
          </p:cNvSpPr>
          <p:nvPr>
            <p:ph type="dt" sz="half" idx="2"/>
          </p:nvPr>
        </p:nvSpPr>
        <p:spPr>
          <a:xfrm>
            <a:off x="838200" y="8475136"/>
            <a:ext cx="2743200" cy="486833"/>
          </a:xfrm>
        </p:spPr>
        <p:txBody>
          <a:bodyPr/>
          <a:lstStyle/>
          <a:p>
            <a:r>
              <a:rPr lang="en-US" dirty="0"/>
              <a:t>09/30/19</a:t>
            </a:r>
          </a:p>
        </p:txBody>
      </p:sp>
      <p:pic>
        <p:nvPicPr>
          <p:cNvPr id="1028" name="Picture 4" descr="Image result for development services center portland">
            <a:extLst>
              <a:ext uri="{FF2B5EF4-FFF2-40B4-BE49-F238E27FC236}">
                <a16:creationId xmlns:a16="http://schemas.microsoft.com/office/drawing/2014/main" id="{59284A48-DB84-44EC-B799-1F7FFA1651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79" r="2978"/>
          <a:stretch/>
        </p:blipFill>
        <p:spPr bwMode="auto">
          <a:xfrm>
            <a:off x="438185" y="2718855"/>
            <a:ext cx="3543230" cy="292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811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9CC7BC-79C3-4D8D-B381-745C9AB069DF}"/>
              </a:ext>
            </a:extLst>
          </p:cNvPr>
          <p:cNvSpPr>
            <a:spLocks noGrp="1"/>
          </p:cNvSpPr>
          <p:nvPr>
            <p:ph type="sldNum" sz="quarter" idx="12"/>
          </p:nvPr>
        </p:nvSpPr>
        <p:spPr/>
        <p:txBody>
          <a:bodyPr/>
          <a:lstStyle/>
          <a:p>
            <a:fld id="{71D219B7-E8CE-4064-9912-02D53A4C10FA}" type="slidenum">
              <a:rPr lang="en-US" smtClean="0"/>
              <a:t>13</a:t>
            </a:fld>
            <a:endParaRPr lang="en-US"/>
          </a:p>
        </p:txBody>
      </p:sp>
      <p:sp>
        <p:nvSpPr>
          <p:cNvPr id="5" name="Title 1">
            <a:extLst>
              <a:ext uri="{FF2B5EF4-FFF2-40B4-BE49-F238E27FC236}">
                <a16:creationId xmlns:a16="http://schemas.microsoft.com/office/drawing/2014/main" id="{AC6FFA9E-81C8-4F13-ADA9-8C128A78751F}"/>
              </a:ext>
            </a:extLst>
          </p:cNvPr>
          <p:cNvSpPr txBox="1">
            <a:spLocks/>
          </p:cNvSpPr>
          <p:nvPr/>
        </p:nvSpPr>
        <p:spPr>
          <a:xfrm>
            <a:off x="838200" y="486836"/>
            <a:ext cx="10515600" cy="1767417"/>
          </a:xfrm>
          <a:prstGeom prst="rect">
            <a:avLst/>
          </a:prstGeom>
        </p:spPr>
        <p:txBody>
          <a:bodyPr anchor="t">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4000" dirty="0"/>
              <a:t>5. </a:t>
            </a:r>
            <a:r>
              <a:rPr lang="en-US" sz="4000" b="1" dirty="0"/>
              <a:t>Tools </a:t>
            </a:r>
            <a:r>
              <a:rPr lang="en-US" sz="4000" dirty="0"/>
              <a:t>for reviewing projects</a:t>
            </a:r>
          </a:p>
        </p:txBody>
      </p:sp>
      <p:pic>
        <p:nvPicPr>
          <p:cNvPr id="7" name="Picture 6">
            <a:extLst>
              <a:ext uri="{FF2B5EF4-FFF2-40B4-BE49-F238E27FC236}">
                <a16:creationId xmlns:a16="http://schemas.microsoft.com/office/drawing/2014/main" id="{410657CC-D18F-4F45-8955-9E34DBA31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267" y="1231900"/>
            <a:ext cx="10395433" cy="7183992"/>
          </a:xfrm>
          <a:prstGeom prst="rect">
            <a:avLst/>
          </a:prstGeom>
        </p:spPr>
      </p:pic>
      <p:sp>
        <p:nvSpPr>
          <p:cNvPr id="14" name="Footer Placeholder 4">
            <a:extLst>
              <a:ext uri="{FF2B5EF4-FFF2-40B4-BE49-F238E27FC236}">
                <a16:creationId xmlns:a16="http://schemas.microsoft.com/office/drawing/2014/main" id="{8C6526B8-5C8F-4DF2-B8D8-56EF69AA5B49}"/>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sp>
        <p:nvSpPr>
          <p:cNvPr id="11" name="Date Placeholder 3">
            <a:extLst>
              <a:ext uri="{FF2B5EF4-FFF2-40B4-BE49-F238E27FC236}">
                <a16:creationId xmlns:a16="http://schemas.microsoft.com/office/drawing/2014/main" id="{141FD7D5-04C3-4400-A3FF-5C68AB2748C7}"/>
              </a:ext>
            </a:extLst>
          </p:cNvPr>
          <p:cNvSpPr>
            <a:spLocks noGrp="1"/>
          </p:cNvSpPr>
          <p:nvPr>
            <p:ph type="dt" sz="half" idx="2"/>
          </p:nvPr>
        </p:nvSpPr>
        <p:spPr>
          <a:xfrm>
            <a:off x="838200" y="8475136"/>
            <a:ext cx="2743200" cy="486833"/>
          </a:xfrm>
        </p:spPr>
        <p:txBody>
          <a:bodyPr/>
          <a:lstStyle/>
          <a:p>
            <a:r>
              <a:rPr lang="en-US" dirty="0"/>
              <a:t>09/30/19</a:t>
            </a:r>
          </a:p>
        </p:txBody>
      </p:sp>
      <p:sp>
        <p:nvSpPr>
          <p:cNvPr id="2" name="Star: 5 Points 1">
            <a:extLst>
              <a:ext uri="{FF2B5EF4-FFF2-40B4-BE49-F238E27FC236}">
                <a16:creationId xmlns:a16="http://schemas.microsoft.com/office/drawing/2014/main" id="{BC0971EA-0138-4299-A6FF-168D8BFF662C}"/>
              </a:ext>
            </a:extLst>
          </p:cNvPr>
          <p:cNvSpPr/>
          <p:nvPr/>
        </p:nvSpPr>
        <p:spPr>
          <a:xfrm>
            <a:off x="11108473" y="1822843"/>
            <a:ext cx="490654" cy="490654"/>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C28AE4E6-3419-4B76-81BE-C534FDC7CCE8}"/>
              </a:ext>
            </a:extLst>
          </p:cNvPr>
          <p:cNvSpPr/>
          <p:nvPr/>
        </p:nvSpPr>
        <p:spPr>
          <a:xfrm>
            <a:off x="11108473" y="6480336"/>
            <a:ext cx="490654" cy="490654"/>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BF06E0C7-D958-4946-AE59-645ADB647579}"/>
              </a:ext>
            </a:extLst>
          </p:cNvPr>
          <p:cNvSpPr/>
          <p:nvPr/>
        </p:nvSpPr>
        <p:spPr>
          <a:xfrm>
            <a:off x="11108473" y="7856345"/>
            <a:ext cx="490654" cy="490654"/>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279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9CC7BC-79C3-4D8D-B381-745C9AB069DF}"/>
              </a:ext>
            </a:extLst>
          </p:cNvPr>
          <p:cNvSpPr>
            <a:spLocks noGrp="1"/>
          </p:cNvSpPr>
          <p:nvPr>
            <p:ph type="sldNum" sz="quarter" idx="12"/>
          </p:nvPr>
        </p:nvSpPr>
        <p:spPr/>
        <p:txBody>
          <a:bodyPr/>
          <a:lstStyle/>
          <a:p>
            <a:fld id="{71D219B7-E8CE-4064-9912-02D53A4C10FA}" type="slidenum">
              <a:rPr lang="en-US" smtClean="0"/>
              <a:t>14</a:t>
            </a:fld>
            <a:endParaRPr lang="en-US"/>
          </a:p>
        </p:txBody>
      </p:sp>
      <p:sp>
        <p:nvSpPr>
          <p:cNvPr id="5" name="Title 1">
            <a:extLst>
              <a:ext uri="{FF2B5EF4-FFF2-40B4-BE49-F238E27FC236}">
                <a16:creationId xmlns:a16="http://schemas.microsoft.com/office/drawing/2014/main" id="{AC6FFA9E-81C8-4F13-ADA9-8C128A78751F}"/>
              </a:ext>
            </a:extLst>
          </p:cNvPr>
          <p:cNvSpPr txBox="1">
            <a:spLocks/>
          </p:cNvSpPr>
          <p:nvPr/>
        </p:nvSpPr>
        <p:spPr>
          <a:xfrm>
            <a:off x="838200" y="486836"/>
            <a:ext cx="10515600" cy="1767417"/>
          </a:xfrm>
          <a:prstGeom prst="rect">
            <a:avLst/>
          </a:prstGeom>
        </p:spPr>
        <p:txBody>
          <a:bodyPr anchor="t">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4000" dirty="0"/>
              <a:t>5. </a:t>
            </a:r>
            <a:r>
              <a:rPr lang="en-US" sz="4000" b="1" dirty="0"/>
              <a:t>Tools </a:t>
            </a:r>
            <a:r>
              <a:rPr lang="en-US" sz="4000" dirty="0"/>
              <a:t>for reviewing projects</a:t>
            </a:r>
          </a:p>
        </p:txBody>
      </p:sp>
      <p:sp>
        <p:nvSpPr>
          <p:cNvPr id="11" name="Rectangle 10">
            <a:extLst>
              <a:ext uri="{FF2B5EF4-FFF2-40B4-BE49-F238E27FC236}">
                <a16:creationId xmlns:a16="http://schemas.microsoft.com/office/drawing/2014/main" id="{55B94FD9-F7B3-4E0D-9D2E-8C2700151233}"/>
              </a:ext>
            </a:extLst>
          </p:cNvPr>
          <p:cNvSpPr/>
          <p:nvPr/>
        </p:nvSpPr>
        <p:spPr>
          <a:xfrm>
            <a:off x="7403123" y="1732024"/>
            <a:ext cx="4407877" cy="5693866"/>
          </a:xfrm>
          <a:prstGeom prst="rect">
            <a:avLst/>
          </a:prstGeom>
        </p:spPr>
        <p:txBody>
          <a:bodyPr wrap="square">
            <a:spAutoFit/>
          </a:bodyPr>
          <a:lstStyle/>
          <a:p>
            <a:r>
              <a:rPr lang="en-US" sz="2800" b="1" dirty="0"/>
              <a:t>Optional points:</a:t>
            </a:r>
          </a:p>
          <a:p>
            <a:pPr marL="342900" indent="-342900">
              <a:buFont typeface="Arial" panose="020B0604020202020204" pitchFamily="34" charset="0"/>
              <a:buChar char="•"/>
            </a:pPr>
            <a:r>
              <a:rPr lang="en-US" sz="2800" dirty="0"/>
              <a:t>1 point per every 1000 sf of site area up to maximum of 20 points</a:t>
            </a:r>
          </a:p>
          <a:p>
            <a:pPr marL="342900" indent="-342900">
              <a:buFont typeface="Arial" panose="020B0604020202020204" pitchFamily="34" charset="0"/>
              <a:buChar char="•"/>
            </a:pPr>
            <a:r>
              <a:rPr lang="en-US" sz="2800" dirty="0"/>
              <a:t>Sites greater than 20K sf: at least 1 point from each category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Major remodels must meet 1 point for every 1000 sf of site area up to maximum of 5 points</a:t>
            </a:r>
          </a:p>
          <a:p>
            <a:pPr marL="342900" indent="-342900">
              <a:buFont typeface="Arial" panose="020B0604020202020204" pitchFamily="34" charset="0"/>
              <a:buChar char="•"/>
            </a:pPr>
            <a:endParaRPr lang="en-US" sz="2800" b="1" dirty="0"/>
          </a:p>
        </p:txBody>
      </p:sp>
      <p:sp>
        <p:nvSpPr>
          <p:cNvPr id="13" name="Footer Placeholder 4">
            <a:extLst>
              <a:ext uri="{FF2B5EF4-FFF2-40B4-BE49-F238E27FC236}">
                <a16:creationId xmlns:a16="http://schemas.microsoft.com/office/drawing/2014/main" id="{FAFED648-B485-4EFC-9C05-46F882AC7658}"/>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sp>
        <p:nvSpPr>
          <p:cNvPr id="8" name="Date Placeholder 3">
            <a:extLst>
              <a:ext uri="{FF2B5EF4-FFF2-40B4-BE49-F238E27FC236}">
                <a16:creationId xmlns:a16="http://schemas.microsoft.com/office/drawing/2014/main" id="{4326254B-F92C-465B-B238-C6A80BD3181D}"/>
              </a:ext>
            </a:extLst>
          </p:cNvPr>
          <p:cNvSpPr>
            <a:spLocks noGrp="1"/>
          </p:cNvSpPr>
          <p:nvPr>
            <p:ph type="dt" sz="half" idx="2"/>
          </p:nvPr>
        </p:nvSpPr>
        <p:spPr>
          <a:xfrm>
            <a:off x="838200" y="8475136"/>
            <a:ext cx="2743200" cy="486833"/>
          </a:xfrm>
        </p:spPr>
        <p:txBody>
          <a:bodyPr/>
          <a:lstStyle/>
          <a:p>
            <a:r>
              <a:rPr lang="en-US" dirty="0"/>
              <a:t>09/30/19</a:t>
            </a:r>
          </a:p>
        </p:txBody>
      </p:sp>
      <p:pic>
        <p:nvPicPr>
          <p:cNvPr id="2" name="Picture 1">
            <a:extLst>
              <a:ext uri="{FF2B5EF4-FFF2-40B4-BE49-F238E27FC236}">
                <a16:creationId xmlns:a16="http://schemas.microsoft.com/office/drawing/2014/main" id="{D2A21387-0AE5-4F9C-BDAA-8DE36B6C2AD2}"/>
              </a:ext>
            </a:extLst>
          </p:cNvPr>
          <p:cNvPicPr>
            <a:picLocks noChangeAspect="1"/>
          </p:cNvPicPr>
          <p:nvPr/>
        </p:nvPicPr>
        <p:blipFill rotWithShape="1">
          <a:blip r:embed="rId2"/>
          <a:srcRect l="3726" r="2223"/>
          <a:stretch/>
        </p:blipFill>
        <p:spPr>
          <a:xfrm>
            <a:off x="482600" y="1732024"/>
            <a:ext cx="6920523" cy="5138676"/>
          </a:xfrm>
          <a:prstGeom prst="rect">
            <a:avLst/>
          </a:prstGeom>
        </p:spPr>
      </p:pic>
    </p:spTree>
    <p:extLst>
      <p:ext uri="{BB962C8B-B14F-4D97-AF65-F5344CB8AC3E}">
        <p14:creationId xmlns:p14="http://schemas.microsoft.com/office/powerpoint/2010/main" val="2048339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9CC7BC-79C3-4D8D-B381-745C9AB069DF}"/>
              </a:ext>
            </a:extLst>
          </p:cNvPr>
          <p:cNvSpPr>
            <a:spLocks noGrp="1"/>
          </p:cNvSpPr>
          <p:nvPr>
            <p:ph type="sldNum" sz="quarter" idx="12"/>
          </p:nvPr>
        </p:nvSpPr>
        <p:spPr/>
        <p:txBody>
          <a:bodyPr/>
          <a:lstStyle/>
          <a:p>
            <a:fld id="{71D219B7-E8CE-4064-9912-02D53A4C10FA}" type="slidenum">
              <a:rPr lang="en-US" smtClean="0"/>
              <a:t>15</a:t>
            </a:fld>
            <a:endParaRPr lang="en-US"/>
          </a:p>
        </p:txBody>
      </p:sp>
      <p:sp>
        <p:nvSpPr>
          <p:cNvPr id="5" name="Title 1">
            <a:extLst>
              <a:ext uri="{FF2B5EF4-FFF2-40B4-BE49-F238E27FC236}">
                <a16:creationId xmlns:a16="http://schemas.microsoft.com/office/drawing/2014/main" id="{AC6FFA9E-81C8-4F13-ADA9-8C128A78751F}"/>
              </a:ext>
            </a:extLst>
          </p:cNvPr>
          <p:cNvSpPr txBox="1">
            <a:spLocks/>
          </p:cNvSpPr>
          <p:nvPr/>
        </p:nvSpPr>
        <p:spPr>
          <a:xfrm>
            <a:off x="838200" y="486836"/>
            <a:ext cx="10515600" cy="1767417"/>
          </a:xfrm>
          <a:prstGeom prst="rect">
            <a:avLst/>
          </a:prstGeom>
        </p:spPr>
        <p:txBody>
          <a:bodyPr anchor="t">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4000" dirty="0"/>
              <a:t>5. </a:t>
            </a:r>
            <a:r>
              <a:rPr lang="en-US" sz="4000" b="1" dirty="0"/>
              <a:t>Tools </a:t>
            </a:r>
            <a:r>
              <a:rPr lang="en-US" sz="4000" dirty="0"/>
              <a:t>for reviewing projects</a:t>
            </a:r>
          </a:p>
        </p:txBody>
      </p:sp>
      <p:sp>
        <p:nvSpPr>
          <p:cNvPr id="11" name="Rectangle 10">
            <a:extLst>
              <a:ext uri="{FF2B5EF4-FFF2-40B4-BE49-F238E27FC236}">
                <a16:creationId xmlns:a16="http://schemas.microsoft.com/office/drawing/2014/main" id="{55B94FD9-F7B3-4E0D-9D2E-8C2700151233}"/>
              </a:ext>
            </a:extLst>
          </p:cNvPr>
          <p:cNvSpPr/>
          <p:nvPr/>
        </p:nvSpPr>
        <p:spPr>
          <a:xfrm>
            <a:off x="5321300" y="1370544"/>
            <a:ext cx="6623122" cy="8032968"/>
          </a:xfrm>
          <a:prstGeom prst="rect">
            <a:avLst/>
          </a:prstGeom>
        </p:spPr>
        <p:txBody>
          <a:bodyPr wrap="square">
            <a:spAutoFit/>
          </a:bodyPr>
          <a:lstStyle/>
          <a:p>
            <a:r>
              <a:rPr lang="en-US" sz="2800" b="1" dirty="0"/>
              <a:t>How the Tools treat historic resources:</a:t>
            </a:r>
          </a:p>
          <a:p>
            <a:endParaRPr lang="en-US" sz="2600" i="1" dirty="0"/>
          </a:p>
          <a:p>
            <a:r>
              <a:rPr lang="en-US" sz="2600" i="1" dirty="0"/>
              <a:t>Portland Citywide Design Guidelines</a:t>
            </a:r>
          </a:p>
          <a:p>
            <a:pPr marL="800100" lvl="1" indent="-342900">
              <a:buFont typeface="Arial" panose="020B0604020202020204" pitchFamily="34" charset="0"/>
              <a:buChar char="•"/>
            </a:pPr>
            <a:r>
              <a:rPr lang="en-US" sz="2600" dirty="0"/>
              <a:t>02: identify designated historic resources</a:t>
            </a:r>
          </a:p>
          <a:p>
            <a:pPr marL="800100" lvl="1" indent="-342900">
              <a:buFont typeface="Arial" panose="020B0604020202020204" pitchFamily="34" charset="0"/>
              <a:buChar char="•"/>
            </a:pPr>
            <a:r>
              <a:rPr lang="en-US" sz="2600" dirty="0"/>
              <a:t>04 and 10: support preservation and adaptive reuse</a:t>
            </a:r>
          </a:p>
          <a:p>
            <a:pPr marL="800100" lvl="1" indent="-342900">
              <a:buFont typeface="Arial" panose="020B0604020202020204" pitchFamily="34" charset="0"/>
              <a:buChar char="•"/>
            </a:pPr>
            <a:r>
              <a:rPr lang="en-US" sz="2600" dirty="0"/>
              <a:t>03: encourage relating to adjacent historic resources</a:t>
            </a:r>
          </a:p>
          <a:p>
            <a:endParaRPr lang="en-US" sz="2600" i="1" dirty="0"/>
          </a:p>
          <a:p>
            <a:r>
              <a:rPr lang="en-US" sz="2600" i="1" dirty="0"/>
              <a:t>Design Standards</a:t>
            </a:r>
          </a:p>
          <a:p>
            <a:pPr marL="800100" lvl="1" indent="-342900">
              <a:buFont typeface="Arial" panose="020B0604020202020204" pitchFamily="34" charset="0"/>
              <a:buChar char="•"/>
            </a:pPr>
            <a:r>
              <a:rPr lang="en-US" sz="2600" dirty="0"/>
              <a:t>Required points for relating to adjacent historic landmark </a:t>
            </a:r>
          </a:p>
          <a:p>
            <a:pPr marL="800100" lvl="1" indent="-342900">
              <a:buFont typeface="Arial" panose="020B0604020202020204" pitchFamily="34" charset="0"/>
              <a:buChar char="•"/>
            </a:pPr>
            <a:r>
              <a:rPr lang="en-US" sz="2600" dirty="0"/>
              <a:t>Preservation is considered alteration or addition</a:t>
            </a:r>
          </a:p>
          <a:p>
            <a:pPr marL="800100" lvl="1" indent="-342900">
              <a:buFont typeface="Arial" panose="020B0604020202020204" pitchFamily="34" charset="0"/>
              <a:buChar char="•"/>
            </a:pPr>
            <a:r>
              <a:rPr lang="en-US" sz="2600" dirty="0"/>
              <a:t>Optional points for preservation of façade</a:t>
            </a:r>
          </a:p>
          <a:p>
            <a:pPr marL="800100" lvl="1" indent="-342900">
              <a:buFont typeface="Arial" panose="020B0604020202020204" pitchFamily="34" charset="0"/>
              <a:buChar char="•"/>
            </a:pPr>
            <a:r>
              <a:rPr lang="en-US" sz="2600" dirty="0"/>
              <a:t>Greater flexibility for using existing materials</a:t>
            </a:r>
          </a:p>
          <a:p>
            <a:pPr marL="800100" lvl="1" indent="-342900">
              <a:buFont typeface="Arial" panose="020B0604020202020204" pitchFamily="34" charset="0"/>
              <a:buChar char="•"/>
            </a:pPr>
            <a:endParaRPr lang="en-US" sz="3600" dirty="0"/>
          </a:p>
          <a:p>
            <a:pPr marL="342900" indent="-342900">
              <a:buFont typeface="Arial" panose="020B0604020202020204" pitchFamily="34" charset="0"/>
              <a:buChar char="•"/>
            </a:pPr>
            <a:endParaRPr lang="en-US" sz="3600" b="1" dirty="0"/>
          </a:p>
        </p:txBody>
      </p:sp>
      <p:sp>
        <p:nvSpPr>
          <p:cNvPr id="13" name="Footer Placeholder 4">
            <a:extLst>
              <a:ext uri="{FF2B5EF4-FFF2-40B4-BE49-F238E27FC236}">
                <a16:creationId xmlns:a16="http://schemas.microsoft.com/office/drawing/2014/main" id="{FAFED648-B485-4EFC-9C05-46F882AC7658}"/>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sp>
        <p:nvSpPr>
          <p:cNvPr id="9" name="Date Placeholder 3">
            <a:extLst>
              <a:ext uri="{FF2B5EF4-FFF2-40B4-BE49-F238E27FC236}">
                <a16:creationId xmlns:a16="http://schemas.microsoft.com/office/drawing/2014/main" id="{1CB2A9E3-7389-42D7-9EAD-412488D68387}"/>
              </a:ext>
            </a:extLst>
          </p:cNvPr>
          <p:cNvSpPr>
            <a:spLocks noGrp="1"/>
          </p:cNvSpPr>
          <p:nvPr>
            <p:ph type="dt" sz="half" idx="2"/>
          </p:nvPr>
        </p:nvSpPr>
        <p:spPr>
          <a:xfrm>
            <a:off x="838200" y="8475136"/>
            <a:ext cx="2743200" cy="486833"/>
          </a:xfrm>
        </p:spPr>
        <p:txBody>
          <a:bodyPr/>
          <a:lstStyle/>
          <a:p>
            <a:r>
              <a:rPr lang="en-US" dirty="0"/>
              <a:t>09/30/19</a:t>
            </a:r>
          </a:p>
        </p:txBody>
      </p:sp>
      <p:grpSp>
        <p:nvGrpSpPr>
          <p:cNvPr id="7" name="Group 6">
            <a:extLst>
              <a:ext uri="{FF2B5EF4-FFF2-40B4-BE49-F238E27FC236}">
                <a16:creationId xmlns:a16="http://schemas.microsoft.com/office/drawing/2014/main" id="{EE637E86-ADE3-48AF-BD1D-D2CF4A7F79B5}"/>
              </a:ext>
            </a:extLst>
          </p:cNvPr>
          <p:cNvGrpSpPr/>
          <p:nvPr/>
        </p:nvGrpSpPr>
        <p:grpSpPr>
          <a:xfrm>
            <a:off x="247578" y="1037762"/>
            <a:ext cx="5073722" cy="3827426"/>
            <a:chOff x="247578" y="948862"/>
            <a:chExt cx="5073722" cy="3827426"/>
          </a:xfrm>
        </p:grpSpPr>
        <p:pic>
          <p:nvPicPr>
            <p:cNvPr id="2" name="Picture 1">
              <a:extLst>
                <a:ext uri="{FF2B5EF4-FFF2-40B4-BE49-F238E27FC236}">
                  <a16:creationId xmlns:a16="http://schemas.microsoft.com/office/drawing/2014/main" id="{2D74C5A4-0A81-4098-B92B-914105057C50}"/>
                </a:ext>
              </a:extLst>
            </p:cNvPr>
            <p:cNvPicPr>
              <a:picLocks noChangeAspect="1"/>
            </p:cNvPicPr>
            <p:nvPr/>
          </p:nvPicPr>
          <p:blipFill rotWithShape="1">
            <a:blip r:embed="rId2"/>
            <a:srcRect r="21328" b="32432"/>
            <a:stretch/>
          </p:blipFill>
          <p:spPr>
            <a:xfrm>
              <a:off x="247578" y="948862"/>
              <a:ext cx="4845122" cy="3534238"/>
            </a:xfrm>
            <a:prstGeom prst="rect">
              <a:avLst/>
            </a:prstGeom>
          </p:spPr>
        </p:pic>
        <p:sp>
          <p:nvSpPr>
            <p:cNvPr id="3" name="Isosceles Triangle 2">
              <a:extLst>
                <a:ext uri="{FF2B5EF4-FFF2-40B4-BE49-F238E27FC236}">
                  <a16:creationId xmlns:a16="http://schemas.microsoft.com/office/drawing/2014/main" id="{95287B72-D670-4AE8-8FB7-4E281E5D7819}"/>
                </a:ext>
              </a:extLst>
            </p:cNvPr>
            <p:cNvSpPr/>
            <p:nvPr/>
          </p:nvSpPr>
          <p:spPr>
            <a:xfrm>
              <a:off x="247578" y="3047999"/>
              <a:ext cx="2203522" cy="1612902"/>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3D808888-842C-4022-8510-BE4E85103CAE}"/>
                </a:ext>
              </a:extLst>
            </p:cNvPr>
            <p:cNvSpPr/>
            <p:nvPr/>
          </p:nvSpPr>
          <p:spPr>
            <a:xfrm rot="628919">
              <a:off x="3378200" y="3535929"/>
              <a:ext cx="1943100" cy="948259"/>
            </a:xfrm>
            <a:prstGeom prst="triangle">
              <a:avLst>
                <a:gd name="adj" fmla="val 5153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E502D84F-0D22-44B9-A76D-7CE1F4B414A2}"/>
                </a:ext>
              </a:extLst>
            </p:cNvPr>
            <p:cNvSpPr/>
            <p:nvPr/>
          </p:nvSpPr>
          <p:spPr>
            <a:xfrm rot="628919">
              <a:off x="2931376" y="3828029"/>
              <a:ext cx="1943100" cy="948259"/>
            </a:xfrm>
            <a:prstGeom prst="triangle">
              <a:avLst>
                <a:gd name="adj" fmla="val 5153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642EF6A7-0CD7-42AC-BE62-42539A087E31}"/>
              </a:ext>
            </a:extLst>
          </p:cNvPr>
          <p:cNvPicPr>
            <a:picLocks noChangeAspect="1"/>
          </p:cNvPicPr>
          <p:nvPr/>
        </p:nvPicPr>
        <p:blipFill rotWithShape="1">
          <a:blip r:embed="rId3"/>
          <a:srcRect b="128"/>
          <a:stretch/>
        </p:blipFill>
        <p:spPr>
          <a:xfrm>
            <a:off x="299446" y="4665531"/>
            <a:ext cx="4050304" cy="3978344"/>
          </a:xfrm>
          <a:prstGeom prst="rect">
            <a:avLst/>
          </a:prstGeom>
        </p:spPr>
      </p:pic>
      <p:sp>
        <p:nvSpPr>
          <p:cNvPr id="8" name="Star: 5 Points 7">
            <a:extLst>
              <a:ext uri="{FF2B5EF4-FFF2-40B4-BE49-F238E27FC236}">
                <a16:creationId xmlns:a16="http://schemas.microsoft.com/office/drawing/2014/main" id="{3B944BBC-4AD5-4329-A8E8-2646618BA448}"/>
              </a:ext>
            </a:extLst>
          </p:cNvPr>
          <p:cNvSpPr/>
          <p:nvPr/>
        </p:nvSpPr>
        <p:spPr>
          <a:xfrm>
            <a:off x="5491976" y="2632037"/>
            <a:ext cx="345688" cy="3456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63134AA1-B91F-40B6-B127-CC47AA84F1C9}"/>
              </a:ext>
            </a:extLst>
          </p:cNvPr>
          <p:cNvSpPr/>
          <p:nvPr/>
        </p:nvSpPr>
        <p:spPr>
          <a:xfrm>
            <a:off x="5497552" y="3067438"/>
            <a:ext cx="345688" cy="3456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80FD072B-2BFE-4635-8FF9-68204FCE6E03}"/>
              </a:ext>
            </a:extLst>
          </p:cNvPr>
          <p:cNvSpPr/>
          <p:nvPr/>
        </p:nvSpPr>
        <p:spPr>
          <a:xfrm>
            <a:off x="5491976" y="5387028"/>
            <a:ext cx="345688" cy="3456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296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1073-8779-40C2-AFB0-65BD67AD40CB}"/>
              </a:ext>
            </a:extLst>
          </p:cNvPr>
          <p:cNvSpPr>
            <a:spLocks noGrp="1"/>
          </p:cNvSpPr>
          <p:nvPr>
            <p:ph type="title"/>
          </p:nvPr>
        </p:nvSpPr>
        <p:spPr/>
        <p:txBody>
          <a:bodyPr anchor="t"/>
          <a:lstStyle/>
          <a:p>
            <a:r>
              <a:rPr lang="en-US" dirty="0"/>
              <a:t>Next Steps</a:t>
            </a:r>
          </a:p>
        </p:txBody>
      </p:sp>
      <p:sp>
        <p:nvSpPr>
          <p:cNvPr id="6" name="Slide Number Placeholder 5">
            <a:extLst>
              <a:ext uri="{FF2B5EF4-FFF2-40B4-BE49-F238E27FC236}">
                <a16:creationId xmlns:a16="http://schemas.microsoft.com/office/drawing/2014/main" id="{ED3569D2-68EC-4D81-8913-995753208E9F}"/>
              </a:ext>
            </a:extLst>
          </p:cNvPr>
          <p:cNvSpPr>
            <a:spLocks noGrp="1"/>
          </p:cNvSpPr>
          <p:nvPr>
            <p:ph type="sldNum" sz="quarter" idx="12"/>
          </p:nvPr>
        </p:nvSpPr>
        <p:spPr/>
        <p:txBody>
          <a:bodyPr/>
          <a:lstStyle/>
          <a:p>
            <a:fld id="{71D219B7-E8CE-4064-9912-02D53A4C10FA}" type="slidenum">
              <a:rPr lang="en-US" smtClean="0"/>
              <a:t>16</a:t>
            </a:fld>
            <a:endParaRPr lang="en-US"/>
          </a:p>
        </p:txBody>
      </p:sp>
      <p:sp>
        <p:nvSpPr>
          <p:cNvPr id="18" name="Footer Placeholder 4">
            <a:extLst>
              <a:ext uri="{FF2B5EF4-FFF2-40B4-BE49-F238E27FC236}">
                <a16:creationId xmlns:a16="http://schemas.microsoft.com/office/drawing/2014/main" id="{EE1D5813-775B-4B21-80D0-4253921225B8}"/>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pic>
        <p:nvPicPr>
          <p:cNvPr id="15" name="Picture 14">
            <a:extLst>
              <a:ext uri="{FF2B5EF4-FFF2-40B4-BE49-F238E27FC236}">
                <a16:creationId xmlns:a16="http://schemas.microsoft.com/office/drawing/2014/main" id="{0499C970-9F6F-48FD-819E-0130397A5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5945"/>
            <a:ext cx="12251814" cy="1940310"/>
          </a:xfrm>
          <a:prstGeom prst="rect">
            <a:avLst/>
          </a:prstGeom>
        </p:spPr>
      </p:pic>
      <p:sp>
        <p:nvSpPr>
          <p:cNvPr id="3" name="TextBox 2">
            <a:extLst>
              <a:ext uri="{FF2B5EF4-FFF2-40B4-BE49-F238E27FC236}">
                <a16:creationId xmlns:a16="http://schemas.microsoft.com/office/drawing/2014/main" id="{F3079F89-5B03-4D7F-A0A6-13F66992ECDA}"/>
              </a:ext>
            </a:extLst>
          </p:cNvPr>
          <p:cNvSpPr txBox="1"/>
          <p:nvPr/>
        </p:nvSpPr>
        <p:spPr>
          <a:xfrm>
            <a:off x="647700" y="4800600"/>
            <a:ext cx="8166100" cy="3539430"/>
          </a:xfrm>
          <a:prstGeom prst="rect">
            <a:avLst/>
          </a:prstGeom>
          <a:noFill/>
        </p:spPr>
        <p:txBody>
          <a:bodyPr wrap="square" rtlCol="0">
            <a:spAutoFit/>
          </a:bodyPr>
          <a:lstStyle/>
          <a:p>
            <a:r>
              <a:rPr lang="en-US" sz="2800" b="1" dirty="0"/>
              <a:t>Joint Briefing:</a:t>
            </a:r>
          </a:p>
          <a:p>
            <a:r>
              <a:rPr lang="en-US" sz="2800" dirty="0"/>
              <a:t>Tuesday, October 8, 2019 at 12:30 p.m.</a:t>
            </a:r>
          </a:p>
          <a:p>
            <a:endParaRPr lang="en-US" sz="2800" b="1" dirty="0"/>
          </a:p>
          <a:p>
            <a:r>
              <a:rPr lang="en-US" sz="2800" b="1" dirty="0"/>
              <a:t>Testify at Joint Public Hearing: </a:t>
            </a:r>
          </a:p>
          <a:p>
            <a:r>
              <a:rPr lang="en-US" sz="2800" dirty="0"/>
              <a:t>Tuesday, October 22, 2019, at 5 p.m. </a:t>
            </a:r>
          </a:p>
          <a:p>
            <a:r>
              <a:rPr lang="en-US" sz="2800" dirty="0">
                <a:highlight>
                  <a:srgbClr val="FFFF00"/>
                </a:highlight>
              </a:rPr>
              <a:t>Public Testimony closes on November 15.</a:t>
            </a:r>
          </a:p>
          <a:p>
            <a:endParaRPr lang="en-US" sz="2800" dirty="0">
              <a:highlight>
                <a:srgbClr val="FFFF00"/>
              </a:highlight>
            </a:endParaRPr>
          </a:p>
          <a:p>
            <a:r>
              <a:rPr lang="en-US" sz="2800" dirty="0">
                <a:highlight>
                  <a:srgbClr val="FFFF00"/>
                </a:highlight>
              </a:rPr>
              <a:t>www.portlandoregon.gov/bps/mapapp</a:t>
            </a:r>
          </a:p>
        </p:txBody>
      </p:sp>
      <p:sp>
        <p:nvSpPr>
          <p:cNvPr id="16" name="Date Placeholder 3">
            <a:extLst>
              <a:ext uri="{FF2B5EF4-FFF2-40B4-BE49-F238E27FC236}">
                <a16:creationId xmlns:a16="http://schemas.microsoft.com/office/drawing/2014/main" id="{6C4B0D51-EBC6-4B55-8F59-8C5DA47624A9}"/>
              </a:ext>
            </a:extLst>
          </p:cNvPr>
          <p:cNvSpPr>
            <a:spLocks noGrp="1"/>
          </p:cNvSpPr>
          <p:nvPr>
            <p:ph type="dt" sz="half" idx="2"/>
          </p:nvPr>
        </p:nvSpPr>
        <p:spPr>
          <a:xfrm>
            <a:off x="838200" y="8475136"/>
            <a:ext cx="2743200" cy="486833"/>
          </a:xfrm>
        </p:spPr>
        <p:txBody>
          <a:bodyPr/>
          <a:lstStyle/>
          <a:p>
            <a:r>
              <a:rPr lang="en-US" dirty="0"/>
              <a:t>09/30/19</a:t>
            </a:r>
          </a:p>
        </p:txBody>
      </p:sp>
    </p:spTree>
    <p:extLst>
      <p:ext uri="{BB962C8B-B14F-4D97-AF65-F5344CB8AC3E}">
        <p14:creationId xmlns:p14="http://schemas.microsoft.com/office/powerpoint/2010/main" val="156150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1073-8779-40C2-AFB0-65BD67AD40CB}"/>
              </a:ext>
            </a:extLst>
          </p:cNvPr>
          <p:cNvSpPr>
            <a:spLocks noGrp="1"/>
          </p:cNvSpPr>
          <p:nvPr>
            <p:ph type="title"/>
          </p:nvPr>
        </p:nvSpPr>
        <p:spPr/>
        <p:txBody>
          <a:bodyPr anchor="t"/>
          <a:lstStyle/>
          <a:p>
            <a:r>
              <a:rPr lang="en-US" dirty="0"/>
              <a:t>DOZA Proposals</a:t>
            </a:r>
          </a:p>
        </p:txBody>
      </p:sp>
      <p:sp>
        <p:nvSpPr>
          <p:cNvPr id="4" name="Date Placeholder 3">
            <a:extLst>
              <a:ext uri="{FF2B5EF4-FFF2-40B4-BE49-F238E27FC236}">
                <a16:creationId xmlns:a16="http://schemas.microsoft.com/office/drawing/2014/main" id="{AB3D043D-8743-43F8-8885-76BE4A26731E}"/>
              </a:ext>
            </a:extLst>
          </p:cNvPr>
          <p:cNvSpPr>
            <a:spLocks noGrp="1"/>
          </p:cNvSpPr>
          <p:nvPr>
            <p:ph type="dt" sz="half" idx="2"/>
          </p:nvPr>
        </p:nvSpPr>
        <p:spPr>
          <a:xfrm>
            <a:off x="838200" y="8475136"/>
            <a:ext cx="2743200" cy="486833"/>
          </a:xfrm>
        </p:spPr>
        <p:txBody>
          <a:bodyPr/>
          <a:lstStyle/>
          <a:p>
            <a:r>
              <a:rPr lang="en-US" dirty="0"/>
              <a:t>04/08/2019</a:t>
            </a:r>
          </a:p>
        </p:txBody>
      </p:sp>
      <p:sp>
        <p:nvSpPr>
          <p:cNvPr id="5" name="Footer Placeholder 4">
            <a:extLst>
              <a:ext uri="{FF2B5EF4-FFF2-40B4-BE49-F238E27FC236}">
                <a16:creationId xmlns:a16="http://schemas.microsoft.com/office/drawing/2014/main" id="{807ECE05-CBFF-4B1E-B7FF-21D9D3DE8548}"/>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sp>
        <p:nvSpPr>
          <p:cNvPr id="6" name="Slide Number Placeholder 5">
            <a:extLst>
              <a:ext uri="{FF2B5EF4-FFF2-40B4-BE49-F238E27FC236}">
                <a16:creationId xmlns:a16="http://schemas.microsoft.com/office/drawing/2014/main" id="{ED3569D2-68EC-4D81-8913-995753208E9F}"/>
              </a:ext>
            </a:extLst>
          </p:cNvPr>
          <p:cNvSpPr>
            <a:spLocks noGrp="1"/>
          </p:cNvSpPr>
          <p:nvPr>
            <p:ph type="sldNum" sz="quarter" idx="12"/>
          </p:nvPr>
        </p:nvSpPr>
        <p:spPr/>
        <p:txBody>
          <a:bodyPr/>
          <a:lstStyle/>
          <a:p>
            <a:fld id="{71D219B7-E8CE-4064-9912-02D53A4C10FA}" type="slidenum">
              <a:rPr lang="en-US" smtClean="0"/>
              <a:t>2</a:t>
            </a:fld>
            <a:endParaRPr lang="en-US"/>
          </a:p>
        </p:txBody>
      </p:sp>
      <p:pic>
        <p:nvPicPr>
          <p:cNvPr id="7" name="Picture 6">
            <a:extLst>
              <a:ext uri="{FF2B5EF4-FFF2-40B4-BE49-F238E27FC236}">
                <a16:creationId xmlns:a16="http://schemas.microsoft.com/office/drawing/2014/main" id="{7F973C58-7824-4D82-8AA8-BF558F251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07" y="3601845"/>
            <a:ext cx="12251814" cy="1940310"/>
          </a:xfrm>
          <a:prstGeom prst="rect">
            <a:avLst/>
          </a:prstGeom>
        </p:spPr>
      </p:pic>
    </p:spTree>
    <p:extLst>
      <p:ext uri="{BB962C8B-B14F-4D97-AF65-F5344CB8AC3E}">
        <p14:creationId xmlns:p14="http://schemas.microsoft.com/office/powerpoint/2010/main" val="1801711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DF471A-EA8B-4743-9A9A-1AAC7AEC9DDC}"/>
              </a:ext>
            </a:extLst>
          </p:cNvPr>
          <p:cNvSpPr>
            <a:spLocks noGrp="1"/>
          </p:cNvSpPr>
          <p:nvPr>
            <p:ph type="sldNum" sz="quarter" idx="12"/>
          </p:nvPr>
        </p:nvSpPr>
        <p:spPr/>
        <p:txBody>
          <a:bodyPr/>
          <a:lstStyle/>
          <a:p>
            <a:fld id="{71D219B7-E8CE-4064-9912-02D53A4C10FA}" type="slidenum">
              <a:rPr lang="en-US" smtClean="0"/>
              <a:t>3</a:t>
            </a:fld>
            <a:endParaRPr lang="en-US"/>
          </a:p>
        </p:txBody>
      </p:sp>
      <p:sp>
        <p:nvSpPr>
          <p:cNvPr id="7" name="Title 1">
            <a:extLst>
              <a:ext uri="{FF2B5EF4-FFF2-40B4-BE49-F238E27FC236}">
                <a16:creationId xmlns:a16="http://schemas.microsoft.com/office/drawing/2014/main" id="{EBAEEDB2-6CA3-467E-A846-7F7E57E54E4F}"/>
              </a:ext>
            </a:extLst>
          </p:cNvPr>
          <p:cNvSpPr txBox="1">
            <a:spLocks/>
          </p:cNvSpPr>
          <p:nvPr/>
        </p:nvSpPr>
        <p:spPr>
          <a:xfrm>
            <a:off x="838199" y="486836"/>
            <a:ext cx="10725615" cy="1767417"/>
          </a:xfrm>
          <a:prstGeom prst="rect">
            <a:avLst/>
          </a:prstGeom>
        </p:spPr>
        <p:txBody>
          <a:bodyPr vert="horz" lIns="91440" tIns="45720" rIns="91440" bIns="45720" rtlCol="0" anchor="t">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5600" dirty="0"/>
              <a:t>What’s in the DOZA Proposed Draft?</a:t>
            </a:r>
          </a:p>
        </p:txBody>
      </p:sp>
      <p:sp>
        <p:nvSpPr>
          <p:cNvPr id="8" name="Content Placeholder 2">
            <a:extLst>
              <a:ext uri="{FF2B5EF4-FFF2-40B4-BE49-F238E27FC236}">
                <a16:creationId xmlns:a16="http://schemas.microsoft.com/office/drawing/2014/main" id="{9AE988DE-AD0C-40DE-B3CE-AC373F15CC42}"/>
              </a:ext>
            </a:extLst>
          </p:cNvPr>
          <p:cNvSpPr txBox="1">
            <a:spLocks/>
          </p:cNvSpPr>
          <p:nvPr/>
        </p:nvSpPr>
        <p:spPr>
          <a:xfrm>
            <a:off x="4393580" y="2254254"/>
            <a:ext cx="7798420" cy="4536839"/>
          </a:xfrm>
          <a:prstGeom prst="rect">
            <a:avLst/>
          </a:prstGeom>
          <a:solidFill>
            <a:schemeClr val="accent5">
              <a:lumMod val="20000"/>
              <a:lumOff val="80000"/>
            </a:schemeClr>
          </a:solidFill>
        </p:spPr>
        <p:txBody>
          <a:bodyPr vert="horz" lIns="91440" tIns="45720" rIns="91440" bIns="45720" rtlCol="0">
            <a:normAutofit fontScale="25000" lnSpcReduction="20000"/>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nSpc>
                <a:spcPct val="120000"/>
              </a:lnSpc>
              <a:buNone/>
            </a:pPr>
            <a:r>
              <a:rPr lang="en-US" sz="12000" b="1" dirty="0"/>
              <a:t>Volume 1: </a:t>
            </a:r>
            <a:r>
              <a:rPr lang="en-US" sz="12000" dirty="0"/>
              <a:t>Staff Report</a:t>
            </a:r>
          </a:p>
          <a:p>
            <a:pPr marL="0" indent="0">
              <a:lnSpc>
                <a:spcPct val="120000"/>
              </a:lnSpc>
              <a:buNone/>
            </a:pPr>
            <a:r>
              <a:rPr lang="en-US" sz="12000" b="1" dirty="0"/>
              <a:t>Volume 2: </a:t>
            </a:r>
            <a:r>
              <a:rPr lang="en-US" sz="12000" dirty="0"/>
              <a:t>Code and Map Amendments</a:t>
            </a:r>
          </a:p>
          <a:p>
            <a:pPr marL="0" indent="0">
              <a:lnSpc>
                <a:spcPct val="120000"/>
              </a:lnSpc>
              <a:buNone/>
            </a:pPr>
            <a:r>
              <a:rPr lang="en-US" sz="12000" b="1" dirty="0"/>
              <a:t>Volume 3: </a:t>
            </a:r>
            <a:r>
              <a:rPr lang="en-US" sz="12000" dirty="0"/>
              <a:t>Portland Citywide Design Guidelines</a:t>
            </a:r>
          </a:p>
          <a:p>
            <a:pPr marL="0" indent="0">
              <a:lnSpc>
                <a:spcPct val="120000"/>
              </a:lnSpc>
              <a:buNone/>
            </a:pPr>
            <a:r>
              <a:rPr lang="en-US" sz="12000" b="1" dirty="0"/>
              <a:t>Volume 4: </a:t>
            </a:r>
            <a:r>
              <a:rPr lang="en-US" sz="12000" dirty="0"/>
              <a:t>Appendices   (portlandoregon.gov/bps/</a:t>
            </a:r>
            <a:r>
              <a:rPr lang="en-US" sz="12000" dirty="0" err="1"/>
              <a:t>doza</a:t>
            </a:r>
            <a:r>
              <a:rPr lang="en-US" sz="12000" dirty="0"/>
              <a:t>)</a:t>
            </a:r>
          </a:p>
          <a:p>
            <a:pPr lvl="1">
              <a:lnSpc>
                <a:spcPct val="120000"/>
              </a:lnSpc>
            </a:pPr>
            <a:r>
              <a:rPr lang="en-US" sz="7200" dirty="0"/>
              <a:t>Appendix A: BDS Administrative Improvements</a:t>
            </a:r>
          </a:p>
          <a:p>
            <a:pPr lvl="1">
              <a:lnSpc>
                <a:spcPct val="120000"/>
              </a:lnSpc>
            </a:pPr>
            <a:r>
              <a:rPr lang="en-US" sz="7200" dirty="0"/>
              <a:t>Appendix B: Housing Affordability Memo (February 6, 2017)</a:t>
            </a:r>
          </a:p>
          <a:p>
            <a:pPr lvl="1">
              <a:lnSpc>
                <a:spcPct val="120000"/>
              </a:lnSpc>
            </a:pPr>
            <a:r>
              <a:rPr lang="en-US" sz="7200" dirty="0"/>
              <a:t>Appendix C: What We Heard Report</a:t>
            </a:r>
          </a:p>
          <a:p>
            <a:pPr lvl="1">
              <a:lnSpc>
                <a:spcPct val="120000"/>
              </a:lnSpc>
            </a:pPr>
            <a:r>
              <a:rPr lang="en-US" sz="7200" dirty="0"/>
              <a:t>Appendix D: Consultant Testing of Draft Standards and Guidelines</a:t>
            </a:r>
          </a:p>
          <a:p>
            <a:pPr marL="0" indent="0">
              <a:buNone/>
            </a:pPr>
            <a:endParaRPr lang="en-US" b="1" dirty="0"/>
          </a:p>
        </p:txBody>
      </p:sp>
      <p:pic>
        <p:nvPicPr>
          <p:cNvPr id="9" name="Picture 8">
            <a:extLst>
              <a:ext uri="{FF2B5EF4-FFF2-40B4-BE49-F238E27FC236}">
                <a16:creationId xmlns:a16="http://schemas.microsoft.com/office/drawing/2014/main" id="{399DA33B-B3D8-4ADE-A178-198C01667B80}"/>
              </a:ext>
            </a:extLst>
          </p:cNvPr>
          <p:cNvPicPr>
            <a:picLocks noChangeAspect="1"/>
          </p:cNvPicPr>
          <p:nvPr/>
        </p:nvPicPr>
        <p:blipFill rotWithShape="1">
          <a:blip r:embed="rId2">
            <a:extLst>
              <a:ext uri="{28A0092B-C50C-407E-A947-70E740481C1C}">
                <a14:useLocalDpi xmlns:a14="http://schemas.microsoft.com/office/drawing/2010/main" val="0"/>
              </a:ext>
            </a:extLst>
          </a:blip>
          <a:srcRect l="8880" r="28170"/>
          <a:stretch/>
        </p:blipFill>
        <p:spPr>
          <a:xfrm>
            <a:off x="0" y="2254253"/>
            <a:ext cx="4283927" cy="4536839"/>
          </a:xfrm>
          <a:prstGeom prst="rect">
            <a:avLst/>
          </a:prstGeom>
        </p:spPr>
      </p:pic>
      <p:sp>
        <p:nvSpPr>
          <p:cNvPr id="10" name="Date Placeholder 3">
            <a:extLst>
              <a:ext uri="{FF2B5EF4-FFF2-40B4-BE49-F238E27FC236}">
                <a16:creationId xmlns:a16="http://schemas.microsoft.com/office/drawing/2014/main" id="{C3C77577-1A7B-42A4-9832-4E5301306585}"/>
              </a:ext>
            </a:extLst>
          </p:cNvPr>
          <p:cNvSpPr>
            <a:spLocks noGrp="1"/>
          </p:cNvSpPr>
          <p:nvPr>
            <p:ph type="dt" sz="half" idx="2"/>
          </p:nvPr>
        </p:nvSpPr>
        <p:spPr>
          <a:xfrm>
            <a:off x="838200" y="8475136"/>
            <a:ext cx="2743200" cy="486833"/>
          </a:xfrm>
        </p:spPr>
        <p:txBody>
          <a:bodyPr/>
          <a:lstStyle/>
          <a:p>
            <a:r>
              <a:rPr lang="en-US" dirty="0"/>
              <a:t>09/30/19</a:t>
            </a:r>
          </a:p>
        </p:txBody>
      </p:sp>
      <p:sp>
        <p:nvSpPr>
          <p:cNvPr id="11" name="Footer Placeholder 4">
            <a:extLst>
              <a:ext uri="{FF2B5EF4-FFF2-40B4-BE49-F238E27FC236}">
                <a16:creationId xmlns:a16="http://schemas.microsoft.com/office/drawing/2014/main" id="{88F1BF8C-FA48-4507-B2A8-97B14AA5D939}"/>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spTree>
    <p:extLst>
      <p:ext uri="{BB962C8B-B14F-4D97-AF65-F5344CB8AC3E}">
        <p14:creationId xmlns:p14="http://schemas.microsoft.com/office/powerpoint/2010/main" val="553705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DF471A-EA8B-4743-9A9A-1AAC7AEC9DDC}"/>
              </a:ext>
            </a:extLst>
          </p:cNvPr>
          <p:cNvSpPr>
            <a:spLocks noGrp="1"/>
          </p:cNvSpPr>
          <p:nvPr>
            <p:ph type="sldNum" sz="quarter" idx="12"/>
          </p:nvPr>
        </p:nvSpPr>
        <p:spPr/>
        <p:txBody>
          <a:bodyPr/>
          <a:lstStyle/>
          <a:p>
            <a:fld id="{71D219B7-E8CE-4064-9912-02D53A4C10FA}" type="slidenum">
              <a:rPr lang="en-US" smtClean="0"/>
              <a:t>4</a:t>
            </a:fld>
            <a:endParaRPr lang="en-US"/>
          </a:p>
        </p:txBody>
      </p:sp>
      <p:sp>
        <p:nvSpPr>
          <p:cNvPr id="7" name="Title 1">
            <a:extLst>
              <a:ext uri="{FF2B5EF4-FFF2-40B4-BE49-F238E27FC236}">
                <a16:creationId xmlns:a16="http://schemas.microsoft.com/office/drawing/2014/main" id="{EBAEEDB2-6CA3-467E-A846-7F7E57E54E4F}"/>
              </a:ext>
            </a:extLst>
          </p:cNvPr>
          <p:cNvSpPr txBox="1">
            <a:spLocks/>
          </p:cNvSpPr>
          <p:nvPr/>
        </p:nvSpPr>
        <p:spPr>
          <a:xfrm>
            <a:off x="838200" y="486836"/>
            <a:ext cx="10515600" cy="1767417"/>
          </a:xfrm>
          <a:prstGeom prst="rect">
            <a:avLst/>
          </a:prstGeom>
        </p:spPr>
        <p:txBody>
          <a:bodyPr vert="horz" lIns="91440" tIns="45720" rIns="91440" bIns="45720" rtlCol="0" anchor="t">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dirty="0"/>
              <a:t>DOZA Proposals</a:t>
            </a:r>
          </a:p>
        </p:txBody>
      </p:sp>
      <p:sp>
        <p:nvSpPr>
          <p:cNvPr id="8" name="Content Placeholder 2">
            <a:extLst>
              <a:ext uri="{FF2B5EF4-FFF2-40B4-BE49-F238E27FC236}">
                <a16:creationId xmlns:a16="http://schemas.microsoft.com/office/drawing/2014/main" id="{9AE988DE-AD0C-40DE-B3CE-AC373F15CC42}"/>
              </a:ext>
            </a:extLst>
          </p:cNvPr>
          <p:cNvSpPr txBox="1">
            <a:spLocks/>
          </p:cNvSpPr>
          <p:nvPr/>
        </p:nvSpPr>
        <p:spPr>
          <a:xfrm>
            <a:off x="4393580" y="2254253"/>
            <a:ext cx="7798420" cy="4903335"/>
          </a:xfrm>
          <a:prstGeom prst="rect">
            <a:avLst/>
          </a:prstGeom>
          <a:solidFill>
            <a:schemeClr val="accent5">
              <a:lumMod val="20000"/>
              <a:lumOff val="80000"/>
            </a:schemeClr>
          </a:solidFill>
        </p:spPr>
        <p:txBody>
          <a:bodyPr vert="horz" lIns="91440" tIns="45720" rIns="91440" bIns="45720" rtlCol="0">
            <a:normAutofit fontScale="92500"/>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742950" indent="-742950">
              <a:buFont typeface="+mj-lt"/>
              <a:buAutoNum type="arabicPeriod"/>
            </a:pPr>
            <a:r>
              <a:rPr lang="en-US" b="1" dirty="0"/>
              <a:t>PURPOSE</a:t>
            </a:r>
            <a:r>
              <a:rPr lang="en-US" dirty="0"/>
              <a:t> of the Design overlay zone</a:t>
            </a:r>
          </a:p>
          <a:p>
            <a:pPr marL="742950" indent="-742950">
              <a:buFont typeface="+mj-lt"/>
              <a:buAutoNum type="arabicPeriod"/>
            </a:pPr>
            <a:r>
              <a:rPr lang="en-US" b="1" dirty="0"/>
              <a:t>MAP</a:t>
            </a:r>
            <a:r>
              <a:rPr lang="en-US" dirty="0"/>
              <a:t> of where the Design overlay zone applies</a:t>
            </a:r>
          </a:p>
          <a:p>
            <a:pPr marL="742950" indent="-742950">
              <a:buFont typeface="+mj-lt"/>
              <a:buAutoNum type="arabicPeriod"/>
            </a:pPr>
            <a:r>
              <a:rPr lang="en-US" b="1" dirty="0"/>
              <a:t>THRESHOLDS</a:t>
            </a:r>
            <a:r>
              <a:rPr lang="en-US" dirty="0"/>
              <a:t> for reviewing projects</a:t>
            </a:r>
          </a:p>
          <a:p>
            <a:pPr marL="742950" indent="-742950">
              <a:buFont typeface="+mj-lt"/>
              <a:buAutoNum type="arabicPeriod"/>
            </a:pPr>
            <a:r>
              <a:rPr lang="en-US" b="1" dirty="0"/>
              <a:t>PROCESS</a:t>
            </a:r>
            <a:r>
              <a:rPr lang="en-US" dirty="0"/>
              <a:t> for design review</a:t>
            </a:r>
          </a:p>
          <a:p>
            <a:pPr marL="742950" indent="-742950">
              <a:buFont typeface="+mj-lt"/>
              <a:buAutoNum type="arabicPeriod"/>
            </a:pPr>
            <a:r>
              <a:rPr lang="en-US" b="1" dirty="0"/>
              <a:t>TOOLS </a:t>
            </a:r>
            <a:r>
              <a:rPr lang="en-US" dirty="0"/>
              <a:t>for evaluating projects</a:t>
            </a:r>
          </a:p>
          <a:p>
            <a:pPr lvl="1">
              <a:buFont typeface="Wingdings" panose="05000000000000000000" pitchFamily="2" charset="2"/>
              <a:buChar char="§"/>
            </a:pPr>
            <a:r>
              <a:rPr lang="en-US" dirty="0"/>
              <a:t>Portland Citywide Design Guidelines</a:t>
            </a:r>
          </a:p>
          <a:p>
            <a:pPr lvl="1">
              <a:buFont typeface="Wingdings" panose="05000000000000000000" pitchFamily="2" charset="2"/>
              <a:buChar char="§"/>
            </a:pPr>
            <a:r>
              <a:rPr lang="en-US" dirty="0"/>
              <a:t>Design Standards  </a:t>
            </a:r>
          </a:p>
          <a:p>
            <a:pPr marL="742950" indent="-742950">
              <a:buFont typeface="+mj-lt"/>
              <a:buAutoNum type="arabicPeriod"/>
            </a:pPr>
            <a:endParaRPr lang="en-US" b="1" dirty="0"/>
          </a:p>
        </p:txBody>
      </p:sp>
      <p:pic>
        <p:nvPicPr>
          <p:cNvPr id="9" name="Picture 8" descr="A brick building&#10;&#10;Description generated with very high confidence">
            <a:extLst>
              <a:ext uri="{FF2B5EF4-FFF2-40B4-BE49-F238E27FC236}">
                <a16:creationId xmlns:a16="http://schemas.microsoft.com/office/drawing/2014/main" id="{399DA33B-B3D8-4ADE-A178-198C01667B80}"/>
              </a:ext>
            </a:extLst>
          </p:cNvPr>
          <p:cNvPicPr>
            <a:picLocks noChangeAspect="1"/>
          </p:cNvPicPr>
          <p:nvPr/>
        </p:nvPicPr>
        <p:blipFill rotWithShape="1">
          <a:blip r:embed="rId2">
            <a:extLst>
              <a:ext uri="{28A0092B-C50C-407E-A947-70E740481C1C}">
                <a14:useLocalDpi xmlns:a14="http://schemas.microsoft.com/office/drawing/2010/main" val="0"/>
              </a:ext>
            </a:extLst>
          </a:blip>
          <a:srcRect l="20231" t="24737" r="9476" b="21673"/>
          <a:stretch/>
        </p:blipFill>
        <p:spPr>
          <a:xfrm>
            <a:off x="0" y="2254253"/>
            <a:ext cx="4287644" cy="4903335"/>
          </a:xfrm>
          <a:prstGeom prst="rect">
            <a:avLst/>
          </a:prstGeom>
        </p:spPr>
      </p:pic>
      <p:sp>
        <p:nvSpPr>
          <p:cNvPr id="11" name="Footer Placeholder 4">
            <a:extLst>
              <a:ext uri="{FF2B5EF4-FFF2-40B4-BE49-F238E27FC236}">
                <a16:creationId xmlns:a16="http://schemas.microsoft.com/office/drawing/2014/main" id="{88F1BF8C-FA48-4507-B2A8-97B14AA5D939}"/>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sp>
        <p:nvSpPr>
          <p:cNvPr id="12" name="Date Placeholder 3">
            <a:extLst>
              <a:ext uri="{FF2B5EF4-FFF2-40B4-BE49-F238E27FC236}">
                <a16:creationId xmlns:a16="http://schemas.microsoft.com/office/drawing/2014/main" id="{C23B893B-D95A-4F4A-A617-F081A0700C9D}"/>
              </a:ext>
            </a:extLst>
          </p:cNvPr>
          <p:cNvSpPr>
            <a:spLocks noGrp="1"/>
          </p:cNvSpPr>
          <p:nvPr>
            <p:ph type="dt" sz="half" idx="2"/>
          </p:nvPr>
        </p:nvSpPr>
        <p:spPr>
          <a:xfrm>
            <a:off x="838200" y="8475136"/>
            <a:ext cx="2743200" cy="486833"/>
          </a:xfrm>
        </p:spPr>
        <p:txBody>
          <a:bodyPr/>
          <a:lstStyle/>
          <a:p>
            <a:r>
              <a:rPr lang="en-US" dirty="0"/>
              <a:t>09/30/19</a:t>
            </a:r>
          </a:p>
        </p:txBody>
      </p:sp>
    </p:spTree>
    <p:extLst>
      <p:ext uri="{BB962C8B-B14F-4D97-AF65-F5344CB8AC3E}">
        <p14:creationId xmlns:p14="http://schemas.microsoft.com/office/powerpoint/2010/main" val="654676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B565-AA88-4EE2-A119-EB01EB5B4F60}"/>
              </a:ext>
            </a:extLst>
          </p:cNvPr>
          <p:cNvSpPr>
            <a:spLocks noGrp="1"/>
          </p:cNvSpPr>
          <p:nvPr>
            <p:ph type="title"/>
          </p:nvPr>
        </p:nvSpPr>
        <p:spPr/>
        <p:txBody>
          <a:bodyPr anchor="t">
            <a:normAutofit/>
          </a:bodyPr>
          <a:lstStyle/>
          <a:p>
            <a:r>
              <a:rPr lang="en-US" sz="4000" dirty="0"/>
              <a:t>1. </a:t>
            </a:r>
            <a:r>
              <a:rPr lang="en-US" sz="4000" b="1" dirty="0"/>
              <a:t>PURPOSE</a:t>
            </a:r>
            <a:r>
              <a:rPr lang="en-US" sz="4000" dirty="0"/>
              <a:t> of the Design overlay zone</a:t>
            </a:r>
          </a:p>
        </p:txBody>
      </p:sp>
      <p:sp>
        <p:nvSpPr>
          <p:cNvPr id="3" name="Content Placeholder 2">
            <a:extLst>
              <a:ext uri="{FF2B5EF4-FFF2-40B4-BE49-F238E27FC236}">
                <a16:creationId xmlns:a16="http://schemas.microsoft.com/office/drawing/2014/main" id="{651ADF2D-0BDE-49A6-92DD-42CDDA9CF398}"/>
              </a:ext>
            </a:extLst>
          </p:cNvPr>
          <p:cNvSpPr>
            <a:spLocks noGrp="1"/>
          </p:cNvSpPr>
          <p:nvPr>
            <p:ph idx="1"/>
          </p:nvPr>
        </p:nvSpPr>
        <p:spPr>
          <a:xfrm>
            <a:off x="3413200" y="1403712"/>
            <a:ext cx="8708177" cy="6521272"/>
          </a:xfrm>
          <a:noFill/>
          <a:ln w="19050">
            <a:noFill/>
          </a:ln>
        </p:spPr>
        <p:txBody>
          <a:bodyPr wrap="square">
            <a:spAutoFit/>
          </a:bodyPr>
          <a:lstStyle/>
          <a:p>
            <a:pPr marL="0" indent="0">
              <a:buNone/>
            </a:pPr>
            <a:r>
              <a:rPr lang="en-US" sz="2600" dirty="0"/>
              <a:t>33.420.010 Purpose</a:t>
            </a:r>
          </a:p>
          <a:p>
            <a:pPr marL="0" indent="0">
              <a:buNone/>
            </a:pPr>
            <a:r>
              <a:rPr lang="en-US" sz="2800" dirty="0">
                <a:latin typeface="+mj-lt"/>
              </a:rPr>
              <a:t>The Design overlay zone ensures that Portland is a city designed for people. </a:t>
            </a:r>
          </a:p>
          <a:p>
            <a:pPr marL="0" indent="0">
              <a:buNone/>
            </a:pPr>
            <a:r>
              <a:rPr lang="en-US" sz="2800" dirty="0">
                <a:latin typeface="+mj-lt"/>
              </a:rPr>
              <a:t>The Design overlay zone supports the city’s evolution within current and emerging centers of civic life. The overlay promotes design excellence in the built environment through the application of additional design guidelines and standards that: </a:t>
            </a:r>
          </a:p>
          <a:p>
            <a:pPr lvl="0"/>
            <a:r>
              <a:rPr lang="en-US" sz="2600" u="sng" dirty="0">
                <a:latin typeface="+mj-lt"/>
              </a:rPr>
              <a:t>Build on </a:t>
            </a:r>
            <a:r>
              <a:rPr lang="en-US" sz="2600" b="1" u="sng" dirty="0">
                <a:latin typeface="+mj-lt"/>
              </a:rPr>
              <a:t>context</a:t>
            </a:r>
            <a:r>
              <a:rPr lang="en-US" sz="2600" u="sng" dirty="0">
                <a:latin typeface="+mj-lt"/>
              </a:rPr>
              <a:t> </a:t>
            </a:r>
            <a:r>
              <a:rPr lang="en-US" sz="2600" dirty="0">
                <a:latin typeface="+mj-lt"/>
              </a:rPr>
              <a:t>by enhancing the distinctive physical, natural, historic and cultural qualities of the location while accommodating growth and change;</a:t>
            </a:r>
          </a:p>
          <a:p>
            <a:pPr lvl="0"/>
            <a:r>
              <a:rPr lang="en-US" sz="2600" u="sng" dirty="0">
                <a:latin typeface="+mj-lt"/>
              </a:rPr>
              <a:t>Contribute to a </a:t>
            </a:r>
            <a:r>
              <a:rPr lang="en-US" sz="2600" b="1" u="sng" dirty="0">
                <a:latin typeface="+mj-lt"/>
              </a:rPr>
              <a:t>public realm</a:t>
            </a:r>
            <a:r>
              <a:rPr lang="en-US" sz="2600" u="sng" dirty="0">
                <a:latin typeface="+mj-lt"/>
              </a:rPr>
              <a:t> </a:t>
            </a:r>
            <a:r>
              <a:rPr lang="en-US" sz="2600" dirty="0">
                <a:latin typeface="+mj-lt"/>
              </a:rPr>
              <a:t>that encourages social interaction and fosters inclusivity in people’s daily experience; and</a:t>
            </a:r>
          </a:p>
          <a:p>
            <a:pPr lvl="0"/>
            <a:r>
              <a:rPr lang="en-US" sz="2600" u="sng" dirty="0">
                <a:latin typeface="+mj-lt"/>
              </a:rPr>
              <a:t>Promotes </a:t>
            </a:r>
            <a:r>
              <a:rPr lang="en-US" sz="2600" b="1" u="sng" dirty="0">
                <a:latin typeface="+mj-lt"/>
              </a:rPr>
              <a:t>quality and long-term resilience</a:t>
            </a:r>
            <a:r>
              <a:rPr lang="en-US" sz="2600" u="sng" dirty="0">
                <a:latin typeface="+mj-lt"/>
              </a:rPr>
              <a:t> </a:t>
            </a:r>
            <a:r>
              <a:rPr lang="en-US" sz="2600" dirty="0">
                <a:latin typeface="+mj-lt"/>
              </a:rPr>
              <a:t>in the face of changing demographics, climate and economy. </a:t>
            </a:r>
            <a:endParaRPr lang="en-US" sz="2600" dirty="0"/>
          </a:p>
        </p:txBody>
      </p:sp>
      <p:sp>
        <p:nvSpPr>
          <p:cNvPr id="6" name="Slide Number Placeholder 5">
            <a:extLst>
              <a:ext uri="{FF2B5EF4-FFF2-40B4-BE49-F238E27FC236}">
                <a16:creationId xmlns:a16="http://schemas.microsoft.com/office/drawing/2014/main" id="{977CD992-3BF0-4B7C-B95F-FB427C7D0925}"/>
              </a:ext>
            </a:extLst>
          </p:cNvPr>
          <p:cNvSpPr>
            <a:spLocks noGrp="1"/>
          </p:cNvSpPr>
          <p:nvPr>
            <p:ph type="sldNum" sz="quarter" idx="12"/>
          </p:nvPr>
        </p:nvSpPr>
        <p:spPr/>
        <p:txBody>
          <a:bodyPr/>
          <a:lstStyle/>
          <a:p>
            <a:fld id="{71D219B7-E8CE-4064-9912-02D53A4C10FA}" type="slidenum">
              <a:rPr lang="en-US" smtClean="0"/>
              <a:t>5</a:t>
            </a:fld>
            <a:endParaRPr lang="en-US" dirty="0"/>
          </a:p>
        </p:txBody>
      </p:sp>
      <p:pic>
        <p:nvPicPr>
          <p:cNvPr id="11" name="Picture 10" descr="A sign on the side of a building&#10;&#10;Description generated with very high confidence">
            <a:extLst>
              <a:ext uri="{FF2B5EF4-FFF2-40B4-BE49-F238E27FC236}">
                <a16:creationId xmlns:a16="http://schemas.microsoft.com/office/drawing/2014/main" id="{0E46C20D-6B88-4445-AD56-DECE88B1ABBC}"/>
              </a:ext>
            </a:extLst>
          </p:cNvPr>
          <p:cNvPicPr>
            <a:picLocks noChangeAspect="1"/>
          </p:cNvPicPr>
          <p:nvPr/>
        </p:nvPicPr>
        <p:blipFill rotWithShape="1">
          <a:blip r:embed="rId2">
            <a:extLst>
              <a:ext uri="{28A0092B-C50C-407E-A947-70E740481C1C}">
                <a14:useLocalDpi xmlns:a14="http://schemas.microsoft.com/office/drawing/2010/main" val="0"/>
              </a:ext>
            </a:extLst>
          </a:blip>
          <a:srcRect l="51454" t="7256" r="18619" b="7263"/>
          <a:stretch/>
        </p:blipFill>
        <p:spPr>
          <a:xfrm>
            <a:off x="0" y="1402258"/>
            <a:ext cx="3279384" cy="6244787"/>
          </a:xfrm>
          <a:prstGeom prst="rect">
            <a:avLst/>
          </a:prstGeom>
        </p:spPr>
      </p:pic>
      <p:sp>
        <p:nvSpPr>
          <p:cNvPr id="10" name="Footer Placeholder 4">
            <a:extLst>
              <a:ext uri="{FF2B5EF4-FFF2-40B4-BE49-F238E27FC236}">
                <a16:creationId xmlns:a16="http://schemas.microsoft.com/office/drawing/2014/main" id="{8F18F0FF-FC0F-4A61-8A4E-83B06DF8AE16}"/>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sp>
        <p:nvSpPr>
          <p:cNvPr id="12" name="Date Placeholder 3">
            <a:extLst>
              <a:ext uri="{FF2B5EF4-FFF2-40B4-BE49-F238E27FC236}">
                <a16:creationId xmlns:a16="http://schemas.microsoft.com/office/drawing/2014/main" id="{2E6913AB-F4B3-4D81-8505-FE15083F1C21}"/>
              </a:ext>
            </a:extLst>
          </p:cNvPr>
          <p:cNvSpPr>
            <a:spLocks noGrp="1"/>
          </p:cNvSpPr>
          <p:nvPr>
            <p:ph type="dt" sz="half" idx="2"/>
          </p:nvPr>
        </p:nvSpPr>
        <p:spPr>
          <a:xfrm>
            <a:off x="838200" y="8475136"/>
            <a:ext cx="2743200" cy="486833"/>
          </a:xfrm>
        </p:spPr>
        <p:txBody>
          <a:bodyPr/>
          <a:lstStyle/>
          <a:p>
            <a:r>
              <a:rPr lang="en-US" dirty="0"/>
              <a:t>09/30/19</a:t>
            </a:r>
          </a:p>
        </p:txBody>
      </p:sp>
    </p:spTree>
    <p:extLst>
      <p:ext uri="{BB962C8B-B14F-4D97-AF65-F5344CB8AC3E}">
        <p14:creationId xmlns:p14="http://schemas.microsoft.com/office/powerpoint/2010/main" val="421965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B565-AA88-4EE2-A119-EB01EB5B4F60}"/>
              </a:ext>
            </a:extLst>
          </p:cNvPr>
          <p:cNvSpPr>
            <a:spLocks noGrp="1"/>
          </p:cNvSpPr>
          <p:nvPr>
            <p:ph type="title"/>
          </p:nvPr>
        </p:nvSpPr>
        <p:spPr/>
        <p:txBody>
          <a:bodyPr anchor="t">
            <a:normAutofit/>
          </a:bodyPr>
          <a:lstStyle/>
          <a:p>
            <a:r>
              <a:rPr lang="en-US" sz="4000" dirty="0"/>
              <a:t>2. </a:t>
            </a:r>
            <a:r>
              <a:rPr lang="en-US" sz="4000" b="1" dirty="0"/>
              <a:t>Map</a:t>
            </a:r>
            <a:r>
              <a:rPr lang="en-US" sz="4000" dirty="0"/>
              <a:t> of where the Design overlay zone applies</a:t>
            </a:r>
          </a:p>
        </p:txBody>
      </p:sp>
      <p:sp>
        <p:nvSpPr>
          <p:cNvPr id="6" name="Slide Number Placeholder 5">
            <a:extLst>
              <a:ext uri="{FF2B5EF4-FFF2-40B4-BE49-F238E27FC236}">
                <a16:creationId xmlns:a16="http://schemas.microsoft.com/office/drawing/2014/main" id="{977CD992-3BF0-4B7C-B95F-FB427C7D0925}"/>
              </a:ext>
            </a:extLst>
          </p:cNvPr>
          <p:cNvSpPr>
            <a:spLocks noGrp="1"/>
          </p:cNvSpPr>
          <p:nvPr>
            <p:ph type="sldNum" sz="quarter" idx="12"/>
          </p:nvPr>
        </p:nvSpPr>
        <p:spPr/>
        <p:txBody>
          <a:bodyPr/>
          <a:lstStyle/>
          <a:p>
            <a:fld id="{71D219B7-E8CE-4064-9912-02D53A4C10FA}" type="slidenum">
              <a:rPr lang="en-US" smtClean="0"/>
              <a:t>6</a:t>
            </a:fld>
            <a:endParaRPr lang="en-US"/>
          </a:p>
        </p:txBody>
      </p:sp>
      <p:sp>
        <p:nvSpPr>
          <p:cNvPr id="15" name="Footer Placeholder 4">
            <a:extLst>
              <a:ext uri="{FF2B5EF4-FFF2-40B4-BE49-F238E27FC236}">
                <a16:creationId xmlns:a16="http://schemas.microsoft.com/office/drawing/2014/main" id="{3059D467-D00A-4822-B4DB-ECA8EB46FD8D}"/>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pic>
        <p:nvPicPr>
          <p:cNvPr id="9" name="officeArt object">
            <a:extLst>
              <a:ext uri="{FF2B5EF4-FFF2-40B4-BE49-F238E27FC236}">
                <a16:creationId xmlns:a16="http://schemas.microsoft.com/office/drawing/2014/main" id="{0C110640-45A9-4F48-B1E3-F47F62D94CB3}"/>
              </a:ext>
            </a:extLst>
          </p:cNvPr>
          <p:cNvPicPr/>
          <p:nvPr/>
        </p:nvPicPr>
        <p:blipFill rotWithShape="1">
          <a:blip r:embed="rId2" cstate="print">
            <a:extLst>
              <a:ext uri="{28A0092B-C50C-407E-A947-70E740481C1C}">
                <a14:useLocalDpi xmlns:a14="http://schemas.microsoft.com/office/drawing/2010/main" val="0"/>
              </a:ext>
            </a:extLst>
          </a:blip>
          <a:srcRect l="12984" t="7653" r="18402" b="8654"/>
          <a:stretch/>
        </p:blipFill>
        <p:spPr bwMode="auto">
          <a:xfrm>
            <a:off x="1989331" y="988255"/>
            <a:ext cx="8470514" cy="7167492"/>
          </a:xfrm>
          <a:prstGeom prst="rect">
            <a:avLst/>
          </a:prstGeom>
          <a:ln>
            <a:noFill/>
          </a:ln>
          <a:effectLst/>
          <a:extLst>
            <a:ext uri="{53640926-AAD7-44D8-BBD7-CCE9431645EC}">
              <a14:shadowObscured xmlns:a14="http://schemas.microsoft.com/office/drawing/2010/main"/>
            </a:ext>
          </a:extLst>
        </p:spPr>
      </p:pic>
      <p:pic>
        <p:nvPicPr>
          <p:cNvPr id="11" name="officeArt object">
            <a:extLst>
              <a:ext uri="{FF2B5EF4-FFF2-40B4-BE49-F238E27FC236}">
                <a16:creationId xmlns:a16="http://schemas.microsoft.com/office/drawing/2014/main" id="{C84AF8D0-EAA6-491C-9380-9D672DAEAEC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132282" y="1605328"/>
            <a:ext cx="2582074" cy="2643318"/>
          </a:xfrm>
          <a:prstGeom prst="rect">
            <a:avLst/>
          </a:prstGeom>
          <a:ln w="12700" cap="flat">
            <a:solidFill>
              <a:schemeClr val="bg1">
                <a:lumMod val="75000"/>
              </a:schemeClr>
            </a:solidFill>
            <a:prstDash val="solid"/>
            <a:round/>
          </a:ln>
          <a:effectLst/>
        </p:spPr>
      </p:pic>
      <p:sp>
        <p:nvSpPr>
          <p:cNvPr id="10" name="Rectangle 9">
            <a:extLst>
              <a:ext uri="{FF2B5EF4-FFF2-40B4-BE49-F238E27FC236}">
                <a16:creationId xmlns:a16="http://schemas.microsoft.com/office/drawing/2014/main" id="{62E0F1C0-9B70-47E3-B6D9-5A1821922A8F}"/>
              </a:ext>
            </a:extLst>
          </p:cNvPr>
          <p:cNvSpPr/>
          <p:nvPr/>
        </p:nvSpPr>
        <p:spPr>
          <a:xfrm>
            <a:off x="477644" y="4103869"/>
            <a:ext cx="3447585" cy="1938992"/>
          </a:xfrm>
          <a:prstGeom prst="rect">
            <a:avLst/>
          </a:prstGeom>
          <a:solidFill>
            <a:schemeClr val="accent5">
              <a:lumMod val="20000"/>
              <a:lumOff val="80000"/>
            </a:schemeClr>
          </a:solidFill>
        </p:spPr>
        <p:txBody>
          <a:bodyPr wrap="square">
            <a:spAutoFit/>
          </a:bodyPr>
          <a:lstStyle/>
          <a:p>
            <a:r>
              <a:rPr lang="en-US" sz="2400" b="1" dirty="0"/>
              <a:t>Remove</a:t>
            </a:r>
            <a:r>
              <a:rPr lang="en-US" sz="2400" dirty="0"/>
              <a:t> the Design overlay zone from single-dwelling-zoned properties outside of the Terwilliger Design District</a:t>
            </a:r>
            <a:r>
              <a:rPr lang="en-US" sz="2400" dirty="0">
                <a:latin typeface="Calibri" panose="020F0502020204030204" pitchFamily="34" charset="0"/>
              </a:rPr>
              <a:t> </a:t>
            </a:r>
            <a:endParaRPr lang="en-US" sz="2400" dirty="0"/>
          </a:p>
        </p:txBody>
      </p:sp>
      <p:sp>
        <p:nvSpPr>
          <p:cNvPr id="16" name="Date Placeholder 3">
            <a:extLst>
              <a:ext uri="{FF2B5EF4-FFF2-40B4-BE49-F238E27FC236}">
                <a16:creationId xmlns:a16="http://schemas.microsoft.com/office/drawing/2014/main" id="{9D9A2FEA-E7D9-4724-96E5-23954C17E3EB}"/>
              </a:ext>
            </a:extLst>
          </p:cNvPr>
          <p:cNvSpPr>
            <a:spLocks noGrp="1"/>
          </p:cNvSpPr>
          <p:nvPr>
            <p:ph type="dt" sz="half" idx="2"/>
          </p:nvPr>
        </p:nvSpPr>
        <p:spPr>
          <a:xfrm>
            <a:off x="838200" y="8475136"/>
            <a:ext cx="2743200" cy="486833"/>
          </a:xfrm>
        </p:spPr>
        <p:txBody>
          <a:bodyPr/>
          <a:lstStyle/>
          <a:p>
            <a:r>
              <a:rPr lang="en-US" dirty="0"/>
              <a:t>09/30/19</a:t>
            </a:r>
          </a:p>
        </p:txBody>
      </p:sp>
    </p:spTree>
    <p:extLst>
      <p:ext uri="{BB962C8B-B14F-4D97-AF65-F5344CB8AC3E}">
        <p14:creationId xmlns:p14="http://schemas.microsoft.com/office/powerpoint/2010/main" val="212941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986FC6-76B7-4828-A4FB-FF05135D833D}"/>
              </a:ext>
            </a:extLst>
          </p:cNvPr>
          <p:cNvSpPr>
            <a:spLocks noGrp="1"/>
          </p:cNvSpPr>
          <p:nvPr>
            <p:ph type="sldNum" sz="quarter" idx="12"/>
          </p:nvPr>
        </p:nvSpPr>
        <p:spPr/>
        <p:txBody>
          <a:bodyPr/>
          <a:lstStyle/>
          <a:p>
            <a:fld id="{71D219B7-E8CE-4064-9912-02D53A4C10FA}" type="slidenum">
              <a:rPr lang="en-US" smtClean="0"/>
              <a:t>7</a:t>
            </a:fld>
            <a:endParaRPr lang="en-US"/>
          </a:p>
        </p:txBody>
      </p:sp>
      <p:sp>
        <p:nvSpPr>
          <p:cNvPr id="90" name="Title 1">
            <a:extLst>
              <a:ext uri="{FF2B5EF4-FFF2-40B4-BE49-F238E27FC236}">
                <a16:creationId xmlns:a16="http://schemas.microsoft.com/office/drawing/2014/main" id="{F2A3C099-BE0D-4A29-A81B-B0E5FFCF9B30}"/>
              </a:ext>
            </a:extLst>
          </p:cNvPr>
          <p:cNvSpPr txBox="1">
            <a:spLocks/>
          </p:cNvSpPr>
          <p:nvPr/>
        </p:nvSpPr>
        <p:spPr>
          <a:xfrm>
            <a:off x="838200" y="486836"/>
            <a:ext cx="10515600" cy="1767417"/>
          </a:xfrm>
          <a:prstGeom prst="rect">
            <a:avLst/>
          </a:prstGeom>
        </p:spPr>
        <p:txBody>
          <a:bodyPr anchor="t">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4000" dirty="0"/>
              <a:t>3. </a:t>
            </a:r>
            <a:r>
              <a:rPr lang="en-US" sz="4000" b="1" dirty="0"/>
              <a:t>THRESHOLDS </a:t>
            </a:r>
            <a:r>
              <a:rPr lang="en-US" sz="4000" dirty="0"/>
              <a:t>for reviewing projects</a:t>
            </a:r>
          </a:p>
        </p:txBody>
      </p:sp>
      <p:sp>
        <p:nvSpPr>
          <p:cNvPr id="45" name="Date Placeholder 3">
            <a:extLst>
              <a:ext uri="{FF2B5EF4-FFF2-40B4-BE49-F238E27FC236}">
                <a16:creationId xmlns:a16="http://schemas.microsoft.com/office/drawing/2014/main" id="{FDB0310A-1806-4410-A84D-C018DAC6FB3E}"/>
              </a:ext>
            </a:extLst>
          </p:cNvPr>
          <p:cNvSpPr>
            <a:spLocks noGrp="1"/>
          </p:cNvSpPr>
          <p:nvPr>
            <p:ph type="dt" sz="half" idx="2"/>
          </p:nvPr>
        </p:nvSpPr>
        <p:spPr>
          <a:xfrm>
            <a:off x="838200" y="8475136"/>
            <a:ext cx="2743200" cy="486833"/>
          </a:xfrm>
        </p:spPr>
        <p:txBody>
          <a:bodyPr/>
          <a:lstStyle/>
          <a:p>
            <a:r>
              <a:rPr lang="en-US" dirty="0"/>
              <a:t>04/08/2019</a:t>
            </a:r>
          </a:p>
        </p:txBody>
      </p:sp>
      <p:sp>
        <p:nvSpPr>
          <p:cNvPr id="46" name="Footer Placeholder 4">
            <a:extLst>
              <a:ext uri="{FF2B5EF4-FFF2-40B4-BE49-F238E27FC236}">
                <a16:creationId xmlns:a16="http://schemas.microsoft.com/office/drawing/2014/main" id="{FEB39AF4-57C4-41AD-A88C-162ECF4D5F96}"/>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pic>
        <p:nvPicPr>
          <p:cNvPr id="47" name="Picture 46">
            <a:extLst>
              <a:ext uri="{FF2B5EF4-FFF2-40B4-BE49-F238E27FC236}">
                <a16:creationId xmlns:a16="http://schemas.microsoft.com/office/drawing/2014/main" id="{D6973D3E-BA14-41F9-9BB2-081C2FD0757D}"/>
              </a:ext>
            </a:extLst>
          </p:cNvPr>
          <p:cNvPicPr>
            <a:picLocks noChangeAspect="1"/>
          </p:cNvPicPr>
          <p:nvPr/>
        </p:nvPicPr>
        <p:blipFill rotWithShape="1">
          <a:blip r:embed="rId2">
            <a:extLst>
              <a:ext uri="{28A0092B-C50C-407E-A947-70E740481C1C}">
                <a14:useLocalDpi xmlns:a14="http://schemas.microsoft.com/office/drawing/2010/main" val="0"/>
              </a:ext>
            </a:extLst>
          </a:blip>
          <a:srcRect t="-1" b="-1402"/>
          <a:stretch/>
        </p:blipFill>
        <p:spPr>
          <a:xfrm>
            <a:off x="279160" y="1525450"/>
            <a:ext cx="11524971" cy="7618550"/>
          </a:xfrm>
          <a:prstGeom prst="rect">
            <a:avLst/>
          </a:prstGeom>
          <a:solidFill>
            <a:schemeClr val="bg1"/>
          </a:solidFill>
        </p:spPr>
      </p:pic>
      <p:sp>
        <p:nvSpPr>
          <p:cNvPr id="50" name="TextBox 49">
            <a:extLst>
              <a:ext uri="{FF2B5EF4-FFF2-40B4-BE49-F238E27FC236}">
                <a16:creationId xmlns:a16="http://schemas.microsoft.com/office/drawing/2014/main" id="{37DBF2F2-3D7E-49DE-826D-1AF327381162}"/>
              </a:ext>
            </a:extLst>
          </p:cNvPr>
          <p:cNvSpPr txBox="1"/>
          <p:nvPr/>
        </p:nvSpPr>
        <p:spPr>
          <a:xfrm>
            <a:off x="-135108" y="1162638"/>
            <a:ext cx="8472170" cy="461665"/>
          </a:xfrm>
          <a:prstGeom prst="rect">
            <a:avLst/>
          </a:prstGeom>
          <a:noFill/>
        </p:spPr>
        <p:txBody>
          <a:bodyPr wrap="square" rtlCol="0">
            <a:spAutoFit/>
          </a:bodyPr>
          <a:lstStyle/>
          <a:p>
            <a:pPr algn="ctr"/>
            <a:r>
              <a:rPr lang="en-US" sz="2400" b="1" dirty="0">
                <a:cs typeface="Arial" panose="020B0604020202020204" pitchFamily="34" charset="0"/>
              </a:rPr>
              <a:t>Design overlay zone ‘d’ </a:t>
            </a:r>
            <a:r>
              <a:rPr lang="en-US" sz="2400" dirty="0">
                <a:cs typeface="Arial" panose="020B0604020202020204" pitchFamily="34" charset="0"/>
              </a:rPr>
              <a:t>outside the Central City</a:t>
            </a:r>
          </a:p>
        </p:txBody>
      </p:sp>
      <p:sp>
        <p:nvSpPr>
          <p:cNvPr id="89" name="Rectangle 88">
            <a:extLst>
              <a:ext uri="{FF2B5EF4-FFF2-40B4-BE49-F238E27FC236}">
                <a16:creationId xmlns:a16="http://schemas.microsoft.com/office/drawing/2014/main" id="{E534A322-75C9-48FC-8400-5AD4C18D5DE7}"/>
              </a:ext>
            </a:extLst>
          </p:cNvPr>
          <p:cNvSpPr/>
          <p:nvPr/>
        </p:nvSpPr>
        <p:spPr>
          <a:xfrm>
            <a:off x="8150620" y="1284350"/>
            <a:ext cx="3610850" cy="1938992"/>
          </a:xfrm>
          <a:prstGeom prst="rect">
            <a:avLst/>
          </a:prstGeom>
          <a:solidFill>
            <a:schemeClr val="accent5">
              <a:lumMod val="20000"/>
              <a:lumOff val="80000"/>
            </a:schemeClr>
          </a:solidFill>
        </p:spPr>
        <p:txBody>
          <a:bodyPr wrap="square">
            <a:spAutoFit/>
          </a:bodyPr>
          <a:lstStyle/>
          <a:p>
            <a:r>
              <a:rPr lang="en-US" sz="2400" dirty="0">
                <a:latin typeface="Calibri" panose="020F0502020204030204" pitchFamily="34" charset="0"/>
                <a:ea typeface="Calibri" panose="020F0502020204030204" pitchFamily="34" charset="0"/>
              </a:rPr>
              <a:t>a.  Establish review   </a:t>
            </a:r>
          </a:p>
          <a:p>
            <a:r>
              <a:rPr lang="en-US" sz="2400" dirty="0">
                <a:latin typeface="Calibri" panose="020F0502020204030204" pitchFamily="34" charset="0"/>
                <a:ea typeface="Calibri" panose="020F0502020204030204" pitchFamily="34" charset="0"/>
              </a:rPr>
              <a:t>thresholds based on size and scale</a:t>
            </a:r>
          </a:p>
          <a:p>
            <a:r>
              <a:rPr lang="en-US" sz="2400" dirty="0"/>
              <a:t>c.  Allow </a:t>
            </a:r>
            <a:r>
              <a:rPr lang="en-US" sz="2400" b="1" dirty="0"/>
              <a:t>Gateway</a:t>
            </a:r>
            <a:r>
              <a:rPr lang="en-US" sz="2400" dirty="0"/>
              <a:t> to use Design Plan Check</a:t>
            </a:r>
          </a:p>
        </p:txBody>
      </p:sp>
      <p:sp>
        <p:nvSpPr>
          <p:cNvPr id="51" name="Date Placeholder 3">
            <a:extLst>
              <a:ext uri="{FF2B5EF4-FFF2-40B4-BE49-F238E27FC236}">
                <a16:creationId xmlns:a16="http://schemas.microsoft.com/office/drawing/2014/main" id="{874302D9-F274-446A-B883-05902C141555}"/>
              </a:ext>
            </a:extLst>
          </p:cNvPr>
          <p:cNvSpPr txBox="1">
            <a:spLocks/>
          </p:cNvSpPr>
          <p:nvPr/>
        </p:nvSpPr>
        <p:spPr>
          <a:xfrm>
            <a:off x="990600" y="8627536"/>
            <a:ext cx="2743200" cy="486833"/>
          </a:xfrm>
          <a:prstGeom prst="rect">
            <a:avLst/>
          </a:prstGeom>
        </p:spPr>
        <p:txBody>
          <a:bodyPr vert="horz" lIns="91440" tIns="45720" rIns="91440" bIns="45720" rtlCol="0" anchor="ctr"/>
          <a:lstStyle>
            <a:defPPr>
              <a:defRPr lang="en-US"/>
            </a:defPPr>
            <a:lvl1pPr marL="0" algn="l"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09/30/19</a:t>
            </a:r>
            <a:endParaRPr lang="en-US" dirty="0"/>
          </a:p>
        </p:txBody>
      </p:sp>
    </p:spTree>
    <p:extLst>
      <p:ext uri="{BB962C8B-B14F-4D97-AF65-F5344CB8AC3E}">
        <p14:creationId xmlns:p14="http://schemas.microsoft.com/office/powerpoint/2010/main" val="3548894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986FC6-76B7-4828-A4FB-FF05135D833D}"/>
              </a:ext>
            </a:extLst>
          </p:cNvPr>
          <p:cNvSpPr>
            <a:spLocks noGrp="1"/>
          </p:cNvSpPr>
          <p:nvPr>
            <p:ph type="sldNum" sz="quarter" idx="12"/>
          </p:nvPr>
        </p:nvSpPr>
        <p:spPr/>
        <p:txBody>
          <a:bodyPr/>
          <a:lstStyle/>
          <a:p>
            <a:fld id="{71D219B7-E8CE-4064-9912-02D53A4C10FA}" type="slidenum">
              <a:rPr lang="en-US" smtClean="0"/>
              <a:t>8</a:t>
            </a:fld>
            <a:endParaRPr lang="en-US"/>
          </a:p>
        </p:txBody>
      </p:sp>
      <p:sp>
        <p:nvSpPr>
          <p:cNvPr id="90" name="Title 1">
            <a:extLst>
              <a:ext uri="{FF2B5EF4-FFF2-40B4-BE49-F238E27FC236}">
                <a16:creationId xmlns:a16="http://schemas.microsoft.com/office/drawing/2014/main" id="{F2A3C099-BE0D-4A29-A81B-B0E5FFCF9B30}"/>
              </a:ext>
            </a:extLst>
          </p:cNvPr>
          <p:cNvSpPr txBox="1">
            <a:spLocks/>
          </p:cNvSpPr>
          <p:nvPr/>
        </p:nvSpPr>
        <p:spPr>
          <a:xfrm>
            <a:off x="838200" y="486836"/>
            <a:ext cx="10515600" cy="1767417"/>
          </a:xfrm>
          <a:prstGeom prst="rect">
            <a:avLst/>
          </a:prstGeom>
        </p:spPr>
        <p:txBody>
          <a:bodyPr anchor="t">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4000" dirty="0"/>
              <a:t>3. </a:t>
            </a:r>
            <a:r>
              <a:rPr lang="en-US" sz="4000" b="1" dirty="0"/>
              <a:t>THRESHOLDS </a:t>
            </a:r>
            <a:r>
              <a:rPr lang="en-US" sz="4000" dirty="0"/>
              <a:t>for reviewing projects</a:t>
            </a:r>
          </a:p>
        </p:txBody>
      </p:sp>
      <p:sp>
        <p:nvSpPr>
          <p:cNvPr id="45" name="Date Placeholder 3">
            <a:extLst>
              <a:ext uri="{FF2B5EF4-FFF2-40B4-BE49-F238E27FC236}">
                <a16:creationId xmlns:a16="http://schemas.microsoft.com/office/drawing/2014/main" id="{FDB0310A-1806-4410-A84D-C018DAC6FB3E}"/>
              </a:ext>
            </a:extLst>
          </p:cNvPr>
          <p:cNvSpPr>
            <a:spLocks noGrp="1"/>
          </p:cNvSpPr>
          <p:nvPr>
            <p:ph type="dt" sz="half" idx="2"/>
          </p:nvPr>
        </p:nvSpPr>
        <p:spPr>
          <a:xfrm>
            <a:off x="838200" y="8475136"/>
            <a:ext cx="2743200" cy="486833"/>
          </a:xfrm>
        </p:spPr>
        <p:txBody>
          <a:bodyPr/>
          <a:lstStyle/>
          <a:p>
            <a:r>
              <a:rPr lang="en-US" dirty="0"/>
              <a:t>04/08/2019</a:t>
            </a:r>
          </a:p>
        </p:txBody>
      </p:sp>
      <p:sp>
        <p:nvSpPr>
          <p:cNvPr id="46" name="Footer Placeholder 4">
            <a:extLst>
              <a:ext uri="{FF2B5EF4-FFF2-40B4-BE49-F238E27FC236}">
                <a16:creationId xmlns:a16="http://schemas.microsoft.com/office/drawing/2014/main" id="{FEB39AF4-57C4-41AD-A88C-162ECF4D5F96}"/>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pic>
        <p:nvPicPr>
          <p:cNvPr id="3" name="Picture 2">
            <a:extLst>
              <a:ext uri="{FF2B5EF4-FFF2-40B4-BE49-F238E27FC236}">
                <a16:creationId xmlns:a16="http://schemas.microsoft.com/office/drawing/2014/main" id="{1184E846-54BD-4D02-8918-7CDEE8AD8FBF}"/>
              </a:ext>
            </a:extLst>
          </p:cNvPr>
          <p:cNvPicPr>
            <a:picLocks noChangeAspect="1"/>
          </p:cNvPicPr>
          <p:nvPr/>
        </p:nvPicPr>
        <p:blipFill rotWithShape="1">
          <a:blip r:embed="rId2">
            <a:extLst>
              <a:ext uri="{28A0092B-C50C-407E-A947-70E740481C1C}">
                <a14:useLocalDpi xmlns:a14="http://schemas.microsoft.com/office/drawing/2010/main" val="0"/>
              </a:ext>
            </a:extLst>
          </a:blip>
          <a:srcRect t="-1" b="-1402"/>
          <a:stretch/>
        </p:blipFill>
        <p:spPr>
          <a:xfrm>
            <a:off x="248950" y="1525450"/>
            <a:ext cx="11524971" cy="7618550"/>
          </a:xfrm>
          <a:prstGeom prst="rect">
            <a:avLst/>
          </a:prstGeom>
          <a:solidFill>
            <a:schemeClr val="bg1"/>
          </a:solidFill>
        </p:spPr>
      </p:pic>
      <p:sp>
        <p:nvSpPr>
          <p:cNvPr id="14" name="Title 15">
            <a:extLst>
              <a:ext uri="{FF2B5EF4-FFF2-40B4-BE49-F238E27FC236}">
                <a16:creationId xmlns:a16="http://schemas.microsoft.com/office/drawing/2014/main" id="{D05EEB02-110E-4C20-A661-FDEF7D753314}"/>
              </a:ext>
            </a:extLst>
          </p:cNvPr>
          <p:cNvSpPr txBox="1">
            <a:spLocks/>
          </p:cNvSpPr>
          <p:nvPr/>
        </p:nvSpPr>
        <p:spPr>
          <a:xfrm>
            <a:off x="162064" y="3165341"/>
            <a:ext cx="3419336" cy="1421928"/>
          </a:xfrm>
          <a:prstGeom prst="rect">
            <a:avLst/>
          </a:prstGeom>
          <a:solidFill>
            <a:schemeClr val="bg1"/>
          </a:solidFill>
        </p:spPr>
        <p:txBody>
          <a:bodyPr vert="horz" wrap="square" lIns="91440" tIns="45720" rIns="91440" bIns="45720" rtlCol="0" anchor="b">
            <a:spAutoFit/>
          </a:bodyPr>
          <a:lstStyle>
            <a:lvl1pPr algn="ctr" defTabSz="1219170" rtl="0" eaLnBrk="1" latinLnBrk="0" hangingPunct="1">
              <a:lnSpc>
                <a:spcPct val="90000"/>
              </a:lnSpc>
              <a:spcBef>
                <a:spcPct val="0"/>
              </a:spcBef>
              <a:buNone/>
              <a:defRPr sz="8000" kern="1200">
                <a:solidFill>
                  <a:schemeClr val="tx1"/>
                </a:solidFill>
                <a:latin typeface="+mj-lt"/>
                <a:ea typeface="+mj-ea"/>
                <a:cs typeface="+mj-cs"/>
              </a:defRPr>
            </a:lvl1pPr>
          </a:lstStyle>
          <a:p>
            <a:pPr marL="285750" indent="-285750" algn="l">
              <a:buFont typeface="Arial" panose="020B0604020202020204" pitchFamily="34" charset="0"/>
              <a:buChar char="•"/>
            </a:pPr>
            <a:r>
              <a:rPr lang="en-US" sz="1600" dirty="0">
                <a:highlight>
                  <a:srgbClr val="FFFF00"/>
                </a:highlight>
                <a:latin typeface="+mn-lt"/>
                <a:cs typeface="Arial" panose="020B0604020202020204" pitchFamily="34" charset="0"/>
              </a:rPr>
              <a:t>Fewer façade alterations (awnings,  louvers…)</a:t>
            </a:r>
          </a:p>
          <a:p>
            <a:pPr marL="285750" indent="-285750" algn="l">
              <a:buFont typeface="Arial" panose="020B0604020202020204" pitchFamily="34" charset="0"/>
              <a:buChar char="•"/>
            </a:pPr>
            <a:r>
              <a:rPr lang="en-US" sz="1600" dirty="0">
                <a:highlight>
                  <a:srgbClr val="FFFF00"/>
                </a:highlight>
                <a:latin typeface="+mn-lt"/>
                <a:cs typeface="Arial" panose="020B0604020202020204" pitchFamily="34" charset="0"/>
              </a:rPr>
              <a:t>Some rooftop alterations (skylights, </a:t>
            </a:r>
            <a:r>
              <a:rPr lang="en-US" sz="1600" dirty="0" err="1">
                <a:highlight>
                  <a:srgbClr val="FFFF00"/>
                </a:highlight>
                <a:latin typeface="+mn-lt"/>
                <a:cs typeface="Arial" panose="020B0604020202020204" pitchFamily="34" charset="0"/>
              </a:rPr>
              <a:t>ecoroofs</a:t>
            </a:r>
            <a:r>
              <a:rPr lang="en-US" sz="1600" dirty="0">
                <a:highlight>
                  <a:srgbClr val="FFFF00"/>
                </a:highlight>
                <a:latin typeface="+mn-lt"/>
                <a:cs typeface="Arial" panose="020B0604020202020204" pitchFamily="34" charset="0"/>
              </a:rPr>
              <a:t>, mechanical equipment…)</a:t>
            </a:r>
          </a:p>
          <a:p>
            <a:pPr marL="285750" indent="-285750" algn="l">
              <a:buFont typeface="Arial" panose="020B0604020202020204" pitchFamily="34" charset="0"/>
              <a:buChar char="•"/>
            </a:pPr>
            <a:r>
              <a:rPr lang="en-US" sz="1600" dirty="0">
                <a:highlight>
                  <a:srgbClr val="FFFF00"/>
                </a:highlight>
                <a:latin typeface="+mn-lt"/>
                <a:cs typeface="Arial" panose="020B0604020202020204" pitchFamily="34" charset="0"/>
              </a:rPr>
              <a:t>Non-conforming upgrades</a:t>
            </a:r>
          </a:p>
          <a:p>
            <a:pPr marL="285750" indent="-285750" algn="l">
              <a:buFont typeface="Arial" panose="020B0604020202020204" pitchFamily="34" charset="0"/>
              <a:buChar char="•"/>
            </a:pPr>
            <a:endParaRPr lang="en-US" sz="1600" dirty="0">
              <a:latin typeface="+mn-lt"/>
              <a:cs typeface="Arial" panose="020B0604020202020204" pitchFamily="34" charset="0"/>
            </a:endParaRPr>
          </a:p>
        </p:txBody>
      </p:sp>
      <p:sp>
        <p:nvSpPr>
          <p:cNvPr id="15" name="Title 15">
            <a:extLst>
              <a:ext uri="{FF2B5EF4-FFF2-40B4-BE49-F238E27FC236}">
                <a16:creationId xmlns:a16="http://schemas.microsoft.com/office/drawing/2014/main" id="{0FBA6B57-8DF8-4576-B43E-CC56041AEFBF}"/>
              </a:ext>
            </a:extLst>
          </p:cNvPr>
          <p:cNvSpPr txBox="1">
            <a:spLocks/>
          </p:cNvSpPr>
          <p:nvPr/>
        </p:nvSpPr>
        <p:spPr>
          <a:xfrm>
            <a:off x="9518131" y="8167799"/>
            <a:ext cx="2743200" cy="978729"/>
          </a:xfrm>
          <a:prstGeom prst="rect">
            <a:avLst/>
          </a:prstGeom>
          <a:solidFill>
            <a:schemeClr val="bg1"/>
          </a:solidFill>
        </p:spPr>
        <p:txBody>
          <a:bodyPr vert="horz" wrap="square" lIns="91440" tIns="45720" rIns="91440" bIns="45720" rtlCol="0" anchor="b">
            <a:spAutoFit/>
          </a:bodyPr>
          <a:lstStyle>
            <a:lvl1pPr algn="ctr" defTabSz="1219170" rtl="0" eaLnBrk="1" latinLnBrk="0" hangingPunct="1">
              <a:lnSpc>
                <a:spcPct val="90000"/>
              </a:lnSpc>
              <a:spcBef>
                <a:spcPct val="0"/>
              </a:spcBef>
              <a:buNone/>
              <a:defRPr sz="8000" kern="1200">
                <a:solidFill>
                  <a:schemeClr val="tx1"/>
                </a:solidFill>
                <a:latin typeface="+mj-lt"/>
                <a:ea typeface="+mj-ea"/>
                <a:cs typeface="+mj-cs"/>
              </a:defRPr>
            </a:lvl1pPr>
          </a:lstStyle>
          <a:p>
            <a:pPr marL="285750" indent="-285750" algn="l">
              <a:buFont typeface="Arial" panose="020B0604020202020204" pitchFamily="34" charset="0"/>
              <a:buChar char="•"/>
            </a:pPr>
            <a:r>
              <a:rPr lang="en-US" sz="1600" dirty="0">
                <a:highlight>
                  <a:srgbClr val="FFFF00"/>
                </a:highlight>
                <a:latin typeface="+mn-lt"/>
                <a:cs typeface="Arial" panose="020B0604020202020204" pitchFamily="34" charset="0"/>
              </a:rPr>
              <a:t>Buildings &gt; 25k sf</a:t>
            </a:r>
          </a:p>
          <a:p>
            <a:pPr marL="285750" indent="-285750" algn="l">
              <a:buFont typeface="Arial" panose="020B0604020202020204" pitchFamily="34" charset="0"/>
              <a:buChar char="•"/>
            </a:pPr>
            <a:r>
              <a:rPr lang="en-US" sz="1600" dirty="0">
                <a:highlight>
                  <a:srgbClr val="FFFF00"/>
                </a:highlight>
                <a:latin typeface="+mn-lt"/>
                <a:cs typeface="Arial" panose="020B0604020202020204" pitchFamily="34" charset="0"/>
              </a:rPr>
              <a:t>Buildings &gt; 45 ft tall</a:t>
            </a:r>
          </a:p>
          <a:p>
            <a:pPr marL="285750" indent="-285750" algn="l">
              <a:buFont typeface="Arial" panose="020B0604020202020204" pitchFamily="34" charset="0"/>
              <a:buChar char="•"/>
            </a:pPr>
            <a:r>
              <a:rPr lang="en-US" sz="1600" dirty="0">
                <a:highlight>
                  <a:srgbClr val="FFFF00"/>
                </a:highlight>
                <a:latin typeface="+mn-lt"/>
                <a:cs typeface="Arial" panose="020B0604020202020204" pitchFamily="34" charset="0"/>
              </a:rPr>
              <a:t>Alteration &gt; 50% façade or 200 linear ft ground floor</a:t>
            </a:r>
            <a:endParaRPr lang="en-US" sz="1800" dirty="0">
              <a:highlight>
                <a:srgbClr val="FFFF00"/>
              </a:highlight>
              <a:latin typeface="+mn-lt"/>
              <a:cs typeface="Arial" panose="020B0604020202020204" pitchFamily="34" charset="0"/>
            </a:endParaRPr>
          </a:p>
        </p:txBody>
      </p:sp>
      <p:sp>
        <p:nvSpPr>
          <p:cNvPr id="6" name="TextBox 5">
            <a:extLst>
              <a:ext uri="{FF2B5EF4-FFF2-40B4-BE49-F238E27FC236}">
                <a16:creationId xmlns:a16="http://schemas.microsoft.com/office/drawing/2014/main" id="{07599650-E429-4F57-8719-E0C15CDA4ABA}"/>
              </a:ext>
            </a:extLst>
          </p:cNvPr>
          <p:cNvSpPr txBox="1"/>
          <p:nvPr/>
        </p:nvSpPr>
        <p:spPr>
          <a:xfrm>
            <a:off x="-135108" y="990575"/>
            <a:ext cx="8472170" cy="461665"/>
          </a:xfrm>
          <a:prstGeom prst="rect">
            <a:avLst/>
          </a:prstGeom>
          <a:noFill/>
        </p:spPr>
        <p:txBody>
          <a:bodyPr wrap="square" rtlCol="0">
            <a:spAutoFit/>
          </a:bodyPr>
          <a:lstStyle/>
          <a:p>
            <a:pPr algn="ctr"/>
            <a:r>
              <a:rPr lang="en-US" sz="2400" b="1" dirty="0">
                <a:cs typeface="Arial" panose="020B0604020202020204" pitchFamily="34" charset="0"/>
              </a:rPr>
              <a:t>Design overlay zone ‘d’ </a:t>
            </a:r>
            <a:r>
              <a:rPr lang="en-US" sz="2400" dirty="0">
                <a:cs typeface="Arial" panose="020B0604020202020204" pitchFamily="34" charset="0"/>
              </a:rPr>
              <a:t>in the </a:t>
            </a:r>
            <a:r>
              <a:rPr lang="en-US" sz="2400" dirty="0">
                <a:highlight>
                  <a:srgbClr val="FFFF00"/>
                </a:highlight>
                <a:cs typeface="Arial" panose="020B0604020202020204" pitchFamily="34" charset="0"/>
              </a:rPr>
              <a:t>Central City</a:t>
            </a:r>
          </a:p>
        </p:txBody>
      </p:sp>
      <p:sp>
        <p:nvSpPr>
          <p:cNvPr id="16" name="Date Placeholder 3">
            <a:extLst>
              <a:ext uri="{FF2B5EF4-FFF2-40B4-BE49-F238E27FC236}">
                <a16:creationId xmlns:a16="http://schemas.microsoft.com/office/drawing/2014/main" id="{EF1DB04C-F2B9-400D-9411-4F964C20F107}"/>
              </a:ext>
            </a:extLst>
          </p:cNvPr>
          <p:cNvSpPr txBox="1">
            <a:spLocks/>
          </p:cNvSpPr>
          <p:nvPr/>
        </p:nvSpPr>
        <p:spPr>
          <a:xfrm>
            <a:off x="990600" y="8627536"/>
            <a:ext cx="2743200" cy="486833"/>
          </a:xfrm>
          <a:prstGeom prst="rect">
            <a:avLst/>
          </a:prstGeom>
        </p:spPr>
        <p:txBody>
          <a:bodyPr vert="horz" lIns="91440" tIns="45720" rIns="91440" bIns="45720" rtlCol="0" anchor="ctr"/>
          <a:lstStyle>
            <a:defPPr>
              <a:defRPr lang="en-US"/>
            </a:defPPr>
            <a:lvl1pPr marL="0" algn="l"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09/30/19</a:t>
            </a:r>
          </a:p>
        </p:txBody>
      </p:sp>
      <p:sp>
        <p:nvSpPr>
          <p:cNvPr id="5" name="Rectangle 4">
            <a:extLst>
              <a:ext uri="{FF2B5EF4-FFF2-40B4-BE49-F238E27FC236}">
                <a16:creationId xmlns:a16="http://schemas.microsoft.com/office/drawing/2014/main" id="{466CF14A-E6A7-491C-BDB9-DEFC14C4F22C}"/>
              </a:ext>
            </a:extLst>
          </p:cNvPr>
          <p:cNvSpPr/>
          <p:nvPr/>
        </p:nvSpPr>
        <p:spPr>
          <a:xfrm>
            <a:off x="3468029" y="4036741"/>
            <a:ext cx="1538869" cy="1303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30FCBD-86DD-4C70-A2D7-825377669453}"/>
              </a:ext>
            </a:extLst>
          </p:cNvPr>
          <p:cNvSpPr/>
          <p:nvPr/>
        </p:nvSpPr>
        <p:spPr>
          <a:xfrm>
            <a:off x="1583473" y="4587269"/>
            <a:ext cx="4283927" cy="2337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019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9CC7BC-79C3-4D8D-B381-745C9AB069DF}"/>
              </a:ext>
            </a:extLst>
          </p:cNvPr>
          <p:cNvSpPr>
            <a:spLocks noGrp="1"/>
          </p:cNvSpPr>
          <p:nvPr>
            <p:ph type="sldNum" sz="quarter" idx="12"/>
          </p:nvPr>
        </p:nvSpPr>
        <p:spPr/>
        <p:txBody>
          <a:bodyPr/>
          <a:lstStyle/>
          <a:p>
            <a:fld id="{71D219B7-E8CE-4064-9912-02D53A4C10FA}" type="slidenum">
              <a:rPr lang="en-US" smtClean="0"/>
              <a:t>9</a:t>
            </a:fld>
            <a:endParaRPr lang="en-US"/>
          </a:p>
        </p:txBody>
      </p:sp>
      <p:sp>
        <p:nvSpPr>
          <p:cNvPr id="5" name="Title 1">
            <a:extLst>
              <a:ext uri="{FF2B5EF4-FFF2-40B4-BE49-F238E27FC236}">
                <a16:creationId xmlns:a16="http://schemas.microsoft.com/office/drawing/2014/main" id="{AC6FFA9E-81C8-4F13-ADA9-8C128A78751F}"/>
              </a:ext>
            </a:extLst>
          </p:cNvPr>
          <p:cNvSpPr txBox="1">
            <a:spLocks/>
          </p:cNvSpPr>
          <p:nvPr/>
        </p:nvSpPr>
        <p:spPr>
          <a:xfrm>
            <a:off x="838200" y="486836"/>
            <a:ext cx="10515600" cy="1767417"/>
          </a:xfrm>
          <a:prstGeom prst="rect">
            <a:avLst/>
          </a:prstGeom>
        </p:spPr>
        <p:txBody>
          <a:bodyPr anchor="t">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4000" dirty="0"/>
              <a:t>4. </a:t>
            </a:r>
            <a:r>
              <a:rPr lang="en-US" sz="4000" b="1" dirty="0"/>
              <a:t>PROCESS </a:t>
            </a:r>
            <a:r>
              <a:rPr lang="en-US" sz="4000" dirty="0"/>
              <a:t>for design review</a:t>
            </a:r>
          </a:p>
        </p:txBody>
      </p:sp>
      <p:sp>
        <p:nvSpPr>
          <p:cNvPr id="6" name="Rectangle 5">
            <a:extLst>
              <a:ext uri="{FF2B5EF4-FFF2-40B4-BE49-F238E27FC236}">
                <a16:creationId xmlns:a16="http://schemas.microsoft.com/office/drawing/2014/main" id="{135B4C80-61CA-4798-9D95-1543EBC518C5}"/>
              </a:ext>
            </a:extLst>
          </p:cNvPr>
          <p:cNvSpPr/>
          <p:nvPr/>
        </p:nvSpPr>
        <p:spPr>
          <a:xfrm>
            <a:off x="6113585" y="1270013"/>
            <a:ext cx="4664926" cy="6740307"/>
          </a:xfrm>
          <a:prstGeom prst="rect">
            <a:avLst/>
          </a:prstGeom>
          <a:solidFill>
            <a:schemeClr val="accent5">
              <a:lumMod val="20000"/>
              <a:lumOff val="80000"/>
            </a:schemeClr>
          </a:solidFill>
        </p:spPr>
        <p:txBody>
          <a:bodyPr wrap="square">
            <a:spAutoFit/>
          </a:bodyPr>
          <a:lstStyle/>
          <a:p>
            <a:pPr marL="457200" indent="-457200">
              <a:buFont typeface="+mj-lt"/>
              <a:buAutoNum type="alphaLcPeriod"/>
            </a:pPr>
            <a:r>
              <a:rPr lang="en-US" sz="2400" b="1" dirty="0">
                <a:latin typeface="Calibri" panose="020F0502020204030204" pitchFamily="34" charset="0"/>
                <a:ea typeface="Calibri" panose="020F0502020204030204" pitchFamily="34" charset="0"/>
              </a:rPr>
              <a:t>Update the Design Commission membership rules:</a:t>
            </a:r>
          </a:p>
          <a:p>
            <a:pPr marL="914400" lvl="1" indent="-457200">
              <a:buFont typeface="Arial" panose="020B0604020202020204" pitchFamily="34" charset="0"/>
              <a:buChar char="•"/>
            </a:pPr>
            <a:r>
              <a:rPr lang="en-US" sz="2400" dirty="0">
                <a:latin typeface="Calibri" panose="020F0502020204030204" pitchFamily="34" charset="0"/>
              </a:rPr>
              <a:t>Landscape architects, urban planners</a:t>
            </a:r>
          </a:p>
          <a:p>
            <a:pPr marL="914400" lvl="1" indent="-457200">
              <a:buFont typeface="Arial" panose="020B0604020202020204" pitchFamily="34" charset="0"/>
              <a:buChar char="•"/>
            </a:pPr>
            <a:r>
              <a:rPr lang="en-US" sz="2400" dirty="0">
                <a:latin typeface="Calibri" panose="020F0502020204030204" pitchFamily="34" charset="0"/>
              </a:rPr>
              <a:t>Public-at-large member</a:t>
            </a:r>
          </a:p>
          <a:p>
            <a:pPr marL="457200" indent="-457200">
              <a:buFont typeface="+mj-lt"/>
              <a:buAutoNum type="alphaLcPeriod"/>
            </a:pPr>
            <a:r>
              <a:rPr lang="en-US" sz="2400" b="1" dirty="0">
                <a:latin typeface="Calibri" panose="020F0502020204030204" pitchFamily="34" charset="0"/>
              </a:rPr>
              <a:t>Align Type III process with applicant’s process </a:t>
            </a:r>
            <a:r>
              <a:rPr lang="en-US" sz="2400" dirty="0">
                <a:latin typeface="Calibri" panose="020F0502020204030204" pitchFamily="34" charset="0"/>
              </a:rPr>
              <a:t>(DAR)</a:t>
            </a:r>
            <a:endParaRPr lang="en-US" sz="2400" b="1" dirty="0">
              <a:latin typeface="Calibri" panose="020F0502020204030204" pitchFamily="34" charset="0"/>
            </a:endParaRPr>
          </a:p>
          <a:p>
            <a:pPr marL="457200" indent="-457200">
              <a:buFont typeface="+mj-lt"/>
              <a:buAutoNum type="alphaLcPeriod"/>
            </a:pPr>
            <a:r>
              <a:rPr lang="en-US" sz="2400" b="1" dirty="0">
                <a:latin typeface="Calibri" panose="020F0502020204030204" pitchFamily="34" charset="0"/>
              </a:rPr>
              <a:t>Make administrative improvements</a:t>
            </a:r>
            <a:r>
              <a:rPr lang="en-US" sz="2400" dirty="0">
                <a:latin typeface="Calibri" panose="020F0502020204030204" pitchFamily="34" charset="0"/>
              </a:rPr>
              <a:t> for transparency and efficiency of design review process</a:t>
            </a:r>
            <a:endParaRPr lang="en-US" sz="2400" dirty="0"/>
          </a:p>
          <a:p>
            <a:pPr marL="457200" indent="-457200">
              <a:buFont typeface="+mj-lt"/>
              <a:buAutoNum type="alphaLcPeriod"/>
            </a:pPr>
            <a:r>
              <a:rPr lang="en-US" sz="2400" b="1" dirty="0">
                <a:latin typeface="Calibri" panose="020F0502020204030204" pitchFamily="34" charset="0"/>
              </a:rPr>
              <a:t>Clarify that design review cannot require a reduction of proposed FAR </a:t>
            </a:r>
            <a:r>
              <a:rPr lang="en-US" sz="2400" dirty="0">
                <a:latin typeface="Calibri" panose="020F0502020204030204" pitchFamily="34" charset="0"/>
              </a:rPr>
              <a:t>(except in limited cases in the Central City) </a:t>
            </a:r>
          </a:p>
          <a:p>
            <a:pPr marL="457200" indent="-457200">
              <a:buFont typeface="+mj-lt"/>
              <a:buAutoNum type="alphaLcPeriod"/>
            </a:pPr>
            <a:r>
              <a:rPr lang="en-US" sz="2400" b="1" dirty="0">
                <a:latin typeface="Calibri" panose="020F0502020204030204" pitchFamily="34" charset="0"/>
              </a:rPr>
              <a:t>Clarify that mitigation may be required </a:t>
            </a:r>
            <a:r>
              <a:rPr lang="en-US" sz="2400" dirty="0">
                <a:latin typeface="Calibri" panose="020F0502020204030204" pitchFamily="34" charset="0"/>
              </a:rPr>
              <a:t>to lessen cumulative impacts of modifications</a:t>
            </a:r>
          </a:p>
        </p:txBody>
      </p:sp>
      <p:pic>
        <p:nvPicPr>
          <p:cNvPr id="8" name="Picture 7" descr="A person walking down a sidewalk in front of a building&#10;&#10;Description generated with very high confidence">
            <a:extLst>
              <a:ext uri="{FF2B5EF4-FFF2-40B4-BE49-F238E27FC236}">
                <a16:creationId xmlns:a16="http://schemas.microsoft.com/office/drawing/2014/main" id="{3C19E2C0-40CE-41E3-876D-9AECEADE865C}"/>
              </a:ext>
            </a:extLst>
          </p:cNvPr>
          <p:cNvPicPr>
            <a:picLocks noChangeAspect="1"/>
          </p:cNvPicPr>
          <p:nvPr/>
        </p:nvPicPr>
        <p:blipFill rotWithShape="1">
          <a:blip r:embed="rId2">
            <a:extLst>
              <a:ext uri="{28A0092B-C50C-407E-A947-70E740481C1C}">
                <a14:useLocalDpi xmlns:a14="http://schemas.microsoft.com/office/drawing/2010/main" val="0"/>
              </a:ext>
            </a:extLst>
          </a:blip>
          <a:srcRect l="-144" t="3977" r="50845" b="13097"/>
          <a:stretch/>
        </p:blipFill>
        <p:spPr>
          <a:xfrm>
            <a:off x="0" y="1270013"/>
            <a:ext cx="6010507" cy="6740307"/>
          </a:xfrm>
          <a:prstGeom prst="rect">
            <a:avLst/>
          </a:prstGeom>
        </p:spPr>
      </p:pic>
      <p:sp>
        <p:nvSpPr>
          <p:cNvPr id="12" name="Footer Placeholder 4">
            <a:extLst>
              <a:ext uri="{FF2B5EF4-FFF2-40B4-BE49-F238E27FC236}">
                <a16:creationId xmlns:a16="http://schemas.microsoft.com/office/drawing/2014/main" id="{1F6A94C5-E290-43AE-AC75-CC35BCC2A8B2}"/>
              </a:ext>
            </a:extLst>
          </p:cNvPr>
          <p:cNvSpPr>
            <a:spLocks noGrp="1"/>
          </p:cNvSpPr>
          <p:nvPr>
            <p:ph type="ftr" sz="quarter" idx="3"/>
          </p:nvPr>
        </p:nvSpPr>
        <p:spPr>
          <a:xfrm>
            <a:off x="3869473" y="8475136"/>
            <a:ext cx="4283927" cy="486833"/>
          </a:xfrm>
        </p:spPr>
        <p:txBody>
          <a:bodyPr/>
          <a:lstStyle/>
          <a:p>
            <a:r>
              <a:rPr lang="en-US" dirty="0"/>
              <a:t>Portland Historic Landmarks Commission Briefing</a:t>
            </a:r>
          </a:p>
        </p:txBody>
      </p:sp>
      <p:sp>
        <p:nvSpPr>
          <p:cNvPr id="9" name="Date Placeholder 3">
            <a:extLst>
              <a:ext uri="{FF2B5EF4-FFF2-40B4-BE49-F238E27FC236}">
                <a16:creationId xmlns:a16="http://schemas.microsoft.com/office/drawing/2014/main" id="{666E48D6-13EF-474E-9862-A5D17E3E0F3E}"/>
              </a:ext>
            </a:extLst>
          </p:cNvPr>
          <p:cNvSpPr>
            <a:spLocks noGrp="1"/>
          </p:cNvSpPr>
          <p:nvPr>
            <p:ph type="dt" sz="half" idx="2"/>
          </p:nvPr>
        </p:nvSpPr>
        <p:spPr>
          <a:xfrm>
            <a:off x="838200" y="8475136"/>
            <a:ext cx="2743200" cy="486833"/>
          </a:xfrm>
        </p:spPr>
        <p:txBody>
          <a:bodyPr/>
          <a:lstStyle/>
          <a:p>
            <a:r>
              <a:rPr lang="en-US" dirty="0"/>
              <a:t>09/30/19</a:t>
            </a:r>
          </a:p>
        </p:txBody>
      </p:sp>
    </p:spTree>
    <p:extLst>
      <p:ext uri="{BB962C8B-B14F-4D97-AF65-F5344CB8AC3E}">
        <p14:creationId xmlns:p14="http://schemas.microsoft.com/office/powerpoint/2010/main" val="2859278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8657</TotalTime>
  <Words>854</Words>
  <Application>Microsoft Office PowerPoint</Application>
  <PresentationFormat>Custom</PresentationFormat>
  <Paragraphs>142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Portland Historic Landmarks Commission Briefing Bureau of Planning and Sustainability September 30, 2019</vt:lpstr>
      <vt:lpstr>DOZA Proposals</vt:lpstr>
      <vt:lpstr>PowerPoint Presentation</vt:lpstr>
      <vt:lpstr>PowerPoint Presentation</vt:lpstr>
      <vt:lpstr>1. PURPOSE of the Design overlay zone</vt:lpstr>
      <vt:lpstr>2. Map of where the Design overlay zone applies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Hartinger, Kathryn</dc:creator>
  <cp:lastModifiedBy> </cp:lastModifiedBy>
  <cp:revision>168</cp:revision>
  <cp:lastPrinted>2019-01-14T21:36:49Z</cp:lastPrinted>
  <dcterms:created xsi:type="dcterms:W3CDTF">2019-01-09T18:58:23Z</dcterms:created>
  <dcterms:modified xsi:type="dcterms:W3CDTF">2019-09-30T20:28:43Z</dcterms:modified>
</cp:coreProperties>
</file>