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1111" r:id="rId2"/>
    <p:sldId id="1083" r:id="rId3"/>
    <p:sldId id="1104" r:id="rId4"/>
    <p:sldId id="328" r:id="rId5"/>
    <p:sldId id="569" r:id="rId6"/>
    <p:sldId id="571" r:id="rId7"/>
    <p:sldId id="307" r:id="rId8"/>
    <p:sldId id="1099" r:id="rId9"/>
    <p:sldId id="1068" r:id="rId10"/>
    <p:sldId id="1103" r:id="rId11"/>
    <p:sldId id="899" r:id="rId12"/>
    <p:sldId id="550" r:id="rId13"/>
    <p:sldId id="416" r:id="rId14"/>
    <p:sldId id="275" r:id="rId15"/>
    <p:sldId id="407" r:id="rId16"/>
    <p:sldId id="408" r:id="rId17"/>
    <p:sldId id="1095" r:id="rId18"/>
    <p:sldId id="257" r:id="rId19"/>
    <p:sldId id="1118" r:id="rId20"/>
    <p:sldId id="261" r:id="rId21"/>
    <p:sldId id="260" r:id="rId22"/>
    <p:sldId id="262" r:id="rId23"/>
    <p:sldId id="263" r:id="rId24"/>
    <p:sldId id="1105" r:id="rId25"/>
    <p:sldId id="454" r:id="rId26"/>
    <p:sldId id="1085" r:id="rId27"/>
    <p:sldId id="1086" r:id="rId28"/>
    <p:sldId id="848" r:id="rId29"/>
    <p:sldId id="849" r:id="rId30"/>
    <p:sldId id="831" r:id="rId31"/>
    <p:sldId id="830" r:id="rId32"/>
    <p:sldId id="1113" r:id="rId33"/>
    <p:sldId id="843" r:id="rId34"/>
    <p:sldId id="846" r:id="rId35"/>
    <p:sldId id="838" r:id="rId36"/>
    <p:sldId id="1120" r:id="rId37"/>
    <p:sldId id="1106" r:id="rId38"/>
    <p:sldId id="1097" r:id="rId39"/>
    <p:sldId id="1082" r:id="rId40"/>
    <p:sldId id="1107" r:id="rId41"/>
    <p:sldId id="269" r:id="rId42"/>
    <p:sldId id="271" r:id="rId43"/>
    <p:sldId id="270" r:id="rId44"/>
    <p:sldId id="877" r:id="rId45"/>
    <p:sldId id="1090" r:id="rId46"/>
    <p:sldId id="1119" r:id="rId47"/>
    <p:sldId id="1116" r:id="rId48"/>
    <p:sldId id="1117" r:id="rId49"/>
    <p:sldId id="1110" r:id="rId50"/>
    <p:sldId id="1108" r:id="rId51"/>
    <p:sldId id="109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7" autoAdjust="0"/>
    <p:restoredTop sz="96229" autoAdjust="0"/>
  </p:normalViewPr>
  <p:slideViewPr>
    <p:cSldViewPr snapToGrid="0">
      <p:cViewPr varScale="1">
        <p:scale>
          <a:sx n="79" d="100"/>
          <a:sy n="79" d="100"/>
        </p:scale>
        <p:origin x="12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D5F0F-ECE2-4F6A-9926-80A01A1C21CA}"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F5A0B-3E9E-4039-BC8F-1364D1B8C539}" type="slidenum">
              <a:rPr lang="en-US" smtClean="0"/>
              <a:t>‹#›</a:t>
            </a:fld>
            <a:endParaRPr lang="en-US"/>
          </a:p>
        </p:txBody>
      </p:sp>
    </p:spTree>
    <p:extLst>
      <p:ext uri="{BB962C8B-B14F-4D97-AF65-F5344CB8AC3E}">
        <p14:creationId xmlns:p14="http://schemas.microsoft.com/office/powerpoint/2010/main" val="354683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a:t>
            </a:r>
            <a:r>
              <a:rPr lang="en-US" dirty="0" err="1"/>
              <a:t>HLC</a:t>
            </a:r>
            <a:r>
              <a:rPr lang="en-US" dirty="0"/>
              <a:t> briefing 4/8/2019</a:t>
            </a:r>
          </a:p>
        </p:txBody>
      </p:sp>
      <p:sp>
        <p:nvSpPr>
          <p:cNvPr id="4" name="Slide Number Placeholder 3"/>
          <p:cNvSpPr>
            <a:spLocks noGrp="1"/>
          </p:cNvSpPr>
          <p:nvPr>
            <p:ph type="sldNum" sz="quarter" idx="5"/>
          </p:nvPr>
        </p:nvSpPr>
        <p:spPr/>
        <p:txBody>
          <a:bodyPr/>
          <a:lstStyle/>
          <a:p>
            <a:fld id="{11DF5A0B-3E9E-4039-BC8F-1364D1B8C539}" type="slidenum">
              <a:rPr lang="en-US" smtClean="0"/>
              <a:t>1</a:t>
            </a:fld>
            <a:endParaRPr lang="en-US"/>
          </a:p>
        </p:txBody>
      </p:sp>
    </p:spTree>
    <p:extLst>
      <p:ext uri="{BB962C8B-B14F-4D97-AF65-F5344CB8AC3E}">
        <p14:creationId xmlns:p14="http://schemas.microsoft.com/office/powerpoint/2010/main" val="40418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Our growth strategy also translates to two types of housing: Single-family detached houses and apartments. </a:t>
            </a:r>
          </a:p>
          <a:p>
            <a:pPr marL="0" marR="0" lvl="0" indent="0" algn="l" defTabSz="931774" rtl="0" eaLnBrk="0" fontAlgn="base" latinLnBrk="0" hangingPunct="0">
              <a:lnSpc>
                <a:spcPct val="100000"/>
              </a:lnSpc>
              <a:spcBef>
                <a:spcPct val="30000"/>
              </a:spcBef>
              <a:spcAft>
                <a:spcPct val="0"/>
              </a:spcAft>
              <a:buClrTx/>
              <a:buSzTx/>
              <a:buFontTx/>
              <a:buNone/>
              <a:tabLst/>
              <a:defRPr/>
            </a:pPr>
            <a:r>
              <a:rPr lang="en-US" dirty="0"/>
              <a:t>56% of our housing stock is detached houses, while nearly 40% is in apartments.</a:t>
            </a:r>
          </a:p>
          <a:p>
            <a:pPr defTabSz="931774">
              <a:defRPr/>
            </a:pPr>
            <a:endParaRPr lang="en-US" dirty="0"/>
          </a:p>
          <a:p>
            <a:pPr marL="0" marR="0" lvl="0" indent="0" algn="l" defTabSz="931774" rtl="0" eaLnBrk="0" fontAlgn="base" latinLnBrk="0" hangingPunct="0">
              <a:lnSpc>
                <a:spcPct val="100000"/>
              </a:lnSpc>
              <a:spcBef>
                <a:spcPct val="30000"/>
              </a:spcBef>
              <a:spcAft>
                <a:spcPct val="0"/>
              </a:spcAft>
              <a:buClrTx/>
              <a:buSzTx/>
              <a:buFontTx/>
              <a:buNone/>
              <a:tabLst/>
              <a:defRPr/>
            </a:pPr>
            <a:r>
              <a:rPr lang="en-US" dirty="0"/>
              <a:t>That means that &lt;4% of housing in duplexes, ADU’s, and smaller attached houses.</a:t>
            </a:r>
          </a:p>
          <a:p>
            <a:pPr defTabSz="931774">
              <a:defRPr/>
            </a:pPr>
            <a:endParaRPr lang="en-US" dirty="0"/>
          </a:p>
          <a:p>
            <a:r>
              <a:rPr lang="en-US" dirty="0"/>
              <a:t>And we continue to build this way.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2015, (7800 units built)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a:t>15% of new units were single-family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a:t>77% were apartments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a:t>8% were the other housing types (4% for ADU’s, 3% attached houses, and 1% duplexes)</a:t>
            </a:r>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13</a:t>
            </a:fld>
            <a:endParaRPr lang="en-US"/>
          </a:p>
        </p:txBody>
      </p:sp>
    </p:spTree>
    <p:extLst>
      <p:ext uri="{BB962C8B-B14F-4D97-AF65-F5344CB8AC3E}">
        <p14:creationId xmlns:p14="http://schemas.microsoft.com/office/powerpoint/2010/main" val="68718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And, of course, Portland is becoming less affordable. </a:t>
            </a:r>
          </a:p>
          <a:p>
            <a:endParaRPr lang="en-US" dirty="0"/>
          </a:p>
          <a:p>
            <a:r>
              <a:rPr lang="en-US" dirty="0"/>
              <a:t>This map shows the home sales that occurred in 2010. The blue dots represent the houses that were affordable to those earning 100% MFI and the brown dots show sales not affordable to those earning 100% MFI.</a:t>
            </a:r>
          </a:p>
          <a:p>
            <a:endParaRPr lang="en-US" dirty="0"/>
          </a:p>
        </p:txBody>
      </p:sp>
      <p:sp>
        <p:nvSpPr>
          <p:cNvPr id="5" name="Slide Number Placeholder 4">
            <a:extLst>
              <a:ext uri="{FF2B5EF4-FFF2-40B4-BE49-F238E27FC236}">
                <a16:creationId xmlns:a16="http://schemas.microsoft.com/office/drawing/2014/main" id="{869A189C-912D-40CB-B49F-3FFB21A160F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C700DB-32D3-478B-8857-3B79B0B772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771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2015 (when we began this project)</a:t>
            </a:r>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15</a:t>
            </a:fld>
            <a:endParaRPr lang="en-US"/>
          </a:p>
        </p:txBody>
      </p:sp>
    </p:spTree>
    <p:extLst>
      <p:ext uri="{BB962C8B-B14F-4D97-AF65-F5344CB8AC3E}">
        <p14:creationId xmlns:p14="http://schemas.microsoft.com/office/powerpoint/2010/main" val="413736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 2 years later. Nearly all the blue dots have disappeared.</a:t>
            </a:r>
          </a:p>
          <a:p>
            <a:endParaRPr lang="en-US" dirty="0"/>
          </a:p>
          <a:p>
            <a:r>
              <a:rPr lang="en-US" dirty="0"/>
              <a:t>This means that there were few homes available for a family of four earning $86,000 or a family of two earning $67,000 in Portland anymore.</a:t>
            </a:r>
          </a:p>
          <a:p>
            <a:endParaRPr lang="en-US" dirty="0"/>
          </a:p>
          <a:p>
            <a:r>
              <a:rPr lang="en-US" dirty="0"/>
              <a:t>The series of maps is even worse for POC.</a:t>
            </a:r>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16</a:t>
            </a:fld>
            <a:endParaRPr lang="en-US"/>
          </a:p>
        </p:txBody>
      </p:sp>
    </p:spTree>
    <p:extLst>
      <p:ext uri="{BB962C8B-B14F-4D97-AF65-F5344CB8AC3E}">
        <p14:creationId xmlns:p14="http://schemas.microsoft.com/office/powerpoint/2010/main" val="38287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map shows. The light blue is affordable and the dark blue is not. </a:t>
            </a:r>
          </a:p>
          <a:p>
            <a:r>
              <a:rPr lang="en-US" dirty="0"/>
              <a:t>Based on average rent by area for 2-bedroom unit. Average Portland household can afford $1461/</a:t>
            </a:r>
            <a:r>
              <a:rPr lang="en-US" dirty="0" err="1"/>
              <a:t>mo</a:t>
            </a:r>
            <a:r>
              <a:rPr lang="en-US" dirty="0"/>
              <a:t>; average black household can afford $667/</a:t>
            </a:r>
            <a:r>
              <a:rPr lang="en-US" dirty="0" err="1"/>
              <a:t>mo</a:t>
            </a:r>
            <a:endParaRPr lang="en-US" dirty="0"/>
          </a:p>
          <a:p>
            <a:endParaRPr lang="en-US" dirty="0"/>
          </a:p>
          <a:p>
            <a:r>
              <a:rPr lang="en-US" dirty="0"/>
              <a:t>As you can see, there is no place in Portland where the average black household can afford.</a:t>
            </a:r>
          </a:p>
          <a:p>
            <a:endParaRPr lang="en-US" dirty="0"/>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Increasingly, many Portlanders wouldn’t be able to afford the very homes we live in.</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In addition, this is displacing lower-income households to the fringes of the city, if they can afford to live in Portland at all.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This is a key equity and livability issue.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This comparison of neighborhood affordability</a:t>
            </a:r>
            <a:r>
              <a:rPr lang="en-US" baseline="0" dirty="0"/>
              <a:t> is from the 2016 state of housing report </a:t>
            </a:r>
            <a:endParaRPr lang="en-US" dirty="0"/>
          </a:p>
          <a:p>
            <a:pPr marL="628650" lvl="1" indent="-171450">
              <a:buFont typeface="Arial" panose="020B0604020202020204" pitchFamily="34" charset="0"/>
              <a:buChar char="•"/>
            </a:pPr>
            <a:r>
              <a:rPr lang="en-US" dirty="0"/>
              <a:t>In</a:t>
            </a:r>
            <a:r>
              <a:rPr lang="en-US" baseline="0" dirty="0"/>
              <a:t> the year between 2015 and 2016, </a:t>
            </a:r>
          </a:p>
          <a:p>
            <a:pPr marL="628650" lvl="1" indent="-171450">
              <a:buFont typeface="Arial" panose="020B0604020202020204" pitchFamily="34" charset="0"/>
              <a:buChar char="•"/>
            </a:pPr>
            <a:r>
              <a:rPr lang="en-US" baseline="0" dirty="0"/>
              <a:t>Four more neighborhoods fell out of reach for the average 3-person Portland household</a:t>
            </a:r>
          </a:p>
          <a:p>
            <a:pPr marL="628650" lvl="1" indent="-171450">
              <a:buFont typeface="Arial" panose="020B0604020202020204" pitchFamily="34" charset="0"/>
              <a:buChar char="•"/>
            </a:pPr>
            <a:r>
              <a:rPr lang="en-US" baseline="0" dirty="0"/>
              <a:t>Only 6 neighborhoods are considered affordable to low income households</a:t>
            </a:r>
          </a:p>
          <a:p>
            <a:pPr marL="628650" lvl="1" indent="-171450">
              <a:buFont typeface="Arial" panose="020B0604020202020204" pitchFamily="34" charset="0"/>
              <a:buChar char="•"/>
            </a:pPr>
            <a:r>
              <a:rPr lang="en-US" baseline="0" dirty="0"/>
              <a:t>For seniors, there is only one attainable neighborhood</a:t>
            </a:r>
          </a:p>
          <a:p>
            <a:pPr marL="628650" lvl="1" indent="-171450">
              <a:buFont typeface="Arial" panose="020B0604020202020204" pitchFamily="34" charset="0"/>
              <a:buChar char="•"/>
            </a:pPr>
            <a:r>
              <a:rPr lang="en-US" baseline="0" dirty="0"/>
              <a:t>And for black households, there is no place that is affordable within the city</a:t>
            </a:r>
          </a:p>
          <a:p>
            <a:endParaRPr lang="en-US" dirty="0"/>
          </a:p>
        </p:txBody>
      </p:sp>
      <p:sp>
        <p:nvSpPr>
          <p:cNvPr id="4" name="Slide Number Placeholder 3"/>
          <p:cNvSpPr>
            <a:spLocks noGrp="1"/>
          </p:cNvSpPr>
          <p:nvPr>
            <p:ph type="sldNum" sz="quarter" idx="5"/>
          </p:nvPr>
        </p:nvSpPr>
        <p:spPr/>
        <p:txBody>
          <a:bodyPr/>
          <a:lstStyle/>
          <a:p>
            <a:fld id="{11DF5A0B-3E9E-4039-BC8F-1364D1B8C539}" type="slidenum">
              <a:rPr lang="en-US" smtClean="0"/>
              <a:t>17</a:t>
            </a:fld>
            <a:endParaRPr lang="en-US"/>
          </a:p>
        </p:txBody>
      </p:sp>
    </p:spTree>
    <p:extLst>
      <p:ext uri="{BB962C8B-B14F-4D97-AF65-F5344CB8AC3E}">
        <p14:creationId xmlns:p14="http://schemas.microsoft.com/office/powerpoint/2010/main" val="212427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t>
            </a:r>
            <a:r>
              <a:rPr lang="en-US" dirty="0" err="1"/>
              <a:t>57K</a:t>
            </a:r>
            <a:r>
              <a:rPr lang="en-US" dirty="0"/>
              <a:t> wage earner had 3 kids, then he would be at 70% MFI (four person household)</a:t>
            </a:r>
          </a:p>
        </p:txBody>
      </p:sp>
      <p:sp>
        <p:nvSpPr>
          <p:cNvPr id="4" name="Slide Number Placeholder 3"/>
          <p:cNvSpPr>
            <a:spLocks noGrp="1"/>
          </p:cNvSpPr>
          <p:nvPr>
            <p:ph type="sldNum" sz="quarter" idx="5"/>
          </p:nvPr>
        </p:nvSpPr>
        <p:spPr/>
        <p:txBody>
          <a:bodyPr/>
          <a:lstStyle/>
          <a:p>
            <a:fld id="{11DF5A0B-3E9E-4039-BC8F-1364D1B8C539}" type="slidenum">
              <a:rPr lang="en-US" smtClean="0"/>
              <a:t>18</a:t>
            </a:fld>
            <a:endParaRPr lang="en-US"/>
          </a:p>
        </p:txBody>
      </p:sp>
    </p:spTree>
    <p:extLst>
      <p:ext uri="{BB962C8B-B14F-4D97-AF65-F5344CB8AC3E}">
        <p14:creationId xmlns:p14="http://schemas.microsoft.com/office/powerpoint/2010/main" val="2843443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t>
            </a:r>
            <a:r>
              <a:rPr lang="en-US" dirty="0" err="1"/>
              <a:t>57K</a:t>
            </a:r>
            <a:r>
              <a:rPr lang="en-US" dirty="0"/>
              <a:t> wage earner had 3 kids, then he would be at 70% MFI (four person household)</a:t>
            </a:r>
          </a:p>
        </p:txBody>
      </p:sp>
      <p:sp>
        <p:nvSpPr>
          <p:cNvPr id="4" name="Slide Number Placeholder 3"/>
          <p:cNvSpPr>
            <a:spLocks noGrp="1"/>
          </p:cNvSpPr>
          <p:nvPr>
            <p:ph type="sldNum" sz="quarter" idx="5"/>
          </p:nvPr>
        </p:nvSpPr>
        <p:spPr/>
        <p:txBody>
          <a:bodyPr/>
          <a:lstStyle/>
          <a:p>
            <a:fld id="{11DF5A0B-3E9E-4039-BC8F-1364D1B8C539}" type="slidenum">
              <a:rPr lang="en-US" smtClean="0"/>
              <a:t>19</a:t>
            </a:fld>
            <a:endParaRPr lang="en-US"/>
          </a:p>
        </p:txBody>
      </p:sp>
    </p:spTree>
    <p:extLst>
      <p:ext uri="{BB962C8B-B14F-4D97-AF65-F5344CB8AC3E}">
        <p14:creationId xmlns:p14="http://schemas.microsoft.com/office/powerpoint/2010/main" val="3225861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Our first proposal is to reduce the scale of houses.</a:t>
            </a:r>
          </a:p>
          <a:p>
            <a:endParaRPr lang="en-US" dirty="0"/>
          </a:p>
          <a:p>
            <a:r>
              <a:rPr lang="en-US" dirty="0"/>
              <a:t>This slide shows a range of house sizes on 5,000 </a:t>
            </a:r>
            <a:r>
              <a:rPr lang="en-US" dirty="0" err="1"/>
              <a:t>s.f.</a:t>
            </a:r>
            <a:r>
              <a:rPr lang="en-US" dirty="0"/>
              <a:t> lots:</a:t>
            </a:r>
          </a:p>
          <a:p>
            <a:endParaRPr lang="en-US" dirty="0"/>
          </a:p>
          <a:p>
            <a:r>
              <a:rPr lang="en-US" dirty="0"/>
              <a:t>On the left is a typical older Portland home</a:t>
            </a:r>
          </a:p>
          <a:p>
            <a:r>
              <a:rPr lang="en-US" dirty="0"/>
              <a:t>On the far right is the largest house one can build under today’s code</a:t>
            </a:r>
          </a:p>
          <a:p>
            <a:r>
              <a:rPr lang="en-US" dirty="0"/>
              <a:t>The largest house built in 2013 was just over 4,400 </a:t>
            </a:r>
            <a:r>
              <a:rPr lang="en-US" dirty="0" err="1"/>
              <a:t>s.f.</a:t>
            </a:r>
            <a:endParaRPr lang="en-US" dirty="0"/>
          </a:p>
          <a:p>
            <a:r>
              <a:rPr lang="en-US" dirty="0"/>
              <a:t>We are proposing a maximum size of 2500 sq. (the green house)</a:t>
            </a:r>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25</a:t>
            </a:fld>
            <a:endParaRPr lang="en-US"/>
          </a:p>
        </p:txBody>
      </p:sp>
    </p:spTree>
    <p:extLst>
      <p:ext uri="{BB962C8B-B14F-4D97-AF65-F5344CB8AC3E}">
        <p14:creationId xmlns:p14="http://schemas.microsoft.com/office/powerpoint/2010/main" val="171602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second part of the proposal is an increase in the range of housing types allowed in single-dwelling zones.  </a:t>
            </a:r>
            <a:endParaRPr lang="en-US" baseline="0" dirty="0"/>
          </a:p>
          <a:p>
            <a:endParaRPr lang="en-US" baseline="0" dirty="0"/>
          </a:p>
          <a:p>
            <a:r>
              <a:rPr lang="en-US" baseline="0" dirty="0"/>
              <a:t>This would allow several combinations of units up to four. So, a house with an ADU, a duplex, a triplex, etc.</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26</a:t>
            </a:fld>
            <a:endParaRPr lang="en-US"/>
          </a:p>
        </p:txBody>
      </p:sp>
    </p:spTree>
    <p:extLst>
      <p:ext uri="{BB962C8B-B14F-4D97-AF65-F5344CB8AC3E}">
        <p14:creationId xmlns:p14="http://schemas.microsoft.com/office/powerpoint/2010/main" val="1256930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Because we’re allowing more units and reducing the scale of development, we decided to use FAR to measure size.</a:t>
            </a:r>
          </a:p>
          <a:p>
            <a:endParaRPr lang="en-US" b="1" dirty="0"/>
          </a:p>
          <a:p>
            <a:r>
              <a:rPr lang="en-US" b="1" dirty="0"/>
              <a:t>Structures are allowed more square footage (a .1 FAR) for each additional unit. </a:t>
            </a:r>
          </a:p>
          <a:p>
            <a:endParaRPr lang="en-US" b="1" dirty="0"/>
          </a:p>
          <a:p>
            <a:r>
              <a:rPr lang="en-US" b="1" dirty="0"/>
              <a:t>Still, the overall size of building that’s allowed– even with 4 units – is less than what’s allowed today for one big house.</a:t>
            </a:r>
          </a:p>
          <a:p>
            <a:endParaRPr lang="en-US" b="1" dirty="0"/>
          </a:p>
          <a:p>
            <a:r>
              <a:rPr lang="en-US" b="1" dirty="0"/>
              <a:t>The proposal includes a FAR bonus (again of .1) if one of the units is affordable or if the existing house is being preserved.</a:t>
            </a:r>
          </a:p>
          <a:p>
            <a:endParaRPr lang="en-US" b="1" dirty="0"/>
          </a:p>
          <a:p>
            <a:r>
              <a:rPr lang="en-US" b="1" dirty="0"/>
              <a:t>You’re probably wondering what value an FAR bonus would have for an existing house, but it can be used for an addition or for a detached accessory structure.</a:t>
            </a:r>
          </a:p>
          <a:p>
            <a:endParaRPr lang="en-US" dirty="0"/>
          </a:p>
        </p:txBody>
      </p:sp>
      <p:sp>
        <p:nvSpPr>
          <p:cNvPr id="4" name="Slide Number Placeholder 3"/>
          <p:cNvSpPr>
            <a:spLocks noGrp="1"/>
          </p:cNvSpPr>
          <p:nvPr>
            <p:ph type="sldNum" sz="quarter" idx="5"/>
          </p:nvPr>
        </p:nvSpPr>
        <p:spPr/>
        <p:txBody>
          <a:bodyPr/>
          <a:lstStyle/>
          <a:p>
            <a:pPr>
              <a:defRPr/>
            </a:pPr>
            <a:fld id="{5A1E07C4-D010-463A-89E9-78BA84B46E41}" type="slidenum">
              <a:rPr lang="en-US" smtClean="0"/>
              <a:pPr>
                <a:defRPr/>
              </a:pPr>
              <a:t>27</a:t>
            </a:fld>
            <a:endParaRPr lang="en-US"/>
          </a:p>
        </p:txBody>
      </p:sp>
    </p:spTree>
    <p:extLst>
      <p:ext uri="{BB962C8B-B14F-4D97-AF65-F5344CB8AC3E}">
        <p14:creationId xmlns:p14="http://schemas.microsoft.com/office/powerpoint/2010/main" val="316847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FF0000"/>
                </a:solidFill>
              </a:rPr>
              <a:t>This growth strategy translates to a zoning map that that looks like this.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FF0000"/>
                </a:solidFill>
              </a:rPr>
              <a:t>80% of our growth allocated to the red and blue on the map.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FF0000"/>
                </a:solidFill>
              </a:rPr>
              <a:t>20% allocated to the yellow areas.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A lot of growth dedicated to a little bit of land. Not surprising or different from other US cities.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4</a:t>
            </a:fld>
            <a:endParaRPr lang="en-US"/>
          </a:p>
        </p:txBody>
      </p:sp>
    </p:spTree>
    <p:extLst>
      <p:ext uri="{BB962C8B-B14F-4D97-AF65-F5344CB8AC3E}">
        <p14:creationId xmlns:p14="http://schemas.microsoft.com/office/powerpoint/2010/main" val="1252732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combination of proposals – reducing the scale and allowing more units everywhere, </a:t>
            </a:r>
            <a:r>
              <a:rPr lang="en-US" sz="1200" b="1" i="0" u="none" strike="noStrike" kern="1200" baseline="0" dirty="0">
                <a:solidFill>
                  <a:schemeClr val="tx1"/>
                </a:solidFill>
                <a:latin typeface="+mn-lt"/>
                <a:ea typeface="+mn-ea"/>
                <a:cs typeface="+mn-cs"/>
              </a:rPr>
              <a:t>will likely significantly reduce the cost of housing </a:t>
            </a:r>
            <a:r>
              <a:rPr lang="en-US" sz="1200" b="0" i="0" u="none" strike="noStrike" kern="1200" baseline="0" dirty="0">
                <a:solidFill>
                  <a:schemeClr val="tx1"/>
                </a:solidFill>
                <a:latin typeface="+mn-lt"/>
                <a:ea typeface="+mn-ea"/>
                <a:cs typeface="+mn-cs"/>
              </a:rPr>
              <a:t>for the additional housing types allowed in single-dwelling zones.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a function of the smaller unit sizes as well as the ability to defray land costs across two, three, or four housing units as opposed to one unit. </a:t>
            </a:r>
            <a:endParaRPr lang="en-US" dirty="0"/>
          </a:p>
          <a:p>
            <a:endParaRPr lang="en-US" dirty="0"/>
          </a:p>
        </p:txBody>
      </p:sp>
      <p:sp>
        <p:nvSpPr>
          <p:cNvPr id="4" name="Slide Number Placeholder 3"/>
          <p:cNvSpPr>
            <a:spLocks noGrp="1"/>
          </p:cNvSpPr>
          <p:nvPr>
            <p:ph type="sldNum" sz="quarter" idx="5"/>
          </p:nvPr>
        </p:nvSpPr>
        <p:spPr/>
        <p:txBody>
          <a:bodyPr/>
          <a:lstStyle/>
          <a:p>
            <a:fld id="{11DF5A0B-3E9E-4039-BC8F-1364D1B8C539}" type="slidenum">
              <a:rPr lang="en-US" smtClean="0"/>
              <a:t>28</a:t>
            </a:fld>
            <a:endParaRPr lang="en-US"/>
          </a:p>
        </p:txBody>
      </p:sp>
    </p:spTree>
    <p:extLst>
      <p:ext uri="{BB962C8B-B14F-4D97-AF65-F5344CB8AC3E}">
        <p14:creationId xmlns:p14="http://schemas.microsoft.com/office/powerpoint/2010/main" val="911693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6EC0B-45DE-42F2-BCD4-33EC1FBA6B46}" type="slidenum">
              <a:rPr lang="en-US" smtClean="0"/>
              <a:t>29</a:t>
            </a:fld>
            <a:endParaRPr lang="en-US"/>
          </a:p>
        </p:txBody>
      </p:sp>
    </p:spTree>
    <p:extLst>
      <p:ext uri="{BB962C8B-B14F-4D97-AF65-F5344CB8AC3E}">
        <p14:creationId xmlns:p14="http://schemas.microsoft.com/office/powerpoint/2010/main" val="933617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had the size of the structure and the number of units set, we needed to decide where these infill options would be allowed. </a:t>
            </a:r>
          </a:p>
          <a:p>
            <a:endParaRPr lang="en-US" dirty="0"/>
          </a:p>
          <a:p>
            <a:r>
              <a:rPr lang="en-US" dirty="0"/>
              <a:t>I’m sharing two versions of this map because this is the most hotly-debated part of the proposal. </a:t>
            </a:r>
          </a:p>
          <a:p>
            <a:endParaRPr lang="en-US" dirty="0"/>
          </a:p>
          <a:p>
            <a:r>
              <a:rPr lang="en-US" dirty="0"/>
              <a:t>This map shows staff’s original proposal.</a:t>
            </a:r>
          </a:p>
          <a:p>
            <a:endParaRPr lang="en-US" dirty="0"/>
          </a:p>
          <a:p>
            <a:r>
              <a:rPr lang="en-US" dirty="0"/>
              <a:t>The yellow areas are where the infill options would be allowed and the gray and pink areas are where they wouldn’t be. Staff excluded areas:</a:t>
            </a:r>
          </a:p>
          <a:p>
            <a:pPr marL="171450" indent="-171450">
              <a:buFontTx/>
              <a:buChar char="-"/>
            </a:pPr>
            <a:r>
              <a:rPr lang="en-US" dirty="0"/>
              <a:t>in low density SFR zones (gray) and other natural hazard constraints</a:t>
            </a:r>
          </a:p>
          <a:p>
            <a:pPr marL="171450" indent="-171450">
              <a:buFontTx/>
              <a:buChar char="-"/>
            </a:pPr>
            <a:r>
              <a:rPr lang="en-US" dirty="0"/>
              <a:t>in a school district that was over capacity</a:t>
            </a:r>
          </a:p>
          <a:p>
            <a:pPr marL="171450" indent="-171450">
              <a:buFontTx/>
              <a:buChar char="-"/>
            </a:pPr>
            <a:r>
              <a:rPr lang="en-US" dirty="0"/>
              <a:t>far from transit</a:t>
            </a:r>
          </a:p>
          <a:p>
            <a:pPr marL="171450" indent="-171450">
              <a:buFontTx/>
              <a:buChar char="-"/>
            </a:pPr>
            <a:r>
              <a:rPr lang="en-US" dirty="0"/>
              <a:t>Areas with high percentage vulnerable populations (which I’ll explain more deeply later). Our fear was that by providing the opportunity for more development, low-income renters of SFR houses would be displaced. </a:t>
            </a:r>
          </a:p>
          <a:p>
            <a:endParaRPr lang="en-US" dirty="0"/>
          </a:p>
        </p:txBody>
      </p:sp>
      <p:sp>
        <p:nvSpPr>
          <p:cNvPr id="4" name="Slide Number Placeholder 3"/>
          <p:cNvSpPr>
            <a:spLocks noGrp="1"/>
          </p:cNvSpPr>
          <p:nvPr>
            <p:ph type="sldNum" sz="quarter" idx="5"/>
          </p:nvPr>
        </p:nvSpPr>
        <p:spPr/>
        <p:txBody>
          <a:bodyPr/>
          <a:lstStyle/>
          <a:p>
            <a:fld id="{11DF5A0B-3E9E-4039-BC8F-1364D1B8C539}" type="slidenum">
              <a:rPr lang="en-US" smtClean="0"/>
              <a:t>30</a:t>
            </a:fld>
            <a:endParaRPr lang="en-US"/>
          </a:p>
        </p:txBody>
      </p:sp>
    </p:spTree>
    <p:extLst>
      <p:ext uri="{BB962C8B-B14F-4D97-AF65-F5344CB8AC3E}">
        <p14:creationId xmlns:p14="http://schemas.microsoft.com/office/powerpoint/2010/main" val="442979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Planning Commission disagreed. They felt that our proposal didn’t go far enough and expanded the map to almost everywhere. In particular, they wanted to give low-income homeowners the opportunity to use these new provisions to build wealth. They only excluded: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- 100-year floodplain </a:t>
            </a:r>
          </a:p>
          <a:p>
            <a:r>
              <a:rPr lang="en-US" sz="1200" b="0" i="0" u="none" strike="noStrike" kern="1200" baseline="0" dirty="0">
                <a:solidFill>
                  <a:schemeClr val="tx1"/>
                </a:solidFill>
                <a:latin typeface="+mn-lt"/>
                <a:ea typeface="+mn-ea"/>
                <a:cs typeface="+mn-cs"/>
              </a:rPr>
              <a:t>- Areas identified in the natural resource inventory (NRI) </a:t>
            </a:r>
          </a:p>
          <a:p>
            <a:r>
              <a:rPr lang="en-US" sz="1200" b="0" i="0" u="none" strike="noStrike" kern="1200" baseline="0" dirty="0">
                <a:solidFill>
                  <a:schemeClr val="tx1"/>
                </a:solidFill>
                <a:latin typeface="+mn-lt"/>
                <a:ea typeface="+mn-ea"/>
                <a:cs typeface="+mn-cs"/>
              </a:rPr>
              <a:t>- Landslide hazard areas </a:t>
            </a:r>
          </a:p>
          <a:p>
            <a:r>
              <a:rPr lang="en-US" sz="1200" b="0" i="0" u="none" strike="noStrike" kern="1200" baseline="0" dirty="0">
                <a:solidFill>
                  <a:schemeClr val="tx1"/>
                </a:solidFill>
                <a:latin typeface="+mn-lt"/>
                <a:ea typeface="+mn-ea"/>
                <a:cs typeface="+mn-cs"/>
              </a:rPr>
              <a:t>- Unpaved streets </a:t>
            </a:r>
          </a:p>
          <a:p>
            <a:endParaRPr lang="en-US" sz="1200" b="0" i="0" u="none" strike="noStrike" kern="1200" baseline="0" dirty="0">
              <a:solidFill>
                <a:schemeClr val="tx1"/>
              </a:solidFill>
              <a:latin typeface="+mn-lt"/>
              <a:ea typeface="+mn-ea"/>
              <a:cs typeface="+mn-cs"/>
            </a:endParaRPr>
          </a:p>
          <a:p>
            <a:r>
              <a:rPr lang="en-US" dirty="0"/>
              <a:t> </a:t>
            </a:r>
          </a:p>
        </p:txBody>
      </p:sp>
      <p:sp>
        <p:nvSpPr>
          <p:cNvPr id="4" name="Slide Number Placeholder 3"/>
          <p:cNvSpPr>
            <a:spLocks noGrp="1"/>
          </p:cNvSpPr>
          <p:nvPr>
            <p:ph type="sldNum" sz="quarter" idx="5"/>
          </p:nvPr>
        </p:nvSpPr>
        <p:spPr/>
        <p:txBody>
          <a:bodyPr/>
          <a:lstStyle/>
          <a:p>
            <a:fld id="{11DF5A0B-3E9E-4039-BC8F-1364D1B8C539}" type="slidenum">
              <a:rPr lang="en-US" smtClean="0"/>
              <a:t>31</a:t>
            </a:fld>
            <a:endParaRPr lang="en-US"/>
          </a:p>
        </p:txBody>
      </p:sp>
    </p:spTree>
    <p:extLst>
      <p:ext uri="{BB962C8B-B14F-4D97-AF65-F5344CB8AC3E}">
        <p14:creationId xmlns:p14="http://schemas.microsoft.com/office/powerpoint/2010/main" val="1770779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Planning Commission disagreed. They felt that our proposal didn’t go far enough and expanded the map to almost everywhere. In particular, they wanted to give low-income homeowners the opportunity to use these new provisions to build wealth. They only excluded: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- 100-year floodplain </a:t>
            </a:r>
          </a:p>
          <a:p>
            <a:r>
              <a:rPr lang="en-US" sz="1200" b="0" i="0" u="none" strike="noStrike" kern="1200" baseline="0" dirty="0">
                <a:solidFill>
                  <a:schemeClr val="tx1"/>
                </a:solidFill>
                <a:latin typeface="+mn-lt"/>
                <a:ea typeface="+mn-ea"/>
                <a:cs typeface="+mn-cs"/>
              </a:rPr>
              <a:t>- Areas identified in the natural resource inventory (NRI) </a:t>
            </a:r>
          </a:p>
          <a:p>
            <a:r>
              <a:rPr lang="en-US" sz="1200" b="0" i="0" u="none" strike="noStrike" kern="1200" baseline="0" dirty="0">
                <a:solidFill>
                  <a:schemeClr val="tx1"/>
                </a:solidFill>
                <a:latin typeface="+mn-lt"/>
                <a:ea typeface="+mn-ea"/>
                <a:cs typeface="+mn-cs"/>
              </a:rPr>
              <a:t>- Landslide hazard areas </a:t>
            </a:r>
          </a:p>
          <a:p>
            <a:r>
              <a:rPr lang="en-US" sz="1200" b="0" i="0" u="none" strike="noStrike" kern="1200" baseline="0" dirty="0">
                <a:solidFill>
                  <a:schemeClr val="tx1"/>
                </a:solidFill>
                <a:latin typeface="+mn-lt"/>
                <a:ea typeface="+mn-ea"/>
                <a:cs typeface="+mn-cs"/>
              </a:rPr>
              <a:t>- Unpaved streets </a:t>
            </a:r>
          </a:p>
          <a:p>
            <a:endParaRPr lang="en-US" sz="1200" b="0" i="0" u="none" strike="noStrike" kern="1200" baseline="0" dirty="0">
              <a:solidFill>
                <a:schemeClr val="tx1"/>
              </a:solidFill>
              <a:latin typeface="+mn-lt"/>
              <a:ea typeface="+mn-ea"/>
              <a:cs typeface="+mn-cs"/>
            </a:endParaRPr>
          </a:p>
          <a:p>
            <a:r>
              <a:rPr lang="en-US" dirty="0"/>
              <a:t> </a:t>
            </a:r>
          </a:p>
        </p:txBody>
      </p:sp>
      <p:sp>
        <p:nvSpPr>
          <p:cNvPr id="4" name="Slide Number Placeholder 3"/>
          <p:cNvSpPr>
            <a:spLocks noGrp="1"/>
          </p:cNvSpPr>
          <p:nvPr>
            <p:ph type="sldNum" sz="quarter" idx="5"/>
          </p:nvPr>
        </p:nvSpPr>
        <p:spPr/>
        <p:txBody>
          <a:bodyPr/>
          <a:lstStyle/>
          <a:p>
            <a:fld id="{11DF5A0B-3E9E-4039-BC8F-1364D1B8C539}" type="slidenum">
              <a:rPr lang="en-US" smtClean="0"/>
              <a:t>32</a:t>
            </a:fld>
            <a:endParaRPr lang="en-US"/>
          </a:p>
        </p:txBody>
      </p:sp>
    </p:spTree>
    <p:extLst>
      <p:ext uri="{BB962C8B-B14F-4D97-AF65-F5344CB8AC3E}">
        <p14:creationId xmlns:p14="http://schemas.microsoft.com/office/powerpoint/2010/main" val="1337078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35</a:t>
            </a:fld>
            <a:endParaRPr lang="en-US"/>
          </a:p>
        </p:txBody>
      </p:sp>
    </p:spTree>
    <p:extLst>
      <p:ext uri="{BB962C8B-B14F-4D97-AF65-F5344CB8AC3E}">
        <p14:creationId xmlns:p14="http://schemas.microsoft.com/office/powerpoint/2010/main" val="1611735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Shifting gears…</a:t>
            </a:r>
          </a:p>
          <a:p>
            <a:r>
              <a:rPr lang="en-US" dirty="0"/>
              <a:t>After we figured out what our proposal was, we conducted a displacement risk analysis. </a:t>
            </a:r>
            <a:r>
              <a:rPr lang="en-US" sz="1200" b="0" i="0" u="none" strike="noStrike" kern="1200" baseline="0" dirty="0">
                <a:solidFill>
                  <a:schemeClr val="tx1"/>
                </a:solidFill>
                <a:latin typeface="+mn-lt"/>
                <a:ea typeface="+mn-ea"/>
                <a:cs typeface="+mn-cs"/>
              </a:rPr>
              <a:t>It evaluates whether the proposal increases the likelihood of displacement or decreases it. </a:t>
            </a:r>
          </a:p>
          <a:p>
            <a:endParaRPr lang="en-US" dirty="0"/>
          </a:p>
          <a:p>
            <a:r>
              <a:rPr lang="en-US" dirty="0"/>
              <a:t>To be honest, we hadn’t actually measured how much displacement was occurring in Portland. So, we were at a great disadvantage for understanding how the proposal affected outcomes.</a:t>
            </a:r>
          </a:p>
          <a:p>
            <a:endParaRPr lang="en-US" dirty="0"/>
          </a:p>
        </p:txBody>
      </p:sp>
      <p:sp>
        <p:nvSpPr>
          <p:cNvPr id="4" name="Slide Number Placeholder 3"/>
          <p:cNvSpPr>
            <a:spLocks noGrp="1"/>
          </p:cNvSpPr>
          <p:nvPr>
            <p:ph type="sldNum" sz="quarter" idx="5"/>
          </p:nvPr>
        </p:nvSpPr>
        <p:spPr/>
        <p:txBody>
          <a:bodyPr/>
          <a:lstStyle/>
          <a:p>
            <a:fld id="{11DF5A0B-3E9E-4039-BC8F-1364D1B8C539}" type="slidenum">
              <a:rPr lang="en-US" smtClean="0"/>
              <a:t>37</a:t>
            </a:fld>
            <a:endParaRPr lang="en-US"/>
          </a:p>
        </p:txBody>
      </p:sp>
    </p:spTree>
    <p:extLst>
      <p:ext uri="{BB962C8B-B14F-4D97-AF65-F5344CB8AC3E}">
        <p14:creationId xmlns:p14="http://schemas.microsoft.com/office/powerpoint/2010/main" val="3101861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did have clear policy directives to evaluate proposals for their impacts on displacement and to limit displacement from occurring in the first place.</a:t>
            </a:r>
          </a:p>
        </p:txBody>
      </p:sp>
      <p:sp>
        <p:nvSpPr>
          <p:cNvPr id="4" name="Slide Number Placeholder 3"/>
          <p:cNvSpPr>
            <a:spLocks noGrp="1"/>
          </p:cNvSpPr>
          <p:nvPr>
            <p:ph type="sldNum" sz="quarter" idx="5"/>
          </p:nvPr>
        </p:nvSpPr>
        <p:spPr/>
        <p:txBody>
          <a:bodyPr/>
          <a:lstStyle/>
          <a:p>
            <a:fld id="{11DF5A0B-3E9E-4039-BC8F-1364D1B8C539}" type="slidenum">
              <a:rPr lang="en-US" smtClean="0"/>
              <a:t>38</a:t>
            </a:fld>
            <a:endParaRPr lang="en-US"/>
          </a:p>
        </p:txBody>
      </p:sp>
    </p:spTree>
    <p:extLst>
      <p:ext uri="{BB962C8B-B14F-4D97-AF65-F5344CB8AC3E}">
        <p14:creationId xmlns:p14="http://schemas.microsoft.com/office/powerpoint/2010/main" val="390810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Displacement can be classified into three categories.</a:t>
            </a:r>
          </a:p>
          <a:p>
            <a:endParaRPr lang="en-US" dirty="0"/>
          </a:p>
          <a:p>
            <a:r>
              <a:rPr lang="en-US" dirty="0"/>
              <a:t>READ</a:t>
            </a:r>
          </a:p>
          <a:p>
            <a:endParaRPr lang="en-US" dirty="0"/>
          </a:p>
          <a:p>
            <a:r>
              <a:rPr lang="en-US" dirty="0"/>
              <a:t>Because the Residential Infill Project is a policy amendment that changes the market dynamics, we measured INDIRECT DISPLACEMENT with this analysis.</a:t>
            </a:r>
          </a:p>
          <a:p>
            <a:endParaRPr lang="en-US" dirty="0"/>
          </a:p>
          <a:p>
            <a:r>
              <a:rPr lang="en-US" sz="1200" b="0" i="0" u="none" strike="noStrike" kern="1200" baseline="0" dirty="0">
                <a:solidFill>
                  <a:schemeClr val="tx1"/>
                </a:solidFill>
                <a:latin typeface="+mn-lt"/>
                <a:ea typeface="+mn-ea"/>
                <a:cs typeface="+mn-cs"/>
              </a:rPr>
              <a:t>…And was defined as a home being torn down and replaced with one or more new units as a result of new development standards. </a:t>
            </a:r>
            <a:endParaRPr lang="en-US" dirty="0"/>
          </a:p>
        </p:txBody>
      </p:sp>
      <p:sp>
        <p:nvSpPr>
          <p:cNvPr id="4" name="Slide Number Placeholder 3"/>
          <p:cNvSpPr>
            <a:spLocks noGrp="1"/>
          </p:cNvSpPr>
          <p:nvPr>
            <p:ph type="sldNum" sz="quarter" idx="5"/>
          </p:nvPr>
        </p:nvSpPr>
        <p:spPr/>
        <p:txBody>
          <a:bodyPr/>
          <a:lstStyle/>
          <a:p>
            <a:fld id="{11DF5A0B-3E9E-4039-BC8F-1364D1B8C539}" type="slidenum">
              <a:rPr lang="en-US" smtClean="0"/>
              <a:t>39</a:t>
            </a:fld>
            <a:endParaRPr lang="en-US"/>
          </a:p>
        </p:txBody>
      </p:sp>
    </p:spTree>
    <p:extLst>
      <p:ext uri="{BB962C8B-B14F-4D97-AF65-F5344CB8AC3E}">
        <p14:creationId xmlns:p14="http://schemas.microsoft.com/office/powerpoint/2010/main" val="3820269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purposes of this project, the </a:t>
            </a:r>
            <a:r>
              <a:rPr lang="en-US" sz="1200" i="1" kern="1200" dirty="0">
                <a:solidFill>
                  <a:schemeClr val="tx1"/>
                </a:solidFill>
                <a:effectLst/>
                <a:latin typeface="+mn-lt"/>
                <a:ea typeface="+mn-ea"/>
                <a:cs typeface="+mn-cs"/>
              </a:rPr>
              <a:t>most</a:t>
            </a:r>
            <a:r>
              <a:rPr lang="en-US" sz="1200" kern="1200" dirty="0">
                <a:solidFill>
                  <a:schemeClr val="tx1"/>
                </a:solidFill>
                <a:effectLst/>
                <a:latin typeface="+mn-lt"/>
                <a:ea typeface="+mn-ea"/>
                <a:cs typeface="+mn-cs"/>
              </a:rPr>
              <a:t> vulnerable people are </a:t>
            </a:r>
            <a:r>
              <a:rPr lang="en-US" sz="1200" b="1" kern="1200" dirty="0">
                <a:solidFill>
                  <a:schemeClr val="tx1"/>
                </a:solidFill>
                <a:effectLst/>
                <a:latin typeface="+mn-lt"/>
                <a:ea typeface="+mn-ea"/>
                <a:cs typeface="+mn-cs"/>
              </a:rPr>
              <a:t>low-income renters (&lt;80%) in single family structures</a:t>
            </a:r>
            <a:r>
              <a:rPr lang="en-US" sz="1200" kern="1200" dirty="0">
                <a:solidFill>
                  <a:schemeClr val="tx1"/>
                </a:solidFill>
                <a:effectLst/>
                <a:latin typeface="+mn-lt"/>
                <a:ea typeface="+mn-ea"/>
                <a:cs typeface="+mn-cs"/>
              </a:rPr>
              <a:t>. They have the least control over their housing situation in that they can get evicted, and if they do get evicted, they don’t have a lot of choice in housing based on affordability.</a:t>
            </a:r>
          </a:p>
          <a:p>
            <a:endParaRPr lang="en-US" sz="1200" dirty="0">
              <a:cs typeface="Arial" panose="020B0604020202020204" pitchFamily="34" charset="0"/>
            </a:endParaRPr>
          </a:p>
          <a:p>
            <a:r>
              <a:rPr lang="en-US" sz="1200" b="0" i="0" u="none" strike="noStrike" kern="1200" baseline="0" dirty="0">
                <a:solidFill>
                  <a:schemeClr val="tx1"/>
                </a:solidFill>
                <a:latin typeface="+mn-lt"/>
                <a:ea typeface="+mn-ea"/>
                <a:cs typeface="+mn-cs"/>
              </a:rPr>
              <a:t>153,000 SFRs citywide. Of those, 14,000 are rented to low-income households. They are located in the areas with the darkest colors.</a:t>
            </a:r>
            <a:endParaRPr lang="en-US" dirty="0"/>
          </a:p>
        </p:txBody>
      </p:sp>
      <p:sp>
        <p:nvSpPr>
          <p:cNvPr id="4" name="Slide Number Placeholder 3"/>
          <p:cNvSpPr>
            <a:spLocks noGrp="1"/>
          </p:cNvSpPr>
          <p:nvPr>
            <p:ph type="sldNum" sz="quarter" idx="5"/>
          </p:nvPr>
        </p:nvSpPr>
        <p:spPr/>
        <p:txBody>
          <a:bodyPr/>
          <a:lstStyle/>
          <a:p>
            <a:pPr>
              <a:defRPr/>
            </a:pPr>
            <a:fld id="{5A1E07C4-D010-463A-89E9-78BA84B46E41}" type="slidenum">
              <a:rPr lang="en-US" smtClean="0"/>
              <a:pPr>
                <a:defRPr/>
              </a:pPr>
              <a:t>40</a:t>
            </a:fld>
            <a:endParaRPr lang="en-US"/>
          </a:p>
        </p:txBody>
      </p:sp>
    </p:spTree>
    <p:extLst>
      <p:ext uri="{BB962C8B-B14F-4D97-AF65-F5344CB8AC3E}">
        <p14:creationId xmlns:p14="http://schemas.microsoft.com/office/powerpoint/2010/main" val="75548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city is growing, but the household needs are also changing (and have been for some time)</a:t>
            </a:r>
          </a:p>
          <a:p>
            <a:pPr marL="171450" indent="-171450">
              <a:buFontTx/>
              <a:buChar char="-"/>
            </a:pPr>
            <a:r>
              <a:rPr lang="en-US" dirty="0"/>
              <a:t>The average size of the household continues to decline from around 2.5 just over 2 persons per household</a:t>
            </a:r>
          </a:p>
          <a:p>
            <a:pPr marL="171450" indent="-171450">
              <a:buFontTx/>
              <a:buChar char="-"/>
            </a:pPr>
            <a:r>
              <a:rPr lang="en-US" dirty="0"/>
              <a:t>Fewer of these new households will have children [do we have a stat?] (but there will still be a net increase in children overall)</a:t>
            </a:r>
          </a:p>
          <a:p>
            <a:pPr marL="171450" indent="-171450">
              <a:buFontTx/>
              <a:buChar char="-"/>
            </a:pPr>
            <a:r>
              <a:rPr lang="en-US" dirty="0"/>
              <a:t>We’ve become more racially diverse, though this is leveled off in the last couple of years. </a:t>
            </a:r>
          </a:p>
          <a:p>
            <a:pPr marL="171450" indent="-171450">
              <a:buFontTx/>
              <a:buChar char="-"/>
            </a:pPr>
            <a:r>
              <a:rPr lang="en-US" dirty="0"/>
              <a:t>And the average age of the total population will get older.</a:t>
            </a:r>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5</a:t>
            </a:fld>
            <a:endParaRPr lang="en-US"/>
          </a:p>
        </p:txBody>
      </p:sp>
    </p:spTree>
    <p:extLst>
      <p:ext uri="{BB962C8B-B14F-4D97-AF65-F5344CB8AC3E}">
        <p14:creationId xmlns:p14="http://schemas.microsoft.com/office/powerpoint/2010/main" val="1705311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This map compares the risk of displacement between the current zoning and the proposal scenario to the 14,000 low-income households who rent single-family homes in single-family zones</a:t>
            </a:r>
            <a:r>
              <a:rPr lang="en-US" sz="1200" b="0" i="0" u="none" strike="noStrike" kern="1200" baseline="0" dirty="0">
                <a:solidFill>
                  <a:schemeClr val="tx1"/>
                </a:solidFill>
                <a:latin typeface="+mn-lt"/>
                <a:ea typeface="+mn-ea"/>
                <a:cs typeface="+mn-cs"/>
              </a:rPr>
              <a:t>. </a:t>
            </a:r>
          </a:p>
          <a:p>
            <a:endParaRPr lang="en-US" dirty="0"/>
          </a:p>
          <a:p>
            <a:r>
              <a:rPr lang="en-US" dirty="0"/>
              <a:t>When we compare the two maps, we found that displacement decreases for all the areas in blue -- to the tune of 28%. </a:t>
            </a:r>
          </a:p>
          <a:p>
            <a:endParaRPr lang="en-US" dirty="0"/>
          </a:p>
          <a:p>
            <a:r>
              <a:rPr lang="en-US" dirty="0"/>
              <a:t>In other words, we estimate that 28% fewer households will be at risk of displacement over the next 20 years if these zoning code amendments go into effect. That’s the good news.</a:t>
            </a:r>
          </a:p>
          <a:p>
            <a:endParaRPr lang="en-US" dirty="0"/>
          </a:p>
          <a:p>
            <a:r>
              <a:rPr lang="en-US" sz="1200" b="0" i="0" u="none" strike="noStrike" kern="1200" baseline="0" dirty="0">
                <a:solidFill>
                  <a:schemeClr val="tx1"/>
                </a:solidFill>
                <a:latin typeface="+mn-lt"/>
                <a:ea typeface="+mn-ea"/>
                <a:cs typeface="+mn-cs"/>
              </a:rPr>
              <a:t>That’s because allowing more units to be built on one lot means that fewer lots will be redeveloped across the city. </a:t>
            </a:r>
            <a:endParaRPr lang="en-US" dirty="0"/>
          </a:p>
          <a:p>
            <a:endParaRPr lang="en-US" dirty="0"/>
          </a:p>
          <a:p>
            <a:r>
              <a:rPr lang="en-US" dirty="0"/>
              <a:t>The bad news is that displacement increases in a few census tracts, most notably in three areas shown in red.</a:t>
            </a:r>
          </a:p>
          <a:p>
            <a:endParaRPr lang="en-US" dirty="0"/>
          </a:p>
          <a:p>
            <a:endParaRPr lang="en-US" dirty="0"/>
          </a:p>
        </p:txBody>
      </p:sp>
      <p:sp>
        <p:nvSpPr>
          <p:cNvPr id="4" name="Slide Number Placeholder 3"/>
          <p:cNvSpPr>
            <a:spLocks noGrp="1"/>
          </p:cNvSpPr>
          <p:nvPr>
            <p:ph type="sldNum" sz="quarter" idx="5"/>
          </p:nvPr>
        </p:nvSpPr>
        <p:spPr/>
        <p:txBody>
          <a:bodyPr/>
          <a:lstStyle/>
          <a:p>
            <a:fld id="{11DF5A0B-3E9E-4039-BC8F-1364D1B8C539}" type="slidenum">
              <a:rPr lang="en-US" smtClean="0"/>
              <a:t>45</a:t>
            </a:fld>
            <a:endParaRPr lang="en-US"/>
          </a:p>
        </p:txBody>
      </p:sp>
    </p:spTree>
    <p:extLst>
      <p:ext uri="{BB962C8B-B14F-4D97-AF65-F5344CB8AC3E}">
        <p14:creationId xmlns:p14="http://schemas.microsoft.com/office/powerpoint/2010/main" val="450900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5018 NE 10</a:t>
            </a:r>
            <a:r>
              <a:rPr lang="en-US" baseline="30000" dirty="0"/>
              <a:t>th</a:t>
            </a:r>
            <a:r>
              <a:rPr lang="en-US" dirty="0"/>
              <a:t> street</a:t>
            </a:r>
          </a:p>
          <a:p>
            <a:r>
              <a:rPr lang="en-US" dirty="0"/>
              <a:t>Year built 1915</a:t>
            </a:r>
          </a:p>
          <a:p>
            <a:r>
              <a:rPr lang="en-US" dirty="0" err="1"/>
              <a:t>3BR</a:t>
            </a:r>
            <a:r>
              <a:rPr lang="en-US" dirty="0"/>
              <a:t>/</a:t>
            </a:r>
            <a:r>
              <a:rPr lang="en-US" dirty="0" err="1"/>
              <a:t>3BA</a:t>
            </a:r>
            <a:endParaRPr lang="en-US" dirty="0"/>
          </a:p>
          <a:p>
            <a:r>
              <a:rPr lang="en-US" dirty="0"/>
              <a:t>2,300 sf (incl </a:t>
            </a:r>
            <a:r>
              <a:rPr lang="en-US" dirty="0" err="1"/>
              <a:t>1,400sf</a:t>
            </a:r>
            <a:r>
              <a:rPr lang="en-US" dirty="0"/>
              <a:t> addition)</a:t>
            </a:r>
          </a:p>
        </p:txBody>
      </p:sp>
      <p:sp>
        <p:nvSpPr>
          <p:cNvPr id="4" name="Slide Number Placeholder 3"/>
          <p:cNvSpPr>
            <a:spLocks noGrp="1"/>
          </p:cNvSpPr>
          <p:nvPr>
            <p:ph type="sldNum" sz="quarter" idx="5"/>
          </p:nvPr>
        </p:nvSpPr>
        <p:spPr/>
        <p:txBody>
          <a:bodyPr/>
          <a:lstStyle/>
          <a:p>
            <a:fld id="{11DF5A0B-3E9E-4039-BC8F-1364D1B8C539}" type="slidenum">
              <a:rPr lang="en-US" smtClean="0"/>
              <a:t>48</a:t>
            </a:fld>
            <a:endParaRPr lang="en-US"/>
          </a:p>
        </p:txBody>
      </p:sp>
    </p:spTree>
    <p:extLst>
      <p:ext uri="{BB962C8B-B14F-4D97-AF65-F5344CB8AC3E}">
        <p14:creationId xmlns:p14="http://schemas.microsoft.com/office/powerpoint/2010/main" val="1049743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DF5A0B-3E9E-4039-BC8F-1364D1B8C539}" type="slidenum">
              <a:rPr lang="en-US" smtClean="0"/>
              <a:t>49</a:t>
            </a:fld>
            <a:endParaRPr lang="en-US"/>
          </a:p>
        </p:txBody>
      </p:sp>
    </p:spTree>
    <p:extLst>
      <p:ext uri="{BB962C8B-B14F-4D97-AF65-F5344CB8AC3E}">
        <p14:creationId xmlns:p14="http://schemas.microsoft.com/office/powerpoint/2010/main" val="218111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 one would expect that with household sizes getting smaller, that houses would be getting smaller.</a:t>
            </a:r>
          </a:p>
          <a:p>
            <a:endParaRPr lang="en-US" dirty="0"/>
          </a:p>
          <a:p>
            <a:r>
              <a:rPr lang="en-US" dirty="0"/>
              <a:t>In fact, the exact opposite is true. </a:t>
            </a:r>
          </a:p>
          <a:p>
            <a:endParaRPr lang="en-US" dirty="0"/>
          </a:p>
          <a:p>
            <a:r>
              <a:rPr lang="en-US" dirty="0"/>
              <a:t>This is a fun graphic that shows US national averages. It shows an average of 4.5 persons/household in 1920 in a smaller house compared to 2.6 people/household in a much larger house in 2010.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6</a:t>
            </a:fld>
            <a:endParaRPr lang="en-US"/>
          </a:p>
        </p:txBody>
      </p:sp>
    </p:spTree>
    <p:extLst>
      <p:ext uri="{BB962C8B-B14F-4D97-AF65-F5344CB8AC3E}">
        <p14:creationId xmlns:p14="http://schemas.microsoft.com/office/powerpoint/2010/main" val="60680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There are a number of zoning standards that</a:t>
            </a:r>
            <a:r>
              <a:rPr lang="en-US" baseline="0" dirty="0"/>
              <a:t> address the basic building form (setbacks height, base zone design standards, </a:t>
            </a:r>
            <a:r>
              <a:rPr lang="en-US" baseline="0" dirty="0" err="1"/>
              <a:t>etc</a:t>
            </a:r>
            <a:r>
              <a:rPr lang="en-US" baseline="0" dirty="0"/>
              <a:t>).</a:t>
            </a:r>
          </a:p>
          <a:p>
            <a:endParaRPr lang="en-US" baseline="0" dirty="0"/>
          </a:p>
          <a:p>
            <a:r>
              <a:rPr lang="en-US" baseline="0" dirty="0"/>
              <a:t>These are the basic standards that regulate the scale and look of houses.</a:t>
            </a:r>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7</a:t>
            </a:fld>
            <a:endParaRPr lang="en-US"/>
          </a:p>
        </p:txBody>
      </p:sp>
    </p:spTree>
    <p:extLst>
      <p:ext uri="{BB962C8B-B14F-4D97-AF65-F5344CB8AC3E}">
        <p14:creationId xmlns:p14="http://schemas.microsoft.com/office/powerpoint/2010/main" val="370400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8</a:t>
            </a:fld>
            <a:endParaRPr lang="en-US"/>
          </a:p>
        </p:txBody>
      </p:sp>
    </p:spTree>
    <p:extLst>
      <p:ext uri="{BB962C8B-B14F-4D97-AF65-F5344CB8AC3E}">
        <p14:creationId xmlns:p14="http://schemas.microsoft.com/office/powerpoint/2010/main" val="317945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A3A8D24B-612E-4467-AD21-4E316A4D47D0}"/>
              </a:ext>
            </a:extLst>
          </p:cNvPr>
          <p:cNvSpPr>
            <a:spLocks noGrp="1" noRot="1" noChangeAspect="1" noChangeArrowheads="1" noTextEdit="1"/>
          </p:cNvSpPr>
          <p:nvPr>
            <p:ph type="sldImg"/>
          </p:nvPr>
        </p:nvSpPr>
        <p:spPr>
          <a:xfrm>
            <a:off x="406400" y="696913"/>
            <a:ext cx="6197600" cy="3486150"/>
          </a:xfrm>
          <a:ln/>
        </p:spPr>
      </p:sp>
      <p:sp>
        <p:nvSpPr>
          <p:cNvPr id="167939" name="Rectangle 3">
            <a:extLst>
              <a:ext uri="{FF2B5EF4-FFF2-40B4-BE49-F238E27FC236}">
                <a16:creationId xmlns:a16="http://schemas.microsoft.com/office/drawing/2014/main" id="{989145CF-0DB2-4BF9-9E3A-3DFD178DD131}"/>
              </a:ext>
            </a:extLst>
          </p:cNvPr>
          <p:cNvSpPr>
            <a:spLocks noGrp="1" noChangeArrowheads="1"/>
          </p:cNvSpPr>
          <p:nvPr>
            <p:ph type="body" idx="1"/>
          </p:nvPr>
        </p:nvSpPr>
        <p:spPr>
          <a:noFill/>
        </p:spPr>
        <p:txBody>
          <a:bodyPr lIns="94811" tIns="47405" rIns="94811" bIns="47405"/>
          <a:lstStyle/>
          <a:p>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 over the increase in demolitions…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Median sales price increased from the bottom of the recession to 2018 from $250k to $450k. </a:t>
            </a:r>
          </a:p>
          <a:p>
            <a:endParaRPr lang="en-US" dirty="0"/>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11</a:t>
            </a:fld>
            <a:endParaRPr lang="en-US"/>
          </a:p>
        </p:txBody>
      </p:sp>
    </p:spTree>
    <p:extLst>
      <p:ext uri="{BB962C8B-B14F-4D97-AF65-F5344CB8AC3E}">
        <p14:creationId xmlns:p14="http://schemas.microsoft.com/office/powerpoint/2010/main" val="310049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b="1" dirty="0"/>
              <a:t>Another concern was about the size of new houses, especially compared to the size of older homes.</a:t>
            </a:r>
          </a:p>
          <a:p>
            <a:endParaRPr lang="en-US" sz="1400" dirty="0"/>
          </a:p>
          <a:p>
            <a:r>
              <a:rPr lang="en-US" sz="1400" b="1" dirty="0"/>
              <a:t>And often, people were disappointed to see small, old homes to demolished to make way for big new ones, partly because of the embodied energy lost in the demolition of the old home.</a:t>
            </a:r>
          </a:p>
        </p:txBody>
      </p:sp>
      <p:sp>
        <p:nvSpPr>
          <p:cNvPr id="4" name="Slide Number Placeholder 3"/>
          <p:cNvSpPr>
            <a:spLocks noGrp="1"/>
          </p:cNvSpPr>
          <p:nvPr>
            <p:ph type="sldNum" sz="quarter" idx="10"/>
          </p:nvPr>
        </p:nvSpPr>
        <p:spPr/>
        <p:txBody>
          <a:bodyPr/>
          <a:lstStyle/>
          <a:p>
            <a:pPr>
              <a:defRPr/>
            </a:pPr>
            <a:fld id="{5A1E07C4-D010-463A-89E9-78BA84B46E41}" type="slidenum">
              <a:rPr lang="en-US" smtClean="0"/>
              <a:pPr>
                <a:defRPr/>
              </a:pPr>
              <a:t>12</a:t>
            </a:fld>
            <a:endParaRPr lang="en-US"/>
          </a:p>
        </p:txBody>
      </p:sp>
    </p:spTree>
    <p:extLst>
      <p:ext uri="{BB962C8B-B14F-4D97-AF65-F5344CB8AC3E}">
        <p14:creationId xmlns:p14="http://schemas.microsoft.com/office/powerpoint/2010/main" val="56098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613648-5ABA-488E-9654-E0416548337A}"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3553636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613648-5ABA-488E-9654-E0416548337A}"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3714667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613648-5ABA-488E-9654-E0416548337A}"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186648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613648-5ABA-488E-9654-E0416548337A}"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2796293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613648-5ABA-488E-9654-E0416548337A}"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13377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613648-5ABA-488E-9654-E0416548337A}"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240384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613648-5ABA-488E-9654-E0416548337A}" type="datetimeFigureOut">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415440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613648-5ABA-488E-9654-E0416548337A}"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3650021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13648-5ABA-488E-9654-E0416548337A}"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109535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613648-5ABA-488E-9654-E0416548337A}"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3420449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613648-5ABA-488E-9654-E0416548337A}"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AA0C4-EC26-42CA-B4F1-6482D6DDBB6C}" type="slidenum">
              <a:rPr lang="en-US" smtClean="0"/>
              <a:t>‹#›</a:t>
            </a:fld>
            <a:endParaRPr lang="en-US"/>
          </a:p>
        </p:txBody>
      </p:sp>
    </p:spTree>
    <p:extLst>
      <p:ext uri="{BB962C8B-B14F-4D97-AF65-F5344CB8AC3E}">
        <p14:creationId xmlns:p14="http://schemas.microsoft.com/office/powerpoint/2010/main" val="110847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13648-5ABA-488E-9654-E0416548337A}" type="datetimeFigureOut">
              <a:rPr lang="en-US" smtClean="0"/>
              <a:t>9/23/2019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AA0C4-EC26-42CA-B4F1-6482D6DDBB6C}" type="slidenum">
              <a:rPr lang="en-US" smtClean="0"/>
              <a:t>‹#›</a:t>
            </a:fld>
            <a:endParaRPr lang="en-US"/>
          </a:p>
        </p:txBody>
      </p:sp>
    </p:spTree>
    <p:extLst>
      <p:ext uri="{BB962C8B-B14F-4D97-AF65-F5344CB8AC3E}">
        <p14:creationId xmlns:p14="http://schemas.microsoft.com/office/powerpoint/2010/main" val="2536714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cid:image002.png@01D566F1.DD885AB0" TargetMode="External"/><Relationship Id="rId7" Type="http://schemas.openxmlformats.org/officeDocument/2006/relationships/image" Target="cid:image006.png@01D566F1.DD885AB0" TargetMode="Externa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cid:image008.png@01D566F1.DD885AB0" TargetMode="Externa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415CBD-A47B-4226-9145-8A7A428BE629}"/>
              </a:ext>
            </a:extLst>
          </p:cNvPr>
          <p:cNvSpPr txBox="1">
            <a:spLocks noChangeArrowheads="1"/>
          </p:cNvSpPr>
          <p:nvPr/>
        </p:nvSpPr>
        <p:spPr>
          <a:xfrm>
            <a:off x="986320" y="961951"/>
            <a:ext cx="10479640" cy="515117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9400" b="1" dirty="0"/>
              <a:t>Portland </a:t>
            </a:r>
          </a:p>
          <a:p>
            <a:pPr marL="0" indent="0">
              <a:lnSpc>
                <a:spcPct val="80000"/>
              </a:lnSpc>
              <a:buNone/>
            </a:pPr>
            <a:r>
              <a:rPr lang="en-US" sz="9400" b="1" dirty="0"/>
              <a:t>Residential Infill Project</a:t>
            </a:r>
          </a:p>
          <a:p>
            <a:pPr marL="0" indent="0">
              <a:lnSpc>
                <a:spcPct val="80000"/>
              </a:lnSpc>
              <a:buNone/>
            </a:pPr>
            <a:endParaRPr lang="en-US" sz="3500" dirty="0"/>
          </a:p>
          <a:p>
            <a:pPr marL="0" indent="0">
              <a:lnSpc>
                <a:spcPct val="80000"/>
              </a:lnSpc>
              <a:buNone/>
            </a:pPr>
            <a:endParaRPr lang="en-US" sz="6000" dirty="0"/>
          </a:p>
          <a:p>
            <a:pPr marL="0" indent="0">
              <a:lnSpc>
                <a:spcPct val="80000"/>
              </a:lnSpc>
              <a:buNone/>
            </a:pPr>
            <a:endParaRPr lang="en-US" sz="6000" dirty="0"/>
          </a:p>
          <a:p>
            <a:pPr marL="0" indent="0">
              <a:lnSpc>
                <a:spcPct val="80000"/>
              </a:lnSpc>
              <a:buNone/>
            </a:pPr>
            <a:r>
              <a:rPr lang="en-US" sz="4200" dirty="0"/>
              <a:t>September 2019</a:t>
            </a:r>
          </a:p>
          <a:p>
            <a:pPr marL="0" indent="0">
              <a:lnSpc>
                <a:spcPct val="80000"/>
              </a:lnSpc>
              <a:buNone/>
            </a:pPr>
            <a:r>
              <a:rPr lang="en-US" sz="4200" dirty="0"/>
              <a:t>Bureau of Planning and Sustainability</a:t>
            </a:r>
          </a:p>
          <a:p>
            <a:pPr>
              <a:lnSpc>
                <a:spcPct val="80000"/>
              </a:lnSpc>
            </a:pPr>
            <a:endParaRPr lang="en-US" sz="4400" dirty="0"/>
          </a:p>
          <a:p>
            <a:pPr>
              <a:lnSpc>
                <a:spcPct val="80000"/>
              </a:lnSpc>
            </a:pPr>
            <a:endParaRPr lang="en-US" sz="4400" b="1" dirty="0"/>
          </a:p>
        </p:txBody>
      </p:sp>
    </p:spTree>
    <p:extLst>
      <p:ext uri="{BB962C8B-B14F-4D97-AF65-F5344CB8AC3E}">
        <p14:creationId xmlns:p14="http://schemas.microsoft.com/office/powerpoint/2010/main" val="3296347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F56388-A40D-4536-8C82-FFBD721D25A0}"/>
              </a:ext>
            </a:extLst>
          </p:cNvPr>
          <p:cNvSpPr txBox="1">
            <a:spLocks/>
          </p:cNvSpPr>
          <p:nvPr/>
        </p:nvSpPr>
        <p:spPr>
          <a:xfrm>
            <a:off x="1790700" y="2441734"/>
            <a:ext cx="8610600" cy="20764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r>
              <a:rPr lang="en-US" sz="9600" kern="0" dirty="0">
                <a:latin typeface="+mn-lt"/>
              </a:rPr>
              <a:t>CONCERNS</a:t>
            </a:r>
          </a:p>
        </p:txBody>
      </p:sp>
    </p:spTree>
    <p:extLst>
      <p:ext uri="{BB962C8B-B14F-4D97-AF65-F5344CB8AC3E}">
        <p14:creationId xmlns:p14="http://schemas.microsoft.com/office/powerpoint/2010/main" val="28098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2E0CF0F-0C1F-4F0E-A68B-E8263273240F}"/>
              </a:ext>
            </a:extLst>
          </p:cNvPr>
          <p:cNvSpPr txBox="1">
            <a:spLocks/>
          </p:cNvSpPr>
          <p:nvPr/>
        </p:nvSpPr>
        <p:spPr>
          <a:xfrm>
            <a:off x="155758" y="199832"/>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Concerns – </a:t>
            </a:r>
          </a:p>
          <a:p>
            <a:pPr algn="l"/>
            <a:r>
              <a:rPr lang="en-US" kern="0" dirty="0">
                <a:latin typeface="+mn-lt"/>
              </a:rPr>
              <a:t>House Demolitions</a:t>
            </a:r>
          </a:p>
        </p:txBody>
      </p:sp>
      <p:sp>
        <p:nvSpPr>
          <p:cNvPr id="21" name="Slide Number Placeholder 3">
            <a:extLst>
              <a:ext uri="{FF2B5EF4-FFF2-40B4-BE49-F238E27FC236}">
                <a16:creationId xmlns:a16="http://schemas.microsoft.com/office/drawing/2014/main" id="{5BE1ECF8-79BE-41D7-9DDA-95088DEAB748}"/>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11</a:t>
            </a:fld>
            <a:endParaRPr lang="en-US" dirty="0"/>
          </a:p>
        </p:txBody>
      </p:sp>
      <p:pic>
        <p:nvPicPr>
          <p:cNvPr id="22" name="Chart 1" descr="image003">
            <a:extLst>
              <a:ext uri="{FF2B5EF4-FFF2-40B4-BE49-F238E27FC236}">
                <a16:creationId xmlns:a16="http://schemas.microsoft.com/office/drawing/2014/main" id="{0AEC988E-61A6-4FC2-93C0-371C1A1DF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261" y="1658799"/>
            <a:ext cx="86201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21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A53E67-27BD-4865-95D7-3F7C927A73A8}"/>
              </a:ext>
            </a:extLst>
          </p:cNvPr>
          <p:cNvSpPr>
            <a:spLocks noGrp="1"/>
          </p:cNvSpPr>
          <p:nvPr>
            <p:ph type="sldNum" sz="quarter" idx="10"/>
          </p:nvPr>
        </p:nvSpPr>
        <p:spPr>
          <a:xfrm>
            <a:off x="9448800" y="6242050"/>
            <a:ext cx="2743200" cy="365125"/>
          </a:xfrm>
        </p:spPr>
        <p:txBody>
          <a:bodyPr/>
          <a:lstStyle/>
          <a:p>
            <a:pPr>
              <a:defRPr/>
            </a:pPr>
            <a:r>
              <a:rPr lang="en-US" dirty="0"/>
              <a:t>Residential Infill Project | </a:t>
            </a:r>
            <a:fld id="{E007ACF2-4744-4192-A071-5BDDF650346A}" type="slidenum">
              <a:rPr lang="en-US" smtClean="0"/>
              <a:pPr>
                <a:defRPr/>
              </a:pPr>
              <a:t>12</a:t>
            </a:fld>
            <a:endParaRPr lang="en-US" dirty="0"/>
          </a:p>
        </p:txBody>
      </p:sp>
      <p:pic>
        <p:nvPicPr>
          <p:cNvPr id="5" name="Picture 4">
            <a:extLst>
              <a:ext uri="{FF2B5EF4-FFF2-40B4-BE49-F238E27FC236}">
                <a16:creationId xmlns:a16="http://schemas.microsoft.com/office/drawing/2014/main" id="{B83E4EA9-2EE2-4658-93EA-684B5F8E209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433" t="11852" r="-1433" b="10654"/>
          <a:stretch/>
        </p:blipFill>
        <p:spPr>
          <a:xfrm>
            <a:off x="2191199" y="1489800"/>
            <a:ext cx="8005395" cy="4652817"/>
          </a:xfrm>
          <a:prstGeom prst="rect">
            <a:avLst/>
          </a:prstGeom>
        </p:spPr>
      </p:pic>
      <p:sp>
        <p:nvSpPr>
          <p:cNvPr id="9" name="Title 1">
            <a:extLst>
              <a:ext uri="{FF2B5EF4-FFF2-40B4-BE49-F238E27FC236}">
                <a16:creationId xmlns:a16="http://schemas.microsoft.com/office/drawing/2014/main" id="{83C8C446-A624-4FFE-9903-E54858AD837B}"/>
              </a:ext>
            </a:extLst>
          </p:cNvPr>
          <p:cNvSpPr txBox="1">
            <a:spLocks/>
          </p:cNvSpPr>
          <p:nvPr/>
        </p:nvSpPr>
        <p:spPr>
          <a:xfrm>
            <a:off x="155758" y="199832"/>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Concerns – </a:t>
            </a:r>
          </a:p>
          <a:p>
            <a:pPr algn="l"/>
            <a:r>
              <a:rPr lang="en-US" kern="0" dirty="0">
                <a:latin typeface="+mn-lt"/>
              </a:rPr>
              <a:t>Scale of New Houses</a:t>
            </a:r>
          </a:p>
        </p:txBody>
      </p:sp>
    </p:spTree>
    <p:extLst>
      <p:ext uri="{BB962C8B-B14F-4D97-AF65-F5344CB8AC3E}">
        <p14:creationId xmlns:p14="http://schemas.microsoft.com/office/powerpoint/2010/main" val="217212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ortland neighborhood street houses">
            <a:extLst>
              <a:ext uri="{FF2B5EF4-FFF2-40B4-BE49-F238E27FC236}">
                <a16:creationId xmlns:a16="http://schemas.microsoft.com/office/drawing/2014/main" id="{460BB537-9177-4EF0-96A2-4B5A0F0B29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38" t="4673" r="7221" b="5821"/>
          <a:stretch/>
        </p:blipFill>
        <p:spPr bwMode="auto">
          <a:xfrm flipH="1">
            <a:off x="850924" y="1613647"/>
            <a:ext cx="5095088" cy="42361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ortland neighborhood apartments">
            <a:extLst>
              <a:ext uri="{FF2B5EF4-FFF2-40B4-BE49-F238E27FC236}">
                <a16:creationId xmlns:a16="http://schemas.microsoft.com/office/drawing/2014/main" id="{1A808E1D-0F22-49A6-B608-EE0E405F4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16" y="1613647"/>
            <a:ext cx="5508044" cy="425418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2E2972FC-C79F-4DD6-A566-C2A6798C7A91}"/>
              </a:ext>
            </a:extLst>
          </p:cNvPr>
          <p:cNvSpPr/>
          <p:nvPr/>
        </p:nvSpPr>
        <p:spPr>
          <a:xfrm>
            <a:off x="360029" y="5133052"/>
            <a:ext cx="1350437" cy="123092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56%</a:t>
            </a:r>
          </a:p>
        </p:txBody>
      </p:sp>
      <p:sp>
        <p:nvSpPr>
          <p:cNvPr id="17" name="Oval 16">
            <a:extLst>
              <a:ext uri="{FF2B5EF4-FFF2-40B4-BE49-F238E27FC236}">
                <a16:creationId xmlns:a16="http://schemas.microsoft.com/office/drawing/2014/main" id="{B8360D86-61F4-4FD7-8DB5-ABBD291949C6}"/>
              </a:ext>
            </a:extLst>
          </p:cNvPr>
          <p:cNvSpPr/>
          <p:nvPr/>
        </p:nvSpPr>
        <p:spPr>
          <a:xfrm>
            <a:off x="5984016" y="5040167"/>
            <a:ext cx="1350437" cy="123092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40%</a:t>
            </a:r>
          </a:p>
        </p:txBody>
      </p:sp>
      <p:sp>
        <p:nvSpPr>
          <p:cNvPr id="11" name="Title 1">
            <a:extLst>
              <a:ext uri="{FF2B5EF4-FFF2-40B4-BE49-F238E27FC236}">
                <a16:creationId xmlns:a16="http://schemas.microsoft.com/office/drawing/2014/main" id="{CF9CD9B3-C170-4499-B9EB-873B050415A5}"/>
              </a:ext>
            </a:extLst>
          </p:cNvPr>
          <p:cNvSpPr txBox="1">
            <a:spLocks/>
          </p:cNvSpPr>
          <p:nvPr/>
        </p:nvSpPr>
        <p:spPr>
          <a:xfrm>
            <a:off x="155758" y="199832"/>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Concerns – </a:t>
            </a:r>
          </a:p>
          <a:p>
            <a:pPr algn="l"/>
            <a:r>
              <a:rPr lang="en-US" kern="0" dirty="0">
                <a:latin typeface="+mn-lt"/>
              </a:rPr>
              <a:t>Lack of Housing Diversity</a:t>
            </a:r>
          </a:p>
        </p:txBody>
      </p:sp>
      <p:sp>
        <p:nvSpPr>
          <p:cNvPr id="12" name="Slide Number Placeholder 3">
            <a:extLst>
              <a:ext uri="{FF2B5EF4-FFF2-40B4-BE49-F238E27FC236}">
                <a16:creationId xmlns:a16="http://schemas.microsoft.com/office/drawing/2014/main" id="{01CF910D-4FC1-47FF-969B-134DF7086A6C}"/>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13</a:t>
            </a:fld>
            <a:endParaRPr lang="en-US" dirty="0"/>
          </a:p>
        </p:txBody>
      </p:sp>
    </p:spTree>
    <p:extLst>
      <p:ext uri="{BB962C8B-B14F-4D97-AF65-F5344CB8AC3E}">
        <p14:creationId xmlns:p14="http://schemas.microsoft.com/office/powerpoint/2010/main" val="264046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E6EF3-E24E-4D9A-9F6B-87B3A99E9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7" name="Title 1">
            <a:extLst>
              <a:ext uri="{FF2B5EF4-FFF2-40B4-BE49-F238E27FC236}">
                <a16:creationId xmlns:a16="http://schemas.microsoft.com/office/drawing/2014/main" id="{A952956B-034B-4033-B3AB-2C77FB062716}"/>
              </a:ext>
            </a:extLst>
          </p:cNvPr>
          <p:cNvSpPr txBox="1">
            <a:spLocks/>
          </p:cNvSpPr>
          <p:nvPr/>
        </p:nvSpPr>
        <p:spPr>
          <a:xfrm>
            <a:off x="155758" y="199832"/>
            <a:ext cx="3214763" cy="2320084"/>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Concerns – </a:t>
            </a:r>
          </a:p>
          <a:p>
            <a:pPr algn="l"/>
            <a:r>
              <a:rPr lang="en-US" kern="0" dirty="0">
                <a:latin typeface="+mn-lt"/>
              </a:rPr>
              <a:t>Affordability</a:t>
            </a:r>
          </a:p>
        </p:txBody>
      </p:sp>
    </p:spTree>
    <p:extLst>
      <p:ext uri="{BB962C8B-B14F-4D97-AF65-F5344CB8AC3E}">
        <p14:creationId xmlns:p14="http://schemas.microsoft.com/office/powerpoint/2010/main" val="62685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E8CFE-4440-4FB3-9AB7-CCC45A282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4" name="Title 1">
            <a:extLst>
              <a:ext uri="{FF2B5EF4-FFF2-40B4-BE49-F238E27FC236}">
                <a16:creationId xmlns:a16="http://schemas.microsoft.com/office/drawing/2014/main" id="{96C7C981-C6CC-4027-BD02-5E7AD6674E20}"/>
              </a:ext>
            </a:extLst>
          </p:cNvPr>
          <p:cNvSpPr txBox="1">
            <a:spLocks/>
          </p:cNvSpPr>
          <p:nvPr/>
        </p:nvSpPr>
        <p:spPr>
          <a:xfrm>
            <a:off x="155758" y="199832"/>
            <a:ext cx="3214763" cy="2320084"/>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Concerns – </a:t>
            </a:r>
          </a:p>
          <a:p>
            <a:pPr algn="l"/>
            <a:r>
              <a:rPr lang="en-US" kern="0" dirty="0">
                <a:latin typeface="+mn-lt"/>
              </a:rPr>
              <a:t>Affordability</a:t>
            </a:r>
          </a:p>
        </p:txBody>
      </p:sp>
    </p:spTree>
    <p:extLst>
      <p:ext uri="{BB962C8B-B14F-4D97-AF65-F5344CB8AC3E}">
        <p14:creationId xmlns:p14="http://schemas.microsoft.com/office/powerpoint/2010/main" val="16825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B656D-ACF0-4303-848F-F1B80E08A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5" name="Title 1">
            <a:extLst>
              <a:ext uri="{FF2B5EF4-FFF2-40B4-BE49-F238E27FC236}">
                <a16:creationId xmlns:a16="http://schemas.microsoft.com/office/drawing/2014/main" id="{C8004630-76E6-4A93-B0F9-38FEA33858FD}"/>
              </a:ext>
            </a:extLst>
          </p:cNvPr>
          <p:cNvSpPr txBox="1">
            <a:spLocks/>
          </p:cNvSpPr>
          <p:nvPr/>
        </p:nvSpPr>
        <p:spPr>
          <a:xfrm>
            <a:off x="155758" y="199832"/>
            <a:ext cx="3214763" cy="2320084"/>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Concerns – </a:t>
            </a:r>
          </a:p>
          <a:p>
            <a:pPr algn="l"/>
            <a:r>
              <a:rPr lang="en-US" kern="0" dirty="0">
                <a:latin typeface="+mn-lt"/>
              </a:rPr>
              <a:t>Affordability</a:t>
            </a:r>
          </a:p>
        </p:txBody>
      </p:sp>
      <p:sp>
        <p:nvSpPr>
          <p:cNvPr id="2" name="Rectangle 1">
            <a:extLst>
              <a:ext uri="{FF2B5EF4-FFF2-40B4-BE49-F238E27FC236}">
                <a16:creationId xmlns:a16="http://schemas.microsoft.com/office/drawing/2014/main" id="{27F72EAB-8293-46CB-9890-46FFDE45F5FA}"/>
              </a:ext>
            </a:extLst>
          </p:cNvPr>
          <p:cNvSpPr/>
          <p:nvPr/>
        </p:nvSpPr>
        <p:spPr>
          <a:xfrm>
            <a:off x="5945959" y="3244334"/>
            <a:ext cx="300082"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99813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AB496-A584-499C-9C08-2E1C9956966E}"/>
              </a:ext>
            </a:extLst>
          </p:cNvPr>
          <p:cNvPicPr>
            <a:picLocks noChangeAspect="1"/>
          </p:cNvPicPr>
          <p:nvPr/>
        </p:nvPicPr>
        <p:blipFill rotWithShape="1">
          <a:blip r:embed="rId3"/>
          <a:srcRect l="47584"/>
          <a:stretch/>
        </p:blipFill>
        <p:spPr>
          <a:xfrm>
            <a:off x="875157" y="1446717"/>
            <a:ext cx="4652375" cy="4262258"/>
          </a:xfrm>
          <a:prstGeom prst="rect">
            <a:avLst/>
          </a:prstGeom>
        </p:spPr>
      </p:pic>
      <p:sp>
        <p:nvSpPr>
          <p:cNvPr id="7" name="TextBox 6">
            <a:extLst>
              <a:ext uri="{FF2B5EF4-FFF2-40B4-BE49-F238E27FC236}">
                <a16:creationId xmlns:a16="http://schemas.microsoft.com/office/drawing/2014/main" id="{7AC7F5DD-BC10-4F4F-BE4F-09D5E3F58C95}"/>
              </a:ext>
            </a:extLst>
          </p:cNvPr>
          <p:cNvSpPr txBox="1"/>
          <p:nvPr/>
        </p:nvSpPr>
        <p:spPr>
          <a:xfrm>
            <a:off x="1517326" y="5693506"/>
            <a:ext cx="4010206" cy="461665"/>
          </a:xfrm>
          <a:prstGeom prst="rect">
            <a:avLst/>
          </a:prstGeom>
          <a:solidFill>
            <a:schemeClr val="bg1"/>
          </a:solidFill>
        </p:spPr>
        <p:txBody>
          <a:bodyPr wrap="square" rtlCol="0">
            <a:spAutoFit/>
          </a:bodyPr>
          <a:lstStyle/>
          <a:p>
            <a:r>
              <a:rPr lang="en-US" sz="2400" b="1" dirty="0"/>
              <a:t>Average Portland Household</a:t>
            </a:r>
          </a:p>
        </p:txBody>
      </p:sp>
      <p:pic>
        <p:nvPicPr>
          <p:cNvPr id="8" name="Picture 7">
            <a:extLst>
              <a:ext uri="{FF2B5EF4-FFF2-40B4-BE49-F238E27FC236}">
                <a16:creationId xmlns:a16="http://schemas.microsoft.com/office/drawing/2014/main" id="{EDCDE6BB-D5B7-4156-A7A5-197BAA61A580}"/>
              </a:ext>
            </a:extLst>
          </p:cNvPr>
          <p:cNvPicPr>
            <a:picLocks noChangeAspect="1"/>
          </p:cNvPicPr>
          <p:nvPr/>
        </p:nvPicPr>
        <p:blipFill rotWithShape="1">
          <a:blip r:embed="rId4"/>
          <a:srcRect l="47715"/>
          <a:stretch/>
        </p:blipFill>
        <p:spPr>
          <a:xfrm>
            <a:off x="6096000" y="1425167"/>
            <a:ext cx="4715435" cy="4360329"/>
          </a:xfrm>
          <a:prstGeom prst="rect">
            <a:avLst/>
          </a:prstGeom>
        </p:spPr>
      </p:pic>
      <p:sp>
        <p:nvSpPr>
          <p:cNvPr id="9" name="TextBox 8">
            <a:extLst>
              <a:ext uri="{FF2B5EF4-FFF2-40B4-BE49-F238E27FC236}">
                <a16:creationId xmlns:a16="http://schemas.microsoft.com/office/drawing/2014/main" id="{ECD2A6BD-6078-41C7-A409-017D52B2E683}"/>
              </a:ext>
            </a:extLst>
          </p:cNvPr>
          <p:cNvSpPr txBox="1"/>
          <p:nvPr/>
        </p:nvSpPr>
        <p:spPr>
          <a:xfrm>
            <a:off x="7145575" y="5678499"/>
            <a:ext cx="4586226" cy="461665"/>
          </a:xfrm>
          <a:prstGeom prst="rect">
            <a:avLst/>
          </a:prstGeom>
          <a:solidFill>
            <a:schemeClr val="bg1"/>
          </a:solidFill>
        </p:spPr>
        <p:txBody>
          <a:bodyPr wrap="square" rtlCol="0">
            <a:spAutoFit/>
          </a:bodyPr>
          <a:lstStyle/>
          <a:p>
            <a:r>
              <a:rPr lang="en-US" sz="2400" b="1" dirty="0"/>
              <a:t>Average Black Household</a:t>
            </a:r>
          </a:p>
        </p:txBody>
      </p:sp>
      <p:sp>
        <p:nvSpPr>
          <p:cNvPr id="10" name="Slide Number Placeholder 3">
            <a:extLst>
              <a:ext uri="{FF2B5EF4-FFF2-40B4-BE49-F238E27FC236}">
                <a16:creationId xmlns:a16="http://schemas.microsoft.com/office/drawing/2014/main" id="{25D15A33-8A82-4A9B-9B5E-B2F43CB91F26}"/>
              </a:ext>
            </a:extLst>
          </p:cNvPr>
          <p:cNvSpPr txBox="1">
            <a:spLocks/>
          </p:cNvSpPr>
          <p:nvPr/>
        </p:nvSpPr>
        <p:spPr>
          <a:xfrm>
            <a:off x="9438688" y="63381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 </a:t>
            </a:r>
            <a:fld id="{E007ACF2-4744-4192-A071-5BDDF650346A}" type="slidenum">
              <a:rPr lang="en-US" smtClean="0"/>
              <a:pPr>
                <a:defRPr/>
              </a:pPr>
              <a:t>17</a:t>
            </a:fld>
            <a:endParaRPr lang="en-US" dirty="0"/>
          </a:p>
        </p:txBody>
      </p:sp>
      <p:sp>
        <p:nvSpPr>
          <p:cNvPr id="11" name="Title 1">
            <a:extLst>
              <a:ext uri="{FF2B5EF4-FFF2-40B4-BE49-F238E27FC236}">
                <a16:creationId xmlns:a16="http://schemas.microsoft.com/office/drawing/2014/main" id="{F385B2A3-1648-417B-98B0-DFAA6CB59B70}"/>
              </a:ext>
            </a:extLst>
          </p:cNvPr>
          <p:cNvSpPr txBox="1">
            <a:spLocks/>
          </p:cNvSpPr>
          <p:nvPr/>
        </p:nvSpPr>
        <p:spPr>
          <a:xfrm>
            <a:off x="155758" y="199832"/>
            <a:ext cx="3214763" cy="2320084"/>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Concerns – </a:t>
            </a:r>
          </a:p>
          <a:p>
            <a:pPr algn="l"/>
            <a:r>
              <a:rPr lang="en-US" kern="0" dirty="0">
                <a:latin typeface="+mn-lt"/>
              </a:rPr>
              <a:t>Displacement</a:t>
            </a:r>
          </a:p>
        </p:txBody>
      </p:sp>
    </p:spTree>
    <p:extLst>
      <p:ext uri="{BB962C8B-B14F-4D97-AF65-F5344CB8AC3E}">
        <p14:creationId xmlns:p14="http://schemas.microsoft.com/office/powerpoint/2010/main" val="383523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2959-01A6-4785-ABDF-B0CDE6FEFF67}"/>
              </a:ext>
            </a:extLst>
          </p:cNvPr>
          <p:cNvSpPr>
            <a:spLocks noGrp="1"/>
          </p:cNvSpPr>
          <p:nvPr>
            <p:ph type="title"/>
          </p:nvPr>
        </p:nvSpPr>
        <p:spPr/>
        <p:txBody>
          <a:bodyPr/>
          <a:lstStyle/>
          <a:p>
            <a:r>
              <a:rPr lang="en-US" dirty="0"/>
              <a:t>What does MFI mean?</a:t>
            </a:r>
          </a:p>
        </p:txBody>
      </p:sp>
      <p:sp>
        <p:nvSpPr>
          <p:cNvPr id="6" name="Rectangle 5">
            <a:extLst>
              <a:ext uri="{FF2B5EF4-FFF2-40B4-BE49-F238E27FC236}">
                <a16:creationId xmlns:a16="http://schemas.microsoft.com/office/drawing/2014/main" id="{12D51351-ADD1-42B7-A582-0FCE66E937F0}"/>
              </a:ext>
            </a:extLst>
          </p:cNvPr>
          <p:cNvSpPr/>
          <p:nvPr/>
        </p:nvSpPr>
        <p:spPr>
          <a:xfrm>
            <a:off x="838200" y="3429000"/>
            <a:ext cx="10515600" cy="6746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EAF68DD-7E5D-4FA1-B421-E396576458A6}"/>
              </a:ext>
            </a:extLst>
          </p:cNvPr>
          <p:cNvSpPr txBox="1"/>
          <p:nvPr/>
        </p:nvSpPr>
        <p:spPr>
          <a:xfrm>
            <a:off x="1059366" y="3535491"/>
            <a:ext cx="715260" cy="461665"/>
          </a:xfrm>
          <a:prstGeom prst="rect">
            <a:avLst/>
          </a:prstGeom>
          <a:noFill/>
        </p:spPr>
        <p:txBody>
          <a:bodyPr wrap="none" rtlCol="0">
            <a:spAutoFit/>
          </a:bodyPr>
          <a:lstStyle/>
          <a:p>
            <a:r>
              <a:rPr lang="en-US" sz="2400" b="1" dirty="0"/>
              <a:t>60%</a:t>
            </a:r>
          </a:p>
        </p:txBody>
      </p:sp>
      <p:sp>
        <p:nvSpPr>
          <p:cNvPr id="8" name="TextBox 7">
            <a:extLst>
              <a:ext uri="{FF2B5EF4-FFF2-40B4-BE49-F238E27FC236}">
                <a16:creationId xmlns:a16="http://schemas.microsoft.com/office/drawing/2014/main" id="{8E5E5637-9DDF-4346-BC88-DAC1D54DFDD4}"/>
              </a:ext>
            </a:extLst>
          </p:cNvPr>
          <p:cNvSpPr txBox="1"/>
          <p:nvPr/>
        </p:nvSpPr>
        <p:spPr>
          <a:xfrm>
            <a:off x="4367561" y="3535491"/>
            <a:ext cx="720069" cy="461665"/>
          </a:xfrm>
          <a:prstGeom prst="rect">
            <a:avLst/>
          </a:prstGeom>
          <a:noFill/>
        </p:spPr>
        <p:txBody>
          <a:bodyPr wrap="none" rtlCol="0">
            <a:spAutoFit/>
          </a:bodyPr>
          <a:lstStyle/>
          <a:p>
            <a:r>
              <a:rPr lang="en-US" sz="2400" b="1" dirty="0"/>
              <a:t>80%</a:t>
            </a:r>
          </a:p>
        </p:txBody>
      </p:sp>
      <p:sp>
        <p:nvSpPr>
          <p:cNvPr id="9" name="TextBox 8">
            <a:extLst>
              <a:ext uri="{FF2B5EF4-FFF2-40B4-BE49-F238E27FC236}">
                <a16:creationId xmlns:a16="http://schemas.microsoft.com/office/drawing/2014/main" id="{1F59975C-3402-4993-B11C-5BC768F54F91}"/>
              </a:ext>
            </a:extLst>
          </p:cNvPr>
          <p:cNvSpPr txBox="1"/>
          <p:nvPr/>
        </p:nvSpPr>
        <p:spPr>
          <a:xfrm>
            <a:off x="7128257" y="3535491"/>
            <a:ext cx="875561" cy="461665"/>
          </a:xfrm>
          <a:prstGeom prst="rect">
            <a:avLst/>
          </a:prstGeom>
          <a:noFill/>
        </p:spPr>
        <p:txBody>
          <a:bodyPr wrap="none" rtlCol="0">
            <a:spAutoFit/>
          </a:bodyPr>
          <a:lstStyle/>
          <a:p>
            <a:r>
              <a:rPr lang="en-US" sz="2400" b="1" dirty="0"/>
              <a:t>100%</a:t>
            </a:r>
          </a:p>
        </p:txBody>
      </p:sp>
      <p:sp>
        <p:nvSpPr>
          <p:cNvPr id="10" name="TextBox 9">
            <a:extLst>
              <a:ext uri="{FF2B5EF4-FFF2-40B4-BE49-F238E27FC236}">
                <a16:creationId xmlns:a16="http://schemas.microsoft.com/office/drawing/2014/main" id="{F60436D2-7FC0-4292-B35D-5F02405DA577}"/>
              </a:ext>
            </a:extLst>
          </p:cNvPr>
          <p:cNvSpPr txBox="1"/>
          <p:nvPr/>
        </p:nvSpPr>
        <p:spPr>
          <a:xfrm>
            <a:off x="10322312" y="3535491"/>
            <a:ext cx="875561" cy="461665"/>
          </a:xfrm>
          <a:prstGeom prst="rect">
            <a:avLst/>
          </a:prstGeom>
          <a:noFill/>
        </p:spPr>
        <p:txBody>
          <a:bodyPr wrap="none" rtlCol="0">
            <a:spAutoFit/>
          </a:bodyPr>
          <a:lstStyle/>
          <a:p>
            <a:r>
              <a:rPr lang="en-US" sz="2400" b="1" dirty="0"/>
              <a:t>120%</a:t>
            </a:r>
          </a:p>
        </p:txBody>
      </p:sp>
      <p:grpSp>
        <p:nvGrpSpPr>
          <p:cNvPr id="15" name="Group 14">
            <a:extLst>
              <a:ext uri="{FF2B5EF4-FFF2-40B4-BE49-F238E27FC236}">
                <a16:creationId xmlns:a16="http://schemas.microsoft.com/office/drawing/2014/main" id="{48D5EB55-AE78-412D-AFE3-D0E315ED76FA}"/>
              </a:ext>
            </a:extLst>
          </p:cNvPr>
          <p:cNvGrpSpPr/>
          <p:nvPr/>
        </p:nvGrpSpPr>
        <p:grpSpPr>
          <a:xfrm>
            <a:off x="1053853" y="3997157"/>
            <a:ext cx="1194661" cy="1295280"/>
            <a:chOff x="3310584" y="1487251"/>
            <a:chExt cx="3610406" cy="3914490"/>
          </a:xfrm>
        </p:grpSpPr>
        <p:sp>
          <p:nvSpPr>
            <p:cNvPr id="25" name="Flowchart: Delay 13">
              <a:extLst>
                <a:ext uri="{FF2B5EF4-FFF2-40B4-BE49-F238E27FC236}">
                  <a16:creationId xmlns:a16="http://schemas.microsoft.com/office/drawing/2014/main" id="{89A723D9-2312-42F5-A928-973ACE528B15}"/>
                </a:ext>
              </a:extLst>
            </p:cNvPr>
            <p:cNvSpPr/>
            <p:nvPr/>
          </p:nvSpPr>
          <p:spPr>
            <a:xfrm rot="16200000">
              <a:off x="5746996" y="4227747"/>
              <a:ext cx="721892" cy="1626096"/>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61ED0CD-1F2E-469F-80FF-D24CC95C053A}"/>
                </a:ext>
              </a:extLst>
            </p:cNvPr>
            <p:cNvSpPr/>
            <p:nvPr/>
          </p:nvSpPr>
          <p:spPr>
            <a:xfrm>
              <a:off x="3744823" y="1487251"/>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a:extLst>
                <a:ext uri="{FF2B5EF4-FFF2-40B4-BE49-F238E27FC236}">
                  <a16:creationId xmlns:a16="http://schemas.microsoft.com/office/drawing/2014/main" id="{3C26104D-8610-4F3B-B471-3CD6EE6856B4}"/>
                </a:ext>
              </a:extLst>
            </p:cNvPr>
            <p:cNvSpPr/>
            <p:nvPr/>
          </p:nvSpPr>
          <p:spPr>
            <a:xfrm rot="16200000">
              <a:off x="4042923" y="2512320"/>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CB9CA7-F104-4453-BA82-744E5F232DF1}"/>
                </a:ext>
              </a:extLst>
            </p:cNvPr>
            <p:cNvSpPr/>
            <p:nvPr/>
          </p:nvSpPr>
          <p:spPr>
            <a:xfrm>
              <a:off x="5445161" y="3405143"/>
              <a:ext cx="1325563" cy="132556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7F1C056-189C-4C80-AB83-225C677807CA}"/>
              </a:ext>
            </a:extLst>
          </p:cNvPr>
          <p:cNvGrpSpPr/>
          <p:nvPr/>
        </p:nvGrpSpPr>
        <p:grpSpPr>
          <a:xfrm>
            <a:off x="9568765" y="4025643"/>
            <a:ext cx="1959772" cy="1341189"/>
            <a:chOff x="4870370" y="4103647"/>
            <a:chExt cx="2695666" cy="1844805"/>
          </a:xfrm>
        </p:grpSpPr>
        <p:grpSp>
          <p:nvGrpSpPr>
            <p:cNvPr id="27" name="Group 26">
              <a:extLst>
                <a:ext uri="{FF2B5EF4-FFF2-40B4-BE49-F238E27FC236}">
                  <a16:creationId xmlns:a16="http://schemas.microsoft.com/office/drawing/2014/main" id="{C7F3EC3A-0D58-4A9E-8EF3-F75051F463F9}"/>
                </a:ext>
              </a:extLst>
            </p:cNvPr>
            <p:cNvGrpSpPr/>
            <p:nvPr/>
          </p:nvGrpSpPr>
          <p:grpSpPr>
            <a:xfrm>
              <a:off x="4903271" y="4103647"/>
              <a:ext cx="2662765" cy="1844805"/>
              <a:chOff x="3310584" y="1487251"/>
              <a:chExt cx="5650119" cy="3914490"/>
            </a:xfrm>
          </p:grpSpPr>
          <p:sp>
            <p:nvSpPr>
              <p:cNvPr id="28" name="Flowchart: Delay 13">
                <a:extLst>
                  <a:ext uri="{FF2B5EF4-FFF2-40B4-BE49-F238E27FC236}">
                    <a16:creationId xmlns:a16="http://schemas.microsoft.com/office/drawing/2014/main" id="{976A8A68-4C4D-4A86-A2A8-8AE9012F3B69}"/>
                  </a:ext>
                </a:extLst>
              </p:cNvPr>
              <p:cNvSpPr/>
              <p:nvPr/>
            </p:nvSpPr>
            <p:spPr>
              <a:xfrm rot="16200000">
                <a:off x="5746996" y="4227747"/>
                <a:ext cx="721892" cy="1626096"/>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1023AB-C385-4286-8E66-37682720B86B}"/>
                  </a:ext>
                </a:extLst>
              </p:cNvPr>
              <p:cNvSpPr/>
              <p:nvPr/>
            </p:nvSpPr>
            <p:spPr>
              <a:xfrm>
                <a:off x="6740411" y="1487252"/>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5E29938-F281-40E5-8B0B-B4D15A7AA492}"/>
                  </a:ext>
                </a:extLst>
              </p:cNvPr>
              <p:cNvSpPr/>
              <p:nvPr/>
            </p:nvSpPr>
            <p:spPr>
              <a:xfrm>
                <a:off x="3744823" y="1487251"/>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13">
                <a:extLst>
                  <a:ext uri="{FF2B5EF4-FFF2-40B4-BE49-F238E27FC236}">
                    <a16:creationId xmlns:a16="http://schemas.microsoft.com/office/drawing/2014/main" id="{F17730F3-60A8-404A-B9C9-C4652E66AA91}"/>
                  </a:ext>
                </a:extLst>
              </p:cNvPr>
              <p:cNvSpPr/>
              <p:nvPr/>
            </p:nvSpPr>
            <p:spPr>
              <a:xfrm rot="16200000">
                <a:off x="4042923" y="2512320"/>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13">
                <a:extLst>
                  <a:ext uri="{FF2B5EF4-FFF2-40B4-BE49-F238E27FC236}">
                    <a16:creationId xmlns:a16="http://schemas.microsoft.com/office/drawing/2014/main" id="{AACD3003-A5FF-4555-BC70-323E43EA0E59}"/>
                  </a:ext>
                </a:extLst>
              </p:cNvPr>
              <p:cNvSpPr/>
              <p:nvPr/>
            </p:nvSpPr>
            <p:spPr>
              <a:xfrm rot="16200000">
                <a:off x="7059002" y="2483811"/>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6315546-9E5B-432F-AE4B-F2A9F0594DA1}"/>
                  </a:ext>
                </a:extLst>
              </p:cNvPr>
              <p:cNvSpPr/>
              <p:nvPr/>
            </p:nvSpPr>
            <p:spPr>
              <a:xfrm>
                <a:off x="5445161" y="3405143"/>
                <a:ext cx="1325563" cy="132556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lowchart: Delay 13">
              <a:extLst>
                <a:ext uri="{FF2B5EF4-FFF2-40B4-BE49-F238E27FC236}">
                  <a16:creationId xmlns:a16="http://schemas.microsoft.com/office/drawing/2014/main" id="{0EDB1086-746F-4687-9AF0-FCCFFED1760A}"/>
                </a:ext>
              </a:extLst>
            </p:cNvPr>
            <p:cNvSpPr/>
            <p:nvPr/>
          </p:nvSpPr>
          <p:spPr>
            <a:xfrm rot="16200000">
              <a:off x="5083435" y="5395176"/>
              <a:ext cx="340210" cy="7663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A706B40-DFA1-4BC8-93B3-9238E5D32232}"/>
                </a:ext>
              </a:extLst>
            </p:cNvPr>
            <p:cNvSpPr/>
            <p:nvPr/>
          </p:nvSpPr>
          <p:spPr>
            <a:xfrm>
              <a:off x="4941188" y="5007502"/>
              <a:ext cx="624706" cy="624706"/>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E743E23-410A-40C6-91AB-0632A47FBF55}"/>
              </a:ext>
            </a:extLst>
          </p:cNvPr>
          <p:cNvGrpSpPr/>
          <p:nvPr/>
        </p:nvGrpSpPr>
        <p:grpSpPr>
          <a:xfrm>
            <a:off x="3664155" y="4049021"/>
            <a:ext cx="2148777" cy="987850"/>
            <a:chOff x="2594367" y="1487251"/>
            <a:chExt cx="6366336" cy="2926773"/>
          </a:xfrm>
        </p:grpSpPr>
        <p:sp>
          <p:nvSpPr>
            <p:cNvPr id="39" name="Oval 38">
              <a:extLst>
                <a:ext uri="{FF2B5EF4-FFF2-40B4-BE49-F238E27FC236}">
                  <a16:creationId xmlns:a16="http://schemas.microsoft.com/office/drawing/2014/main" id="{EB6B5858-E1B5-4962-8394-CC3E39DD68E0}"/>
                </a:ext>
              </a:extLst>
            </p:cNvPr>
            <p:cNvSpPr/>
            <p:nvPr/>
          </p:nvSpPr>
          <p:spPr>
            <a:xfrm>
              <a:off x="6740411" y="1487252"/>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84860AA-C0F4-4391-9DE9-57ABEB873772}"/>
                </a:ext>
              </a:extLst>
            </p:cNvPr>
            <p:cNvSpPr/>
            <p:nvPr/>
          </p:nvSpPr>
          <p:spPr>
            <a:xfrm>
              <a:off x="3028612" y="1487251"/>
              <a:ext cx="1693994" cy="1693994"/>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lay 13">
              <a:extLst>
                <a:ext uri="{FF2B5EF4-FFF2-40B4-BE49-F238E27FC236}">
                  <a16:creationId xmlns:a16="http://schemas.microsoft.com/office/drawing/2014/main" id="{FC8BFDD6-6960-4E42-8200-794ADACB991C}"/>
                </a:ext>
              </a:extLst>
            </p:cNvPr>
            <p:cNvSpPr/>
            <p:nvPr/>
          </p:nvSpPr>
          <p:spPr>
            <a:xfrm rot="16200000">
              <a:off x="3326707" y="2512322"/>
              <a:ext cx="1169362" cy="2634041"/>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13">
              <a:extLst>
                <a:ext uri="{FF2B5EF4-FFF2-40B4-BE49-F238E27FC236}">
                  <a16:creationId xmlns:a16="http://schemas.microsoft.com/office/drawing/2014/main" id="{F35FFCBC-43B5-4478-9D3C-3974FD1AEA25}"/>
                </a:ext>
              </a:extLst>
            </p:cNvPr>
            <p:cNvSpPr/>
            <p:nvPr/>
          </p:nvSpPr>
          <p:spPr>
            <a:xfrm rot="16200000">
              <a:off x="7059002" y="2483811"/>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B36B02E-B3EF-4D04-8C9E-F9E13B6E9DC2}"/>
              </a:ext>
            </a:extLst>
          </p:cNvPr>
          <p:cNvGrpSpPr/>
          <p:nvPr/>
        </p:nvGrpSpPr>
        <p:grpSpPr>
          <a:xfrm>
            <a:off x="7181972" y="4016935"/>
            <a:ext cx="869386" cy="966004"/>
            <a:chOff x="3310584" y="1487251"/>
            <a:chExt cx="2634040" cy="2926769"/>
          </a:xfrm>
        </p:grpSpPr>
        <p:sp>
          <p:nvSpPr>
            <p:cNvPr id="47" name="Oval 46">
              <a:extLst>
                <a:ext uri="{FF2B5EF4-FFF2-40B4-BE49-F238E27FC236}">
                  <a16:creationId xmlns:a16="http://schemas.microsoft.com/office/drawing/2014/main" id="{1A86D0B6-593F-4C27-976A-EBA73A219316}"/>
                </a:ext>
              </a:extLst>
            </p:cNvPr>
            <p:cNvSpPr/>
            <p:nvPr/>
          </p:nvSpPr>
          <p:spPr>
            <a:xfrm>
              <a:off x="3744823" y="1487251"/>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13">
              <a:extLst>
                <a:ext uri="{FF2B5EF4-FFF2-40B4-BE49-F238E27FC236}">
                  <a16:creationId xmlns:a16="http://schemas.microsoft.com/office/drawing/2014/main" id="{2A90FFDD-17D2-4586-BF8C-A60383071598}"/>
                </a:ext>
              </a:extLst>
            </p:cNvPr>
            <p:cNvSpPr/>
            <p:nvPr/>
          </p:nvSpPr>
          <p:spPr>
            <a:xfrm rot="16200000">
              <a:off x="4042923" y="2512320"/>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3B62209C-F16E-4062-9362-F2941CAA3F27}"/>
              </a:ext>
            </a:extLst>
          </p:cNvPr>
          <p:cNvSpPr txBox="1"/>
          <p:nvPr/>
        </p:nvSpPr>
        <p:spPr>
          <a:xfrm>
            <a:off x="9571662" y="5446421"/>
            <a:ext cx="1111202" cy="461665"/>
          </a:xfrm>
          <a:prstGeom prst="rect">
            <a:avLst/>
          </a:prstGeom>
          <a:noFill/>
        </p:spPr>
        <p:txBody>
          <a:bodyPr wrap="none" rtlCol="0">
            <a:spAutoFit/>
          </a:bodyPr>
          <a:lstStyle/>
          <a:p>
            <a:r>
              <a:rPr lang="en-US" sz="2400" b="1" dirty="0"/>
              <a:t>$</a:t>
            </a:r>
            <a:r>
              <a:rPr lang="en-US" sz="2400" b="1" dirty="0" err="1"/>
              <a:t>49K</a:t>
            </a:r>
            <a:r>
              <a:rPr lang="en-US" sz="2400" b="1" dirty="0"/>
              <a:t>  +</a:t>
            </a:r>
          </a:p>
        </p:txBody>
      </p:sp>
      <p:sp>
        <p:nvSpPr>
          <p:cNvPr id="45" name="TextBox 44">
            <a:extLst>
              <a:ext uri="{FF2B5EF4-FFF2-40B4-BE49-F238E27FC236}">
                <a16:creationId xmlns:a16="http://schemas.microsoft.com/office/drawing/2014/main" id="{59E28457-4BEC-440A-BAAE-D4C795C5DBCA}"/>
              </a:ext>
            </a:extLst>
          </p:cNvPr>
          <p:cNvSpPr txBox="1"/>
          <p:nvPr/>
        </p:nvSpPr>
        <p:spPr>
          <a:xfrm>
            <a:off x="10688426" y="5446421"/>
            <a:ext cx="819455" cy="461665"/>
          </a:xfrm>
          <a:prstGeom prst="rect">
            <a:avLst/>
          </a:prstGeom>
          <a:noFill/>
        </p:spPr>
        <p:txBody>
          <a:bodyPr wrap="none" rtlCol="0">
            <a:spAutoFit/>
          </a:bodyPr>
          <a:lstStyle/>
          <a:p>
            <a:r>
              <a:rPr lang="en-US" sz="2400" b="1" dirty="0"/>
              <a:t>$</a:t>
            </a:r>
            <a:r>
              <a:rPr lang="en-US" sz="2400" b="1" dirty="0" err="1"/>
              <a:t>49K</a:t>
            </a:r>
            <a:endParaRPr lang="en-US" sz="2400" b="1" dirty="0"/>
          </a:p>
        </p:txBody>
      </p:sp>
      <p:sp>
        <p:nvSpPr>
          <p:cNvPr id="46" name="TextBox 45">
            <a:extLst>
              <a:ext uri="{FF2B5EF4-FFF2-40B4-BE49-F238E27FC236}">
                <a16:creationId xmlns:a16="http://schemas.microsoft.com/office/drawing/2014/main" id="{12EBA5A5-A040-4A5F-B9C9-33ABEB280C84}"/>
              </a:ext>
            </a:extLst>
          </p:cNvPr>
          <p:cNvSpPr txBox="1"/>
          <p:nvPr/>
        </p:nvSpPr>
        <p:spPr>
          <a:xfrm>
            <a:off x="7212667" y="5446421"/>
            <a:ext cx="819455" cy="461665"/>
          </a:xfrm>
          <a:prstGeom prst="rect">
            <a:avLst/>
          </a:prstGeom>
          <a:noFill/>
        </p:spPr>
        <p:txBody>
          <a:bodyPr wrap="none" rtlCol="0">
            <a:spAutoFit/>
          </a:bodyPr>
          <a:lstStyle/>
          <a:p>
            <a:r>
              <a:rPr lang="en-US" sz="2400" b="1" dirty="0"/>
              <a:t>$</a:t>
            </a:r>
            <a:r>
              <a:rPr lang="en-US" sz="2400" b="1" dirty="0" err="1"/>
              <a:t>57K</a:t>
            </a:r>
            <a:endParaRPr lang="en-US" sz="2400" b="1" dirty="0"/>
          </a:p>
        </p:txBody>
      </p:sp>
      <p:sp>
        <p:nvSpPr>
          <p:cNvPr id="49" name="TextBox 48">
            <a:extLst>
              <a:ext uri="{FF2B5EF4-FFF2-40B4-BE49-F238E27FC236}">
                <a16:creationId xmlns:a16="http://schemas.microsoft.com/office/drawing/2014/main" id="{A4B3E8A0-9CEF-40DB-87A0-692C540F168B}"/>
              </a:ext>
            </a:extLst>
          </p:cNvPr>
          <p:cNvSpPr txBox="1"/>
          <p:nvPr/>
        </p:nvSpPr>
        <p:spPr>
          <a:xfrm>
            <a:off x="3821665" y="5446421"/>
            <a:ext cx="1111202" cy="461665"/>
          </a:xfrm>
          <a:prstGeom prst="rect">
            <a:avLst/>
          </a:prstGeom>
          <a:noFill/>
        </p:spPr>
        <p:txBody>
          <a:bodyPr wrap="none" rtlCol="0">
            <a:spAutoFit/>
          </a:bodyPr>
          <a:lstStyle/>
          <a:p>
            <a:r>
              <a:rPr lang="en-US" sz="2400" b="1" dirty="0"/>
              <a:t>$</a:t>
            </a:r>
            <a:r>
              <a:rPr lang="en-US" sz="2400" b="1" dirty="0" err="1"/>
              <a:t>26K</a:t>
            </a:r>
            <a:r>
              <a:rPr lang="en-US" sz="2400" b="1" dirty="0"/>
              <a:t>  +</a:t>
            </a:r>
          </a:p>
        </p:txBody>
      </p:sp>
      <p:sp>
        <p:nvSpPr>
          <p:cNvPr id="50" name="TextBox 49">
            <a:extLst>
              <a:ext uri="{FF2B5EF4-FFF2-40B4-BE49-F238E27FC236}">
                <a16:creationId xmlns:a16="http://schemas.microsoft.com/office/drawing/2014/main" id="{FC8E9A94-EB00-44C0-914A-F039407F7F71}"/>
              </a:ext>
            </a:extLst>
          </p:cNvPr>
          <p:cNvSpPr txBox="1"/>
          <p:nvPr/>
        </p:nvSpPr>
        <p:spPr>
          <a:xfrm>
            <a:off x="4938429" y="5446421"/>
            <a:ext cx="819455" cy="461665"/>
          </a:xfrm>
          <a:prstGeom prst="rect">
            <a:avLst/>
          </a:prstGeom>
          <a:noFill/>
        </p:spPr>
        <p:txBody>
          <a:bodyPr wrap="none" rtlCol="0">
            <a:spAutoFit/>
          </a:bodyPr>
          <a:lstStyle/>
          <a:p>
            <a:r>
              <a:rPr lang="en-US" sz="2400" b="1" dirty="0"/>
              <a:t>$</a:t>
            </a:r>
            <a:r>
              <a:rPr lang="en-US" sz="2400" b="1" dirty="0" err="1"/>
              <a:t>26K</a:t>
            </a:r>
            <a:endParaRPr lang="en-US" sz="2400" b="1" dirty="0"/>
          </a:p>
        </p:txBody>
      </p:sp>
      <p:sp>
        <p:nvSpPr>
          <p:cNvPr id="51" name="TextBox 50">
            <a:extLst>
              <a:ext uri="{FF2B5EF4-FFF2-40B4-BE49-F238E27FC236}">
                <a16:creationId xmlns:a16="http://schemas.microsoft.com/office/drawing/2014/main" id="{F711422E-A858-4917-8BFF-1816E94540A6}"/>
              </a:ext>
            </a:extLst>
          </p:cNvPr>
          <p:cNvSpPr txBox="1"/>
          <p:nvPr/>
        </p:nvSpPr>
        <p:spPr>
          <a:xfrm>
            <a:off x="1040877" y="5446421"/>
            <a:ext cx="819455" cy="461665"/>
          </a:xfrm>
          <a:prstGeom prst="rect">
            <a:avLst/>
          </a:prstGeom>
          <a:noFill/>
        </p:spPr>
        <p:txBody>
          <a:bodyPr wrap="none" rtlCol="0">
            <a:spAutoFit/>
          </a:bodyPr>
          <a:lstStyle/>
          <a:p>
            <a:r>
              <a:rPr lang="en-US" sz="2400" b="1" dirty="0"/>
              <a:t>$</a:t>
            </a:r>
            <a:r>
              <a:rPr lang="en-US" sz="2400" b="1" dirty="0" err="1"/>
              <a:t>39K</a:t>
            </a:r>
            <a:endParaRPr lang="en-US" sz="2400" b="1" dirty="0"/>
          </a:p>
        </p:txBody>
      </p:sp>
      <p:pic>
        <p:nvPicPr>
          <p:cNvPr id="3" name="Picture 2" descr="Image result for stethoscope image">
            <a:extLst>
              <a:ext uri="{FF2B5EF4-FFF2-40B4-BE49-F238E27FC236}">
                <a16:creationId xmlns:a16="http://schemas.microsoft.com/office/drawing/2014/main" id="{46B08B74-A75D-4FD0-A730-78B81B2CA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3350" y="1950034"/>
            <a:ext cx="1719330" cy="10715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chalkboard">
            <a:extLst>
              <a:ext uri="{FF2B5EF4-FFF2-40B4-BE49-F238E27FC236}">
                <a16:creationId xmlns:a16="http://schemas.microsoft.com/office/drawing/2014/main" id="{DEE980F1-0A7D-445A-B7F8-6046D0364A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72"/>
          <a:stretch/>
        </p:blipFill>
        <p:spPr bwMode="auto">
          <a:xfrm>
            <a:off x="4547123" y="1752362"/>
            <a:ext cx="1560820" cy="1569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bus steering wheel">
            <a:extLst>
              <a:ext uri="{FF2B5EF4-FFF2-40B4-BE49-F238E27FC236}">
                <a16:creationId xmlns:a16="http://schemas.microsoft.com/office/drawing/2014/main" id="{FE863753-CDDF-456C-B2AE-F8BE8B9FA4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87" r="33008"/>
          <a:stretch/>
        </p:blipFill>
        <p:spPr bwMode="auto">
          <a:xfrm>
            <a:off x="3204261" y="1752362"/>
            <a:ext cx="1536628" cy="157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computer servers">
            <a:extLst>
              <a:ext uri="{FF2B5EF4-FFF2-40B4-BE49-F238E27FC236}">
                <a16:creationId xmlns:a16="http://schemas.microsoft.com/office/drawing/2014/main" id="{3FF6AFDD-CCAD-46CF-BF3D-9740F22FF4C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7837"/>
          <a:stretch/>
        </p:blipFill>
        <p:spPr bwMode="auto">
          <a:xfrm>
            <a:off x="6828246" y="1791083"/>
            <a:ext cx="1455586" cy="1569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construction hard hats">
            <a:extLst>
              <a:ext uri="{FF2B5EF4-FFF2-40B4-BE49-F238E27FC236}">
                <a16:creationId xmlns:a16="http://schemas.microsoft.com/office/drawing/2014/main" id="{C137F2D1-F5AC-438A-B624-1E82CEDA7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5135" y="1666078"/>
            <a:ext cx="1652107" cy="168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45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2959-01A6-4785-ABDF-B0CDE6FEFF67}"/>
              </a:ext>
            </a:extLst>
          </p:cNvPr>
          <p:cNvSpPr>
            <a:spLocks noGrp="1"/>
          </p:cNvSpPr>
          <p:nvPr>
            <p:ph type="title"/>
          </p:nvPr>
        </p:nvSpPr>
        <p:spPr/>
        <p:txBody>
          <a:bodyPr/>
          <a:lstStyle/>
          <a:p>
            <a:r>
              <a:rPr lang="en-US" dirty="0"/>
              <a:t>What rent can families afford</a:t>
            </a:r>
            <a:r>
              <a:rPr lang="en-US" sz="4000" baseline="30000" dirty="0"/>
              <a:t>*</a:t>
            </a:r>
            <a:r>
              <a:rPr lang="en-US" dirty="0"/>
              <a:t>?</a:t>
            </a:r>
          </a:p>
        </p:txBody>
      </p:sp>
      <p:sp>
        <p:nvSpPr>
          <p:cNvPr id="6" name="Rectangle 5">
            <a:extLst>
              <a:ext uri="{FF2B5EF4-FFF2-40B4-BE49-F238E27FC236}">
                <a16:creationId xmlns:a16="http://schemas.microsoft.com/office/drawing/2014/main" id="{12D51351-ADD1-42B7-A582-0FCE66E937F0}"/>
              </a:ext>
            </a:extLst>
          </p:cNvPr>
          <p:cNvSpPr/>
          <p:nvPr/>
        </p:nvSpPr>
        <p:spPr>
          <a:xfrm>
            <a:off x="838200" y="3429000"/>
            <a:ext cx="10515600" cy="6746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48D5EB55-AE78-412D-AFE3-D0E315ED76FA}"/>
              </a:ext>
            </a:extLst>
          </p:cNvPr>
          <p:cNvGrpSpPr/>
          <p:nvPr/>
        </p:nvGrpSpPr>
        <p:grpSpPr>
          <a:xfrm>
            <a:off x="1065684" y="4071239"/>
            <a:ext cx="1194661" cy="1295280"/>
            <a:chOff x="3310584" y="1487251"/>
            <a:chExt cx="3610406" cy="3914490"/>
          </a:xfrm>
        </p:grpSpPr>
        <p:sp>
          <p:nvSpPr>
            <p:cNvPr id="25" name="Flowchart: Delay 13">
              <a:extLst>
                <a:ext uri="{FF2B5EF4-FFF2-40B4-BE49-F238E27FC236}">
                  <a16:creationId xmlns:a16="http://schemas.microsoft.com/office/drawing/2014/main" id="{89A723D9-2312-42F5-A928-973ACE528B15}"/>
                </a:ext>
              </a:extLst>
            </p:cNvPr>
            <p:cNvSpPr/>
            <p:nvPr/>
          </p:nvSpPr>
          <p:spPr>
            <a:xfrm rot="16200000">
              <a:off x="5746996" y="4227747"/>
              <a:ext cx="721892" cy="1626096"/>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61ED0CD-1F2E-469F-80FF-D24CC95C053A}"/>
                </a:ext>
              </a:extLst>
            </p:cNvPr>
            <p:cNvSpPr/>
            <p:nvPr/>
          </p:nvSpPr>
          <p:spPr>
            <a:xfrm>
              <a:off x="3744823" y="1487251"/>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a:extLst>
                <a:ext uri="{FF2B5EF4-FFF2-40B4-BE49-F238E27FC236}">
                  <a16:creationId xmlns:a16="http://schemas.microsoft.com/office/drawing/2014/main" id="{3C26104D-8610-4F3B-B471-3CD6EE6856B4}"/>
                </a:ext>
              </a:extLst>
            </p:cNvPr>
            <p:cNvSpPr/>
            <p:nvPr/>
          </p:nvSpPr>
          <p:spPr>
            <a:xfrm rot="16200000">
              <a:off x="4042923" y="2512320"/>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CB9CA7-F104-4453-BA82-744E5F232DF1}"/>
                </a:ext>
              </a:extLst>
            </p:cNvPr>
            <p:cNvSpPr/>
            <p:nvPr/>
          </p:nvSpPr>
          <p:spPr>
            <a:xfrm>
              <a:off x="5445161" y="3405143"/>
              <a:ext cx="1325563" cy="132556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7F1C056-189C-4C80-AB83-225C677807CA}"/>
              </a:ext>
            </a:extLst>
          </p:cNvPr>
          <p:cNvGrpSpPr/>
          <p:nvPr/>
        </p:nvGrpSpPr>
        <p:grpSpPr>
          <a:xfrm>
            <a:off x="9564949" y="4105689"/>
            <a:ext cx="1959772" cy="1341189"/>
            <a:chOff x="4870370" y="4103647"/>
            <a:chExt cx="2695666" cy="1844805"/>
          </a:xfrm>
        </p:grpSpPr>
        <p:grpSp>
          <p:nvGrpSpPr>
            <p:cNvPr id="27" name="Group 26">
              <a:extLst>
                <a:ext uri="{FF2B5EF4-FFF2-40B4-BE49-F238E27FC236}">
                  <a16:creationId xmlns:a16="http://schemas.microsoft.com/office/drawing/2014/main" id="{C7F3EC3A-0D58-4A9E-8EF3-F75051F463F9}"/>
                </a:ext>
              </a:extLst>
            </p:cNvPr>
            <p:cNvGrpSpPr/>
            <p:nvPr/>
          </p:nvGrpSpPr>
          <p:grpSpPr>
            <a:xfrm>
              <a:off x="4903271" y="4103647"/>
              <a:ext cx="2662765" cy="1844805"/>
              <a:chOff x="3310584" y="1487251"/>
              <a:chExt cx="5650119" cy="3914490"/>
            </a:xfrm>
          </p:grpSpPr>
          <p:sp>
            <p:nvSpPr>
              <p:cNvPr id="28" name="Flowchart: Delay 13">
                <a:extLst>
                  <a:ext uri="{FF2B5EF4-FFF2-40B4-BE49-F238E27FC236}">
                    <a16:creationId xmlns:a16="http://schemas.microsoft.com/office/drawing/2014/main" id="{976A8A68-4C4D-4A86-A2A8-8AE9012F3B69}"/>
                  </a:ext>
                </a:extLst>
              </p:cNvPr>
              <p:cNvSpPr/>
              <p:nvPr/>
            </p:nvSpPr>
            <p:spPr>
              <a:xfrm rot="16200000">
                <a:off x="5746996" y="4227747"/>
                <a:ext cx="721892" cy="1626096"/>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1023AB-C385-4286-8E66-37682720B86B}"/>
                  </a:ext>
                </a:extLst>
              </p:cNvPr>
              <p:cNvSpPr/>
              <p:nvPr/>
            </p:nvSpPr>
            <p:spPr>
              <a:xfrm>
                <a:off x="6740411" y="1487252"/>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5E29938-F281-40E5-8B0B-B4D15A7AA492}"/>
                  </a:ext>
                </a:extLst>
              </p:cNvPr>
              <p:cNvSpPr/>
              <p:nvPr/>
            </p:nvSpPr>
            <p:spPr>
              <a:xfrm>
                <a:off x="3744823" y="1487251"/>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13">
                <a:extLst>
                  <a:ext uri="{FF2B5EF4-FFF2-40B4-BE49-F238E27FC236}">
                    <a16:creationId xmlns:a16="http://schemas.microsoft.com/office/drawing/2014/main" id="{F17730F3-60A8-404A-B9C9-C4652E66AA91}"/>
                  </a:ext>
                </a:extLst>
              </p:cNvPr>
              <p:cNvSpPr/>
              <p:nvPr/>
            </p:nvSpPr>
            <p:spPr>
              <a:xfrm rot="16200000">
                <a:off x="4042923" y="2512320"/>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13">
                <a:extLst>
                  <a:ext uri="{FF2B5EF4-FFF2-40B4-BE49-F238E27FC236}">
                    <a16:creationId xmlns:a16="http://schemas.microsoft.com/office/drawing/2014/main" id="{AACD3003-A5FF-4555-BC70-323E43EA0E59}"/>
                  </a:ext>
                </a:extLst>
              </p:cNvPr>
              <p:cNvSpPr/>
              <p:nvPr/>
            </p:nvSpPr>
            <p:spPr>
              <a:xfrm rot="16200000">
                <a:off x="7059002" y="2483811"/>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6315546-9E5B-432F-AE4B-F2A9F0594DA1}"/>
                  </a:ext>
                </a:extLst>
              </p:cNvPr>
              <p:cNvSpPr/>
              <p:nvPr/>
            </p:nvSpPr>
            <p:spPr>
              <a:xfrm>
                <a:off x="5445161" y="3405143"/>
                <a:ext cx="1325563" cy="132556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lowchart: Delay 13">
              <a:extLst>
                <a:ext uri="{FF2B5EF4-FFF2-40B4-BE49-F238E27FC236}">
                  <a16:creationId xmlns:a16="http://schemas.microsoft.com/office/drawing/2014/main" id="{0EDB1086-746F-4687-9AF0-FCCFFED1760A}"/>
                </a:ext>
              </a:extLst>
            </p:cNvPr>
            <p:cNvSpPr/>
            <p:nvPr/>
          </p:nvSpPr>
          <p:spPr>
            <a:xfrm rot="16200000">
              <a:off x="5083435" y="5395176"/>
              <a:ext cx="340210" cy="7663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A706B40-DFA1-4BC8-93B3-9238E5D32232}"/>
                </a:ext>
              </a:extLst>
            </p:cNvPr>
            <p:cNvSpPr/>
            <p:nvPr/>
          </p:nvSpPr>
          <p:spPr>
            <a:xfrm>
              <a:off x="4941188" y="5007502"/>
              <a:ext cx="624706" cy="624706"/>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B36B02E-B3EF-4D04-8C9E-F9E13B6E9DC2}"/>
              </a:ext>
            </a:extLst>
          </p:cNvPr>
          <p:cNvGrpSpPr/>
          <p:nvPr/>
        </p:nvGrpSpPr>
        <p:grpSpPr>
          <a:xfrm>
            <a:off x="7180819" y="4275117"/>
            <a:ext cx="869386" cy="966004"/>
            <a:chOff x="3310584" y="1487251"/>
            <a:chExt cx="2634040" cy="2926769"/>
          </a:xfrm>
        </p:grpSpPr>
        <p:sp>
          <p:nvSpPr>
            <p:cNvPr id="47" name="Oval 46">
              <a:extLst>
                <a:ext uri="{FF2B5EF4-FFF2-40B4-BE49-F238E27FC236}">
                  <a16:creationId xmlns:a16="http://schemas.microsoft.com/office/drawing/2014/main" id="{1A86D0B6-593F-4C27-976A-EBA73A219316}"/>
                </a:ext>
              </a:extLst>
            </p:cNvPr>
            <p:cNvSpPr/>
            <p:nvPr/>
          </p:nvSpPr>
          <p:spPr>
            <a:xfrm>
              <a:off x="3744823" y="1487251"/>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13">
              <a:extLst>
                <a:ext uri="{FF2B5EF4-FFF2-40B4-BE49-F238E27FC236}">
                  <a16:creationId xmlns:a16="http://schemas.microsoft.com/office/drawing/2014/main" id="{2A90FFDD-17D2-4586-BF8C-A60383071598}"/>
                </a:ext>
              </a:extLst>
            </p:cNvPr>
            <p:cNvSpPr/>
            <p:nvPr/>
          </p:nvSpPr>
          <p:spPr>
            <a:xfrm rot="16200000">
              <a:off x="4042923" y="2512320"/>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59E28457-4BEC-440A-BAAE-D4C795C5DBCA}"/>
              </a:ext>
            </a:extLst>
          </p:cNvPr>
          <p:cNvSpPr txBox="1"/>
          <p:nvPr/>
        </p:nvSpPr>
        <p:spPr>
          <a:xfrm>
            <a:off x="10684610" y="5526467"/>
            <a:ext cx="819455" cy="461665"/>
          </a:xfrm>
          <a:prstGeom prst="rect">
            <a:avLst/>
          </a:prstGeom>
          <a:noFill/>
        </p:spPr>
        <p:txBody>
          <a:bodyPr wrap="none" rtlCol="0">
            <a:spAutoFit/>
          </a:bodyPr>
          <a:lstStyle/>
          <a:p>
            <a:r>
              <a:rPr lang="en-US" sz="2400" b="1" dirty="0"/>
              <a:t>$</a:t>
            </a:r>
            <a:r>
              <a:rPr lang="en-US" sz="2400" b="1" dirty="0" err="1"/>
              <a:t>49K</a:t>
            </a:r>
            <a:endParaRPr lang="en-US" sz="2400" b="1" dirty="0"/>
          </a:p>
        </p:txBody>
      </p:sp>
      <p:sp>
        <p:nvSpPr>
          <p:cNvPr id="46" name="TextBox 45">
            <a:extLst>
              <a:ext uri="{FF2B5EF4-FFF2-40B4-BE49-F238E27FC236}">
                <a16:creationId xmlns:a16="http://schemas.microsoft.com/office/drawing/2014/main" id="{12EBA5A5-A040-4A5F-B9C9-33ABEB280C84}"/>
              </a:ext>
            </a:extLst>
          </p:cNvPr>
          <p:cNvSpPr txBox="1"/>
          <p:nvPr/>
        </p:nvSpPr>
        <p:spPr>
          <a:xfrm>
            <a:off x="7212667" y="5446421"/>
            <a:ext cx="819455" cy="461665"/>
          </a:xfrm>
          <a:prstGeom prst="rect">
            <a:avLst/>
          </a:prstGeom>
          <a:noFill/>
        </p:spPr>
        <p:txBody>
          <a:bodyPr wrap="none" rtlCol="0">
            <a:spAutoFit/>
          </a:bodyPr>
          <a:lstStyle/>
          <a:p>
            <a:r>
              <a:rPr lang="en-US" sz="2400" b="1" dirty="0"/>
              <a:t>$</a:t>
            </a:r>
            <a:r>
              <a:rPr lang="en-US" sz="2400" b="1" dirty="0" err="1"/>
              <a:t>57K</a:t>
            </a:r>
            <a:endParaRPr lang="en-US" sz="2400" b="1" dirty="0"/>
          </a:p>
        </p:txBody>
      </p:sp>
      <p:sp>
        <p:nvSpPr>
          <p:cNvPr id="50" name="TextBox 49">
            <a:extLst>
              <a:ext uri="{FF2B5EF4-FFF2-40B4-BE49-F238E27FC236}">
                <a16:creationId xmlns:a16="http://schemas.microsoft.com/office/drawing/2014/main" id="{FC8E9A94-EB00-44C0-914A-F039407F7F71}"/>
              </a:ext>
            </a:extLst>
          </p:cNvPr>
          <p:cNvSpPr txBox="1"/>
          <p:nvPr/>
        </p:nvSpPr>
        <p:spPr>
          <a:xfrm>
            <a:off x="4938429" y="5446421"/>
            <a:ext cx="819455" cy="461665"/>
          </a:xfrm>
          <a:prstGeom prst="rect">
            <a:avLst/>
          </a:prstGeom>
          <a:noFill/>
        </p:spPr>
        <p:txBody>
          <a:bodyPr wrap="none" rtlCol="0">
            <a:spAutoFit/>
          </a:bodyPr>
          <a:lstStyle/>
          <a:p>
            <a:r>
              <a:rPr lang="en-US" sz="2400" b="1" dirty="0"/>
              <a:t>$</a:t>
            </a:r>
            <a:r>
              <a:rPr lang="en-US" sz="2400" b="1" dirty="0" err="1"/>
              <a:t>26K</a:t>
            </a:r>
            <a:endParaRPr lang="en-US" sz="2400" b="1" dirty="0"/>
          </a:p>
        </p:txBody>
      </p:sp>
      <p:sp>
        <p:nvSpPr>
          <p:cNvPr id="51" name="TextBox 50">
            <a:extLst>
              <a:ext uri="{FF2B5EF4-FFF2-40B4-BE49-F238E27FC236}">
                <a16:creationId xmlns:a16="http://schemas.microsoft.com/office/drawing/2014/main" id="{F711422E-A858-4917-8BFF-1816E94540A6}"/>
              </a:ext>
            </a:extLst>
          </p:cNvPr>
          <p:cNvSpPr txBox="1"/>
          <p:nvPr/>
        </p:nvSpPr>
        <p:spPr>
          <a:xfrm>
            <a:off x="1040877" y="5446421"/>
            <a:ext cx="819455" cy="461665"/>
          </a:xfrm>
          <a:prstGeom prst="rect">
            <a:avLst/>
          </a:prstGeom>
          <a:noFill/>
        </p:spPr>
        <p:txBody>
          <a:bodyPr wrap="none" rtlCol="0">
            <a:spAutoFit/>
          </a:bodyPr>
          <a:lstStyle/>
          <a:p>
            <a:r>
              <a:rPr lang="en-US" sz="2400" b="1" dirty="0"/>
              <a:t>$</a:t>
            </a:r>
            <a:r>
              <a:rPr lang="en-US" sz="2400" b="1" dirty="0" err="1"/>
              <a:t>39K</a:t>
            </a:r>
            <a:endParaRPr lang="en-US" sz="2400" b="1" dirty="0"/>
          </a:p>
        </p:txBody>
      </p:sp>
      <p:pic>
        <p:nvPicPr>
          <p:cNvPr id="3" name="Picture 2" descr="Image result for stethoscope image">
            <a:extLst>
              <a:ext uri="{FF2B5EF4-FFF2-40B4-BE49-F238E27FC236}">
                <a16:creationId xmlns:a16="http://schemas.microsoft.com/office/drawing/2014/main" id="{46B08B74-A75D-4FD0-A730-78B81B2CA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3350" y="1950034"/>
            <a:ext cx="1719330" cy="10715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chalkboard">
            <a:extLst>
              <a:ext uri="{FF2B5EF4-FFF2-40B4-BE49-F238E27FC236}">
                <a16:creationId xmlns:a16="http://schemas.microsoft.com/office/drawing/2014/main" id="{DEE980F1-0A7D-445A-B7F8-6046D0364A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72"/>
          <a:stretch/>
        </p:blipFill>
        <p:spPr bwMode="auto">
          <a:xfrm>
            <a:off x="4547123" y="1752362"/>
            <a:ext cx="1560820" cy="1569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bus steering wheel">
            <a:extLst>
              <a:ext uri="{FF2B5EF4-FFF2-40B4-BE49-F238E27FC236}">
                <a16:creationId xmlns:a16="http://schemas.microsoft.com/office/drawing/2014/main" id="{FE863753-CDDF-456C-B2AE-F8BE8B9FA4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87" r="33008"/>
          <a:stretch/>
        </p:blipFill>
        <p:spPr bwMode="auto">
          <a:xfrm>
            <a:off x="3204261" y="1752362"/>
            <a:ext cx="1536628" cy="157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computer servers">
            <a:extLst>
              <a:ext uri="{FF2B5EF4-FFF2-40B4-BE49-F238E27FC236}">
                <a16:creationId xmlns:a16="http://schemas.microsoft.com/office/drawing/2014/main" id="{3FF6AFDD-CCAD-46CF-BF3D-9740F22FF4C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7837"/>
          <a:stretch/>
        </p:blipFill>
        <p:spPr bwMode="auto">
          <a:xfrm>
            <a:off x="6828246" y="1791083"/>
            <a:ext cx="1455586" cy="1569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construction hard hats">
            <a:extLst>
              <a:ext uri="{FF2B5EF4-FFF2-40B4-BE49-F238E27FC236}">
                <a16:creationId xmlns:a16="http://schemas.microsoft.com/office/drawing/2014/main" id="{C137F2D1-F5AC-438A-B624-1E82CEDA7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5135" y="1666078"/>
            <a:ext cx="1652107" cy="16809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82D96881-F152-4707-AE46-C01E207F8D34}"/>
              </a:ext>
            </a:extLst>
          </p:cNvPr>
          <p:cNvSpPr txBox="1"/>
          <p:nvPr/>
        </p:nvSpPr>
        <p:spPr>
          <a:xfrm>
            <a:off x="1047689" y="3612341"/>
            <a:ext cx="2028119" cy="461665"/>
          </a:xfrm>
          <a:prstGeom prst="rect">
            <a:avLst/>
          </a:prstGeom>
          <a:noFill/>
        </p:spPr>
        <p:txBody>
          <a:bodyPr wrap="none" rtlCol="0">
            <a:spAutoFit/>
          </a:bodyPr>
          <a:lstStyle/>
          <a:p>
            <a:r>
              <a:rPr lang="en-US" sz="2400" b="1" dirty="0"/>
              <a:t>60%  $975/</a:t>
            </a:r>
            <a:r>
              <a:rPr lang="en-US" sz="2400" b="1" dirty="0" err="1"/>
              <a:t>mo</a:t>
            </a:r>
            <a:endParaRPr lang="en-US" sz="2400" b="1" dirty="0"/>
          </a:p>
        </p:txBody>
      </p:sp>
      <p:sp>
        <p:nvSpPr>
          <p:cNvPr id="53" name="TextBox 52">
            <a:extLst>
              <a:ext uri="{FF2B5EF4-FFF2-40B4-BE49-F238E27FC236}">
                <a16:creationId xmlns:a16="http://schemas.microsoft.com/office/drawing/2014/main" id="{6698C460-2E9D-41BD-8FFB-9EE92790EA01}"/>
              </a:ext>
            </a:extLst>
          </p:cNvPr>
          <p:cNvSpPr txBox="1"/>
          <p:nvPr/>
        </p:nvSpPr>
        <p:spPr>
          <a:xfrm>
            <a:off x="3913832" y="3620074"/>
            <a:ext cx="1715534" cy="461665"/>
          </a:xfrm>
          <a:prstGeom prst="rect">
            <a:avLst/>
          </a:prstGeom>
          <a:noFill/>
        </p:spPr>
        <p:txBody>
          <a:bodyPr wrap="none" rtlCol="0">
            <a:spAutoFit/>
          </a:bodyPr>
          <a:lstStyle/>
          <a:p>
            <a:r>
              <a:rPr lang="en-US" sz="2400" b="1" dirty="0"/>
              <a:t>80%  $1,300</a:t>
            </a:r>
          </a:p>
        </p:txBody>
      </p:sp>
      <p:sp>
        <p:nvSpPr>
          <p:cNvPr id="54" name="TextBox 53">
            <a:extLst>
              <a:ext uri="{FF2B5EF4-FFF2-40B4-BE49-F238E27FC236}">
                <a16:creationId xmlns:a16="http://schemas.microsoft.com/office/drawing/2014/main" id="{5B56AE66-3419-4DC1-9FEE-258706200642}"/>
              </a:ext>
            </a:extLst>
          </p:cNvPr>
          <p:cNvSpPr txBox="1"/>
          <p:nvPr/>
        </p:nvSpPr>
        <p:spPr>
          <a:xfrm>
            <a:off x="6689487" y="3634834"/>
            <a:ext cx="1802096" cy="461665"/>
          </a:xfrm>
          <a:prstGeom prst="rect">
            <a:avLst/>
          </a:prstGeom>
          <a:noFill/>
        </p:spPr>
        <p:txBody>
          <a:bodyPr wrap="none" rtlCol="0">
            <a:spAutoFit/>
          </a:bodyPr>
          <a:lstStyle/>
          <a:p>
            <a:r>
              <a:rPr lang="en-US" sz="2400" b="1" dirty="0"/>
              <a:t>100% $1,425</a:t>
            </a:r>
          </a:p>
        </p:txBody>
      </p:sp>
      <p:sp>
        <p:nvSpPr>
          <p:cNvPr id="55" name="TextBox 54">
            <a:extLst>
              <a:ext uri="{FF2B5EF4-FFF2-40B4-BE49-F238E27FC236}">
                <a16:creationId xmlns:a16="http://schemas.microsoft.com/office/drawing/2014/main" id="{7649A952-462E-414A-9F15-AFA5AEDD3FB1}"/>
              </a:ext>
            </a:extLst>
          </p:cNvPr>
          <p:cNvSpPr txBox="1"/>
          <p:nvPr/>
        </p:nvSpPr>
        <p:spPr>
          <a:xfrm>
            <a:off x="9470140" y="3628235"/>
            <a:ext cx="1802096" cy="461665"/>
          </a:xfrm>
          <a:prstGeom prst="rect">
            <a:avLst/>
          </a:prstGeom>
          <a:noFill/>
        </p:spPr>
        <p:txBody>
          <a:bodyPr wrap="none" rtlCol="0">
            <a:spAutoFit/>
          </a:bodyPr>
          <a:lstStyle/>
          <a:p>
            <a:r>
              <a:rPr lang="en-US" sz="2400" b="1" dirty="0"/>
              <a:t>120% $2,450</a:t>
            </a:r>
          </a:p>
        </p:txBody>
      </p:sp>
      <p:sp>
        <p:nvSpPr>
          <p:cNvPr id="56" name="TextBox 55">
            <a:extLst>
              <a:ext uri="{FF2B5EF4-FFF2-40B4-BE49-F238E27FC236}">
                <a16:creationId xmlns:a16="http://schemas.microsoft.com/office/drawing/2014/main" id="{E6CD07C9-1DFB-47EC-A385-5CA93759CD3B}"/>
              </a:ext>
            </a:extLst>
          </p:cNvPr>
          <p:cNvSpPr txBox="1"/>
          <p:nvPr/>
        </p:nvSpPr>
        <p:spPr>
          <a:xfrm>
            <a:off x="433883" y="6378593"/>
            <a:ext cx="3629263" cy="369332"/>
          </a:xfrm>
          <a:prstGeom prst="rect">
            <a:avLst/>
          </a:prstGeom>
          <a:noFill/>
        </p:spPr>
        <p:txBody>
          <a:bodyPr wrap="none" rtlCol="0">
            <a:spAutoFit/>
          </a:bodyPr>
          <a:lstStyle/>
          <a:p>
            <a:r>
              <a:rPr lang="en-US" dirty="0"/>
              <a:t>* Determined by 30% of gross wages</a:t>
            </a:r>
          </a:p>
        </p:txBody>
      </p:sp>
      <p:grpSp>
        <p:nvGrpSpPr>
          <p:cNvPr id="57" name="Group 56">
            <a:extLst>
              <a:ext uri="{FF2B5EF4-FFF2-40B4-BE49-F238E27FC236}">
                <a16:creationId xmlns:a16="http://schemas.microsoft.com/office/drawing/2014/main" id="{F9350FFB-E742-4CE5-AE86-6EDF722AC865}"/>
              </a:ext>
            </a:extLst>
          </p:cNvPr>
          <p:cNvGrpSpPr/>
          <p:nvPr/>
        </p:nvGrpSpPr>
        <p:grpSpPr>
          <a:xfrm>
            <a:off x="3662550" y="4253271"/>
            <a:ext cx="2148777" cy="987850"/>
            <a:chOff x="2594367" y="1487251"/>
            <a:chExt cx="6366336" cy="2926773"/>
          </a:xfrm>
        </p:grpSpPr>
        <p:sp>
          <p:nvSpPr>
            <p:cNvPr id="58" name="Oval 57">
              <a:extLst>
                <a:ext uri="{FF2B5EF4-FFF2-40B4-BE49-F238E27FC236}">
                  <a16:creationId xmlns:a16="http://schemas.microsoft.com/office/drawing/2014/main" id="{DCDDD76D-71EE-46C4-BB00-E98726A3347F}"/>
                </a:ext>
              </a:extLst>
            </p:cNvPr>
            <p:cNvSpPr/>
            <p:nvPr/>
          </p:nvSpPr>
          <p:spPr>
            <a:xfrm>
              <a:off x="6740411" y="1487252"/>
              <a:ext cx="1693993" cy="1693993"/>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9B8FCEF-5445-46DA-A20E-2B474337DE4F}"/>
                </a:ext>
              </a:extLst>
            </p:cNvPr>
            <p:cNvSpPr/>
            <p:nvPr/>
          </p:nvSpPr>
          <p:spPr>
            <a:xfrm>
              <a:off x="3028612" y="1487251"/>
              <a:ext cx="1693994" cy="1693994"/>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13">
              <a:extLst>
                <a:ext uri="{FF2B5EF4-FFF2-40B4-BE49-F238E27FC236}">
                  <a16:creationId xmlns:a16="http://schemas.microsoft.com/office/drawing/2014/main" id="{6F58C9E4-FC3B-4CE6-AFF9-4444702A77FC}"/>
                </a:ext>
              </a:extLst>
            </p:cNvPr>
            <p:cNvSpPr/>
            <p:nvPr/>
          </p:nvSpPr>
          <p:spPr>
            <a:xfrm rot="16200000">
              <a:off x="3326707" y="2512322"/>
              <a:ext cx="1169362" cy="2634041"/>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Delay 13">
              <a:extLst>
                <a:ext uri="{FF2B5EF4-FFF2-40B4-BE49-F238E27FC236}">
                  <a16:creationId xmlns:a16="http://schemas.microsoft.com/office/drawing/2014/main" id="{1A15DDBF-445E-4813-ACF6-FC4A7D675BC3}"/>
                </a:ext>
              </a:extLst>
            </p:cNvPr>
            <p:cNvSpPr/>
            <p:nvPr/>
          </p:nvSpPr>
          <p:spPr>
            <a:xfrm rot="16200000">
              <a:off x="7059002" y="2483811"/>
              <a:ext cx="1169361" cy="2634040"/>
            </a:xfrm>
            <a:custGeom>
              <a:avLst/>
              <a:gdLst>
                <a:gd name="connsiteX0" fmla="*/ 0 w 2338721"/>
                <a:gd name="connsiteY0" fmla="*/ 0 h 2634040"/>
                <a:gd name="connsiteX1" fmla="*/ 1169361 w 2338721"/>
                <a:gd name="connsiteY1" fmla="*/ 0 h 2634040"/>
                <a:gd name="connsiteX2" fmla="*/ 2338722 w 2338721"/>
                <a:gd name="connsiteY2" fmla="*/ 1317020 h 2634040"/>
                <a:gd name="connsiteX3" fmla="*/ 1169361 w 2338721"/>
                <a:gd name="connsiteY3" fmla="*/ 2634040 h 2634040"/>
                <a:gd name="connsiteX4" fmla="*/ 0 w 2338721"/>
                <a:gd name="connsiteY4" fmla="*/ 2634040 h 2634040"/>
                <a:gd name="connsiteX5" fmla="*/ 0 w 2338721"/>
                <a:gd name="connsiteY5" fmla="*/ 0 h 2634040"/>
                <a:gd name="connsiteX0" fmla="*/ 0 w 2338722"/>
                <a:gd name="connsiteY0" fmla="*/ 2634040 h 2634040"/>
                <a:gd name="connsiteX1" fmla="*/ 1169361 w 2338722"/>
                <a:gd name="connsiteY1" fmla="*/ 0 h 2634040"/>
                <a:gd name="connsiteX2" fmla="*/ 2338722 w 2338722"/>
                <a:gd name="connsiteY2" fmla="*/ 1317020 h 2634040"/>
                <a:gd name="connsiteX3" fmla="*/ 1169361 w 2338722"/>
                <a:gd name="connsiteY3" fmla="*/ 2634040 h 2634040"/>
                <a:gd name="connsiteX4" fmla="*/ 0 w 2338722"/>
                <a:gd name="connsiteY4" fmla="*/ 2634040 h 2634040"/>
                <a:gd name="connsiteX0" fmla="*/ 0 w 1169361"/>
                <a:gd name="connsiteY0" fmla="*/ 2634040 h 2634040"/>
                <a:gd name="connsiteX1" fmla="*/ 0 w 1169361"/>
                <a:gd name="connsiteY1" fmla="*/ 0 h 2634040"/>
                <a:gd name="connsiteX2" fmla="*/ 1169361 w 1169361"/>
                <a:gd name="connsiteY2" fmla="*/ 1317020 h 2634040"/>
                <a:gd name="connsiteX3" fmla="*/ 0 w 1169361"/>
                <a:gd name="connsiteY3" fmla="*/ 2634040 h 2634040"/>
              </a:gdLst>
              <a:ahLst/>
              <a:cxnLst>
                <a:cxn ang="0">
                  <a:pos x="connsiteX0" y="connsiteY0"/>
                </a:cxn>
                <a:cxn ang="0">
                  <a:pos x="connsiteX1" y="connsiteY1"/>
                </a:cxn>
                <a:cxn ang="0">
                  <a:pos x="connsiteX2" y="connsiteY2"/>
                </a:cxn>
                <a:cxn ang="0">
                  <a:pos x="connsiteX3" y="connsiteY3"/>
                </a:cxn>
              </a:cxnLst>
              <a:rect l="l" t="t" r="r" b="b"/>
              <a:pathLst>
                <a:path w="1169361" h="2634040">
                  <a:moveTo>
                    <a:pt x="0" y="2634040"/>
                  </a:moveTo>
                  <a:lnTo>
                    <a:pt x="0" y="0"/>
                  </a:lnTo>
                  <a:cubicBezTo>
                    <a:pt x="645820" y="0"/>
                    <a:pt x="1169361" y="589650"/>
                    <a:pt x="1169361" y="1317020"/>
                  </a:cubicBezTo>
                  <a:cubicBezTo>
                    <a:pt x="1169361" y="2044390"/>
                    <a:pt x="645820" y="2634040"/>
                    <a:pt x="0" y="2634040"/>
                  </a:cubicBezTo>
                  <a:close/>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4DFB1385-4889-4364-BFDB-C039FFADD092}"/>
              </a:ext>
            </a:extLst>
          </p:cNvPr>
          <p:cNvSpPr txBox="1"/>
          <p:nvPr/>
        </p:nvSpPr>
        <p:spPr>
          <a:xfrm>
            <a:off x="3821665" y="5446421"/>
            <a:ext cx="1111202" cy="461665"/>
          </a:xfrm>
          <a:prstGeom prst="rect">
            <a:avLst/>
          </a:prstGeom>
          <a:noFill/>
        </p:spPr>
        <p:txBody>
          <a:bodyPr wrap="none" rtlCol="0">
            <a:spAutoFit/>
          </a:bodyPr>
          <a:lstStyle/>
          <a:p>
            <a:r>
              <a:rPr lang="en-US" sz="2400" b="1" dirty="0"/>
              <a:t>$</a:t>
            </a:r>
            <a:r>
              <a:rPr lang="en-US" sz="2400" b="1" dirty="0" err="1"/>
              <a:t>26K</a:t>
            </a:r>
            <a:r>
              <a:rPr lang="en-US" sz="2400" b="1" dirty="0"/>
              <a:t>  +</a:t>
            </a:r>
          </a:p>
        </p:txBody>
      </p:sp>
      <p:sp>
        <p:nvSpPr>
          <p:cNvPr id="63" name="TextBox 62">
            <a:extLst>
              <a:ext uri="{FF2B5EF4-FFF2-40B4-BE49-F238E27FC236}">
                <a16:creationId xmlns:a16="http://schemas.microsoft.com/office/drawing/2014/main" id="{AFCC5901-400F-4D4A-9AEB-6B0AA0C9AA64}"/>
              </a:ext>
            </a:extLst>
          </p:cNvPr>
          <p:cNvSpPr txBox="1"/>
          <p:nvPr/>
        </p:nvSpPr>
        <p:spPr>
          <a:xfrm>
            <a:off x="9567846" y="5526467"/>
            <a:ext cx="1111202" cy="461665"/>
          </a:xfrm>
          <a:prstGeom prst="rect">
            <a:avLst/>
          </a:prstGeom>
          <a:noFill/>
        </p:spPr>
        <p:txBody>
          <a:bodyPr wrap="none" rtlCol="0">
            <a:spAutoFit/>
          </a:bodyPr>
          <a:lstStyle/>
          <a:p>
            <a:r>
              <a:rPr lang="en-US" sz="2400" b="1" dirty="0"/>
              <a:t>$</a:t>
            </a:r>
            <a:r>
              <a:rPr lang="en-US" sz="2400" b="1" dirty="0" err="1"/>
              <a:t>49K</a:t>
            </a:r>
            <a:r>
              <a:rPr lang="en-US" sz="2400" b="1" dirty="0"/>
              <a:t>  +</a:t>
            </a:r>
          </a:p>
        </p:txBody>
      </p:sp>
      <p:sp>
        <p:nvSpPr>
          <p:cNvPr id="65" name="TextBox 64">
            <a:extLst>
              <a:ext uri="{FF2B5EF4-FFF2-40B4-BE49-F238E27FC236}">
                <a16:creationId xmlns:a16="http://schemas.microsoft.com/office/drawing/2014/main" id="{55821EE8-73BC-46C9-9351-21F7251235F6}"/>
              </a:ext>
            </a:extLst>
          </p:cNvPr>
          <p:cNvSpPr txBox="1"/>
          <p:nvPr/>
        </p:nvSpPr>
        <p:spPr>
          <a:xfrm>
            <a:off x="1422287" y="3330783"/>
            <a:ext cx="1010598" cy="369332"/>
          </a:xfrm>
          <a:prstGeom prst="rect">
            <a:avLst/>
          </a:prstGeom>
          <a:noFill/>
        </p:spPr>
        <p:txBody>
          <a:bodyPr wrap="none" rtlCol="0">
            <a:spAutoFit/>
          </a:bodyPr>
          <a:lstStyle/>
          <a:p>
            <a:r>
              <a:rPr lang="en-US" b="1" dirty="0"/>
              <a:t>2 person</a:t>
            </a:r>
          </a:p>
        </p:txBody>
      </p:sp>
      <p:sp>
        <p:nvSpPr>
          <p:cNvPr id="66" name="TextBox 65">
            <a:extLst>
              <a:ext uri="{FF2B5EF4-FFF2-40B4-BE49-F238E27FC236}">
                <a16:creationId xmlns:a16="http://schemas.microsoft.com/office/drawing/2014/main" id="{67CC7755-96C7-4DD5-BB1E-7DB92DDBA104}"/>
              </a:ext>
            </a:extLst>
          </p:cNvPr>
          <p:cNvSpPr txBox="1"/>
          <p:nvPr/>
        </p:nvSpPr>
        <p:spPr>
          <a:xfrm>
            <a:off x="4215816" y="3372581"/>
            <a:ext cx="1010598" cy="369332"/>
          </a:xfrm>
          <a:prstGeom prst="rect">
            <a:avLst/>
          </a:prstGeom>
          <a:noFill/>
        </p:spPr>
        <p:txBody>
          <a:bodyPr wrap="none" rtlCol="0">
            <a:spAutoFit/>
          </a:bodyPr>
          <a:lstStyle/>
          <a:p>
            <a:r>
              <a:rPr lang="en-US" b="1" dirty="0"/>
              <a:t>2 person</a:t>
            </a:r>
          </a:p>
        </p:txBody>
      </p:sp>
      <p:sp>
        <p:nvSpPr>
          <p:cNvPr id="67" name="TextBox 66">
            <a:extLst>
              <a:ext uri="{FF2B5EF4-FFF2-40B4-BE49-F238E27FC236}">
                <a16:creationId xmlns:a16="http://schemas.microsoft.com/office/drawing/2014/main" id="{4DEB256C-8D6D-4730-A969-299F1DB1720D}"/>
              </a:ext>
            </a:extLst>
          </p:cNvPr>
          <p:cNvSpPr txBox="1"/>
          <p:nvPr/>
        </p:nvSpPr>
        <p:spPr>
          <a:xfrm>
            <a:off x="7117095" y="3372581"/>
            <a:ext cx="1010598" cy="369332"/>
          </a:xfrm>
          <a:prstGeom prst="rect">
            <a:avLst/>
          </a:prstGeom>
          <a:noFill/>
        </p:spPr>
        <p:txBody>
          <a:bodyPr wrap="none" rtlCol="0">
            <a:spAutoFit/>
          </a:bodyPr>
          <a:lstStyle/>
          <a:p>
            <a:r>
              <a:rPr lang="en-US" b="1" dirty="0"/>
              <a:t>1 person</a:t>
            </a:r>
          </a:p>
        </p:txBody>
      </p:sp>
      <p:sp>
        <p:nvSpPr>
          <p:cNvPr id="68" name="TextBox 67">
            <a:extLst>
              <a:ext uri="{FF2B5EF4-FFF2-40B4-BE49-F238E27FC236}">
                <a16:creationId xmlns:a16="http://schemas.microsoft.com/office/drawing/2014/main" id="{91926104-41C7-4D89-818B-696886D69370}"/>
              </a:ext>
            </a:extLst>
          </p:cNvPr>
          <p:cNvSpPr txBox="1"/>
          <p:nvPr/>
        </p:nvSpPr>
        <p:spPr>
          <a:xfrm>
            <a:off x="9885739" y="3372581"/>
            <a:ext cx="1010598" cy="369332"/>
          </a:xfrm>
          <a:prstGeom prst="rect">
            <a:avLst/>
          </a:prstGeom>
          <a:noFill/>
        </p:spPr>
        <p:txBody>
          <a:bodyPr wrap="none" rtlCol="0">
            <a:spAutoFit/>
          </a:bodyPr>
          <a:lstStyle/>
          <a:p>
            <a:r>
              <a:rPr lang="en-US" b="1" dirty="0"/>
              <a:t>4 person</a:t>
            </a:r>
          </a:p>
        </p:txBody>
      </p:sp>
    </p:spTree>
    <p:extLst>
      <p:ext uri="{BB962C8B-B14F-4D97-AF65-F5344CB8AC3E}">
        <p14:creationId xmlns:p14="http://schemas.microsoft.com/office/powerpoint/2010/main" val="2020750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AC9D-D352-4B0F-80EA-BB8120157BF2}"/>
              </a:ext>
            </a:extLst>
          </p:cNvPr>
          <p:cNvSpPr>
            <a:spLocks noGrp="1"/>
          </p:cNvSpPr>
          <p:nvPr>
            <p:ph type="title"/>
          </p:nvPr>
        </p:nvSpPr>
        <p:spPr/>
        <p:txBody>
          <a:bodyPr/>
          <a:lstStyle/>
          <a:p>
            <a:r>
              <a:rPr lang="en-US" sz="4000" b="1" kern="0" dirty="0">
                <a:solidFill>
                  <a:schemeClr val="tx2"/>
                </a:solidFill>
                <a:latin typeface="+mn-lt"/>
              </a:rPr>
              <a:t>Overview</a:t>
            </a:r>
          </a:p>
        </p:txBody>
      </p:sp>
      <p:sp>
        <p:nvSpPr>
          <p:cNvPr id="3" name="Content Placeholder 2">
            <a:extLst>
              <a:ext uri="{FF2B5EF4-FFF2-40B4-BE49-F238E27FC236}">
                <a16:creationId xmlns:a16="http://schemas.microsoft.com/office/drawing/2014/main" id="{55BF0E3E-73A3-424F-91F9-9A8DDA709317}"/>
              </a:ext>
            </a:extLst>
          </p:cNvPr>
          <p:cNvSpPr>
            <a:spLocks noGrp="1"/>
          </p:cNvSpPr>
          <p:nvPr>
            <p:ph idx="1"/>
          </p:nvPr>
        </p:nvSpPr>
        <p:spPr/>
        <p:txBody>
          <a:bodyPr>
            <a:normAutofit/>
          </a:bodyPr>
          <a:lstStyle/>
          <a:p>
            <a:r>
              <a:rPr lang="en-US" sz="3200" dirty="0"/>
              <a:t>Context</a:t>
            </a:r>
          </a:p>
          <a:p>
            <a:r>
              <a:rPr lang="en-US" sz="3200" dirty="0"/>
              <a:t>Concerns</a:t>
            </a:r>
          </a:p>
          <a:p>
            <a:r>
              <a:rPr lang="en-US" sz="3200" dirty="0"/>
              <a:t>Proposals</a:t>
            </a:r>
          </a:p>
          <a:p>
            <a:pPr marL="0" indent="0">
              <a:buNone/>
            </a:pPr>
            <a:r>
              <a:rPr lang="en-US" sz="3200" dirty="0"/>
              <a:t>	- Reduce scale of structures</a:t>
            </a:r>
          </a:p>
          <a:p>
            <a:pPr marL="0" indent="0">
              <a:buNone/>
            </a:pPr>
            <a:r>
              <a:rPr lang="en-US" sz="3200" dirty="0"/>
              <a:t>	- Allow more housing types</a:t>
            </a:r>
          </a:p>
          <a:p>
            <a:pPr marL="0" indent="0">
              <a:buNone/>
            </a:pPr>
            <a:r>
              <a:rPr lang="en-US" sz="3200" dirty="0"/>
              <a:t>	- Allow them everywhere</a:t>
            </a:r>
          </a:p>
          <a:p>
            <a:r>
              <a:rPr lang="en-US" sz="3200" dirty="0"/>
              <a:t>Displacement Risk Analysis</a:t>
            </a:r>
          </a:p>
          <a:p>
            <a:endParaRPr lang="en-US" sz="3200" dirty="0"/>
          </a:p>
          <a:p>
            <a:endParaRPr lang="en-US" sz="3200" dirty="0"/>
          </a:p>
        </p:txBody>
      </p:sp>
      <p:sp>
        <p:nvSpPr>
          <p:cNvPr id="4" name="Slide Number Placeholder 3">
            <a:extLst>
              <a:ext uri="{FF2B5EF4-FFF2-40B4-BE49-F238E27FC236}">
                <a16:creationId xmlns:a16="http://schemas.microsoft.com/office/drawing/2014/main" id="{7283CD99-3F18-4548-ADE3-AAAC6CE2E8F4}"/>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2</a:t>
            </a:fld>
            <a:endParaRPr lang="en-US" dirty="0"/>
          </a:p>
        </p:txBody>
      </p:sp>
    </p:spTree>
    <p:extLst>
      <p:ext uri="{BB962C8B-B14F-4D97-AF65-F5344CB8AC3E}">
        <p14:creationId xmlns:p14="http://schemas.microsoft.com/office/powerpoint/2010/main" val="27974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FCEA-B49E-4606-8F7A-03959E147285}"/>
              </a:ext>
            </a:extLst>
          </p:cNvPr>
          <p:cNvSpPr>
            <a:spLocks noGrp="1"/>
          </p:cNvSpPr>
          <p:nvPr>
            <p:ph type="title"/>
          </p:nvPr>
        </p:nvSpPr>
        <p:spPr>
          <a:xfrm>
            <a:off x="648929" y="629266"/>
            <a:ext cx="3667039" cy="1676603"/>
          </a:xfrm>
        </p:spPr>
        <p:txBody>
          <a:bodyPr>
            <a:normAutofit fontScale="90000"/>
          </a:bodyPr>
          <a:lstStyle/>
          <a:p>
            <a:r>
              <a:rPr lang="en-US" sz="4000" dirty="0"/>
              <a:t>$975/</a:t>
            </a:r>
            <a:r>
              <a:rPr lang="en-US" sz="4000" dirty="0" err="1"/>
              <a:t>mo</a:t>
            </a:r>
            <a:br>
              <a:rPr lang="en-US" sz="4000" dirty="0"/>
            </a:br>
            <a:r>
              <a:rPr lang="en-US" sz="4000" dirty="0"/>
              <a:t>60% MFI</a:t>
            </a:r>
            <a:br>
              <a:rPr lang="en-US" sz="4000" dirty="0"/>
            </a:br>
            <a:r>
              <a:rPr lang="en-US" sz="4000" dirty="0"/>
              <a:t>0+ BR</a:t>
            </a:r>
          </a:p>
        </p:txBody>
      </p:sp>
      <p:pic>
        <p:nvPicPr>
          <p:cNvPr id="4" name="Picture 3">
            <a:extLst>
              <a:ext uri="{FF2B5EF4-FFF2-40B4-BE49-F238E27FC236}">
                <a16:creationId xmlns:a16="http://schemas.microsoft.com/office/drawing/2014/main" id="{19F3BCBD-70C4-4AEB-8D58-AFA28F61AFCF}"/>
              </a:ext>
            </a:extLst>
          </p:cNvPr>
          <p:cNvPicPr>
            <a:picLocks noChangeAspect="1"/>
          </p:cNvPicPr>
          <p:nvPr/>
        </p:nvPicPr>
        <p:blipFill rotWithShape="1">
          <a:blip r:embed="rId2"/>
          <a:srcRect l="824" r="821" b="-2"/>
          <a:stretch/>
        </p:blipFill>
        <p:spPr>
          <a:xfrm>
            <a:off x="5283708" y="722376"/>
            <a:ext cx="6263640" cy="5413248"/>
          </a:xfrm>
          <a:prstGeom prst="rect">
            <a:avLst/>
          </a:prstGeom>
          <a:effectLst/>
        </p:spPr>
      </p:pic>
      <p:sp>
        <p:nvSpPr>
          <p:cNvPr id="10" name="TextBox 9">
            <a:extLst>
              <a:ext uri="{FF2B5EF4-FFF2-40B4-BE49-F238E27FC236}">
                <a16:creationId xmlns:a16="http://schemas.microsoft.com/office/drawing/2014/main" id="{429CCC56-9119-4886-8CEC-1BAD279BA156}"/>
              </a:ext>
            </a:extLst>
          </p:cNvPr>
          <p:cNvSpPr txBox="1"/>
          <p:nvPr/>
        </p:nvSpPr>
        <p:spPr>
          <a:xfrm>
            <a:off x="8659004" y="6374453"/>
            <a:ext cx="3053785" cy="307777"/>
          </a:xfrm>
          <a:prstGeom prst="rect">
            <a:avLst/>
          </a:prstGeom>
          <a:noFill/>
        </p:spPr>
        <p:txBody>
          <a:bodyPr wrap="none" rtlCol="0">
            <a:spAutoFit/>
          </a:bodyPr>
          <a:lstStyle/>
          <a:p>
            <a:r>
              <a:rPr lang="en-US" sz="1400" dirty="0"/>
              <a:t>Available units per Zillow on 9/10/2019</a:t>
            </a:r>
            <a:endParaRPr lang="en-US" dirty="0"/>
          </a:p>
        </p:txBody>
      </p:sp>
      <p:pic>
        <p:nvPicPr>
          <p:cNvPr id="3" name="Picture 2">
            <a:extLst>
              <a:ext uri="{FF2B5EF4-FFF2-40B4-BE49-F238E27FC236}">
                <a16:creationId xmlns:a16="http://schemas.microsoft.com/office/drawing/2014/main" id="{DF617F44-F641-43DF-A612-87CC16B7CCC1}"/>
              </a:ext>
            </a:extLst>
          </p:cNvPr>
          <p:cNvPicPr>
            <a:picLocks noChangeAspect="1"/>
          </p:cNvPicPr>
          <p:nvPr/>
        </p:nvPicPr>
        <p:blipFill>
          <a:blip r:embed="rId3"/>
          <a:stretch>
            <a:fillRect/>
          </a:stretch>
        </p:blipFill>
        <p:spPr>
          <a:xfrm>
            <a:off x="2354702" y="1894035"/>
            <a:ext cx="1533739" cy="4163006"/>
          </a:xfrm>
          <a:prstGeom prst="rect">
            <a:avLst/>
          </a:prstGeom>
        </p:spPr>
      </p:pic>
    </p:spTree>
    <p:extLst>
      <p:ext uri="{BB962C8B-B14F-4D97-AF65-F5344CB8AC3E}">
        <p14:creationId xmlns:p14="http://schemas.microsoft.com/office/powerpoint/2010/main" val="1417484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A754-050E-4329-BB17-D6E12272EF2E}"/>
              </a:ext>
            </a:extLst>
          </p:cNvPr>
          <p:cNvSpPr>
            <a:spLocks noGrp="1"/>
          </p:cNvSpPr>
          <p:nvPr>
            <p:ph type="title"/>
          </p:nvPr>
        </p:nvSpPr>
        <p:spPr>
          <a:xfrm>
            <a:off x="648929" y="629266"/>
            <a:ext cx="3667039" cy="1676603"/>
          </a:xfrm>
        </p:spPr>
        <p:txBody>
          <a:bodyPr>
            <a:normAutofit fontScale="90000"/>
          </a:bodyPr>
          <a:lstStyle/>
          <a:p>
            <a:r>
              <a:rPr lang="en-US" sz="4000" dirty="0"/>
              <a:t>$1,300/</a:t>
            </a:r>
            <a:r>
              <a:rPr lang="en-US" sz="4000" dirty="0" err="1"/>
              <a:t>mo</a:t>
            </a:r>
            <a:br>
              <a:rPr lang="en-US" sz="4000" dirty="0"/>
            </a:br>
            <a:r>
              <a:rPr lang="en-US" sz="4000" dirty="0"/>
              <a:t>80% MFI</a:t>
            </a:r>
            <a:br>
              <a:rPr lang="en-US" sz="4000" dirty="0"/>
            </a:br>
            <a:r>
              <a:rPr lang="en-US" sz="4000" dirty="0"/>
              <a:t>2+ BR</a:t>
            </a:r>
          </a:p>
        </p:txBody>
      </p:sp>
      <p:pic>
        <p:nvPicPr>
          <p:cNvPr id="4" name="Picture 3">
            <a:extLst>
              <a:ext uri="{FF2B5EF4-FFF2-40B4-BE49-F238E27FC236}">
                <a16:creationId xmlns:a16="http://schemas.microsoft.com/office/drawing/2014/main" id="{B1157882-2116-4B6F-84E1-DE52CF1D9739}"/>
              </a:ext>
            </a:extLst>
          </p:cNvPr>
          <p:cNvPicPr>
            <a:picLocks noChangeAspect="1"/>
          </p:cNvPicPr>
          <p:nvPr/>
        </p:nvPicPr>
        <p:blipFill rotWithShape="1">
          <a:blip r:embed="rId2"/>
          <a:srcRect l="2414" r="2417" b="2"/>
          <a:stretch/>
        </p:blipFill>
        <p:spPr>
          <a:xfrm>
            <a:off x="5283708" y="722376"/>
            <a:ext cx="6263640" cy="5413248"/>
          </a:xfrm>
          <a:prstGeom prst="rect">
            <a:avLst/>
          </a:prstGeom>
          <a:effectLst/>
        </p:spPr>
      </p:pic>
      <p:sp>
        <p:nvSpPr>
          <p:cNvPr id="12" name="TextBox 11">
            <a:extLst>
              <a:ext uri="{FF2B5EF4-FFF2-40B4-BE49-F238E27FC236}">
                <a16:creationId xmlns:a16="http://schemas.microsoft.com/office/drawing/2014/main" id="{71D7505D-2AEB-495B-A0CD-0EE42E37B0B0}"/>
              </a:ext>
            </a:extLst>
          </p:cNvPr>
          <p:cNvSpPr txBox="1"/>
          <p:nvPr/>
        </p:nvSpPr>
        <p:spPr>
          <a:xfrm>
            <a:off x="8659004" y="6374453"/>
            <a:ext cx="3053785" cy="307777"/>
          </a:xfrm>
          <a:prstGeom prst="rect">
            <a:avLst/>
          </a:prstGeom>
          <a:noFill/>
        </p:spPr>
        <p:txBody>
          <a:bodyPr wrap="none" rtlCol="0">
            <a:spAutoFit/>
          </a:bodyPr>
          <a:lstStyle/>
          <a:p>
            <a:r>
              <a:rPr lang="en-US" sz="1400" dirty="0"/>
              <a:t>Available units per Zillow on 9/10/2019</a:t>
            </a:r>
            <a:endParaRPr lang="en-US" dirty="0"/>
          </a:p>
        </p:txBody>
      </p:sp>
      <p:pic>
        <p:nvPicPr>
          <p:cNvPr id="5" name="Picture 4">
            <a:extLst>
              <a:ext uri="{FF2B5EF4-FFF2-40B4-BE49-F238E27FC236}">
                <a16:creationId xmlns:a16="http://schemas.microsoft.com/office/drawing/2014/main" id="{1B53E04D-2BEE-48DC-812E-6CD529179890}"/>
              </a:ext>
            </a:extLst>
          </p:cNvPr>
          <p:cNvPicPr>
            <a:picLocks noChangeAspect="1"/>
          </p:cNvPicPr>
          <p:nvPr/>
        </p:nvPicPr>
        <p:blipFill>
          <a:blip r:embed="rId3"/>
          <a:stretch>
            <a:fillRect/>
          </a:stretch>
        </p:blipFill>
        <p:spPr>
          <a:xfrm>
            <a:off x="2103887" y="1938557"/>
            <a:ext cx="2695951" cy="3905795"/>
          </a:xfrm>
          <a:prstGeom prst="rect">
            <a:avLst/>
          </a:prstGeom>
        </p:spPr>
      </p:pic>
      <p:sp>
        <p:nvSpPr>
          <p:cNvPr id="6" name="TextBox 5">
            <a:extLst>
              <a:ext uri="{FF2B5EF4-FFF2-40B4-BE49-F238E27FC236}">
                <a16:creationId xmlns:a16="http://schemas.microsoft.com/office/drawing/2014/main" id="{0DAC5F1B-3DF3-437C-BD14-F640D9CEC259}"/>
              </a:ext>
            </a:extLst>
          </p:cNvPr>
          <p:cNvSpPr txBox="1"/>
          <p:nvPr/>
        </p:nvSpPr>
        <p:spPr>
          <a:xfrm>
            <a:off x="3403094" y="5382687"/>
            <a:ext cx="338554" cy="461665"/>
          </a:xfrm>
          <a:prstGeom prst="rect">
            <a:avLst/>
          </a:prstGeom>
          <a:noFill/>
        </p:spPr>
        <p:txBody>
          <a:bodyPr wrap="none" rtlCol="0">
            <a:spAutoFit/>
          </a:bodyPr>
          <a:lstStyle/>
          <a:p>
            <a:r>
              <a:rPr lang="en-US" sz="2400" b="1" dirty="0"/>
              <a:t>+</a:t>
            </a:r>
          </a:p>
        </p:txBody>
      </p:sp>
    </p:spTree>
    <p:extLst>
      <p:ext uri="{BB962C8B-B14F-4D97-AF65-F5344CB8AC3E}">
        <p14:creationId xmlns:p14="http://schemas.microsoft.com/office/powerpoint/2010/main" val="3367041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EF06-1283-4173-A50A-079EAF2421B7}"/>
              </a:ext>
            </a:extLst>
          </p:cNvPr>
          <p:cNvSpPr>
            <a:spLocks noGrp="1"/>
          </p:cNvSpPr>
          <p:nvPr>
            <p:ph type="title"/>
          </p:nvPr>
        </p:nvSpPr>
        <p:spPr>
          <a:xfrm>
            <a:off x="648929" y="629266"/>
            <a:ext cx="3667039" cy="1676603"/>
          </a:xfrm>
        </p:spPr>
        <p:txBody>
          <a:bodyPr>
            <a:normAutofit fontScale="90000"/>
          </a:bodyPr>
          <a:lstStyle/>
          <a:p>
            <a:r>
              <a:rPr lang="en-US" sz="4000" dirty="0"/>
              <a:t>$1,425/</a:t>
            </a:r>
            <a:r>
              <a:rPr lang="en-US" sz="4000" dirty="0" err="1"/>
              <a:t>mo</a:t>
            </a:r>
            <a:br>
              <a:rPr lang="en-US" sz="4000" dirty="0"/>
            </a:br>
            <a:r>
              <a:rPr lang="en-US" sz="4000" dirty="0"/>
              <a:t>100% MFI </a:t>
            </a:r>
            <a:br>
              <a:rPr lang="en-US" sz="4000" dirty="0"/>
            </a:br>
            <a:r>
              <a:rPr lang="en-US" sz="4000" dirty="0"/>
              <a:t>1+ BR</a:t>
            </a:r>
          </a:p>
        </p:txBody>
      </p:sp>
      <p:pic>
        <p:nvPicPr>
          <p:cNvPr id="4" name="Picture 3">
            <a:extLst>
              <a:ext uri="{FF2B5EF4-FFF2-40B4-BE49-F238E27FC236}">
                <a16:creationId xmlns:a16="http://schemas.microsoft.com/office/drawing/2014/main" id="{D8C71B90-EF6B-49A0-90E3-D0A4CBA4E6F3}"/>
              </a:ext>
            </a:extLst>
          </p:cNvPr>
          <p:cNvPicPr>
            <a:picLocks noChangeAspect="1"/>
          </p:cNvPicPr>
          <p:nvPr/>
        </p:nvPicPr>
        <p:blipFill rotWithShape="1">
          <a:blip r:embed="rId2"/>
          <a:srcRect r="4831" b="2"/>
          <a:stretch/>
        </p:blipFill>
        <p:spPr>
          <a:xfrm>
            <a:off x="5283708" y="722376"/>
            <a:ext cx="6263640" cy="5413248"/>
          </a:xfrm>
          <a:prstGeom prst="rect">
            <a:avLst/>
          </a:prstGeom>
          <a:effectLst/>
        </p:spPr>
      </p:pic>
      <p:sp>
        <p:nvSpPr>
          <p:cNvPr id="12" name="TextBox 11">
            <a:extLst>
              <a:ext uri="{FF2B5EF4-FFF2-40B4-BE49-F238E27FC236}">
                <a16:creationId xmlns:a16="http://schemas.microsoft.com/office/drawing/2014/main" id="{043671B9-CED6-4AAE-B4E4-51BAE2013109}"/>
              </a:ext>
            </a:extLst>
          </p:cNvPr>
          <p:cNvSpPr txBox="1"/>
          <p:nvPr/>
        </p:nvSpPr>
        <p:spPr>
          <a:xfrm>
            <a:off x="8659004" y="6374453"/>
            <a:ext cx="3053785" cy="307777"/>
          </a:xfrm>
          <a:prstGeom prst="rect">
            <a:avLst/>
          </a:prstGeom>
          <a:noFill/>
        </p:spPr>
        <p:txBody>
          <a:bodyPr wrap="none" rtlCol="0">
            <a:spAutoFit/>
          </a:bodyPr>
          <a:lstStyle/>
          <a:p>
            <a:r>
              <a:rPr lang="en-US" sz="1400" dirty="0"/>
              <a:t>Available units per Zillow on 9/10/2019</a:t>
            </a:r>
            <a:endParaRPr lang="en-US" dirty="0"/>
          </a:p>
        </p:txBody>
      </p:sp>
      <p:pic>
        <p:nvPicPr>
          <p:cNvPr id="3" name="Picture 2">
            <a:extLst>
              <a:ext uri="{FF2B5EF4-FFF2-40B4-BE49-F238E27FC236}">
                <a16:creationId xmlns:a16="http://schemas.microsoft.com/office/drawing/2014/main" id="{C3D07FA5-E5D4-4ED9-942C-9656012F53DE}"/>
              </a:ext>
            </a:extLst>
          </p:cNvPr>
          <p:cNvPicPr>
            <a:picLocks noChangeAspect="1"/>
          </p:cNvPicPr>
          <p:nvPr/>
        </p:nvPicPr>
        <p:blipFill>
          <a:blip r:embed="rId3"/>
          <a:stretch>
            <a:fillRect/>
          </a:stretch>
        </p:blipFill>
        <p:spPr>
          <a:xfrm>
            <a:off x="2710086" y="2301907"/>
            <a:ext cx="1495634" cy="3982006"/>
          </a:xfrm>
          <a:prstGeom prst="rect">
            <a:avLst/>
          </a:prstGeom>
        </p:spPr>
      </p:pic>
    </p:spTree>
    <p:extLst>
      <p:ext uri="{BB962C8B-B14F-4D97-AF65-F5344CB8AC3E}">
        <p14:creationId xmlns:p14="http://schemas.microsoft.com/office/powerpoint/2010/main" val="3239438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6F70-3119-41DE-935B-57CCEC33A399}"/>
              </a:ext>
            </a:extLst>
          </p:cNvPr>
          <p:cNvSpPr>
            <a:spLocks noGrp="1"/>
          </p:cNvSpPr>
          <p:nvPr>
            <p:ph type="title"/>
          </p:nvPr>
        </p:nvSpPr>
        <p:spPr>
          <a:xfrm>
            <a:off x="648929" y="629266"/>
            <a:ext cx="3667039" cy="1676603"/>
          </a:xfrm>
        </p:spPr>
        <p:txBody>
          <a:bodyPr>
            <a:normAutofit fontScale="90000"/>
          </a:bodyPr>
          <a:lstStyle/>
          <a:p>
            <a:r>
              <a:rPr lang="en-US" sz="4000" dirty="0"/>
              <a:t>$2,425/</a:t>
            </a:r>
            <a:r>
              <a:rPr lang="en-US" sz="4000" dirty="0" err="1"/>
              <a:t>mo</a:t>
            </a:r>
            <a:r>
              <a:rPr lang="en-US" sz="4000" dirty="0"/>
              <a:t> </a:t>
            </a:r>
            <a:br>
              <a:rPr lang="en-US" sz="4000" dirty="0"/>
            </a:br>
            <a:r>
              <a:rPr lang="en-US" sz="4000" dirty="0"/>
              <a:t>120% MFI</a:t>
            </a:r>
            <a:br>
              <a:rPr lang="en-US" sz="4000" dirty="0"/>
            </a:br>
            <a:r>
              <a:rPr lang="en-US" sz="4000" dirty="0"/>
              <a:t>3+ BR</a:t>
            </a:r>
          </a:p>
        </p:txBody>
      </p:sp>
      <p:pic>
        <p:nvPicPr>
          <p:cNvPr id="4" name="Picture 3">
            <a:extLst>
              <a:ext uri="{FF2B5EF4-FFF2-40B4-BE49-F238E27FC236}">
                <a16:creationId xmlns:a16="http://schemas.microsoft.com/office/drawing/2014/main" id="{19051D5D-6EA5-4796-86D3-EA95507899E0}"/>
              </a:ext>
            </a:extLst>
          </p:cNvPr>
          <p:cNvPicPr>
            <a:picLocks noChangeAspect="1"/>
          </p:cNvPicPr>
          <p:nvPr/>
        </p:nvPicPr>
        <p:blipFill rotWithShape="1">
          <a:blip r:embed="rId2"/>
          <a:srcRect l="4729" r="4730" b="2"/>
          <a:stretch/>
        </p:blipFill>
        <p:spPr>
          <a:xfrm>
            <a:off x="5283708" y="722376"/>
            <a:ext cx="6263640" cy="5413248"/>
          </a:xfrm>
          <a:prstGeom prst="rect">
            <a:avLst/>
          </a:prstGeom>
          <a:effectLst/>
        </p:spPr>
      </p:pic>
      <p:sp>
        <p:nvSpPr>
          <p:cNvPr id="10" name="TextBox 9">
            <a:extLst>
              <a:ext uri="{FF2B5EF4-FFF2-40B4-BE49-F238E27FC236}">
                <a16:creationId xmlns:a16="http://schemas.microsoft.com/office/drawing/2014/main" id="{43B8DEA6-A347-4DAE-BBC7-3D9AE8D25E83}"/>
              </a:ext>
            </a:extLst>
          </p:cNvPr>
          <p:cNvSpPr txBox="1"/>
          <p:nvPr/>
        </p:nvSpPr>
        <p:spPr>
          <a:xfrm>
            <a:off x="8659004" y="6374453"/>
            <a:ext cx="3053785" cy="307777"/>
          </a:xfrm>
          <a:prstGeom prst="rect">
            <a:avLst/>
          </a:prstGeom>
          <a:noFill/>
        </p:spPr>
        <p:txBody>
          <a:bodyPr wrap="none" rtlCol="0">
            <a:spAutoFit/>
          </a:bodyPr>
          <a:lstStyle/>
          <a:p>
            <a:r>
              <a:rPr lang="en-US" sz="1400" dirty="0"/>
              <a:t>Available units per Zillow on 9/10/2019</a:t>
            </a:r>
            <a:endParaRPr lang="en-US" dirty="0"/>
          </a:p>
        </p:txBody>
      </p:sp>
      <p:pic>
        <p:nvPicPr>
          <p:cNvPr id="3" name="Picture 2">
            <a:extLst>
              <a:ext uri="{FF2B5EF4-FFF2-40B4-BE49-F238E27FC236}">
                <a16:creationId xmlns:a16="http://schemas.microsoft.com/office/drawing/2014/main" id="{B5419319-169C-42F0-8256-ABBBF5796B68}"/>
              </a:ext>
            </a:extLst>
          </p:cNvPr>
          <p:cNvPicPr>
            <a:picLocks noChangeAspect="1"/>
          </p:cNvPicPr>
          <p:nvPr/>
        </p:nvPicPr>
        <p:blipFill>
          <a:blip r:embed="rId3"/>
          <a:stretch>
            <a:fillRect/>
          </a:stretch>
        </p:blipFill>
        <p:spPr>
          <a:xfrm>
            <a:off x="2323129" y="1934513"/>
            <a:ext cx="2143424" cy="4201111"/>
          </a:xfrm>
          <a:prstGeom prst="rect">
            <a:avLst/>
          </a:prstGeom>
        </p:spPr>
      </p:pic>
      <p:sp>
        <p:nvSpPr>
          <p:cNvPr id="6" name="TextBox 5">
            <a:extLst>
              <a:ext uri="{FF2B5EF4-FFF2-40B4-BE49-F238E27FC236}">
                <a16:creationId xmlns:a16="http://schemas.microsoft.com/office/drawing/2014/main" id="{099BFAC0-D04D-4C24-852B-D812289B7069}"/>
              </a:ext>
            </a:extLst>
          </p:cNvPr>
          <p:cNvSpPr txBox="1"/>
          <p:nvPr/>
        </p:nvSpPr>
        <p:spPr>
          <a:xfrm>
            <a:off x="3321689" y="5476901"/>
            <a:ext cx="338554" cy="461665"/>
          </a:xfrm>
          <a:prstGeom prst="rect">
            <a:avLst/>
          </a:prstGeom>
          <a:noFill/>
        </p:spPr>
        <p:txBody>
          <a:bodyPr wrap="none" rtlCol="0">
            <a:spAutoFit/>
          </a:bodyPr>
          <a:lstStyle/>
          <a:p>
            <a:r>
              <a:rPr lang="en-US" sz="2400" b="1" dirty="0"/>
              <a:t>+</a:t>
            </a:r>
          </a:p>
        </p:txBody>
      </p:sp>
    </p:spTree>
    <p:extLst>
      <p:ext uri="{BB962C8B-B14F-4D97-AF65-F5344CB8AC3E}">
        <p14:creationId xmlns:p14="http://schemas.microsoft.com/office/powerpoint/2010/main" val="362397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C56FF7-4DFB-40C2-98D9-942451D75F82}"/>
              </a:ext>
            </a:extLst>
          </p:cNvPr>
          <p:cNvSpPr txBox="1">
            <a:spLocks/>
          </p:cNvSpPr>
          <p:nvPr/>
        </p:nvSpPr>
        <p:spPr>
          <a:xfrm>
            <a:off x="9438688" y="63381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 </a:t>
            </a:r>
            <a:fld id="{E007ACF2-4744-4192-A071-5BDDF650346A}" type="slidenum">
              <a:rPr lang="en-US" smtClean="0"/>
              <a:pPr>
                <a:defRPr/>
              </a:pPr>
              <a:t>24</a:t>
            </a:fld>
            <a:endParaRPr lang="en-US" dirty="0"/>
          </a:p>
        </p:txBody>
      </p:sp>
      <p:sp>
        <p:nvSpPr>
          <p:cNvPr id="8" name="Title 1">
            <a:extLst>
              <a:ext uri="{FF2B5EF4-FFF2-40B4-BE49-F238E27FC236}">
                <a16:creationId xmlns:a16="http://schemas.microsoft.com/office/drawing/2014/main" id="{98CBA915-4D59-4746-B9CA-4CFCB68F8C16}"/>
              </a:ext>
            </a:extLst>
          </p:cNvPr>
          <p:cNvSpPr txBox="1">
            <a:spLocks/>
          </p:cNvSpPr>
          <p:nvPr/>
        </p:nvSpPr>
        <p:spPr>
          <a:xfrm>
            <a:off x="459287" y="1748052"/>
            <a:ext cx="11273425" cy="20764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r>
              <a:rPr lang="en-US" sz="9600" kern="0" dirty="0">
                <a:latin typeface="+mn-lt"/>
              </a:rPr>
              <a:t>PSC’s</a:t>
            </a:r>
            <a:br>
              <a:rPr lang="en-US" sz="9600" kern="0" dirty="0">
                <a:latin typeface="+mn-lt"/>
              </a:rPr>
            </a:br>
            <a:r>
              <a:rPr lang="en-US" sz="9600" kern="0" dirty="0">
                <a:latin typeface="+mn-lt"/>
              </a:rPr>
              <a:t>RECOMMENDATION</a:t>
            </a:r>
          </a:p>
        </p:txBody>
      </p:sp>
    </p:spTree>
    <p:extLst>
      <p:ext uri="{BB962C8B-B14F-4D97-AF65-F5344CB8AC3E}">
        <p14:creationId xmlns:p14="http://schemas.microsoft.com/office/powerpoint/2010/main" val="33637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87BE34-E7A7-4238-9D99-670B3600DAC5}"/>
              </a:ext>
            </a:extLst>
          </p:cNvPr>
          <p:cNvSpPr>
            <a:spLocks noGrp="1"/>
          </p:cNvSpPr>
          <p:nvPr>
            <p:ph type="sldNum" sz="quarter" idx="10"/>
          </p:nvPr>
        </p:nvSpPr>
        <p:spPr>
          <a:xfrm>
            <a:off x="9438688" y="6338138"/>
            <a:ext cx="2743200" cy="365125"/>
          </a:xfrm>
        </p:spPr>
        <p:txBody>
          <a:bodyPr/>
          <a:lstStyle/>
          <a:p>
            <a:pPr>
              <a:defRPr/>
            </a:pPr>
            <a:r>
              <a:rPr lang="en-US" dirty="0"/>
              <a:t>Residential Infill Project | </a:t>
            </a:r>
            <a:fld id="{E007ACF2-4744-4192-A071-5BDDF650346A}" type="slidenum">
              <a:rPr lang="en-US" smtClean="0"/>
              <a:pPr>
                <a:defRPr/>
              </a:pPr>
              <a:t>25</a:t>
            </a:fld>
            <a:endParaRPr lang="en-US" dirty="0"/>
          </a:p>
        </p:txBody>
      </p:sp>
      <p:grpSp>
        <p:nvGrpSpPr>
          <p:cNvPr id="7" name="Group 6">
            <a:extLst>
              <a:ext uri="{FF2B5EF4-FFF2-40B4-BE49-F238E27FC236}">
                <a16:creationId xmlns:a16="http://schemas.microsoft.com/office/drawing/2014/main" id="{DED0A46C-2FE0-44E5-9D21-7A27944CD82F}"/>
              </a:ext>
            </a:extLst>
          </p:cNvPr>
          <p:cNvGrpSpPr/>
          <p:nvPr/>
        </p:nvGrpSpPr>
        <p:grpSpPr>
          <a:xfrm>
            <a:off x="1285288" y="1093448"/>
            <a:ext cx="9621423" cy="5042770"/>
            <a:chOff x="0" y="504825"/>
            <a:chExt cx="6886575" cy="3621849"/>
          </a:xfrm>
        </p:grpSpPr>
        <p:pic>
          <p:nvPicPr>
            <p:cNvPr id="12" name="Picture 11">
              <a:extLst>
                <a:ext uri="{FF2B5EF4-FFF2-40B4-BE49-F238E27FC236}">
                  <a16:creationId xmlns:a16="http://schemas.microsoft.com/office/drawing/2014/main" id="{6E8415FA-A835-4396-BA88-7949FF635905}"/>
                </a:ext>
              </a:extLst>
            </p:cNvPr>
            <p:cNvPicPr>
              <a:picLocks noChangeAspect="1"/>
            </p:cNvPicPr>
            <p:nvPr/>
          </p:nvPicPr>
          <p:blipFill rotWithShape="1">
            <a:blip r:embed="rId3">
              <a:extLst>
                <a:ext uri="{28A0092B-C50C-407E-A947-70E740481C1C}">
                  <a14:useLocalDpi xmlns:a14="http://schemas.microsoft.com/office/drawing/2010/main" val="0"/>
                </a:ext>
              </a:extLst>
            </a:blip>
            <a:srcRect b="12761"/>
            <a:stretch/>
          </p:blipFill>
          <p:spPr>
            <a:xfrm>
              <a:off x="0" y="504825"/>
              <a:ext cx="6886575" cy="3621849"/>
            </a:xfrm>
            <a:prstGeom prst="rect">
              <a:avLst/>
            </a:prstGeom>
          </p:spPr>
        </p:pic>
        <p:sp>
          <p:nvSpPr>
            <p:cNvPr id="8" name="Text Box 2">
              <a:extLst>
                <a:ext uri="{FF2B5EF4-FFF2-40B4-BE49-F238E27FC236}">
                  <a16:creationId xmlns:a16="http://schemas.microsoft.com/office/drawing/2014/main" id="{2F1D4338-8910-4FAF-86F3-31004766424A}"/>
                </a:ext>
              </a:extLst>
            </p:cNvPr>
            <p:cNvSpPr txBox="1">
              <a:spLocks noChangeArrowheads="1"/>
            </p:cNvSpPr>
            <p:nvPr/>
          </p:nvSpPr>
          <p:spPr bwMode="auto">
            <a:xfrm rot="18882955">
              <a:off x="3618080" y="2115083"/>
              <a:ext cx="1038225" cy="419100"/>
            </a:xfrm>
            <a:prstGeom prst="rect">
              <a:avLst/>
            </a:prstGeom>
            <a:noFill/>
            <a:ln w="9525">
              <a:noFill/>
              <a:miter lim="800000"/>
              <a:headEnd/>
              <a:tailEnd/>
            </a:ln>
          </p:spPr>
          <p:txBody>
            <a:bodyPr rot="0" vert="horz" wrap="square" lIns="91440" tIns="45720" rIns="91440" bIns="45720" anchor="t" anchorCtr="0">
              <a:noAutofit/>
            </a:bodyPr>
            <a:lstStyle/>
            <a:p>
              <a:pPr algn="ctr"/>
              <a:r>
                <a:rPr lang="en-US" sz="1600" b="1" dirty="0">
                  <a:latin typeface="Calibri" panose="020F0502020204030204" pitchFamily="34" charset="0"/>
                  <a:ea typeface="Times New Roman" panose="02020603050405020304" pitchFamily="18" charset="0"/>
                </a:rPr>
                <a:t>4,400</a:t>
              </a:r>
              <a:endParaRPr lang="en-US" sz="1600" dirty="0">
                <a:latin typeface="Times New Roman" panose="02020603050405020304" pitchFamily="18" charset="0"/>
                <a:ea typeface="Times New Roman" panose="02020603050405020304" pitchFamily="18" charset="0"/>
              </a:endParaRPr>
            </a:p>
            <a:p>
              <a:pPr algn="ctr"/>
              <a:r>
                <a:rPr lang="en-US" sz="1200" b="1" dirty="0">
                  <a:latin typeface="Calibri" panose="020F0502020204030204" pitchFamily="34" charset="0"/>
                  <a:ea typeface="Times New Roman" panose="02020603050405020304" pitchFamily="18" charset="0"/>
                </a:rPr>
                <a:t>SQUARE</a:t>
              </a:r>
              <a:r>
                <a:rPr lang="en-US" sz="1100" b="1" dirty="0">
                  <a:latin typeface="Calibri" panose="020F0502020204030204" pitchFamily="34" charset="0"/>
                  <a:ea typeface="Times New Roman" panose="02020603050405020304" pitchFamily="18" charset="0"/>
                </a:rPr>
                <a:t> FEET </a:t>
              </a:r>
              <a:endParaRPr lang="en-US" sz="1600" dirty="0">
                <a:latin typeface="Times New Roman" panose="02020603050405020304" pitchFamily="18" charset="0"/>
                <a:ea typeface="Times New Roman" panose="02020603050405020304" pitchFamily="18" charset="0"/>
              </a:endParaRPr>
            </a:p>
          </p:txBody>
        </p:sp>
        <p:sp>
          <p:nvSpPr>
            <p:cNvPr id="9" name="Text Box 2">
              <a:extLst>
                <a:ext uri="{FF2B5EF4-FFF2-40B4-BE49-F238E27FC236}">
                  <a16:creationId xmlns:a16="http://schemas.microsoft.com/office/drawing/2014/main" id="{DC7EE2E4-41FD-49A9-AF2D-25948B7722F5}"/>
                </a:ext>
              </a:extLst>
            </p:cNvPr>
            <p:cNvSpPr txBox="1">
              <a:spLocks noChangeArrowheads="1"/>
            </p:cNvSpPr>
            <p:nvPr/>
          </p:nvSpPr>
          <p:spPr bwMode="auto">
            <a:xfrm rot="18612181">
              <a:off x="4924187" y="2284448"/>
              <a:ext cx="1100260" cy="419100"/>
            </a:xfrm>
            <a:prstGeom prst="rect">
              <a:avLst/>
            </a:prstGeom>
            <a:noFill/>
            <a:ln w="9525">
              <a:noFill/>
              <a:miter lim="800000"/>
              <a:headEnd/>
              <a:tailEnd/>
            </a:ln>
          </p:spPr>
          <p:txBody>
            <a:bodyPr rot="0" vert="horz" wrap="square" lIns="91440" tIns="45720" rIns="91440" bIns="45720" anchor="t" anchorCtr="0">
              <a:noAutofit/>
            </a:bodyPr>
            <a:lstStyle/>
            <a:p>
              <a:pPr algn="ctr"/>
              <a:r>
                <a:rPr lang="en-US" b="1" dirty="0">
                  <a:latin typeface="Calibri" panose="020F0502020204030204" pitchFamily="34" charset="0"/>
                  <a:ea typeface="Times New Roman" panose="02020603050405020304" pitchFamily="18" charset="0"/>
                </a:rPr>
                <a:t>6,750</a:t>
              </a:r>
              <a:endParaRPr lang="en-US" dirty="0">
                <a:latin typeface="Times New Roman" panose="02020603050405020304" pitchFamily="18" charset="0"/>
                <a:ea typeface="Times New Roman" panose="02020603050405020304" pitchFamily="18" charset="0"/>
              </a:endParaRPr>
            </a:p>
            <a:p>
              <a:pPr algn="ctr"/>
              <a:r>
                <a:rPr lang="en-US" sz="1200" b="1" dirty="0">
                  <a:latin typeface="Calibri" panose="020F0502020204030204" pitchFamily="34" charset="0"/>
                  <a:ea typeface="Times New Roman" panose="02020603050405020304" pitchFamily="18" charset="0"/>
                </a:rPr>
                <a:t>SQUARE FEET </a:t>
              </a:r>
              <a:endParaRPr lang="en-US" dirty="0">
                <a:latin typeface="Times New Roman" panose="02020603050405020304" pitchFamily="18" charset="0"/>
                <a:ea typeface="Times New Roman" panose="02020603050405020304" pitchFamily="18" charset="0"/>
              </a:endParaRPr>
            </a:p>
          </p:txBody>
        </p:sp>
        <p:sp>
          <p:nvSpPr>
            <p:cNvPr id="10" name="Text Box 2">
              <a:extLst>
                <a:ext uri="{FF2B5EF4-FFF2-40B4-BE49-F238E27FC236}">
                  <a16:creationId xmlns:a16="http://schemas.microsoft.com/office/drawing/2014/main" id="{B6F98849-DDC0-4C3F-9E02-FA0472F59F0E}"/>
                </a:ext>
              </a:extLst>
            </p:cNvPr>
            <p:cNvSpPr txBox="1">
              <a:spLocks noChangeArrowheads="1"/>
            </p:cNvSpPr>
            <p:nvPr/>
          </p:nvSpPr>
          <p:spPr bwMode="auto">
            <a:xfrm rot="19555305">
              <a:off x="1440020" y="1543268"/>
              <a:ext cx="1038225" cy="419100"/>
            </a:xfrm>
            <a:prstGeom prst="rect">
              <a:avLst/>
            </a:prstGeom>
            <a:noFill/>
            <a:ln w="9525">
              <a:noFill/>
              <a:miter lim="800000"/>
              <a:headEnd/>
              <a:tailEnd/>
            </a:ln>
          </p:spPr>
          <p:txBody>
            <a:bodyPr rot="0" vert="horz" wrap="square" lIns="91440" tIns="45720" rIns="91440" bIns="45720" anchor="t" anchorCtr="0">
              <a:noAutofit/>
            </a:bodyPr>
            <a:lstStyle/>
            <a:p>
              <a:pPr algn="ctr"/>
              <a:r>
                <a:rPr lang="en-US" sz="1200" b="1" dirty="0">
                  <a:latin typeface="Calibri" panose="020F0502020204030204" pitchFamily="34" charset="0"/>
                  <a:ea typeface="Times New Roman" panose="02020603050405020304" pitchFamily="18" charset="0"/>
                </a:rPr>
                <a:t>1,500 </a:t>
              </a:r>
              <a:endParaRPr lang="en-US" sz="1200" dirty="0">
                <a:latin typeface="Times New Roman" panose="02020603050405020304" pitchFamily="18" charset="0"/>
                <a:ea typeface="Times New Roman" panose="02020603050405020304" pitchFamily="18" charset="0"/>
              </a:endParaRPr>
            </a:p>
            <a:p>
              <a:pPr algn="ctr"/>
              <a:r>
                <a:rPr lang="en-US" sz="1000" b="1" dirty="0">
                  <a:latin typeface="Calibri" panose="020F0502020204030204" pitchFamily="34" charset="0"/>
                  <a:ea typeface="Times New Roman" panose="02020603050405020304" pitchFamily="18" charset="0"/>
                </a:rPr>
                <a:t>SQUARE FEET </a:t>
              </a:r>
              <a:endParaRPr lang="en-US" sz="1200" dirty="0">
                <a:latin typeface="Times New Roman" panose="02020603050405020304" pitchFamily="18" charset="0"/>
                <a:ea typeface="Times New Roman" panose="02020603050405020304" pitchFamily="18" charset="0"/>
              </a:endParaRPr>
            </a:p>
          </p:txBody>
        </p:sp>
        <p:sp>
          <p:nvSpPr>
            <p:cNvPr id="11" name="Text Box 2">
              <a:extLst>
                <a:ext uri="{FF2B5EF4-FFF2-40B4-BE49-F238E27FC236}">
                  <a16:creationId xmlns:a16="http://schemas.microsoft.com/office/drawing/2014/main" id="{58762A26-07B3-4CA8-99D0-E8C574D85C02}"/>
                </a:ext>
              </a:extLst>
            </p:cNvPr>
            <p:cNvSpPr txBox="1">
              <a:spLocks noChangeArrowheads="1"/>
            </p:cNvSpPr>
            <p:nvPr/>
          </p:nvSpPr>
          <p:spPr bwMode="auto">
            <a:xfrm rot="19542894">
              <a:off x="2304319" y="1741715"/>
              <a:ext cx="1038225" cy="419100"/>
            </a:xfrm>
            <a:prstGeom prst="rect">
              <a:avLst/>
            </a:prstGeom>
            <a:noFill/>
            <a:ln w="9525">
              <a:noFill/>
              <a:miter lim="800000"/>
              <a:headEnd/>
              <a:tailEnd/>
            </a:ln>
          </p:spPr>
          <p:txBody>
            <a:bodyPr rot="0" vert="horz" wrap="square" lIns="91440" tIns="45720" rIns="91440" bIns="45720" anchor="t" anchorCtr="0">
              <a:noAutofit/>
            </a:bodyPr>
            <a:lstStyle/>
            <a:p>
              <a:pPr algn="ctr"/>
              <a:r>
                <a:rPr lang="en-US" sz="1200" b="1" dirty="0">
                  <a:latin typeface="Calibri" panose="020F0502020204030204" pitchFamily="34" charset="0"/>
                  <a:ea typeface="Times New Roman" panose="02020603050405020304" pitchFamily="18" charset="0"/>
                </a:rPr>
                <a:t>2,500 </a:t>
              </a:r>
              <a:endParaRPr lang="en-US" sz="1200" dirty="0">
                <a:latin typeface="Times New Roman" panose="02020603050405020304" pitchFamily="18" charset="0"/>
                <a:ea typeface="Times New Roman" panose="02020603050405020304" pitchFamily="18" charset="0"/>
              </a:endParaRPr>
            </a:p>
            <a:p>
              <a:pPr algn="ctr"/>
              <a:r>
                <a:rPr lang="en-US" sz="1000" b="1" dirty="0">
                  <a:latin typeface="Calibri" panose="020F0502020204030204" pitchFamily="34" charset="0"/>
                  <a:ea typeface="Times New Roman" panose="02020603050405020304" pitchFamily="18" charset="0"/>
                </a:rPr>
                <a:t>SQUARE FEET </a:t>
              </a:r>
              <a:endParaRPr lang="en-US" sz="1200" dirty="0">
                <a:latin typeface="Times New Roman" panose="02020603050405020304" pitchFamily="18" charset="0"/>
                <a:ea typeface="Times New Roman" panose="02020603050405020304" pitchFamily="18" charset="0"/>
              </a:endParaRPr>
            </a:p>
          </p:txBody>
        </p:sp>
      </p:grpSp>
      <p:sp>
        <p:nvSpPr>
          <p:cNvPr id="13" name="Title 1">
            <a:extLst>
              <a:ext uri="{FF2B5EF4-FFF2-40B4-BE49-F238E27FC236}">
                <a16:creationId xmlns:a16="http://schemas.microsoft.com/office/drawing/2014/main" id="{51EC05F6-54F4-4A9D-85D9-DC9ABA7EDA93}"/>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1. Reduce the scale of houses</a:t>
            </a:r>
          </a:p>
        </p:txBody>
      </p:sp>
    </p:spTree>
    <p:extLst>
      <p:ext uri="{BB962C8B-B14F-4D97-AF65-F5344CB8AC3E}">
        <p14:creationId xmlns:p14="http://schemas.microsoft.com/office/powerpoint/2010/main" val="7248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214C4-C3DB-4B0D-AF86-4A189FFAF0A5}"/>
              </a:ext>
            </a:extLst>
          </p:cNvPr>
          <p:cNvSpPr>
            <a:spLocks noGrp="1"/>
          </p:cNvSpPr>
          <p:nvPr>
            <p:ph idx="1"/>
          </p:nvPr>
        </p:nvSpPr>
        <p:spPr/>
        <p:txBody>
          <a:bodyPr/>
          <a:lstStyle/>
          <a:p>
            <a:pPr marL="457200" indent="-457200">
              <a:buNone/>
            </a:pPr>
            <a:endParaRPr lang="en-US" dirty="0"/>
          </a:p>
          <a:p>
            <a:pPr marL="457200" indent="-457200">
              <a:buNone/>
            </a:pPr>
            <a:endParaRPr lang="en-US" dirty="0"/>
          </a:p>
          <a:p>
            <a:pPr marL="457200" indent="-457200">
              <a:buNone/>
            </a:pPr>
            <a:endParaRPr lang="en-US" dirty="0"/>
          </a:p>
          <a:p>
            <a:pPr marL="457200" indent="-457200">
              <a:buNone/>
            </a:pPr>
            <a:br>
              <a:rPr lang="en-US" dirty="0"/>
            </a:br>
            <a:endParaRPr lang="en-US" dirty="0"/>
          </a:p>
          <a:p>
            <a:pPr marL="0" indent="0">
              <a:buNone/>
            </a:pPr>
            <a:endParaRPr lang="en-US" dirty="0"/>
          </a:p>
        </p:txBody>
      </p:sp>
      <p:sp>
        <p:nvSpPr>
          <p:cNvPr id="11" name="Title 1">
            <a:extLst>
              <a:ext uri="{FF2B5EF4-FFF2-40B4-BE49-F238E27FC236}">
                <a16:creationId xmlns:a16="http://schemas.microsoft.com/office/drawing/2014/main" id="{6AAFA96D-05B4-47B8-9A4F-45892A58B714}"/>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2. Allow more housing types</a:t>
            </a:r>
          </a:p>
        </p:txBody>
      </p:sp>
      <p:pic>
        <p:nvPicPr>
          <p:cNvPr id="2" name="Picture 1">
            <a:extLst>
              <a:ext uri="{FF2B5EF4-FFF2-40B4-BE49-F238E27FC236}">
                <a16:creationId xmlns:a16="http://schemas.microsoft.com/office/drawing/2014/main" id="{1FCB5244-6197-4EA2-9645-55345E59267F}"/>
              </a:ext>
            </a:extLst>
          </p:cNvPr>
          <p:cNvPicPr>
            <a:picLocks noChangeAspect="1"/>
          </p:cNvPicPr>
          <p:nvPr/>
        </p:nvPicPr>
        <p:blipFill>
          <a:blip r:embed="rId3"/>
          <a:stretch>
            <a:fillRect/>
          </a:stretch>
        </p:blipFill>
        <p:spPr>
          <a:xfrm>
            <a:off x="253306" y="953999"/>
            <a:ext cx="11777330" cy="5788004"/>
          </a:xfrm>
          <a:prstGeom prst="rect">
            <a:avLst/>
          </a:prstGeom>
        </p:spPr>
      </p:pic>
      <p:grpSp>
        <p:nvGrpSpPr>
          <p:cNvPr id="6" name="Group 5">
            <a:extLst>
              <a:ext uri="{FF2B5EF4-FFF2-40B4-BE49-F238E27FC236}">
                <a16:creationId xmlns:a16="http://schemas.microsoft.com/office/drawing/2014/main" id="{C00A85CD-D95A-40DA-906B-616DEDDB138D}"/>
              </a:ext>
            </a:extLst>
          </p:cNvPr>
          <p:cNvGrpSpPr/>
          <p:nvPr/>
        </p:nvGrpSpPr>
        <p:grpSpPr>
          <a:xfrm>
            <a:off x="8004132" y="168439"/>
            <a:ext cx="4187868" cy="6689561"/>
            <a:chOff x="8004132" y="168439"/>
            <a:chExt cx="4187868" cy="6689561"/>
          </a:xfrm>
        </p:grpSpPr>
        <p:sp>
          <p:nvSpPr>
            <p:cNvPr id="4" name="Rectangle: Rounded Corners 3">
              <a:extLst>
                <a:ext uri="{FF2B5EF4-FFF2-40B4-BE49-F238E27FC236}">
                  <a16:creationId xmlns:a16="http://schemas.microsoft.com/office/drawing/2014/main" id="{655D29B9-0988-4B5D-8B60-3E3842782BB0}"/>
                </a:ext>
              </a:extLst>
            </p:cNvPr>
            <p:cNvSpPr/>
            <p:nvPr/>
          </p:nvSpPr>
          <p:spPr>
            <a:xfrm>
              <a:off x="8004132" y="168439"/>
              <a:ext cx="4187868" cy="668956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E7127E-4380-47AF-ABF1-A7A475749295}"/>
                </a:ext>
              </a:extLst>
            </p:cNvPr>
            <p:cNvSpPr txBox="1"/>
            <p:nvPr/>
          </p:nvSpPr>
          <p:spPr>
            <a:xfrm>
              <a:off x="8318434" y="314782"/>
              <a:ext cx="3458896" cy="523220"/>
            </a:xfrm>
            <a:prstGeom prst="rect">
              <a:avLst/>
            </a:prstGeom>
            <a:noFill/>
          </p:spPr>
          <p:txBody>
            <a:bodyPr wrap="none" rtlCol="0">
              <a:spAutoFit/>
            </a:bodyPr>
            <a:lstStyle/>
            <a:p>
              <a:r>
                <a:rPr lang="en-US" sz="2800" b="1" dirty="0"/>
                <a:t>PSC Recommendation</a:t>
              </a:r>
            </a:p>
          </p:txBody>
        </p:sp>
      </p:grpSp>
    </p:spTree>
    <p:extLst>
      <p:ext uri="{BB962C8B-B14F-4D97-AF65-F5344CB8AC3E}">
        <p14:creationId xmlns:p14="http://schemas.microsoft.com/office/powerpoint/2010/main" val="110690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0FBBD-7A63-471A-86F9-78CC240D26FF}"/>
              </a:ext>
            </a:extLst>
          </p:cNvPr>
          <p:cNvSpPr>
            <a:spLocks noGrp="1"/>
          </p:cNvSpPr>
          <p:nvPr>
            <p:ph idx="1"/>
          </p:nvPr>
        </p:nvSpPr>
        <p:spPr>
          <a:xfrm>
            <a:off x="1028700" y="905744"/>
            <a:ext cx="8610600" cy="1943841"/>
          </a:xfrm>
        </p:spPr>
        <p:txBody>
          <a:bodyPr>
            <a:noAutofit/>
          </a:bodyPr>
          <a:lstStyle/>
          <a:p>
            <a:pPr marL="514350" indent="-514350">
              <a:buAutoNum type="alphaLcPeriod"/>
            </a:pPr>
            <a:r>
              <a:rPr lang="en-US" dirty="0"/>
              <a:t>Use floor-to-area ratio (FAR)</a:t>
            </a:r>
          </a:p>
          <a:p>
            <a:pPr marL="514350" indent="-514350">
              <a:buAutoNum type="alphaLcPeriod"/>
            </a:pPr>
            <a:r>
              <a:rPr lang="en-US" dirty="0"/>
              <a:t>Vary FAR by number of units</a:t>
            </a:r>
          </a:p>
          <a:p>
            <a:pPr marL="514350" indent="-514350">
              <a:buAutoNum type="alphaLcPeriod"/>
            </a:pPr>
            <a:r>
              <a:rPr lang="en-US" dirty="0"/>
              <a:t>Bonus FAR for affordability or preserving house</a:t>
            </a:r>
          </a:p>
        </p:txBody>
      </p:sp>
      <p:sp>
        <p:nvSpPr>
          <p:cNvPr id="19" name="Slide Number Placeholder 3">
            <a:extLst>
              <a:ext uri="{FF2B5EF4-FFF2-40B4-BE49-F238E27FC236}">
                <a16:creationId xmlns:a16="http://schemas.microsoft.com/office/drawing/2014/main" id="{D8DAF0CD-19FC-484B-9485-1BCBF0B76EC8}"/>
              </a:ext>
            </a:extLst>
          </p:cNvPr>
          <p:cNvSpPr>
            <a:spLocks noGrp="1" noChangeAspect="1"/>
          </p:cNvSpPr>
          <p:nvPr>
            <p:ph type="sldNum" sz="quarter" idx="12"/>
          </p:nvPr>
        </p:nvSpPr>
        <p:spPr>
          <a:xfrm>
            <a:off x="9409512" y="5589985"/>
            <a:ext cx="565159" cy="273844"/>
          </a:xfrm>
        </p:spPr>
        <p:txBody>
          <a:bodyPr>
            <a:normAutofit lnSpcReduction="10000"/>
          </a:bodyPr>
          <a:lstStyle/>
          <a:p>
            <a:pPr>
              <a:lnSpc>
                <a:spcPct val="90000"/>
              </a:lnSpc>
              <a:spcAft>
                <a:spcPts val="450"/>
              </a:spcAft>
              <a:defRPr/>
            </a:pPr>
            <a:r>
              <a:rPr lang="en-US" sz="675" b="1" dirty="0">
                <a:solidFill>
                  <a:srgbClr val="F2F2F2"/>
                </a:solidFill>
              </a:rPr>
              <a:t>Residential Infill | </a:t>
            </a:r>
            <a:fld id="{E007ACF2-4744-4192-A071-5BDDF650346A}" type="slidenum">
              <a:rPr lang="en-US" sz="675" b="1">
                <a:solidFill>
                  <a:srgbClr val="F2F2F2"/>
                </a:solidFill>
              </a:rPr>
              <a:pPr>
                <a:lnSpc>
                  <a:spcPct val="90000"/>
                </a:lnSpc>
                <a:spcAft>
                  <a:spcPts val="450"/>
                </a:spcAft>
                <a:defRPr/>
              </a:pPr>
              <a:t>27</a:t>
            </a:fld>
            <a:endParaRPr lang="en-US" sz="675" b="1" dirty="0">
              <a:solidFill>
                <a:srgbClr val="F2F2F2"/>
              </a:solidFill>
            </a:endParaRPr>
          </a:p>
        </p:txBody>
      </p:sp>
      <p:sp>
        <p:nvSpPr>
          <p:cNvPr id="20" name="Title 1">
            <a:extLst>
              <a:ext uri="{FF2B5EF4-FFF2-40B4-BE49-F238E27FC236}">
                <a16:creationId xmlns:a16="http://schemas.microsoft.com/office/drawing/2014/main" id="{D36FDDA1-1A80-4F72-B014-C3EE9B171FE2}"/>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3. Revisit size of structures</a:t>
            </a:r>
          </a:p>
        </p:txBody>
      </p:sp>
      <p:grpSp>
        <p:nvGrpSpPr>
          <p:cNvPr id="21" name="Group 20">
            <a:extLst>
              <a:ext uri="{FF2B5EF4-FFF2-40B4-BE49-F238E27FC236}">
                <a16:creationId xmlns:a16="http://schemas.microsoft.com/office/drawing/2014/main" id="{1CDC925E-90F2-4723-8801-2911198B5286}"/>
              </a:ext>
            </a:extLst>
          </p:cNvPr>
          <p:cNvGrpSpPr/>
          <p:nvPr/>
        </p:nvGrpSpPr>
        <p:grpSpPr>
          <a:xfrm>
            <a:off x="2156780" y="2598045"/>
            <a:ext cx="8119072" cy="3731321"/>
            <a:chOff x="2156780" y="2598045"/>
            <a:chExt cx="8119072" cy="3731321"/>
          </a:xfrm>
        </p:grpSpPr>
        <p:sp>
          <p:nvSpPr>
            <p:cNvPr id="22" name="TextBox 21">
              <a:extLst>
                <a:ext uri="{FF2B5EF4-FFF2-40B4-BE49-F238E27FC236}">
                  <a16:creationId xmlns:a16="http://schemas.microsoft.com/office/drawing/2014/main" id="{6A4D7119-7987-4191-B9E8-8C610E06BECF}"/>
                </a:ext>
              </a:extLst>
            </p:cNvPr>
            <p:cNvSpPr txBox="1"/>
            <p:nvPr/>
          </p:nvSpPr>
          <p:spPr>
            <a:xfrm>
              <a:off x="6139281" y="4574287"/>
              <a:ext cx="1804020" cy="923330"/>
            </a:xfrm>
            <a:prstGeom prst="rect">
              <a:avLst/>
            </a:prstGeom>
            <a:solidFill>
              <a:schemeClr val="bg1"/>
            </a:solidFill>
          </p:spPr>
          <p:txBody>
            <a:bodyPr wrap="none" rtlCol="0">
              <a:spAutoFit/>
            </a:bodyPr>
            <a:lstStyle/>
            <a:p>
              <a:pPr marL="173038" indent="-173038">
                <a:buFont typeface="Arial" panose="020B0604020202020204" pitchFamily="34" charset="0"/>
                <a:buChar char="•"/>
              </a:pPr>
              <a:r>
                <a:rPr lang="en-US" dirty="0"/>
                <a:t>House +2 </a:t>
              </a:r>
              <a:r>
                <a:rPr lang="en-US" dirty="0" err="1"/>
                <a:t>ADUs</a:t>
              </a:r>
              <a:endParaRPr lang="en-US" dirty="0"/>
            </a:p>
            <a:p>
              <a:pPr marL="173038" indent="-173038">
                <a:buFont typeface="Arial" panose="020B0604020202020204" pitchFamily="34" charset="0"/>
                <a:buChar char="•"/>
              </a:pPr>
              <a:r>
                <a:rPr lang="en-US" dirty="0"/>
                <a:t>Duplex +1 </a:t>
              </a:r>
              <a:r>
                <a:rPr lang="en-US" dirty="0" err="1"/>
                <a:t>ADU</a:t>
              </a:r>
              <a:endParaRPr lang="en-US" dirty="0"/>
            </a:p>
            <a:p>
              <a:pPr marL="173038" indent="-173038">
                <a:buFont typeface="Arial" panose="020B0604020202020204" pitchFamily="34" charset="0"/>
                <a:buChar char="•"/>
              </a:pPr>
              <a:r>
                <a:rPr lang="en-US" dirty="0"/>
                <a:t>Triplex</a:t>
              </a:r>
            </a:p>
          </p:txBody>
        </p:sp>
        <p:sp>
          <p:nvSpPr>
            <p:cNvPr id="23" name="Rectangle 22">
              <a:extLst>
                <a:ext uri="{FF2B5EF4-FFF2-40B4-BE49-F238E27FC236}">
                  <a16:creationId xmlns:a16="http://schemas.microsoft.com/office/drawing/2014/main" id="{CCC1E83F-3BBB-4C08-89F9-22A893BABC87}"/>
                </a:ext>
              </a:extLst>
            </p:cNvPr>
            <p:cNvSpPr/>
            <p:nvPr/>
          </p:nvSpPr>
          <p:spPr>
            <a:xfrm>
              <a:off x="4201606" y="5461488"/>
              <a:ext cx="6050185" cy="867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783022D-1D91-4F65-98C3-752750DA8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69" t="16006" r="7924" b="61007"/>
            <a:stretch/>
          </p:blipFill>
          <p:spPr>
            <a:xfrm>
              <a:off x="2156780" y="2987429"/>
              <a:ext cx="8119072" cy="1612190"/>
            </a:xfrm>
            <a:prstGeom prst="rect">
              <a:avLst/>
            </a:prstGeom>
          </p:spPr>
        </p:pic>
        <p:sp>
          <p:nvSpPr>
            <p:cNvPr id="25" name="TextBox 24">
              <a:extLst>
                <a:ext uri="{FF2B5EF4-FFF2-40B4-BE49-F238E27FC236}">
                  <a16:creationId xmlns:a16="http://schemas.microsoft.com/office/drawing/2014/main" id="{0F2651A2-1B1C-4228-A26D-35309069C190}"/>
                </a:ext>
              </a:extLst>
            </p:cNvPr>
            <p:cNvSpPr txBox="1"/>
            <p:nvPr/>
          </p:nvSpPr>
          <p:spPr>
            <a:xfrm>
              <a:off x="2156783" y="4595657"/>
              <a:ext cx="891911" cy="369332"/>
            </a:xfrm>
            <a:prstGeom prst="rect">
              <a:avLst/>
            </a:prstGeom>
            <a:solidFill>
              <a:schemeClr val="bg1"/>
            </a:solidFill>
          </p:spPr>
          <p:txBody>
            <a:bodyPr wrap="none" rtlCol="0">
              <a:spAutoFit/>
            </a:bodyPr>
            <a:lstStyle/>
            <a:p>
              <a:pPr marL="112713" indent="-112713">
                <a:buFont typeface="Arial" panose="020B0604020202020204" pitchFamily="34" charset="0"/>
                <a:buChar char="•"/>
              </a:pPr>
              <a:r>
                <a:rPr lang="en-US" dirty="0"/>
                <a:t>House</a:t>
              </a:r>
            </a:p>
          </p:txBody>
        </p:sp>
        <p:sp>
          <p:nvSpPr>
            <p:cNvPr id="26" name="TextBox 25">
              <a:extLst>
                <a:ext uri="{FF2B5EF4-FFF2-40B4-BE49-F238E27FC236}">
                  <a16:creationId xmlns:a16="http://schemas.microsoft.com/office/drawing/2014/main" id="{7A29B6A8-03F9-4079-BBB8-38CADB93B90D}"/>
                </a:ext>
              </a:extLst>
            </p:cNvPr>
            <p:cNvSpPr txBox="1"/>
            <p:nvPr/>
          </p:nvSpPr>
          <p:spPr>
            <a:xfrm>
              <a:off x="4225667" y="4595660"/>
              <a:ext cx="1544334" cy="646331"/>
            </a:xfrm>
            <a:prstGeom prst="rect">
              <a:avLst/>
            </a:prstGeom>
            <a:solidFill>
              <a:schemeClr val="bg1"/>
            </a:solidFill>
          </p:spPr>
          <p:txBody>
            <a:bodyPr wrap="none" rtlCol="0">
              <a:spAutoFit/>
            </a:bodyPr>
            <a:lstStyle/>
            <a:p>
              <a:pPr marL="173038" indent="-173038">
                <a:buFont typeface="Arial" panose="020B0604020202020204" pitchFamily="34" charset="0"/>
                <a:buChar char="•"/>
              </a:pPr>
              <a:r>
                <a:rPr lang="en-US" dirty="0"/>
                <a:t>House +</a:t>
              </a:r>
              <a:r>
                <a:rPr lang="en-US" dirty="0" err="1"/>
                <a:t>ADU</a:t>
              </a:r>
              <a:endParaRPr lang="en-US" dirty="0"/>
            </a:p>
            <a:p>
              <a:pPr marL="173038" indent="-173038">
                <a:buFont typeface="Arial" panose="020B0604020202020204" pitchFamily="34" charset="0"/>
                <a:buChar char="•"/>
              </a:pPr>
              <a:r>
                <a:rPr lang="en-US" dirty="0"/>
                <a:t>Duplex</a:t>
              </a:r>
            </a:p>
          </p:txBody>
        </p:sp>
        <p:sp>
          <p:nvSpPr>
            <p:cNvPr id="27" name="TextBox 26">
              <a:extLst>
                <a:ext uri="{FF2B5EF4-FFF2-40B4-BE49-F238E27FC236}">
                  <a16:creationId xmlns:a16="http://schemas.microsoft.com/office/drawing/2014/main" id="{20C80EB0-151C-4E44-AB01-B8A6FE61029B}"/>
                </a:ext>
              </a:extLst>
            </p:cNvPr>
            <p:cNvSpPr txBox="1"/>
            <p:nvPr/>
          </p:nvSpPr>
          <p:spPr>
            <a:xfrm>
              <a:off x="8239266" y="4595657"/>
              <a:ext cx="1172244" cy="369332"/>
            </a:xfrm>
            <a:prstGeom prst="rect">
              <a:avLst/>
            </a:prstGeom>
            <a:solidFill>
              <a:schemeClr val="bg1"/>
            </a:solidFill>
          </p:spPr>
          <p:txBody>
            <a:bodyPr wrap="none" rtlCol="0">
              <a:spAutoFit/>
            </a:bodyPr>
            <a:lstStyle/>
            <a:p>
              <a:pPr marL="173038" indent="-173038">
                <a:buFont typeface="Arial" panose="020B0604020202020204" pitchFamily="34" charset="0"/>
                <a:buChar char="•"/>
              </a:pPr>
              <a:r>
                <a:rPr lang="en-US" dirty="0"/>
                <a:t>Fourplex</a:t>
              </a:r>
            </a:p>
          </p:txBody>
        </p:sp>
        <p:sp>
          <p:nvSpPr>
            <p:cNvPr id="28" name="TextBox 27">
              <a:extLst>
                <a:ext uri="{FF2B5EF4-FFF2-40B4-BE49-F238E27FC236}">
                  <a16:creationId xmlns:a16="http://schemas.microsoft.com/office/drawing/2014/main" id="{6AC7C4BD-C61B-44D9-890C-5625D21B18AD}"/>
                </a:ext>
              </a:extLst>
            </p:cNvPr>
            <p:cNvSpPr txBox="1"/>
            <p:nvPr/>
          </p:nvSpPr>
          <p:spPr>
            <a:xfrm>
              <a:off x="2763236" y="2618097"/>
              <a:ext cx="921534" cy="369332"/>
            </a:xfrm>
            <a:prstGeom prst="rect">
              <a:avLst/>
            </a:prstGeom>
            <a:noFill/>
          </p:spPr>
          <p:txBody>
            <a:bodyPr wrap="none" rtlCol="0">
              <a:spAutoFit/>
            </a:bodyPr>
            <a:lstStyle/>
            <a:p>
              <a:r>
                <a:rPr lang="en-US" dirty="0"/>
                <a:t>2,500 sf</a:t>
              </a:r>
            </a:p>
          </p:txBody>
        </p:sp>
        <p:sp>
          <p:nvSpPr>
            <p:cNvPr id="29" name="TextBox 28">
              <a:extLst>
                <a:ext uri="{FF2B5EF4-FFF2-40B4-BE49-F238E27FC236}">
                  <a16:creationId xmlns:a16="http://schemas.microsoft.com/office/drawing/2014/main" id="{2EAB7D0E-6D59-4F93-9C35-ADE6B331BAAC}"/>
                </a:ext>
              </a:extLst>
            </p:cNvPr>
            <p:cNvSpPr txBox="1"/>
            <p:nvPr/>
          </p:nvSpPr>
          <p:spPr>
            <a:xfrm>
              <a:off x="4757344" y="2618097"/>
              <a:ext cx="921534" cy="369332"/>
            </a:xfrm>
            <a:prstGeom prst="rect">
              <a:avLst/>
            </a:prstGeom>
            <a:noFill/>
          </p:spPr>
          <p:txBody>
            <a:bodyPr wrap="none" rtlCol="0">
              <a:spAutoFit/>
            </a:bodyPr>
            <a:lstStyle/>
            <a:p>
              <a:r>
                <a:rPr lang="en-US" dirty="0"/>
                <a:t>3,000 sf</a:t>
              </a:r>
            </a:p>
          </p:txBody>
        </p:sp>
        <p:sp>
          <p:nvSpPr>
            <p:cNvPr id="30" name="Right Bracket 29">
              <a:extLst>
                <a:ext uri="{FF2B5EF4-FFF2-40B4-BE49-F238E27FC236}">
                  <a16:creationId xmlns:a16="http://schemas.microsoft.com/office/drawing/2014/main" id="{DA3D6575-D04F-40C3-B1FC-72A28E4CAE80}"/>
                </a:ext>
              </a:extLst>
            </p:cNvPr>
            <p:cNvSpPr/>
            <p:nvPr/>
          </p:nvSpPr>
          <p:spPr>
            <a:xfrm rot="16200000">
              <a:off x="7989627" y="1760826"/>
              <a:ext cx="145824" cy="2242528"/>
            </a:xfrm>
            <a:prstGeom prst="rightBracket">
              <a:avLst/>
            </a:prstGeom>
            <a:ln>
              <a:headEnd type="stealt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70D4087D-96BA-4CF8-8800-BCA1AF57291C}"/>
                </a:ext>
              </a:extLst>
            </p:cNvPr>
            <p:cNvSpPr txBox="1"/>
            <p:nvPr/>
          </p:nvSpPr>
          <p:spPr>
            <a:xfrm>
              <a:off x="7591899" y="2598045"/>
              <a:ext cx="921534" cy="369332"/>
            </a:xfrm>
            <a:prstGeom prst="rect">
              <a:avLst/>
            </a:prstGeom>
            <a:solidFill>
              <a:schemeClr val="bg1"/>
            </a:solidFill>
          </p:spPr>
          <p:txBody>
            <a:bodyPr wrap="none" rtlCol="0">
              <a:spAutoFit/>
            </a:bodyPr>
            <a:lstStyle/>
            <a:p>
              <a:r>
                <a:rPr lang="en-US" dirty="0"/>
                <a:t>3,500 sf</a:t>
              </a:r>
            </a:p>
          </p:txBody>
        </p:sp>
        <p:sp>
          <p:nvSpPr>
            <p:cNvPr id="32" name="Right Bracket 31">
              <a:extLst>
                <a:ext uri="{FF2B5EF4-FFF2-40B4-BE49-F238E27FC236}">
                  <a16:creationId xmlns:a16="http://schemas.microsoft.com/office/drawing/2014/main" id="{A29DC4AB-7CB6-4A04-887D-91C86B52CDB2}"/>
                </a:ext>
              </a:extLst>
            </p:cNvPr>
            <p:cNvSpPr/>
            <p:nvPr/>
          </p:nvSpPr>
          <p:spPr>
            <a:xfrm rot="5400000">
              <a:off x="8055263" y="4647717"/>
              <a:ext cx="145824" cy="2242528"/>
            </a:xfrm>
            <a:prstGeom prst="rightBracket">
              <a:avLst/>
            </a:prstGeom>
            <a:ln w="12700">
              <a:solidFill>
                <a:schemeClr val="bg1"/>
              </a:solidFill>
              <a:headEnd type="stealt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D2C3494C-83D7-48E8-9E1E-59137B6A3E4F}"/>
                </a:ext>
              </a:extLst>
            </p:cNvPr>
            <p:cNvSpPr txBox="1"/>
            <p:nvPr/>
          </p:nvSpPr>
          <p:spPr>
            <a:xfrm>
              <a:off x="7656491" y="5683361"/>
              <a:ext cx="921534" cy="369332"/>
            </a:xfrm>
            <a:prstGeom prst="rect">
              <a:avLst/>
            </a:prstGeom>
            <a:solidFill>
              <a:schemeClr val="tx1"/>
            </a:solidFill>
          </p:spPr>
          <p:txBody>
            <a:bodyPr wrap="none" rtlCol="0">
              <a:spAutoFit/>
            </a:bodyPr>
            <a:lstStyle/>
            <a:p>
              <a:r>
                <a:rPr lang="en-US" dirty="0">
                  <a:solidFill>
                    <a:schemeClr val="bg1"/>
                  </a:solidFill>
                </a:rPr>
                <a:t>4,000 sf</a:t>
              </a:r>
            </a:p>
          </p:txBody>
        </p:sp>
        <p:sp>
          <p:nvSpPr>
            <p:cNvPr id="34" name="TextBox 33">
              <a:extLst>
                <a:ext uri="{FF2B5EF4-FFF2-40B4-BE49-F238E27FC236}">
                  <a16:creationId xmlns:a16="http://schemas.microsoft.com/office/drawing/2014/main" id="{C691A5A9-C1B4-4315-88BA-C4BB398B4E43}"/>
                </a:ext>
              </a:extLst>
            </p:cNvPr>
            <p:cNvSpPr txBox="1"/>
            <p:nvPr/>
          </p:nvSpPr>
          <p:spPr>
            <a:xfrm rot="16200000">
              <a:off x="3684925" y="5710761"/>
              <a:ext cx="867878" cy="369332"/>
            </a:xfrm>
            <a:prstGeom prst="rect">
              <a:avLst/>
            </a:prstGeom>
            <a:solidFill>
              <a:schemeClr val="tx1"/>
            </a:solidFill>
          </p:spPr>
          <p:txBody>
            <a:bodyPr wrap="square" rtlCol="0">
              <a:spAutoFit/>
            </a:bodyPr>
            <a:lstStyle/>
            <a:p>
              <a:r>
                <a:rPr lang="en-US" u="sng" dirty="0">
                  <a:solidFill>
                    <a:schemeClr val="bg1"/>
                  </a:solidFill>
                </a:rPr>
                <a:t>Bonus</a:t>
              </a:r>
            </a:p>
          </p:txBody>
        </p:sp>
        <p:sp>
          <p:nvSpPr>
            <p:cNvPr id="35" name="TextBox 34">
              <a:extLst>
                <a:ext uri="{FF2B5EF4-FFF2-40B4-BE49-F238E27FC236}">
                  <a16:creationId xmlns:a16="http://schemas.microsoft.com/office/drawing/2014/main" id="{F96D489B-0DD8-47D9-9FBB-BA1212537F79}"/>
                </a:ext>
              </a:extLst>
            </p:cNvPr>
            <p:cNvSpPr txBox="1"/>
            <p:nvPr/>
          </p:nvSpPr>
          <p:spPr>
            <a:xfrm>
              <a:off x="4795418" y="5683359"/>
              <a:ext cx="921534" cy="369332"/>
            </a:xfrm>
            <a:prstGeom prst="rect">
              <a:avLst/>
            </a:prstGeom>
            <a:solidFill>
              <a:schemeClr val="tx1"/>
            </a:solidFill>
          </p:spPr>
          <p:txBody>
            <a:bodyPr wrap="none" rtlCol="0">
              <a:spAutoFit/>
            </a:bodyPr>
            <a:lstStyle/>
            <a:p>
              <a:r>
                <a:rPr lang="en-US" dirty="0">
                  <a:solidFill>
                    <a:schemeClr val="bg1"/>
                  </a:solidFill>
                </a:rPr>
                <a:t>3,500 sf</a:t>
              </a:r>
            </a:p>
          </p:txBody>
        </p:sp>
      </p:grpSp>
      <p:sp>
        <p:nvSpPr>
          <p:cNvPr id="36" name="Slide Number Placeholder 3">
            <a:extLst>
              <a:ext uri="{FF2B5EF4-FFF2-40B4-BE49-F238E27FC236}">
                <a16:creationId xmlns:a16="http://schemas.microsoft.com/office/drawing/2014/main" id="{D81F59C1-AB68-4A0F-BA6E-DECB8A864602}"/>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27</a:t>
            </a:fld>
            <a:endParaRPr lang="en-US" dirty="0"/>
          </a:p>
        </p:txBody>
      </p:sp>
    </p:spTree>
    <p:extLst>
      <p:ext uri="{BB962C8B-B14F-4D97-AF65-F5344CB8AC3E}">
        <p14:creationId xmlns:p14="http://schemas.microsoft.com/office/powerpoint/2010/main" val="135119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C42B1313-4E94-49F5-AB1E-4669AE8839B2}"/>
              </a:ext>
            </a:extLst>
          </p:cNvPr>
          <p:cNvGraphicFramePr>
            <a:graphicFrameLocks noGrp="1"/>
          </p:cNvGraphicFramePr>
          <p:nvPr>
            <p:extLst>
              <p:ext uri="{D42A27DB-BD31-4B8C-83A1-F6EECF244321}">
                <p14:modId xmlns:p14="http://schemas.microsoft.com/office/powerpoint/2010/main" val="1002208479"/>
              </p:ext>
            </p:extLst>
          </p:nvPr>
        </p:nvGraphicFramePr>
        <p:xfrm>
          <a:off x="482322" y="4549555"/>
          <a:ext cx="11012992" cy="1854730"/>
        </p:xfrm>
        <a:graphic>
          <a:graphicData uri="http://schemas.openxmlformats.org/drawingml/2006/table">
            <a:tbl>
              <a:tblPr firstRow="1" bandRow="1">
                <a:tableStyleId>{5C22544A-7EE6-4342-B048-85BDC9FD1C3A}</a:tableStyleId>
              </a:tblPr>
              <a:tblGrid>
                <a:gridCol w="3034552">
                  <a:extLst>
                    <a:ext uri="{9D8B030D-6E8A-4147-A177-3AD203B41FA5}">
                      <a16:colId xmlns:a16="http://schemas.microsoft.com/office/drawing/2014/main" val="20000"/>
                    </a:ext>
                  </a:extLst>
                </a:gridCol>
                <a:gridCol w="4131065">
                  <a:extLst>
                    <a:ext uri="{9D8B030D-6E8A-4147-A177-3AD203B41FA5}">
                      <a16:colId xmlns:a16="http://schemas.microsoft.com/office/drawing/2014/main" val="20001"/>
                    </a:ext>
                  </a:extLst>
                </a:gridCol>
                <a:gridCol w="3847375">
                  <a:extLst>
                    <a:ext uri="{9D8B030D-6E8A-4147-A177-3AD203B41FA5}">
                      <a16:colId xmlns:a16="http://schemas.microsoft.com/office/drawing/2014/main" val="20002"/>
                    </a:ext>
                  </a:extLst>
                </a:gridCol>
              </a:tblGrid>
              <a:tr h="370946">
                <a:tc>
                  <a:txBody>
                    <a:bodyPr/>
                    <a:lstStyle/>
                    <a:p>
                      <a:r>
                        <a:rPr lang="en-US" sz="1800" b="0" dirty="0">
                          <a:solidFill>
                            <a:schemeClr val="tx1"/>
                          </a:solidFill>
                        </a:rPr>
                        <a:t>Average</a:t>
                      </a:r>
                      <a:r>
                        <a:rPr lang="en-US" sz="1800" b="0" baseline="0" dirty="0">
                          <a:solidFill>
                            <a:schemeClr val="tx1"/>
                          </a:solidFill>
                        </a:rPr>
                        <a:t> Size</a:t>
                      </a:r>
                      <a:endParaRPr lang="en-US" sz="1800" b="0" dirty="0">
                        <a:solidFill>
                          <a:schemeClr val="tx1"/>
                        </a:solidFill>
                      </a:endParaRPr>
                    </a:p>
                  </a:txBody>
                  <a:tcPr marL="91445" marR="91445" marT="45733" marB="45733"/>
                </a:tc>
                <a:tc>
                  <a:txBody>
                    <a:bodyPr/>
                    <a:lstStyle/>
                    <a:p>
                      <a:pPr algn="ctr"/>
                      <a:r>
                        <a:rPr lang="en-US" sz="1800" b="0" dirty="0">
                          <a:solidFill>
                            <a:schemeClr val="tx1"/>
                          </a:solidFill>
                        </a:rPr>
                        <a:t>2,500</a:t>
                      </a:r>
                      <a:r>
                        <a:rPr lang="en-US" sz="1800" b="0" baseline="0" dirty="0">
                          <a:solidFill>
                            <a:schemeClr val="tx1"/>
                          </a:solidFill>
                        </a:rPr>
                        <a:t> Square Feet (4 BR)</a:t>
                      </a:r>
                      <a:endParaRPr lang="en-US" sz="1800" b="0" dirty="0">
                        <a:solidFill>
                          <a:schemeClr val="tx1"/>
                        </a:solidFill>
                      </a:endParaRPr>
                    </a:p>
                  </a:txBody>
                  <a:tcPr marL="91445" marR="91445" marT="45733" marB="45733"/>
                </a:tc>
                <a:tc>
                  <a:txBody>
                    <a:bodyPr/>
                    <a:lstStyle/>
                    <a:p>
                      <a:pPr algn="ctr"/>
                      <a:r>
                        <a:rPr lang="en-US" sz="1800" b="0" dirty="0">
                          <a:solidFill>
                            <a:schemeClr val="tx1"/>
                          </a:solidFill>
                        </a:rPr>
                        <a:t>1,500</a:t>
                      </a:r>
                      <a:r>
                        <a:rPr lang="en-US" sz="1800" b="0" baseline="0" dirty="0">
                          <a:solidFill>
                            <a:schemeClr val="tx1"/>
                          </a:solidFill>
                        </a:rPr>
                        <a:t> Square Feet (3 BR)</a:t>
                      </a:r>
                      <a:endParaRPr lang="en-US" sz="1800" b="0" dirty="0">
                        <a:solidFill>
                          <a:schemeClr val="tx1"/>
                        </a:solidFill>
                      </a:endParaRPr>
                    </a:p>
                  </a:txBody>
                  <a:tcPr marL="91445" marR="91445" marT="45733" marB="45733"/>
                </a:tc>
                <a:extLst>
                  <a:ext uri="{0D108BD9-81ED-4DB2-BD59-A6C34878D82A}">
                    <a16:rowId xmlns:a16="http://schemas.microsoft.com/office/drawing/2014/main" val="10000"/>
                  </a:ext>
                </a:extLst>
              </a:tr>
              <a:tr h="370946">
                <a:tc>
                  <a:txBody>
                    <a:bodyPr/>
                    <a:lstStyle/>
                    <a:p>
                      <a:r>
                        <a:rPr lang="en-US" sz="1800" dirty="0"/>
                        <a:t>Average</a:t>
                      </a:r>
                      <a:r>
                        <a:rPr lang="en-US" sz="1800" baseline="0" dirty="0"/>
                        <a:t> Sale Price</a:t>
                      </a:r>
                      <a:endParaRPr lang="en-US" sz="1800" dirty="0"/>
                    </a:p>
                  </a:txBody>
                  <a:tcPr marL="91445" marR="91445" marT="45733" marB="45733"/>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$772,500</a:t>
                      </a:r>
                    </a:p>
                  </a:txBody>
                  <a:tcPr marL="91445" marR="91445" marT="45733" marB="45733"/>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$463,500</a:t>
                      </a:r>
                    </a:p>
                  </a:txBody>
                  <a:tcPr marL="91445" marR="91445" marT="45733" marB="45733"/>
                </a:tc>
                <a:extLst>
                  <a:ext uri="{0D108BD9-81ED-4DB2-BD59-A6C34878D82A}">
                    <a16:rowId xmlns:a16="http://schemas.microsoft.com/office/drawing/2014/main" val="10001"/>
                  </a:ext>
                </a:extLst>
              </a:tr>
              <a:tr h="370946">
                <a:tc>
                  <a:txBody>
                    <a:bodyPr/>
                    <a:lstStyle/>
                    <a:p>
                      <a:r>
                        <a:rPr lang="en-US" sz="1800" dirty="0"/>
                        <a:t>Average Price per</a:t>
                      </a:r>
                      <a:r>
                        <a:rPr lang="en-US" sz="1800" baseline="0" dirty="0"/>
                        <a:t> SF</a:t>
                      </a:r>
                      <a:endParaRPr lang="en-US" sz="1800" dirty="0"/>
                    </a:p>
                  </a:txBody>
                  <a:tcPr marL="91445" marR="91445" marT="45733" marB="45733"/>
                </a:tc>
                <a:tc>
                  <a:txBody>
                    <a:bodyPr/>
                    <a:lstStyle/>
                    <a:p>
                      <a:pPr algn="ctr"/>
                      <a:r>
                        <a:rPr lang="en-US" sz="1800" dirty="0"/>
                        <a:t>$309/SF</a:t>
                      </a:r>
                    </a:p>
                  </a:txBody>
                  <a:tcPr marL="91445" marR="91445" marT="45733" marB="45733"/>
                </a:tc>
                <a:tc>
                  <a:txBody>
                    <a:bodyPr/>
                    <a:lstStyle/>
                    <a:p>
                      <a:pPr algn="ctr"/>
                      <a:r>
                        <a:rPr lang="en-US" sz="1800" dirty="0"/>
                        <a:t>$309/SF</a:t>
                      </a:r>
                    </a:p>
                  </a:txBody>
                  <a:tcPr marL="91445" marR="91445" marT="45733" marB="45733"/>
                </a:tc>
                <a:extLst>
                  <a:ext uri="{0D108BD9-81ED-4DB2-BD59-A6C34878D82A}">
                    <a16:rowId xmlns:a16="http://schemas.microsoft.com/office/drawing/2014/main" val="10002"/>
                  </a:ext>
                </a:extLst>
              </a:tr>
              <a:tr h="370946">
                <a:tc>
                  <a:txBody>
                    <a:bodyPr/>
                    <a:lstStyle/>
                    <a:p>
                      <a:r>
                        <a:rPr lang="en-US" sz="1800" dirty="0"/>
                        <a:t>Average Rent</a:t>
                      </a:r>
                    </a:p>
                  </a:txBody>
                  <a:tcPr marL="91445" marR="91445" marT="45733" marB="45733"/>
                </a:tc>
                <a:tc>
                  <a:txBody>
                    <a:bodyPr/>
                    <a:lstStyle/>
                    <a:p>
                      <a:pPr algn="ctr"/>
                      <a:r>
                        <a:rPr lang="en-US" sz="1800" dirty="0"/>
                        <a:t>$5,400/month</a:t>
                      </a:r>
                    </a:p>
                  </a:txBody>
                  <a:tcPr marL="91445" marR="91445" marT="45733" marB="45733"/>
                </a:tc>
                <a:tc>
                  <a:txBody>
                    <a:bodyPr/>
                    <a:lstStyle/>
                    <a:p>
                      <a:pPr algn="ctr"/>
                      <a:r>
                        <a:rPr lang="en-US" sz="1800" dirty="0"/>
                        <a:t>$3,255/month</a:t>
                      </a:r>
                    </a:p>
                  </a:txBody>
                  <a:tcPr marL="91445" marR="91445" marT="45733" marB="45733"/>
                </a:tc>
                <a:extLst>
                  <a:ext uri="{0D108BD9-81ED-4DB2-BD59-A6C34878D82A}">
                    <a16:rowId xmlns:a16="http://schemas.microsoft.com/office/drawing/2014/main" val="2649772817"/>
                  </a:ext>
                </a:extLst>
              </a:tr>
              <a:tr h="370946">
                <a:tc>
                  <a:txBody>
                    <a:bodyPr/>
                    <a:lstStyle/>
                    <a:p>
                      <a:r>
                        <a:rPr lang="en-US" sz="1800" dirty="0"/>
                        <a:t>Average Rent per SF</a:t>
                      </a:r>
                    </a:p>
                  </a:txBody>
                  <a:tcPr marL="91445" marR="91445" marT="45733" marB="4573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$2.17/SF</a:t>
                      </a:r>
                    </a:p>
                  </a:txBody>
                  <a:tcPr marL="91445" marR="91445" marT="45733" marB="4573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$2.17/SF</a:t>
                      </a:r>
                    </a:p>
                  </a:txBody>
                  <a:tcPr marL="91445" marR="91445" marT="45733" marB="45733"/>
                </a:tc>
                <a:extLst>
                  <a:ext uri="{0D108BD9-81ED-4DB2-BD59-A6C34878D82A}">
                    <a16:rowId xmlns:a16="http://schemas.microsoft.com/office/drawing/2014/main" val="1611701531"/>
                  </a:ext>
                </a:extLst>
              </a:tr>
            </a:tbl>
          </a:graphicData>
        </a:graphic>
      </p:graphicFrame>
      <p:pic>
        <p:nvPicPr>
          <p:cNvPr id="26" name="Picture 25">
            <a:extLst>
              <a:ext uri="{FF2B5EF4-FFF2-40B4-BE49-F238E27FC236}">
                <a16:creationId xmlns:a16="http://schemas.microsoft.com/office/drawing/2014/main" id="{06E9EEF7-98A3-49BF-B0F4-62044A5AD963}"/>
              </a:ext>
            </a:extLst>
          </p:cNvPr>
          <p:cNvPicPr>
            <a:picLocks noChangeAspect="1"/>
          </p:cNvPicPr>
          <p:nvPr/>
        </p:nvPicPr>
        <p:blipFill>
          <a:blip r:embed="rId3" cstate="print">
            <a:extLst>
              <a:ext uri="{28A0092B-C50C-407E-A947-70E740481C1C}">
                <a14:useLocalDpi xmlns:a14="http://schemas.microsoft.com/office/drawing/2010/main" val="0"/>
              </a:ext>
            </a:extLst>
          </a:blip>
          <a:srcRect l="3763" r="34409"/>
          <a:stretch>
            <a:fillRect/>
          </a:stretch>
        </p:blipFill>
        <p:spPr bwMode="auto">
          <a:xfrm>
            <a:off x="4068473" y="1513133"/>
            <a:ext cx="3182148" cy="289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id="{8B04FE64-0A17-475D-9FAA-E5ED1E8EDA92}"/>
              </a:ext>
            </a:extLst>
          </p:cNvPr>
          <p:cNvSpPr txBox="1">
            <a:spLocks/>
          </p:cNvSpPr>
          <p:nvPr/>
        </p:nvSpPr>
        <p:spPr bwMode="auto">
          <a:xfrm>
            <a:off x="4660578" y="1039907"/>
            <a:ext cx="2312033" cy="46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pPr algn="l"/>
            <a:r>
              <a:rPr lang="en-US" sz="2800" dirty="0"/>
              <a:t>Single Family</a:t>
            </a:r>
          </a:p>
        </p:txBody>
      </p:sp>
      <p:sp>
        <p:nvSpPr>
          <p:cNvPr id="28" name="Title 1">
            <a:extLst>
              <a:ext uri="{FF2B5EF4-FFF2-40B4-BE49-F238E27FC236}">
                <a16:creationId xmlns:a16="http://schemas.microsoft.com/office/drawing/2014/main" id="{DB0B1AEE-5C47-4382-91DC-FAB5001DBE22}"/>
              </a:ext>
            </a:extLst>
          </p:cNvPr>
          <p:cNvSpPr txBox="1">
            <a:spLocks/>
          </p:cNvSpPr>
          <p:nvPr/>
        </p:nvSpPr>
        <p:spPr bwMode="auto">
          <a:xfrm>
            <a:off x="8367226" y="1039907"/>
            <a:ext cx="2430780" cy="46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r>
              <a:rPr lang="en-US" sz="2800" dirty="0"/>
              <a:t>Duplex</a:t>
            </a:r>
          </a:p>
        </p:txBody>
      </p:sp>
      <p:pic>
        <p:nvPicPr>
          <p:cNvPr id="29" name="Picture 28">
            <a:extLst>
              <a:ext uri="{FF2B5EF4-FFF2-40B4-BE49-F238E27FC236}">
                <a16:creationId xmlns:a16="http://schemas.microsoft.com/office/drawing/2014/main" id="{CC685004-170E-4332-B4B9-D0B4EC072574}"/>
              </a:ext>
            </a:extLst>
          </p:cNvPr>
          <p:cNvPicPr>
            <a:picLocks noChangeAspect="1"/>
          </p:cNvPicPr>
          <p:nvPr/>
        </p:nvPicPr>
        <p:blipFill>
          <a:blip r:embed="rId4"/>
          <a:stretch>
            <a:fillRect/>
          </a:stretch>
        </p:blipFill>
        <p:spPr>
          <a:xfrm>
            <a:off x="7669919" y="1507639"/>
            <a:ext cx="3825395" cy="2898894"/>
          </a:xfrm>
          <a:prstGeom prst="rect">
            <a:avLst/>
          </a:prstGeom>
        </p:spPr>
      </p:pic>
      <p:sp>
        <p:nvSpPr>
          <p:cNvPr id="30" name="Title 1">
            <a:extLst>
              <a:ext uri="{FF2B5EF4-FFF2-40B4-BE49-F238E27FC236}">
                <a16:creationId xmlns:a16="http://schemas.microsoft.com/office/drawing/2014/main" id="{6EA77388-6E96-4F13-B770-4A554B354C86}"/>
              </a:ext>
            </a:extLst>
          </p:cNvPr>
          <p:cNvSpPr txBox="1">
            <a:spLocks/>
          </p:cNvSpPr>
          <p:nvPr/>
        </p:nvSpPr>
        <p:spPr>
          <a:xfrm>
            <a:off x="273342" y="225485"/>
            <a:ext cx="7808339" cy="2125092"/>
          </a:xfrm>
          <a:prstGeom prst="rect">
            <a:avLst/>
          </a:prstGeom>
        </p:spPr>
        <p:txBody>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pPr algn="l"/>
            <a:r>
              <a:rPr lang="en-US" dirty="0">
                <a:latin typeface="+mn-lt"/>
              </a:rPr>
              <a:t>How do unit size and cost relate?</a:t>
            </a:r>
          </a:p>
        </p:txBody>
      </p:sp>
      <p:sp>
        <p:nvSpPr>
          <p:cNvPr id="3" name="Oval 2">
            <a:extLst>
              <a:ext uri="{FF2B5EF4-FFF2-40B4-BE49-F238E27FC236}">
                <a16:creationId xmlns:a16="http://schemas.microsoft.com/office/drawing/2014/main" id="{30DE72A7-006E-4BC7-A21F-EA8180EE9423}"/>
              </a:ext>
            </a:extLst>
          </p:cNvPr>
          <p:cNvSpPr/>
          <p:nvPr/>
        </p:nvSpPr>
        <p:spPr>
          <a:xfrm>
            <a:off x="4898263" y="4853369"/>
            <a:ext cx="1663995" cy="451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7BDF94E-4440-4939-A57A-6ECABCF7CDEB}"/>
              </a:ext>
            </a:extLst>
          </p:cNvPr>
          <p:cNvCxnSpPr>
            <a:cxnSpLocks/>
            <a:endCxn id="3" idx="2"/>
          </p:cNvCxnSpPr>
          <p:nvPr/>
        </p:nvCxnSpPr>
        <p:spPr>
          <a:xfrm>
            <a:off x="3015084" y="4149424"/>
            <a:ext cx="1883179" cy="9298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D789EFD-AA15-46C8-9E3F-EC88A3A510B8}"/>
              </a:ext>
            </a:extLst>
          </p:cNvPr>
          <p:cNvSpPr/>
          <p:nvPr/>
        </p:nvSpPr>
        <p:spPr>
          <a:xfrm>
            <a:off x="1732430" y="3442124"/>
            <a:ext cx="2029934" cy="691116"/>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37959B5-71E4-4D68-B2E6-2F62A7B432D5}"/>
              </a:ext>
            </a:extLst>
          </p:cNvPr>
          <p:cNvSpPr txBox="1"/>
          <p:nvPr/>
        </p:nvSpPr>
        <p:spPr>
          <a:xfrm>
            <a:off x="2017834" y="3556849"/>
            <a:ext cx="1546489" cy="461665"/>
          </a:xfrm>
          <a:prstGeom prst="rect">
            <a:avLst/>
          </a:prstGeom>
          <a:noFill/>
        </p:spPr>
        <p:txBody>
          <a:bodyPr wrap="square" rtlCol="0">
            <a:spAutoFit/>
          </a:bodyPr>
          <a:lstStyle/>
          <a:p>
            <a:r>
              <a:rPr lang="en-US" sz="2400" b="1" dirty="0"/>
              <a:t>170% MFI</a:t>
            </a:r>
          </a:p>
        </p:txBody>
      </p:sp>
      <p:sp>
        <p:nvSpPr>
          <p:cNvPr id="14" name="Oval 13">
            <a:extLst>
              <a:ext uri="{FF2B5EF4-FFF2-40B4-BE49-F238E27FC236}">
                <a16:creationId xmlns:a16="http://schemas.microsoft.com/office/drawing/2014/main" id="{09DFD124-C324-40B4-85D6-90C16490362B}"/>
              </a:ext>
            </a:extLst>
          </p:cNvPr>
          <p:cNvSpPr/>
          <p:nvPr/>
        </p:nvSpPr>
        <p:spPr>
          <a:xfrm>
            <a:off x="8760667" y="4855117"/>
            <a:ext cx="1663995" cy="451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836F690-26B1-414E-9491-A9402F9A6351}"/>
              </a:ext>
            </a:extLst>
          </p:cNvPr>
          <p:cNvCxnSpPr>
            <a:cxnSpLocks/>
          </p:cNvCxnSpPr>
          <p:nvPr/>
        </p:nvCxnSpPr>
        <p:spPr>
          <a:xfrm flipH="1">
            <a:off x="10424662" y="4264648"/>
            <a:ext cx="697309" cy="8146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ADCFC-A613-4703-9B08-149A52A7D858}"/>
              </a:ext>
            </a:extLst>
          </p:cNvPr>
          <p:cNvSpPr/>
          <p:nvPr/>
        </p:nvSpPr>
        <p:spPr>
          <a:xfrm>
            <a:off x="9969530" y="3723692"/>
            <a:ext cx="2029934" cy="691116"/>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AEE9F94-DCC7-48EF-ACF4-F61C0B490DD9}"/>
              </a:ext>
            </a:extLst>
          </p:cNvPr>
          <p:cNvSpPr txBox="1"/>
          <p:nvPr/>
        </p:nvSpPr>
        <p:spPr>
          <a:xfrm>
            <a:off x="10211252" y="3826281"/>
            <a:ext cx="1546489" cy="461665"/>
          </a:xfrm>
          <a:prstGeom prst="rect">
            <a:avLst/>
          </a:prstGeom>
          <a:noFill/>
        </p:spPr>
        <p:txBody>
          <a:bodyPr wrap="square" rtlCol="0">
            <a:spAutoFit/>
          </a:bodyPr>
          <a:lstStyle/>
          <a:p>
            <a:r>
              <a:rPr lang="en-US" sz="2400" b="1" dirty="0"/>
              <a:t>110% MFI</a:t>
            </a:r>
          </a:p>
        </p:txBody>
      </p:sp>
      <p:sp>
        <p:nvSpPr>
          <p:cNvPr id="19" name="Slide Number Placeholder 3">
            <a:extLst>
              <a:ext uri="{FF2B5EF4-FFF2-40B4-BE49-F238E27FC236}">
                <a16:creationId xmlns:a16="http://schemas.microsoft.com/office/drawing/2014/main" id="{F93CC1EA-CD72-4F1F-A803-199D4A03438C}"/>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Residential Infill Project| </a:t>
            </a:r>
            <a:fld id="{E007ACF2-4744-4192-A071-5BDDF650346A}" type="slidenum">
              <a:rPr lang="en-US" smtClean="0"/>
              <a:pPr>
                <a:defRPr/>
              </a:pPr>
              <a:t>28</a:t>
            </a:fld>
            <a:endParaRPr lang="en-US" dirty="0"/>
          </a:p>
        </p:txBody>
      </p:sp>
    </p:spTree>
    <p:extLst>
      <p:ext uri="{BB962C8B-B14F-4D97-AF65-F5344CB8AC3E}">
        <p14:creationId xmlns:p14="http://schemas.microsoft.com/office/powerpoint/2010/main" val="223652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96F1B37-4CFC-46F8-9F1A-07355789D7DC}"/>
              </a:ext>
            </a:extLst>
          </p:cNvPr>
          <p:cNvGraphicFramePr>
            <a:graphicFrameLocks noGrp="1"/>
          </p:cNvGraphicFramePr>
          <p:nvPr>
            <p:extLst>
              <p:ext uri="{D42A27DB-BD31-4B8C-83A1-F6EECF244321}">
                <p14:modId xmlns:p14="http://schemas.microsoft.com/office/powerpoint/2010/main" val="3229642234"/>
              </p:ext>
            </p:extLst>
          </p:nvPr>
        </p:nvGraphicFramePr>
        <p:xfrm>
          <a:off x="471517" y="4373068"/>
          <a:ext cx="11328399" cy="1854730"/>
        </p:xfrm>
        <a:graphic>
          <a:graphicData uri="http://schemas.openxmlformats.org/drawingml/2006/table">
            <a:tbl>
              <a:tblPr firstRow="1" bandRow="1">
                <a:tableStyleId>{5C22544A-7EE6-4342-B048-85BDC9FD1C3A}</a:tableStyleId>
              </a:tblPr>
              <a:tblGrid>
                <a:gridCol w="3121459">
                  <a:extLst>
                    <a:ext uri="{9D8B030D-6E8A-4147-A177-3AD203B41FA5}">
                      <a16:colId xmlns:a16="http://schemas.microsoft.com/office/drawing/2014/main" val="20000"/>
                    </a:ext>
                  </a:extLst>
                </a:gridCol>
                <a:gridCol w="4249377">
                  <a:extLst>
                    <a:ext uri="{9D8B030D-6E8A-4147-A177-3AD203B41FA5}">
                      <a16:colId xmlns:a16="http://schemas.microsoft.com/office/drawing/2014/main" val="20001"/>
                    </a:ext>
                  </a:extLst>
                </a:gridCol>
                <a:gridCol w="3957563">
                  <a:extLst>
                    <a:ext uri="{9D8B030D-6E8A-4147-A177-3AD203B41FA5}">
                      <a16:colId xmlns:a16="http://schemas.microsoft.com/office/drawing/2014/main" val="20002"/>
                    </a:ext>
                  </a:extLst>
                </a:gridCol>
              </a:tblGrid>
              <a:tr h="370946">
                <a:tc>
                  <a:txBody>
                    <a:bodyPr/>
                    <a:lstStyle/>
                    <a:p>
                      <a:r>
                        <a:rPr lang="en-US" sz="1800" b="0" dirty="0">
                          <a:solidFill>
                            <a:schemeClr val="tx1"/>
                          </a:solidFill>
                        </a:rPr>
                        <a:t>Average</a:t>
                      </a:r>
                      <a:r>
                        <a:rPr lang="en-US" sz="1800" b="0" baseline="0" dirty="0">
                          <a:solidFill>
                            <a:schemeClr val="tx1"/>
                          </a:solidFill>
                        </a:rPr>
                        <a:t> Size</a:t>
                      </a:r>
                      <a:endParaRPr lang="en-US" sz="1800" b="0" dirty="0">
                        <a:solidFill>
                          <a:schemeClr val="tx1"/>
                        </a:solidFill>
                      </a:endParaRPr>
                    </a:p>
                  </a:txBody>
                  <a:tcPr marL="91445" marR="91445" marT="45733" marB="45733"/>
                </a:tc>
                <a:tc>
                  <a:txBody>
                    <a:bodyPr/>
                    <a:lstStyle/>
                    <a:p>
                      <a:pPr algn="ctr"/>
                      <a:r>
                        <a:rPr lang="en-US" sz="1800" b="0" dirty="0">
                          <a:solidFill>
                            <a:schemeClr val="tx1"/>
                          </a:solidFill>
                        </a:rPr>
                        <a:t>1,166 Square Feet (2-3 BR)</a:t>
                      </a:r>
                    </a:p>
                  </a:txBody>
                  <a:tcPr marL="91445" marR="91445" marT="45733" marB="45733"/>
                </a:tc>
                <a:tc>
                  <a:txBody>
                    <a:bodyPr/>
                    <a:lstStyle/>
                    <a:p>
                      <a:pPr algn="ctr"/>
                      <a:r>
                        <a:rPr lang="en-US" sz="1800" b="0" baseline="0" dirty="0">
                          <a:solidFill>
                            <a:schemeClr val="tx1"/>
                          </a:solidFill>
                        </a:rPr>
                        <a:t>875 Square Feet (1-2 BR)</a:t>
                      </a:r>
                      <a:endParaRPr lang="en-US" sz="1800" b="0" dirty="0">
                        <a:solidFill>
                          <a:schemeClr val="tx1"/>
                        </a:solidFill>
                      </a:endParaRPr>
                    </a:p>
                  </a:txBody>
                  <a:tcPr marL="91445" marR="91445" marT="45733" marB="45733"/>
                </a:tc>
                <a:extLst>
                  <a:ext uri="{0D108BD9-81ED-4DB2-BD59-A6C34878D82A}">
                    <a16:rowId xmlns:a16="http://schemas.microsoft.com/office/drawing/2014/main" val="10000"/>
                  </a:ext>
                </a:extLst>
              </a:tr>
              <a:tr h="370946">
                <a:tc>
                  <a:txBody>
                    <a:bodyPr/>
                    <a:lstStyle/>
                    <a:p>
                      <a:r>
                        <a:rPr lang="en-US" sz="1800" dirty="0"/>
                        <a:t>Average</a:t>
                      </a:r>
                      <a:r>
                        <a:rPr lang="en-US" sz="1800" baseline="0" dirty="0"/>
                        <a:t> Sale Price</a:t>
                      </a:r>
                      <a:endParaRPr lang="en-US" sz="1800" dirty="0"/>
                    </a:p>
                  </a:txBody>
                  <a:tcPr marL="91445" marR="91445" marT="45733" marB="45733"/>
                </a:tc>
                <a:tc>
                  <a:txBody>
                    <a:bodyPr/>
                    <a:lstStyle/>
                    <a:p>
                      <a:pPr algn="ctr"/>
                      <a:r>
                        <a:rPr lang="en-US" sz="1800" dirty="0"/>
                        <a:t>$360,500</a:t>
                      </a:r>
                    </a:p>
                  </a:txBody>
                  <a:tcPr marL="91445" marR="91445" marT="45733" marB="45733"/>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$270,375</a:t>
                      </a:r>
                    </a:p>
                  </a:txBody>
                  <a:tcPr marL="91445" marR="91445" marT="45733" marB="45733"/>
                </a:tc>
                <a:extLst>
                  <a:ext uri="{0D108BD9-81ED-4DB2-BD59-A6C34878D82A}">
                    <a16:rowId xmlns:a16="http://schemas.microsoft.com/office/drawing/2014/main" val="10001"/>
                  </a:ext>
                </a:extLst>
              </a:tr>
              <a:tr h="370946">
                <a:tc>
                  <a:txBody>
                    <a:bodyPr/>
                    <a:lstStyle/>
                    <a:p>
                      <a:r>
                        <a:rPr lang="en-US" sz="1800" dirty="0"/>
                        <a:t>Average Price per</a:t>
                      </a:r>
                      <a:r>
                        <a:rPr lang="en-US" sz="1800" baseline="0" dirty="0"/>
                        <a:t> SF</a:t>
                      </a:r>
                      <a:endParaRPr lang="en-US" sz="1800" dirty="0"/>
                    </a:p>
                  </a:txBody>
                  <a:tcPr marL="91445" marR="91445" marT="45733" marB="45733"/>
                </a:tc>
                <a:tc>
                  <a:txBody>
                    <a:bodyPr/>
                    <a:lstStyle/>
                    <a:p>
                      <a:pPr algn="ctr"/>
                      <a:r>
                        <a:rPr lang="en-US" sz="1800" dirty="0"/>
                        <a:t>$309/SF</a:t>
                      </a:r>
                    </a:p>
                  </a:txBody>
                  <a:tcPr marL="91445" marR="91445" marT="45733" marB="45733"/>
                </a:tc>
                <a:tc>
                  <a:txBody>
                    <a:bodyPr/>
                    <a:lstStyle/>
                    <a:p>
                      <a:pPr algn="ctr"/>
                      <a:r>
                        <a:rPr lang="en-US" sz="1800" dirty="0"/>
                        <a:t>$309/SF</a:t>
                      </a:r>
                    </a:p>
                  </a:txBody>
                  <a:tcPr marL="91445" marR="91445" marT="45733" marB="45733"/>
                </a:tc>
                <a:extLst>
                  <a:ext uri="{0D108BD9-81ED-4DB2-BD59-A6C34878D82A}">
                    <a16:rowId xmlns:a16="http://schemas.microsoft.com/office/drawing/2014/main" val="10002"/>
                  </a:ext>
                </a:extLst>
              </a:tr>
              <a:tr h="370946">
                <a:tc>
                  <a:txBody>
                    <a:bodyPr/>
                    <a:lstStyle/>
                    <a:p>
                      <a:r>
                        <a:rPr lang="en-US" sz="1800" dirty="0"/>
                        <a:t>Average Rent</a:t>
                      </a:r>
                    </a:p>
                  </a:txBody>
                  <a:tcPr marL="91445" marR="91445" marT="45733" marB="45733"/>
                </a:tc>
                <a:tc>
                  <a:txBody>
                    <a:bodyPr/>
                    <a:lstStyle/>
                    <a:p>
                      <a:pPr algn="ctr"/>
                      <a:r>
                        <a:rPr lang="en-US" sz="1800" dirty="0"/>
                        <a:t>$2,500/month</a:t>
                      </a:r>
                    </a:p>
                  </a:txBody>
                  <a:tcPr marL="91445" marR="91445" marT="45733" marB="45733"/>
                </a:tc>
                <a:tc>
                  <a:txBody>
                    <a:bodyPr/>
                    <a:lstStyle/>
                    <a:p>
                      <a:pPr algn="ctr"/>
                      <a:r>
                        <a:rPr lang="en-US" sz="1800" dirty="0"/>
                        <a:t>$1,900/month</a:t>
                      </a:r>
                    </a:p>
                  </a:txBody>
                  <a:tcPr marL="91445" marR="91445" marT="45733" marB="45733"/>
                </a:tc>
                <a:extLst>
                  <a:ext uri="{0D108BD9-81ED-4DB2-BD59-A6C34878D82A}">
                    <a16:rowId xmlns:a16="http://schemas.microsoft.com/office/drawing/2014/main" val="2649772817"/>
                  </a:ext>
                </a:extLst>
              </a:tr>
              <a:tr h="370946">
                <a:tc>
                  <a:txBody>
                    <a:bodyPr/>
                    <a:lstStyle/>
                    <a:p>
                      <a:r>
                        <a:rPr lang="en-US" sz="1800" dirty="0"/>
                        <a:t>Average Rent per SF</a:t>
                      </a:r>
                    </a:p>
                  </a:txBody>
                  <a:tcPr marL="91445" marR="91445" marT="45733" marB="45733"/>
                </a:tc>
                <a:tc>
                  <a:txBody>
                    <a:bodyPr/>
                    <a:lstStyle/>
                    <a:p>
                      <a:pPr algn="ctr"/>
                      <a:r>
                        <a:rPr lang="en-US" sz="1800" dirty="0"/>
                        <a:t>$2.17/sf</a:t>
                      </a:r>
                    </a:p>
                  </a:txBody>
                  <a:tcPr marL="91445" marR="91445" marT="45733" marB="4573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$2.17/SF</a:t>
                      </a:r>
                    </a:p>
                  </a:txBody>
                  <a:tcPr marL="91445" marR="91445" marT="45733" marB="45733"/>
                </a:tc>
                <a:extLst>
                  <a:ext uri="{0D108BD9-81ED-4DB2-BD59-A6C34878D82A}">
                    <a16:rowId xmlns:a16="http://schemas.microsoft.com/office/drawing/2014/main" val="1611701531"/>
                  </a:ext>
                </a:extLst>
              </a:tr>
            </a:tbl>
          </a:graphicData>
        </a:graphic>
      </p:graphicFrame>
      <p:pic>
        <p:nvPicPr>
          <p:cNvPr id="1026" name="Picture 2" descr="image002">
            <a:extLst>
              <a:ext uri="{FF2B5EF4-FFF2-40B4-BE49-F238E27FC236}">
                <a16:creationId xmlns:a16="http://schemas.microsoft.com/office/drawing/2014/main" id="{33C19155-DFB6-4B32-B6F7-7979D93CA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043" y="1368098"/>
            <a:ext cx="3860886" cy="289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E987403C-723D-4549-95A4-31FC922D6DBC}"/>
              </a:ext>
            </a:extLst>
          </p:cNvPr>
          <p:cNvSpPr txBox="1">
            <a:spLocks/>
          </p:cNvSpPr>
          <p:nvPr/>
        </p:nvSpPr>
        <p:spPr bwMode="auto">
          <a:xfrm>
            <a:off x="5289774" y="851567"/>
            <a:ext cx="1354588" cy="46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pPr algn="l"/>
            <a:r>
              <a:rPr lang="en-US" sz="2800" dirty="0"/>
              <a:t>Triplex</a:t>
            </a:r>
          </a:p>
        </p:txBody>
      </p:sp>
      <p:sp>
        <p:nvSpPr>
          <p:cNvPr id="9" name="Title 1">
            <a:extLst>
              <a:ext uri="{FF2B5EF4-FFF2-40B4-BE49-F238E27FC236}">
                <a16:creationId xmlns:a16="http://schemas.microsoft.com/office/drawing/2014/main" id="{F1870872-4342-4B8B-80BA-EA41E71F411C}"/>
              </a:ext>
            </a:extLst>
          </p:cNvPr>
          <p:cNvSpPr txBox="1">
            <a:spLocks/>
          </p:cNvSpPr>
          <p:nvPr/>
        </p:nvSpPr>
        <p:spPr bwMode="auto">
          <a:xfrm>
            <a:off x="8693467" y="889291"/>
            <a:ext cx="2430780" cy="46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r>
              <a:rPr lang="en-US" sz="2800" dirty="0"/>
              <a:t>Fourplex</a:t>
            </a:r>
          </a:p>
        </p:txBody>
      </p:sp>
      <p:pic>
        <p:nvPicPr>
          <p:cNvPr id="2" name="Picture 2" descr="https://attachment.outlook.office.net/owa/Tyler.Bump@portlandoregon.gov/service.svc/s/GetFileAttachment?id=AAMkAGVhNzgzMDMxLTdkM2UtNDdhOS04MWQ5LThmYzIyOTMwMTlhZgBGAAAAAAC0CyKEDY%2B1S4yo%2Bb%2B30CHbBwCBoOZoiWGaRZ4Y6NDH1cQFACZv7krbAABfU%2BptbtcKS5eDyKBmgMX6AARHGB9mAAABEgAQAHkuyBzZ7EtBpmx6OHHKwjc%3D&amp;X-OWA-CANARY=TxrcyfvYAEmSxcVFc65nOPDtLlUtX9YYwDqhsxvQzLPZ7obt7fhhbCgVAIjpXeZIeitW6Z4t5KA.&amp;token=eyJhbGciOiJSUzI1NiIsImtpZCI6IjA2MDBGOUY2NzQ2MjA3MzdFNzM0MDRFMjg3QzQ1QTgxOENCN0NFQjgiLCJ4NXQiOiJCZ0Q1OW5SaUJ6Zm5OQVRpaDhSYWdZeTN6cmciLCJ0eXAiOiJKV1QifQ.eyJ2ZXIiOiJFeGNoYW5nZS5DYWxsYmFjay5WMSIsImFwcGN0eHNlbmRlciI6Ik93YURvd25sb2FkQDYzNmQ3ODA4LTczYzktNDFhNy05N2FhLThjNDczMzY0MjE0MSIsImFwcGN0eCI6IntcIm1zZXhjaHByb3RcIjpcIm93YVwiLFwicHJpbWFyeXNpZFwiOlwiUy0xLTUtMjEtMjk1ODkwNjA3MC0zNjkwNDg3ODMzLTI3MzMzNDQ2MzEtMTAzNjEwNlwiLFwicHVpZFwiOlwiMTE1MzkwNjY2MDcwMDg3Mjg2NFwiLFwib2lkXCI6XCJmNDRkNDllZS0wY2RkLTRkNDEtYjIzNi1mMDhkNmM4NGE4M2ZcIixcInNjb3BlXCI6XCJPd2FEb3dubG9hZFwifSIsIm5iZiI6MTU0NDUwNzUwMiwiZXhwIjoxNTQ0NTA4MTAyLCJpc3MiOiIwMDAwMDAwMi0wMDAwLTBmZjEtY2UwMC0wMDAwMDAwMDAwMDBANjM2ZDc4MDgtNzNjOS00MWE3LTk3YWEtOGM0NzMzNjQyMTQxIiwiYXVkIjoiMDAwMDAwMDItMDAwMC0wZmYxLWNlMDAtMDAwMDAwMDAwMDAwL2F0dGFjaG1lbnQub3V0bG9vay5vZmZpY2UubmV0QDYzNmQ3ODA4LTczYzktNDFhNy05N2FhLThjNDczMzY0MjE0MSJ9.XhNiLh45GctDIZZM1Rd-YwW9fm_jNmZ_WJX4z3-dnBs2QVW3pBWAAoxXPcuLv5IP2ci8PPp5D3d2hhIGWjiu39jrTNAxqVo9zHCy1MD68M_5PzoYtQnfmZPI5LlH4NxWyqQ3XCIs_sv276MLVwoODUJXtFMNKK28ipja8csfkXSbBLNKJiOHFO3P0rrqc3SgzO9wCqeHbyh7e8VoaXwcEso5KlfSn9ufJ5et-GCIeI9Z1O2grU1gaRimKFank-HKk0FcD2C4ljhjaJRQF0nN8QZaRiDHjJFF7PJr5Mc_76Z0oWnI4y7X-GjS3yZj9qk-rXak2oVLWpdE2Mx1bbIc1g&amp;owa=outlook.office365.com&amp;isImagePreview=True">
            <a:extLst>
              <a:ext uri="{FF2B5EF4-FFF2-40B4-BE49-F238E27FC236}">
                <a16:creationId xmlns:a16="http://schemas.microsoft.com/office/drawing/2014/main" id="{E771E750-197E-4052-B22F-8EBBD1DA99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053"/>
          <a:stretch/>
        </p:blipFill>
        <p:spPr bwMode="auto">
          <a:xfrm>
            <a:off x="7948997" y="1341703"/>
            <a:ext cx="3780331" cy="2913042"/>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3F2C2EA1-CF3F-4F4B-9D47-EAEC217579FB}"/>
              </a:ext>
            </a:extLst>
          </p:cNvPr>
          <p:cNvSpPr/>
          <p:nvPr/>
        </p:nvSpPr>
        <p:spPr>
          <a:xfrm>
            <a:off x="5001488" y="4729893"/>
            <a:ext cx="1663995" cy="451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0963C4F-90CD-4997-B885-19B6E04F9C1F}"/>
              </a:ext>
            </a:extLst>
          </p:cNvPr>
          <p:cNvCxnSpPr>
            <a:cxnSpLocks/>
          </p:cNvCxnSpPr>
          <p:nvPr/>
        </p:nvCxnSpPr>
        <p:spPr>
          <a:xfrm>
            <a:off x="3300323" y="3975316"/>
            <a:ext cx="1754375" cy="10573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C74EA16-F74C-452B-B252-24C02BF38639}"/>
              </a:ext>
            </a:extLst>
          </p:cNvPr>
          <p:cNvSpPr/>
          <p:nvPr/>
        </p:nvSpPr>
        <p:spPr>
          <a:xfrm>
            <a:off x="2056592" y="3305347"/>
            <a:ext cx="1483744" cy="691116"/>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59CAB25-2DC0-4A2A-80E5-3B3FEE301569}"/>
              </a:ext>
            </a:extLst>
          </p:cNvPr>
          <p:cNvSpPr txBox="1"/>
          <p:nvPr/>
        </p:nvSpPr>
        <p:spPr>
          <a:xfrm>
            <a:off x="2212553" y="3454623"/>
            <a:ext cx="1395425" cy="461665"/>
          </a:xfrm>
          <a:prstGeom prst="rect">
            <a:avLst/>
          </a:prstGeom>
          <a:noFill/>
        </p:spPr>
        <p:txBody>
          <a:bodyPr wrap="square" rtlCol="0">
            <a:spAutoFit/>
          </a:bodyPr>
          <a:lstStyle/>
          <a:p>
            <a:r>
              <a:rPr lang="en-US" sz="2400" b="1" dirty="0"/>
              <a:t>90% MFI</a:t>
            </a:r>
          </a:p>
        </p:txBody>
      </p:sp>
      <p:sp>
        <p:nvSpPr>
          <p:cNvPr id="15" name="Oval 14">
            <a:extLst>
              <a:ext uri="{FF2B5EF4-FFF2-40B4-BE49-F238E27FC236}">
                <a16:creationId xmlns:a16="http://schemas.microsoft.com/office/drawing/2014/main" id="{A73F2E22-DEE0-4B92-9306-AF4ADF09520E}"/>
              </a:ext>
            </a:extLst>
          </p:cNvPr>
          <p:cNvSpPr/>
          <p:nvPr/>
        </p:nvSpPr>
        <p:spPr>
          <a:xfrm>
            <a:off x="8998688" y="4672062"/>
            <a:ext cx="1663995" cy="451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47A866B-578A-4DF6-B13A-AC97323C2DDA}"/>
              </a:ext>
            </a:extLst>
          </p:cNvPr>
          <p:cNvCxnSpPr>
            <a:cxnSpLocks/>
          </p:cNvCxnSpPr>
          <p:nvPr/>
        </p:nvCxnSpPr>
        <p:spPr>
          <a:xfrm flipH="1">
            <a:off x="10676515" y="4144000"/>
            <a:ext cx="895464" cy="7990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6D8CD8E-DD97-4A22-BA3B-7EC5152B51AA}"/>
              </a:ext>
            </a:extLst>
          </p:cNvPr>
          <p:cNvSpPr/>
          <p:nvPr/>
        </p:nvSpPr>
        <p:spPr>
          <a:xfrm>
            <a:off x="10245584" y="3455563"/>
            <a:ext cx="1483744" cy="691116"/>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9EC733-012C-47BC-BB7C-18036EEC2BA9}"/>
              </a:ext>
            </a:extLst>
          </p:cNvPr>
          <p:cNvSpPr txBox="1"/>
          <p:nvPr/>
        </p:nvSpPr>
        <p:spPr>
          <a:xfrm>
            <a:off x="10426534" y="3590397"/>
            <a:ext cx="1395425" cy="461665"/>
          </a:xfrm>
          <a:prstGeom prst="rect">
            <a:avLst/>
          </a:prstGeom>
          <a:noFill/>
        </p:spPr>
        <p:txBody>
          <a:bodyPr wrap="square" rtlCol="0">
            <a:spAutoFit/>
          </a:bodyPr>
          <a:lstStyle/>
          <a:p>
            <a:r>
              <a:rPr lang="en-US" sz="2400" b="1" dirty="0"/>
              <a:t>80% MFI</a:t>
            </a:r>
          </a:p>
        </p:txBody>
      </p:sp>
      <p:sp>
        <p:nvSpPr>
          <p:cNvPr id="19" name="Oval 18">
            <a:extLst>
              <a:ext uri="{FF2B5EF4-FFF2-40B4-BE49-F238E27FC236}">
                <a16:creationId xmlns:a16="http://schemas.microsoft.com/office/drawing/2014/main" id="{1895DEF5-D394-452E-A796-C14A101CAAEA}"/>
              </a:ext>
            </a:extLst>
          </p:cNvPr>
          <p:cNvSpPr/>
          <p:nvPr/>
        </p:nvSpPr>
        <p:spPr>
          <a:xfrm>
            <a:off x="4935231" y="5447745"/>
            <a:ext cx="1663995" cy="451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348877EF-370A-4AE6-9CD4-630C73FAF7CE}"/>
              </a:ext>
            </a:extLst>
          </p:cNvPr>
          <p:cNvCxnSpPr>
            <a:cxnSpLocks/>
          </p:cNvCxnSpPr>
          <p:nvPr/>
        </p:nvCxnSpPr>
        <p:spPr>
          <a:xfrm flipV="1">
            <a:off x="3642109" y="5817812"/>
            <a:ext cx="1315045" cy="4662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7B4D807-5B1E-46CD-9F58-2B491EF3956A}"/>
              </a:ext>
            </a:extLst>
          </p:cNvPr>
          <p:cNvSpPr/>
          <p:nvPr/>
        </p:nvSpPr>
        <p:spPr>
          <a:xfrm>
            <a:off x="2956595" y="6135324"/>
            <a:ext cx="1483744" cy="691116"/>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11E25C-25AB-4AB2-861A-6831C1B28209}"/>
              </a:ext>
            </a:extLst>
          </p:cNvPr>
          <p:cNvSpPr txBox="1"/>
          <p:nvPr/>
        </p:nvSpPr>
        <p:spPr>
          <a:xfrm>
            <a:off x="2956595" y="6227798"/>
            <a:ext cx="1585279" cy="461665"/>
          </a:xfrm>
          <a:prstGeom prst="rect">
            <a:avLst/>
          </a:prstGeom>
          <a:noFill/>
        </p:spPr>
        <p:txBody>
          <a:bodyPr wrap="square" rtlCol="0">
            <a:spAutoFit/>
          </a:bodyPr>
          <a:lstStyle/>
          <a:p>
            <a:r>
              <a:rPr lang="en-US" sz="2400" b="1" dirty="0"/>
              <a:t>120% MFI</a:t>
            </a:r>
          </a:p>
        </p:txBody>
      </p:sp>
      <p:sp>
        <p:nvSpPr>
          <p:cNvPr id="30" name="Oval 29">
            <a:extLst>
              <a:ext uri="{FF2B5EF4-FFF2-40B4-BE49-F238E27FC236}">
                <a16:creationId xmlns:a16="http://schemas.microsoft.com/office/drawing/2014/main" id="{D6B0F537-D99C-41FA-9D2E-9FE6998BAF76}"/>
              </a:ext>
            </a:extLst>
          </p:cNvPr>
          <p:cNvSpPr/>
          <p:nvPr/>
        </p:nvSpPr>
        <p:spPr>
          <a:xfrm>
            <a:off x="8998687" y="5471130"/>
            <a:ext cx="1663995" cy="451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AA6EA745-B534-4266-B967-440B59A83AC7}"/>
              </a:ext>
            </a:extLst>
          </p:cNvPr>
          <p:cNvCxnSpPr>
            <a:cxnSpLocks/>
          </p:cNvCxnSpPr>
          <p:nvPr/>
        </p:nvCxnSpPr>
        <p:spPr>
          <a:xfrm flipV="1">
            <a:off x="8656242" y="5633801"/>
            <a:ext cx="356167" cy="395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1952FC3-3C78-4FC5-A1CB-BD475E254206}"/>
              </a:ext>
            </a:extLst>
          </p:cNvPr>
          <p:cNvSpPr/>
          <p:nvPr/>
        </p:nvSpPr>
        <p:spPr>
          <a:xfrm>
            <a:off x="7514943" y="6050954"/>
            <a:ext cx="1483744" cy="691116"/>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EBEC19A-FE3B-4AAF-AA06-814963B47B14}"/>
              </a:ext>
            </a:extLst>
          </p:cNvPr>
          <p:cNvSpPr txBox="1"/>
          <p:nvPr/>
        </p:nvSpPr>
        <p:spPr>
          <a:xfrm>
            <a:off x="7514943" y="6135359"/>
            <a:ext cx="1585279" cy="461665"/>
          </a:xfrm>
          <a:prstGeom prst="rect">
            <a:avLst/>
          </a:prstGeom>
          <a:noFill/>
        </p:spPr>
        <p:txBody>
          <a:bodyPr wrap="square" rtlCol="0">
            <a:spAutoFit/>
          </a:bodyPr>
          <a:lstStyle/>
          <a:p>
            <a:r>
              <a:rPr lang="en-US" sz="2400" b="1" dirty="0"/>
              <a:t>100% MFI</a:t>
            </a:r>
          </a:p>
        </p:txBody>
      </p:sp>
      <p:sp>
        <p:nvSpPr>
          <p:cNvPr id="28" name="Slide Number Placeholder 3">
            <a:extLst>
              <a:ext uri="{FF2B5EF4-FFF2-40B4-BE49-F238E27FC236}">
                <a16:creationId xmlns:a16="http://schemas.microsoft.com/office/drawing/2014/main" id="{A066E96E-745E-4C99-97D4-561CCAC684FC}"/>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Residential Infill Project| </a:t>
            </a:r>
            <a:fld id="{E007ACF2-4744-4192-A071-5BDDF650346A}" type="slidenum">
              <a:rPr lang="en-US" smtClean="0"/>
              <a:pPr>
                <a:defRPr/>
              </a:pPr>
              <a:t>29</a:t>
            </a:fld>
            <a:endParaRPr lang="en-US" dirty="0"/>
          </a:p>
        </p:txBody>
      </p:sp>
      <p:sp>
        <p:nvSpPr>
          <p:cNvPr id="27" name="Title 1">
            <a:extLst>
              <a:ext uri="{FF2B5EF4-FFF2-40B4-BE49-F238E27FC236}">
                <a16:creationId xmlns:a16="http://schemas.microsoft.com/office/drawing/2014/main" id="{0973ED14-7C07-4148-8684-D3D75E63903A}"/>
              </a:ext>
            </a:extLst>
          </p:cNvPr>
          <p:cNvSpPr txBox="1">
            <a:spLocks/>
          </p:cNvSpPr>
          <p:nvPr/>
        </p:nvSpPr>
        <p:spPr>
          <a:xfrm>
            <a:off x="273342" y="225485"/>
            <a:ext cx="7808339" cy="2125092"/>
          </a:xfrm>
          <a:prstGeom prst="rect">
            <a:avLst/>
          </a:prstGeom>
        </p:spPr>
        <p:txBody>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pPr algn="l"/>
            <a:r>
              <a:rPr lang="en-US" dirty="0">
                <a:latin typeface="+mn-lt"/>
              </a:rPr>
              <a:t>How do unit size and cost relate?</a:t>
            </a:r>
          </a:p>
        </p:txBody>
      </p:sp>
    </p:spTree>
    <p:extLst>
      <p:ext uri="{BB962C8B-B14F-4D97-AF65-F5344CB8AC3E}">
        <p14:creationId xmlns:p14="http://schemas.microsoft.com/office/powerpoint/2010/main" val="293763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D0E71AE-6955-4E81-9A78-CFCF2391A417}"/>
              </a:ext>
            </a:extLst>
          </p:cNvPr>
          <p:cNvSpPr txBox="1">
            <a:spLocks/>
          </p:cNvSpPr>
          <p:nvPr/>
        </p:nvSpPr>
        <p:spPr>
          <a:xfrm>
            <a:off x="1790700" y="2441734"/>
            <a:ext cx="8610600" cy="20764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r>
              <a:rPr lang="en-US" sz="9600" kern="0" dirty="0">
                <a:latin typeface="+mn-lt"/>
              </a:rPr>
              <a:t>CONTEXT</a:t>
            </a:r>
          </a:p>
        </p:txBody>
      </p:sp>
    </p:spTree>
    <p:extLst>
      <p:ext uri="{BB962C8B-B14F-4D97-AF65-F5344CB8AC3E}">
        <p14:creationId xmlns:p14="http://schemas.microsoft.com/office/powerpoint/2010/main" val="17611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4A8A26-9F48-4A17-BBF3-63916C49550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943" r="17675"/>
          <a:stretch/>
        </p:blipFill>
        <p:spPr>
          <a:xfrm>
            <a:off x="3487928" y="873317"/>
            <a:ext cx="8694173" cy="5949058"/>
          </a:xfrm>
          <a:ln w="19050">
            <a:solidFill>
              <a:schemeClr val="bg2">
                <a:lumMod val="50000"/>
              </a:schemeClr>
            </a:solidFill>
          </a:ln>
        </p:spPr>
      </p:pic>
      <p:grpSp>
        <p:nvGrpSpPr>
          <p:cNvPr id="10" name="Group 9">
            <a:extLst>
              <a:ext uri="{FF2B5EF4-FFF2-40B4-BE49-F238E27FC236}">
                <a16:creationId xmlns:a16="http://schemas.microsoft.com/office/drawing/2014/main" id="{FA5325D3-1CAA-42EC-8B8B-6BAB67F04EF3}"/>
              </a:ext>
            </a:extLst>
          </p:cNvPr>
          <p:cNvGrpSpPr/>
          <p:nvPr/>
        </p:nvGrpSpPr>
        <p:grpSpPr>
          <a:xfrm>
            <a:off x="417626" y="4421291"/>
            <a:ext cx="2743198" cy="1835094"/>
            <a:chOff x="5013423" y="103910"/>
            <a:chExt cx="3662793" cy="1244134"/>
          </a:xfrm>
        </p:grpSpPr>
        <p:sp>
          <p:nvSpPr>
            <p:cNvPr id="11" name="TextBox 10">
              <a:extLst>
                <a:ext uri="{FF2B5EF4-FFF2-40B4-BE49-F238E27FC236}">
                  <a16:creationId xmlns:a16="http://schemas.microsoft.com/office/drawing/2014/main" id="{077BF4D6-4EB5-461C-B3A0-FDA3DE80617F}"/>
                </a:ext>
              </a:extLst>
            </p:cNvPr>
            <p:cNvSpPr txBox="1"/>
            <p:nvPr/>
          </p:nvSpPr>
          <p:spPr>
            <a:xfrm>
              <a:off x="5818717" y="103910"/>
              <a:ext cx="2857499" cy="923330"/>
            </a:xfrm>
            <a:prstGeom prst="rect">
              <a:avLst/>
            </a:prstGeom>
            <a:solidFill>
              <a:schemeClr val="bg1"/>
            </a:solidFill>
          </p:spPr>
          <p:txBody>
            <a:bodyPr wrap="square" rtlCol="0">
              <a:spAutoFit/>
            </a:bodyPr>
            <a:lstStyle/>
            <a:p>
              <a:r>
                <a:rPr lang="en-US" dirty="0"/>
                <a:t>Additional housing </a:t>
              </a:r>
            </a:p>
            <a:p>
              <a:r>
                <a:rPr lang="en-US" dirty="0"/>
                <a:t>types allowed </a:t>
              </a:r>
            </a:p>
            <a:p>
              <a:r>
                <a:rPr lang="en-US" dirty="0"/>
                <a:t>(‘a’ overlay)</a:t>
              </a:r>
            </a:p>
          </p:txBody>
        </p:sp>
        <p:sp>
          <p:nvSpPr>
            <p:cNvPr id="12" name="TextBox 11">
              <a:extLst>
                <a:ext uri="{FF2B5EF4-FFF2-40B4-BE49-F238E27FC236}">
                  <a16:creationId xmlns:a16="http://schemas.microsoft.com/office/drawing/2014/main" id="{8E64220B-8E03-4AA3-B88F-68C6BD614522}"/>
                </a:ext>
              </a:extLst>
            </p:cNvPr>
            <p:cNvSpPr txBox="1"/>
            <p:nvPr/>
          </p:nvSpPr>
          <p:spPr>
            <a:xfrm>
              <a:off x="5818717" y="701713"/>
              <a:ext cx="2857499" cy="646331"/>
            </a:xfrm>
            <a:prstGeom prst="rect">
              <a:avLst/>
            </a:prstGeom>
            <a:solidFill>
              <a:schemeClr val="bg1"/>
            </a:solidFill>
          </p:spPr>
          <p:txBody>
            <a:bodyPr wrap="square" rtlCol="0">
              <a:spAutoFit/>
            </a:bodyPr>
            <a:lstStyle/>
            <a:p>
              <a:r>
                <a:rPr lang="en-US" dirty="0"/>
                <a:t>Additional housing types not allowed</a:t>
              </a:r>
            </a:p>
          </p:txBody>
        </p:sp>
        <p:grpSp>
          <p:nvGrpSpPr>
            <p:cNvPr id="13" name="Group 12">
              <a:extLst>
                <a:ext uri="{FF2B5EF4-FFF2-40B4-BE49-F238E27FC236}">
                  <a16:creationId xmlns:a16="http://schemas.microsoft.com/office/drawing/2014/main" id="{7E40385D-62DA-4EA6-9E9F-ACE116CF7AFF}"/>
                </a:ext>
              </a:extLst>
            </p:cNvPr>
            <p:cNvGrpSpPr/>
            <p:nvPr/>
          </p:nvGrpSpPr>
          <p:grpSpPr>
            <a:xfrm rot="10800000">
              <a:off x="5020874" y="766782"/>
              <a:ext cx="675025" cy="332576"/>
              <a:chOff x="5005967" y="997718"/>
              <a:chExt cx="675025" cy="332576"/>
            </a:xfrm>
          </p:grpSpPr>
          <p:sp>
            <p:nvSpPr>
              <p:cNvPr id="15" name="Rectangle: Rounded Corners 14">
                <a:extLst>
                  <a:ext uri="{FF2B5EF4-FFF2-40B4-BE49-F238E27FC236}">
                    <a16:creationId xmlns:a16="http://schemas.microsoft.com/office/drawing/2014/main" id="{84707BD6-E3F0-4726-9902-1E3DEC2C2137}"/>
                  </a:ext>
                </a:extLst>
              </p:cNvPr>
              <p:cNvSpPr/>
              <p:nvPr/>
            </p:nvSpPr>
            <p:spPr>
              <a:xfrm>
                <a:off x="5005967" y="1002259"/>
                <a:ext cx="675025" cy="328035"/>
              </a:xfrm>
              <a:prstGeom prst="roundRect">
                <a:avLst/>
              </a:prstGeom>
              <a:solidFill>
                <a:srgbClr val="DF34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1">
                <a:extLst>
                  <a:ext uri="{FF2B5EF4-FFF2-40B4-BE49-F238E27FC236}">
                    <a16:creationId xmlns:a16="http://schemas.microsoft.com/office/drawing/2014/main" id="{3855B8DD-8194-4369-92BF-3C705E4FBA94}"/>
                  </a:ext>
                </a:extLst>
              </p:cNvPr>
              <p:cNvSpPr/>
              <p:nvPr/>
            </p:nvSpPr>
            <p:spPr>
              <a:xfrm>
                <a:off x="5027811" y="997718"/>
                <a:ext cx="343872" cy="332576"/>
              </a:xfrm>
              <a:custGeom>
                <a:avLst/>
                <a:gdLst>
                  <a:gd name="connsiteX0" fmla="*/ 0 w 675025"/>
                  <a:gd name="connsiteY0" fmla="*/ 54674 h 328035"/>
                  <a:gd name="connsiteX1" fmla="*/ 54674 w 675025"/>
                  <a:gd name="connsiteY1" fmla="*/ 0 h 328035"/>
                  <a:gd name="connsiteX2" fmla="*/ 620351 w 675025"/>
                  <a:gd name="connsiteY2" fmla="*/ 0 h 328035"/>
                  <a:gd name="connsiteX3" fmla="*/ 675025 w 675025"/>
                  <a:gd name="connsiteY3" fmla="*/ 54674 h 328035"/>
                  <a:gd name="connsiteX4" fmla="*/ 675025 w 675025"/>
                  <a:gd name="connsiteY4" fmla="*/ 273361 h 328035"/>
                  <a:gd name="connsiteX5" fmla="*/ 620351 w 675025"/>
                  <a:gd name="connsiteY5" fmla="*/ 328035 h 328035"/>
                  <a:gd name="connsiteX6" fmla="*/ 54674 w 675025"/>
                  <a:gd name="connsiteY6" fmla="*/ 328035 h 328035"/>
                  <a:gd name="connsiteX7" fmla="*/ 0 w 675025"/>
                  <a:gd name="connsiteY7" fmla="*/ 273361 h 328035"/>
                  <a:gd name="connsiteX8" fmla="*/ 0 w 675025"/>
                  <a:gd name="connsiteY8" fmla="*/ 54674 h 328035"/>
                  <a:gd name="connsiteX0" fmla="*/ 0 w 675025"/>
                  <a:gd name="connsiteY0" fmla="*/ 54674 h 328035"/>
                  <a:gd name="connsiteX1" fmla="*/ 54674 w 675025"/>
                  <a:gd name="connsiteY1" fmla="*/ 0 h 328035"/>
                  <a:gd name="connsiteX2" fmla="*/ 350807 w 675025"/>
                  <a:gd name="connsiteY2" fmla="*/ 0 h 328035"/>
                  <a:gd name="connsiteX3" fmla="*/ 675025 w 675025"/>
                  <a:gd name="connsiteY3" fmla="*/ 54674 h 328035"/>
                  <a:gd name="connsiteX4" fmla="*/ 675025 w 675025"/>
                  <a:gd name="connsiteY4" fmla="*/ 273361 h 328035"/>
                  <a:gd name="connsiteX5" fmla="*/ 620351 w 675025"/>
                  <a:gd name="connsiteY5" fmla="*/ 328035 h 328035"/>
                  <a:gd name="connsiteX6" fmla="*/ 54674 w 675025"/>
                  <a:gd name="connsiteY6" fmla="*/ 328035 h 328035"/>
                  <a:gd name="connsiteX7" fmla="*/ 0 w 675025"/>
                  <a:gd name="connsiteY7" fmla="*/ 273361 h 328035"/>
                  <a:gd name="connsiteX8" fmla="*/ 0 w 675025"/>
                  <a:gd name="connsiteY8" fmla="*/ 54674 h 328035"/>
                  <a:gd name="connsiteX0" fmla="*/ 0 w 675025"/>
                  <a:gd name="connsiteY0" fmla="*/ 54674 h 328035"/>
                  <a:gd name="connsiteX1" fmla="*/ 54674 w 675025"/>
                  <a:gd name="connsiteY1" fmla="*/ 0 h 328035"/>
                  <a:gd name="connsiteX2" fmla="*/ 350807 w 675025"/>
                  <a:gd name="connsiteY2" fmla="*/ 0 h 328035"/>
                  <a:gd name="connsiteX3" fmla="*/ 675025 w 675025"/>
                  <a:gd name="connsiteY3" fmla="*/ 273361 h 328035"/>
                  <a:gd name="connsiteX4" fmla="*/ 620351 w 675025"/>
                  <a:gd name="connsiteY4" fmla="*/ 328035 h 328035"/>
                  <a:gd name="connsiteX5" fmla="*/ 54674 w 675025"/>
                  <a:gd name="connsiteY5" fmla="*/ 328035 h 328035"/>
                  <a:gd name="connsiteX6" fmla="*/ 0 w 675025"/>
                  <a:gd name="connsiteY6" fmla="*/ 273361 h 328035"/>
                  <a:gd name="connsiteX7" fmla="*/ 0 w 675025"/>
                  <a:gd name="connsiteY7" fmla="*/ 54674 h 328035"/>
                  <a:gd name="connsiteX0" fmla="*/ 0 w 627348"/>
                  <a:gd name="connsiteY0" fmla="*/ 54674 h 328035"/>
                  <a:gd name="connsiteX1" fmla="*/ 54674 w 627348"/>
                  <a:gd name="connsiteY1" fmla="*/ 0 h 328035"/>
                  <a:gd name="connsiteX2" fmla="*/ 350807 w 627348"/>
                  <a:gd name="connsiteY2" fmla="*/ 0 h 328035"/>
                  <a:gd name="connsiteX3" fmla="*/ 620351 w 627348"/>
                  <a:gd name="connsiteY3" fmla="*/ 328035 h 328035"/>
                  <a:gd name="connsiteX4" fmla="*/ 54674 w 627348"/>
                  <a:gd name="connsiteY4" fmla="*/ 328035 h 328035"/>
                  <a:gd name="connsiteX5" fmla="*/ 0 w 627348"/>
                  <a:gd name="connsiteY5" fmla="*/ 273361 h 328035"/>
                  <a:gd name="connsiteX6" fmla="*/ 0 w 627348"/>
                  <a:gd name="connsiteY6" fmla="*/ 54674 h 328035"/>
                  <a:gd name="connsiteX0" fmla="*/ 0 w 625255"/>
                  <a:gd name="connsiteY0" fmla="*/ 54674 h 328035"/>
                  <a:gd name="connsiteX1" fmla="*/ 54674 w 625255"/>
                  <a:gd name="connsiteY1" fmla="*/ 0 h 328035"/>
                  <a:gd name="connsiteX2" fmla="*/ 238213 w 625255"/>
                  <a:gd name="connsiteY2" fmla="*/ 0 h 328035"/>
                  <a:gd name="connsiteX3" fmla="*/ 620351 w 625255"/>
                  <a:gd name="connsiteY3" fmla="*/ 328035 h 328035"/>
                  <a:gd name="connsiteX4" fmla="*/ 54674 w 625255"/>
                  <a:gd name="connsiteY4" fmla="*/ 328035 h 328035"/>
                  <a:gd name="connsiteX5" fmla="*/ 0 w 625255"/>
                  <a:gd name="connsiteY5" fmla="*/ 273361 h 328035"/>
                  <a:gd name="connsiteX6" fmla="*/ 0 w 625255"/>
                  <a:gd name="connsiteY6" fmla="*/ 54674 h 328035"/>
                  <a:gd name="connsiteX0" fmla="*/ 0 w 620351"/>
                  <a:gd name="connsiteY0" fmla="*/ 54674 h 328035"/>
                  <a:gd name="connsiteX1" fmla="*/ 54674 w 620351"/>
                  <a:gd name="connsiteY1" fmla="*/ 0 h 328035"/>
                  <a:gd name="connsiteX2" fmla="*/ 238213 w 620351"/>
                  <a:gd name="connsiteY2" fmla="*/ 0 h 328035"/>
                  <a:gd name="connsiteX3" fmla="*/ 620351 w 620351"/>
                  <a:gd name="connsiteY3" fmla="*/ 328035 h 328035"/>
                  <a:gd name="connsiteX4" fmla="*/ 54674 w 620351"/>
                  <a:gd name="connsiteY4" fmla="*/ 328035 h 328035"/>
                  <a:gd name="connsiteX5" fmla="*/ 0 w 620351"/>
                  <a:gd name="connsiteY5" fmla="*/ 273361 h 328035"/>
                  <a:gd name="connsiteX6" fmla="*/ 0 w 620351"/>
                  <a:gd name="connsiteY6" fmla="*/ 54674 h 328035"/>
                  <a:gd name="connsiteX0" fmla="*/ 0 w 497521"/>
                  <a:gd name="connsiteY0" fmla="*/ 54674 h 328035"/>
                  <a:gd name="connsiteX1" fmla="*/ 54674 w 497521"/>
                  <a:gd name="connsiteY1" fmla="*/ 0 h 328035"/>
                  <a:gd name="connsiteX2" fmla="*/ 238213 w 497521"/>
                  <a:gd name="connsiteY2" fmla="*/ 0 h 328035"/>
                  <a:gd name="connsiteX3" fmla="*/ 497521 w 497521"/>
                  <a:gd name="connsiteY3" fmla="*/ 328035 h 328035"/>
                  <a:gd name="connsiteX4" fmla="*/ 54674 w 497521"/>
                  <a:gd name="connsiteY4" fmla="*/ 328035 h 328035"/>
                  <a:gd name="connsiteX5" fmla="*/ 0 w 497521"/>
                  <a:gd name="connsiteY5" fmla="*/ 273361 h 328035"/>
                  <a:gd name="connsiteX6" fmla="*/ 0 w 497521"/>
                  <a:gd name="connsiteY6" fmla="*/ 54674 h 328035"/>
                  <a:gd name="connsiteX0" fmla="*/ 0 w 415412"/>
                  <a:gd name="connsiteY0" fmla="*/ 54674 h 328035"/>
                  <a:gd name="connsiteX1" fmla="*/ 54674 w 415412"/>
                  <a:gd name="connsiteY1" fmla="*/ 0 h 328035"/>
                  <a:gd name="connsiteX2" fmla="*/ 238213 w 415412"/>
                  <a:gd name="connsiteY2" fmla="*/ 0 h 328035"/>
                  <a:gd name="connsiteX3" fmla="*/ 415412 w 415412"/>
                  <a:gd name="connsiteY3" fmla="*/ 316839 h 328035"/>
                  <a:gd name="connsiteX4" fmla="*/ 54674 w 415412"/>
                  <a:gd name="connsiteY4" fmla="*/ 328035 h 328035"/>
                  <a:gd name="connsiteX5" fmla="*/ 0 w 415412"/>
                  <a:gd name="connsiteY5" fmla="*/ 273361 h 328035"/>
                  <a:gd name="connsiteX6" fmla="*/ 0 w 415412"/>
                  <a:gd name="connsiteY6" fmla="*/ 54674 h 328035"/>
                  <a:gd name="connsiteX0" fmla="*/ 0 w 407947"/>
                  <a:gd name="connsiteY0" fmla="*/ 54674 h 328035"/>
                  <a:gd name="connsiteX1" fmla="*/ 54674 w 407947"/>
                  <a:gd name="connsiteY1" fmla="*/ 0 h 328035"/>
                  <a:gd name="connsiteX2" fmla="*/ 238213 w 407947"/>
                  <a:gd name="connsiteY2" fmla="*/ 0 h 328035"/>
                  <a:gd name="connsiteX3" fmla="*/ 407947 w 407947"/>
                  <a:gd name="connsiteY3" fmla="*/ 320572 h 328035"/>
                  <a:gd name="connsiteX4" fmla="*/ 54674 w 407947"/>
                  <a:gd name="connsiteY4" fmla="*/ 328035 h 328035"/>
                  <a:gd name="connsiteX5" fmla="*/ 0 w 407947"/>
                  <a:gd name="connsiteY5" fmla="*/ 273361 h 328035"/>
                  <a:gd name="connsiteX6" fmla="*/ 0 w 407947"/>
                  <a:gd name="connsiteY6" fmla="*/ 54674 h 32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947" h="328035">
                    <a:moveTo>
                      <a:pt x="0" y="54674"/>
                    </a:moveTo>
                    <a:cubicBezTo>
                      <a:pt x="0" y="24478"/>
                      <a:pt x="24478" y="0"/>
                      <a:pt x="54674" y="0"/>
                    </a:cubicBezTo>
                    <a:lnTo>
                      <a:pt x="238213" y="0"/>
                    </a:lnTo>
                    <a:lnTo>
                      <a:pt x="407947" y="320572"/>
                    </a:lnTo>
                    <a:lnTo>
                      <a:pt x="54674" y="328035"/>
                    </a:lnTo>
                    <a:cubicBezTo>
                      <a:pt x="24478" y="328035"/>
                      <a:pt x="0" y="303557"/>
                      <a:pt x="0" y="273361"/>
                    </a:cubicBezTo>
                    <a:lnTo>
                      <a:pt x="0" y="54674"/>
                    </a:lnTo>
                    <a:close/>
                  </a:path>
                </a:pathLst>
              </a:custGeom>
              <a:solidFill>
                <a:srgbClr val="CD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7FE4D094-039A-4DE6-B80F-D07D6F310788}"/>
                </a:ext>
              </a:extLst>
            </p:cNvPr>
            <p:cNvSpPr/>
            <p:nvPr/>
          </p:nvSpPr>
          <p:spPr>
            <a:xfrm>
              <a:off x="5013423" y="193638"/>
              <a:ext cx="675026" cy="328035"/>
            </a:xfrm>
            <a:prstGeom prst="roundRect">
              <a:avLst/>
            </a:prstGeom>
            <a:solidFill>
              <a:srgbClr val="EBD8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4626E60A-272B-40EE-AB09-96C47EE54BDE}"/>
              </a:ext>
            </a:extLst>
          </p:cNvPr>
          <p:cNvSpPr txBox="1">
            <a:spLocks/>
          </p:cNvSpPr>
          <p:nvPr/>
        </p:nvSpPr>
        <p:spPr>
          <a:xfrm>
            <a:off x="414670" y="168439"/>
            <a:ext cx="9394348"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4a. Allow in limited area (Staff Proposal)</a:t>
            </a:r>
          </a:p>
        </p:txBody>
      </p:sp>
      <p:sp>
        <p:nvSpPr>
          <p:cNvPr id="18" name="Slide Number Placeholder 3">
            <a:extLst>
              <a:ext uri="{FF2B5EF4-FFF2-40B4-BE49-F238E27FC236}">
                <a16:creationId xmlns:a16="http://schemas.microsoft.com/office/drawing/2014/main" id="{835BA4A1-A355-4195-8F82-B226A9B4B308}"/>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30</a:t>
            </a:fld>
            <a:endParaRPr lang="en-US" dirty="0"/>
          </a:p>
        </p:txBody>
      </p:sp>
    </p:spTree>
    <p:extLst>
      <p:ext uri="{BB962C8B-B14F-4D97-AF65-F5344CB8AC3E}">
        <p14:creationId xmlns:p14="http://schemas.microsoft.com/office/powerpoint/2010/main" val="272848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EBC47A-F55A-41C3-8402-A801D53C202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031" r="17647"/>
          <a:stretch/>
        </p:blipFill>
        <p:spPr>
          <a:xfrm>
            <a:off x="3439391" y="873317"/>
            <a:ext cx="8738756" cy="5971460"/>
          </a:xfrm>
          <a:ln w="19050">
            <a:solidFill>
              <a:schemeClr val="bg2">
                <a:lumMod val="50000"/>
              </a:schemeClr>
            </a:solidFill>
          </a:ln>
        </p:spPr>
      </p:pic>
      <p:sp>
        <p:nvSpPr>
          <p:cNvPr id="18" name="Title 1">
            <a:extLst>
              <a:ext uri="{FF2B5EF4-FFF2-40B4-BE49-F238E27FC236}">
                <a16:creationId xmlns:a16="http://schemas.microsoft.com/office/drawing/2014/main" id="{21534473-1CEF-40D3-8A50-361F430DA869}"/>
              </a:ext>
            </a:extLst>
          </p:cNvPr>
          <p:cNvSpPr txBox="1">
            <a:spLocks/>
          </p:cNvSpPr>
          <p:nvPr/>
        </p:nvSpPr>
        <p:spPr>
          <a:xfrm>
            <a:off x="414669" y="168439"/>
            <a:ext cx="10439377"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4. Allow “everywhere” (PSC recommendation) </a:t>
            </a:r>
          </a:p>
        </p:txBody>
      </p:sp>
      <p:grpSp>
        <p:nvGrpSpPr>
          <p:cNvPr id="19" name="Group 18">
            <a:extLst>
              <a:ext uri="{FF2B5EF4-FFF2-40B4-BE49-F238E27FC236}">
                <a16:creationId xmlns:a16="http://schemas.microsoft.com/office/drawing/2014/main" id="{1EE530EE-CAF7-4F37-BE75-5FCEC1FE19E5}"/>
              </a:ext>
            </a:extLst>
          </p:cNvPr>
          <p:cNvGrpSpPr/>
          <p:nvPr/>
        </p:nvGrpSpPr>
        <p:grpSpPr>
          <a:xfrm>
            <a:off x="449859" y="2963503"/>
            <a:ext cx="2604984" cy="2988118"/>
            <a:chOff x="5079001" y="103910"/>
            <a:chExt cx="3478244" cy="515106"/>
          </a:xfrm>
        </p:grpSpPr>
        <p:sp>
          <p:nvSpPr>
            <p:cNvPr id="20" name="TextBox 19">
              <a:extLst>
                <a:ext uri="{FF2B5EF4-FFF2-40B4-BE49-F238E27FC236}">
                  <a16:creationId xmlns:a16="http://schemas.microsoft.com/office/drawing/2014/main" id="{A7D9FE6D-0FD3-4B6C-AAC8-6C03879C6820}"/>
                </a:ext>
              </a:extLst>
            </p:cNvPr>
            <p:cNvSpPr txBox="1"/>
            <p:nvPr/>
          </p:nvSpPr>
          <p:spPr>
            <a:xfrm>
              <a:off x="5937685" y="103910"/>
              <a:ext cx="2619559" cy="111418"/>
            </a:xfrm>
            <a:prstGeom prst="rect">
              <a:avLst/>
            </a:prstGeom>
            <a:solidFill>
              <a:schemeClr val="bg1"/>
            </a:solidFill>
          </p:spPr>
          <p:txBody>
            <a:bodyPr wrap="square" rtlCol="0">
              <a:spAutoFit/>
            </a:bodyPr>
            <a:lstStyle/>
            <a:p>
              <a:r>
                <a:rPr lang="en-US" dirty="0"/>
                <a:t>Additional housing </a:t>
              </a:r>
            </a:p>
            <a:p>
              <a:r>
                <a:rPr lang="en-US" dirty="0"/>
                <a:t>types allowed </a:t>
              </a:r>
            </a:p>
          </p:txBody>
        </p:sp>
        <p:sp>
          <p:nvSpPr>
            <p:cNvPr id="21" name="TextBox 20">
              <a:extLst>
                <a:ext uri="{FF2B5EF4-FFF2-40B4-BE49-F238E27FC236}">
                  <a16:creationId xmlns:a16="http://schemas.microsoft.com/office/drawing/2014/main" id="{537766CC-984E-4014-AA72-3C66A0ADA10A}"/>
                </a:ext>
              </a:extLst>
            </p:cNvPr>
            <p:cNvSpPr txBox="1"/>
            <p:nvPr/>
          </p:nvSpPr>
          <p:spPr>
            <a:xfrm>
              <a:off x="5937685" y="281138"/>
              <a:ext cx="2619560" cy="159168"/>
            </a:xfrm>
            <a:prstGeom prst="rect">
              <a:avLst/>
            </a:prstGeom>
            <a:solidFill>
              <a:schemeClr val="bg1"/>
            </a:solidFill>
          </p:spPr>
          <p:txBody>
            <a:bodyPr wrap="square" rtlCol="0">
              <a:spAutoFit/>
            </a:bodyPr>
            <a:lstStyle/>
            <a:p>
              <a:r>
                <a:rPr lang="en-US" dirty="0"/>
                <a:t>Additional housing types not allowed (‘z’ overlay)</a:t>
              </a:r>
            </a:p>
          </p:txBody>
        </p:sp>
        <p:sp>
          <p:nvSpPr>
            <p:cNvPr id="31" name="Rectangle: Rounded Corners 30">
              <a:extLst>
                <a:ext uri="{FF2B5EF4-FFF2-40B4-BE49-F238E27FC236}">
                  <a16:creationId xmlns:a16="http://schemas.microsoft.com/office/drawing/2014/main" id="{3BA6204D-1006-4F68-AB92-79761FDEC85E}"/>
                </a:ext>
              </a:extLst>
            </p:cNvPr>
            <p:cNvSpPr/>
            <p:nvPr/>
          </p:nvSpPr>
          <p:spPr>
            <a:xfrm rot="10800000">
              <a:off x="5111347" y="497506"/>
              <a:ext cx="675025" cy="12151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31100E0-AD55-4B37-938B-06BD72B02D00}"/>
                </a:ext>
              </a:extLst>
            </p:cNvPr>
            <p:cNvSpPr/>
            <p:nvPr/>
          </p:nvSpPr>
          <p:spPr>
            <a:xfrm>
              <a:off x="5079001" y="103910"/>
              <a:ext cx="675027" cy="121510"/>
            </a:xfrm>
            <a:prstGeom prst="roundRect">
              <a:avLst/>
            </a:prstGeom>
            <a:solidFill>
              <a:srgbClr val="EBD8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lide Number Placeholder 3">
            <a:extLst>
              <a:ext uri="{FF2B5EF4-FFF2-40B4-BE49-F238E27FC236}">
                <a16:creationId xmlns:a16="http://schemas.microsoft.com/office/drawing/2014/main" id="{CC1E1B01-047C-43BA-BF2B-0CE3A8EDA6F8}"/>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31</a:t>
            </a:fld>
            <a:endParaRPr lang="en-US" dirty="0"/>
          </a:p>
        </p:txBody>
      </p:sp>
      <p:sp>
        <p:nvSpPr>
          <p:cNvPr id="13" name="Rectangle: Rounded Corners 12">
            <a:extLst>
              <a:ext uri="{FF2B5EF4-FFF2-40B4-BE49-F238E27FC236}">
                <a16:creationId xmlns:a16="http://schemas.microsoft.com/office/drawing/2014/main" id="{6433251F-37C5-418D-B12A-244C67760FD7}"/>
              </a:ext>
            </a:extLst>
          </p:cNvPr>
          <p:cNvSpPr/>
          <p:nvPr/>
        </p:nvSpPr>
        <p:spPr>
          <a:xfrm rot="10800000">
            <a:off x="451795" y="4100823"/>
            <a:ext cx="505551" cy="704880"/>
          </a:xfrm>
          <a:prstGeom prst="roundRect">
            <a:avLst/>
          </a:prstGeom>
          <a:solidFill>
            <a:srgbClr val="DF34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9ADE42D-5AEF-4B22-B065-D33578574E45}"/>
              </a:ext>
            </a:extLst>
          </p:cNvPr>
          <p:cNvSpPr txBox="1"/>
          <p:nvPr/>
        </p:nvSpPr>
        <p:spPr>
          <a:xfrm>
            <a:off x="1092958" y="5137517"/>
            <a:ext cx="1961884" cy="923330"/>
          </a:xfrm>
          <a:prstGeom prst="rect">
            <a:avLst/>
          </a:prstGeom>
          <a:solidFill>
            <a:schemeClr val="bg1"/>
          </a:solidFill>
        </p:spPr>
        <p:txBody>
          <a:bodyPr wrap="square" rtlCol="0">
            <a:spAutoFit/>
          </a:bodyPr>
          <a:lstStyle/>
          <a:p>
            <a:r>
              <a:rPr lang="en-US" dirty="0"/>
              <a:t>Additional housing types not allowed (RF/R20/R10)</a:t>
            </a:r>
          </a:p>
        </p:txBody>
      </p:sp>
    </p:spTree>
    <p:extLst>
      <p:ext uri="{BB962C8B-B14F-4D97-AF65-F5344CB8AC3E}">
        <p14:creationId xmlns:p14="http://schemas.microsoft.com/office/powerpoint/2010/main" val="87647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1534473-1CEF-40D3-8A50-361F430DA869}"/>
              </a:ext>
            </a:extLst>
          </p:cNvPr>
          <p:cNvSpPr txBox="1">
            <a:spLocks/>
          </p:cNvSpPr>
          <p:nvPr/>
        </p:nvSpPr>
        <p:spPr>
          <a:xfrm>
            <a:off x="414669" y="168439"/>
            <a:ext cx="10439377"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5. Rezone Historically Narrow Lots</a:t>
            </a:r>
          </a:p>
        </p:txBody>
      </p:sp>
      <p:sp>
        <p:nvSpPr>
          <p:cNvPr id="16" name="Slide Number Placeholder 3">
            <a:extLst>
              <a:ext uri="{FF2B5EF4-FFF2-40B4-BE49-F238E27FC236}">
                <a16:creationId xmlns:a16="http://schemas.microsoft.com/office/drawing/2014/main" id="{CC1E1B01-047C-43BA-BF2B-0CE3A8EDA6F8}"/>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32</a:t>
            </a:fld>
            <a:endParaRPr lang="en-US" dirty="0"/>
          </a:p>
        </p:txBody>
      </p:sp>
      <p:pic>
        <p:nvPicPr>
          <p:cNvPr id="3" name="Picture 2">
            <a:extLst>
              <a:ext uri="{FF2B5EF4-FFF2-40B4-BE49-F238E27FC236}">
                <a16:creationId xmlns:a16="http://schemas.microsoft.com/office/drawing/2014/main" id="{2F959C94-F349-492D-A855-77899875F7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4" t="1256" r="19726" b="907"/>
          <a:stretch/>
        </p:blipFill>
        <p:spPr>
          <a:xfrm>
            <a:off x="4240508" y="760258"/>
            <a:ext cx="7130357" cy="5816244"/>
          </a:xfrm>
          <a:prstGeom prst="rect">
            <a:avLst/>
          </a:prstGeom>
        </p:spPr>
      </p:pic>
      <p:pic>
        <p:nvPicPr>
          <p:cNvPr id="7" name="Content Placeholder 6">
            <a:extLst>
              <a:ext uri="{FF2B5EF4-FFF2-40B4-BE49-F238E27FC236}">
                <a16:creationId xmlns:a16="http://schemas.microsoft.com/office/drawing/2014/main" id="{405028F0-57FC-43DC-88F5-A89D0FC5968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2168" y="3633786"/>
            <a:ext cx="4562475" cy="2905125"/>
          </a:xfrm>
        </p:spPr>
      </p:pic>
    </p:spTree>
    <p:extLst>
      <p:ext uri="{BB962C8B-B14F-4D97-AF65-F5344CB8AC3E}">
        <p14:creationId xmlns:p14="http://schemas.microsoft.com/office/powerpoint/2010/main" val="2375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3A909-0A01-40F7-830F-E9D962ECBAA3}"/>
              </a:ext>
            </a:extLst>
          </p:cNvPr>
          <p:cNvSpPr>
            <a:spLocks noGrp="1"/>
          </p:cNvSpPr>
          <p:nvPr>
            <p:ph idx="1"/>
          </p:nvPr>
        </p:nvSpPr>
        <p:spPr>
          <a:xfrm>
            <a:off x="901998" y="1034779"/>
            <a:ext cx="10515600" cy="4351338"/>
          </a:xfrm>
        </p:spPr>
        <p:txBody>
          <a:bodyPr>
            <a:normAutofit/>
          </a:bodyPr>
          <a:lstStyle/>
          <a:p>
            <a:pPr marL="0" indent="0">
              <a:buNone/>
            </a:pPr>
            <a:r>
              <a:rPr lang="en-US" sz="3200" dirty="0"/>
              <a:t>a. Measure height from the low point</a:t>
            </a:r>
          </a:p>
          <a:p>
            <a:pPr marL="0" indent="0">
              <a:buNone/>
            </a:pPr>
            <a:r>
              <a:rPr lang="en-US" sz="3200" dirty="0"/>
              <a:t>b. Exclude dormers from height measurement</a:t>
            </a:r>
          </a:p>
          <a:p>
            <a:pPr marL="0" indent="0">
              <a:buNone/>
            </a:pPr>
            <a:r>
              <a:rPr lang="en-US" sz="3200" dirty="0"/>
              <a:t>c. Continue to allow 2 ½ stories</a:t>
            </a:r>
          </a:p>
          <a:p>
            <a:pPr marL="0" indent="0">
              <a:buNone/>
            </a:pPr>
            <a:r>
              <a:rPr lang="en-US" sz="3200" dirty="0"/>
              <a:t>d. Allow 2’ eave projections</a:t>
            </a:r>
          </a:p>
          <a:p>
            <a:pPr marL="0" indent="0">
              <a:buNone/>
            </a:pPr>
            <a:endParaRPr lang="en-US" sz="3200" dirty="0"/>
          </a:p>
        </p:txBody>
      </p:sp>
      <p:grpSp>
        <p:nvGrpSpPr>
          <p:cNvPr id="5" name="Group 4">
            <a:extLst>
              <a:ext uri="{FF2B5EF4-FFF2-40B4-BE49-F238E27FC236}">
                <a16:creationId xmlns:a16="http://schemas.microsoft.com/office/drawing/2014/main" id="{70369160-33AE-42AB-B84B-C69991791084}"/>
              </a:ext>
            </a:extLst>
          </p:cNvPr>
          <p:cNvGrpSpPr/>
          <p:nvPr/>
        </p:nvGrpSpPr>
        <p:grpSpPr>
          <a:xfrm>
            <a:off x="787850" y="3429000"/>
            <a:ext cx="6223000" cy="3290040"/>
            <a:chOff x="0" y="76200"/>
            <a:chExt cx="3476053" cy="1684020"/>
          </a:xfrm>
        </p:grpSpPr>
        <p:pic>
          <p:nvPicPr>
            <p:cNvPr id="6" name="Picture 5">
              <a:extLst>
                <a:ext uri="{FF2B5EF4-FFF2-40B4-BE49-F238E27FC236}">
                  <a16:creationId xmlns:a16="http://schemas.microsoft.com/office/drawing/2014/main" id="{F6385F54-D35F-409E-9A52-C1168BB8E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82" t="27064" r="10317" b="15529"/>
            <a:stretch/>
          </p:blipFill>
          <p:spPr bwMode="auto">
            <a:xfrm>
              <a:off x="15903" y="76200"/>
              <a:ext cx="3308925" cy="1684020"/>
            </a:xfrm>
            <a:prstGeom prst="rect">
              <a:avLst/>
            </a:prstGeom>
            <a:noFill/>
            <a:ln>
              <a:noFill/>
            </a:ln>
            <a:extLst>
              <a:ext uri="{53640926-AAD7-44D8-BBD7-CCE9431645EC}">
                <a14:shadowObscured xmlns:a14="http://schemas.microsoft.com/office/drawing/2010/main"/>
              </a:ext>
            </a:extLst>
          </p:spPr>
        </p:pic>
        <p:sp>
          <p:nvSpPr>
            <p:cNvPr id="7" name="Text Box 141">
              <a:extLst>
                <a:ext uri="{FF2B5EF4-FFF2-40B4-BE49-F238E27FC236}">
                  <a16:creationId xmlns:a16="http://schemas.microsoft.com/office/drawing/2014/main" id="{7BA4A0AC-2452-4E79-9DCE-0C44B4763E43}"/>
                </a:ext>
              </a:extLst>
            </p:cNvPr>
            <p:cNvSpPr txBox="1">
              <a:spLocks noChangeArrowheads="1"/>
            </p:cNvSpPr>
            <p:nvPr/>
          </p:nvSpPr>
          <p:spPr bwMode="auto">
            <a:xfrm>
              <a:off x="0" y="1280160"/>
              <a:ext cx="1114516" cy="403654"/>
            </a:xfrm>
            <a:prstGeom prst="rect">
              <a:avLst/>
            </a:prstGeom>
            <a:noFill/>
            <a:ln w="9525">
              <a:noFill/>
              <a:miter lim="800000"/>
              <a:headEnd/>
              <a:tailEnd/>
            </a:ln>
          </p:spPr>
          <p:txBody>
            <a:bodyPr rot="0" vert="horz" wrap="square" lIns="91440" tIns="45720" rIns="91440" bIns="45720" anchor="t" anchorCtr="0">
              <a:noAutofit/>
            </a:bodyPr>
            <a:lstStyle/>
            <a:p>
              <a:r>
                <a:rPr lang="en-US" sz="1000" i="1">
                  <a:latin typeface="Calibri" panose="020F0502020204030204" pitchFamily="34" charset="0"/>
                  <a:ea typeface="Times New Roman" panose="02020603050405020304" pitchFamily="18" charset="0"/>
                </a:rPr>
                <a:t>Current height measurement</a:t>
              </a:r>
              <a:endParaRPr lang="en-US" sz="1200">
                <a:latin typeface="Times New Roman" panose="02020603050405020304" pitchFamily="18" charset="0"/>
                <a:ea typeface="Times New Roman" panose="02020603050405020304" pitchFamily="18" charset="0"/>
              </a:endParaRPr>
            </a:p>
          </p:txBody>
        </p:sp>
        <p:sp>
          <p:nvSpPr>
            <p:cNvPr id="8" name="Text Box 142">
              <a:extLst>
                <a:ext uri="{FF2B5EF4-FFF2-40B4-BE49-F238E27FC236}">
                  <a16:creationId xmlns:a16="http://schemas.microsoft.com/office/drawing/2014/main" id="{2EEF8AA0-F939-44E7-86BF-31A1FFC764AC}"/>
                </a:ext>
              </a:extLst>
            </p:cNvPr>
            <p:cNvSpPr txBox="1">
              <a:spLocks noChangeArrowheads="1"/>
            </p:cNvSpPr>
            <p:nvPr/>
          </p:nvSpPr>
          <p:spPr bwMode="auto">
            <a:xfrm>
              <a:off x="2361537" y="1351721"/>
              <a:ext cx="1114516" cy="403654"/>
            </a:xfrm>
            <a:prstGeom prst="rect">
              <a:avLst/>
            </a:prstGeom>
            <a:noFill/>
            <a:ln w="9525">
              <a:noFill/>
              <a:miter lim="800000"/>
              <a:headEnd/>
              <a:tailEnd/>
            </a:ln>
          </p:spPr>
          <p:txBody>
            <a:bodyPr rot="0" vert="horz" wrap="square" lIns="91440" tIns="45720" rIns="91440" bIns="45720" anchor="t" anchorCtr="0">
              <a:noAutofit/>
            </a:bodyPr>
            <a:lstStyle/>
            <a:p>
              <a:r>
                <a:rPr lang="en-US" sz="1000" i="1">
                  <a:latin typeface="Calibri" panose="020F0502020204030204" pitchFamily="34" charset="0"/>
                  <a:ea typeface="Times New Roman" panose="02020603050405020304" pitchFamily="18" charset="0"/>
                </a:rPr>
                <a:t>Proposed height measurement</a:t>
              </a:r>
              <a:endParaRPr lang="en-US" sz="1200">
                <a:latin typeface="Times New Roman" panose="02020603050405020304" pitchFamily="18" charset="0"/>
                <a:ea typeface="Times New Roman" panose="02020603050405020304" pitchFamily="18" charset="0"/>
              </a:endParaRPr>
            </a:p>
          </p:txBody>
        </p:sp>
        <p:sp>
          <p:nvSpPr>
            <p:cNvPr id="9" name="Text Box 143">
              <a:extLst>
                <a:ext uri="{FF2B5EF4-FFF2-40B4-BE49-F238E27FC236}">
                  <a16:creationId xmlns:a16="http://schemas.microsoft.com/office/drawing/2014/main" id="{1C22EBBB-F422-455F-B28D-7578E0CC8D54}"/>
                </a:ext>
              </a:extLst>
            </p:cNvPr>
            <p:cNvSpPr txBox="1">
              <a:spLocks noChangeArrowheads="1"/>
            </p:cNvSpPr>
            <p:nvPr/>
          </p:nvSpPr>
          <p:spPr bwMode="auto">
            <a:xfrm>
              <a:off x="103367" y="421419"/>
              <a:ext cx="399415" cy="255270"/>
            </a:xfrm>
            <a:prstGeom prst="rect">
              <a:avLst/>
            </a:prstGeom>
            <a:solidFill>
              <a:srgbClr val="F0EFEB"/>
            </a:solidFill>
            <a:ln w="9525">
              <a:noFill/>
              <a:miter lim="800000"/>
              <a:headEnd/>
              <a:tailEnd/>
            </a:ln>
          </p:spPr>
          <p:txBody>
            <a:bodyPr rot="0" vert="horz" wrap="square" lIns="91440" tIns="45720" rIns="91440" bIns="45720" anchor="t" anchorCtr="0">
              <a:noAutofit/>
            </a:bodyPr>
            <a:lstStyle/>
            <a:p>
              <a:r>
                <a:rPr lang="en-US" sz="1000" b="1">
                  <a:latin typeface="Calibri" panose="020F0502020204030204" pitchFamily="34" charset="0"/>
                  <a:ea typeface="Times New Roman" panose="02020603050405020304" pitchFamily="18" charset="0"/>
                </a:rPr>
                <a:t>30’</a:t>
              </a:r>
              <a:endParaRPr lang="en-US" sz="1200">
                <a:latin typeface="Times New Roman" panose="02020603050405020304" pitchFamily="18" charset="0"/>
                <a:ea typeface="Times New Roman" panose="02020603050405020304" pitchFamily="18" charset="0"/>
              </a:endParaRPr>
            </a:p>
          </p:txBody>
        </p:sp>
        <p:sp>
          <p:nvSpPr>
            <p:cNvPr id="10" name="Text Box 144">
              <a:extLst>
                <a:ext uri="{FF2B5EF4-FFF2-40B4-BE49-F238E27FC236}">
                  <a16:creationId xmlns:a16="http://schemas.microsoft.com/office/drawing/2014/main" id="{3C2F3ACA-9635-492A-8C7D-2FBF1D203BF3}"/>
                </a:ext>
              </a:extLst>
            </p:cNvPr>
            <p:cNvSpPr txBox="1">
              <a:spLocks noChangeArrowheads="1"/>
            </p:cNvSpPr>
            <p:nvPr/>
          </p:nvSpPr>
          <p:spPr bwMode="auto">
            <a:xfrm>
              <a:off x="2528515" y="580445"/>
              <a:ext cx="399415" cy="255270"/>
            </a:xfrm>
            <a:prstGeom prst="rect">
              <a:avLst/>
            </a:prstGeom>
            <a:solidFill>
              <a:srgbClr val="F0EFEB"/>
            </a:solidFill>
            <a:ln w="9525">
              <a:noFill/>
              <a:miter lim="800000"/>
              <a:headEnd/>
              <a:tailEnd/>
            </a:ln>
          </p:spPr>
          <p:txBody>
            <a:bodyPr rot="0" vert="horz" wrap="square" lIns="91440" tIns="45720" rIns="91440" bIns="45720" anchor="t" anchorCtr="0">
              <a:noAutofit/>
            </a:bodyPr>
            <a:lstStyle/>
            <a:p>
              <a:r>
                <a:rPr lang="en-US" sz="1000" b="1">
                  <a:latin typeface="Calibri" panose="020F0502020204030204" pitchFamily="34" charset="0"/>
                  <a:ea typeface="Times New Roman" panose="02020603050405020304" pitchFamily="18" charset="0"/>
                </a:rPr>
                <a:t>30’</a:t>
              </a:r>
              <a:endParaRPr lang="en-US" sz="1200">
                <a:latin typeface="Times New Roman" panose="02020603050405020304" pitchFamily="18" charset="0"/>
                <a:ea typeface="Times New Roman" panose="02020603050405020304" pitchFamily="18" charset="0"/>
              </a:endParaRPr>
            </a:p>
          </p:txBody>
        </p:sp>
      </p:grpSp>
      <p:sp>
        <p:nvSpPr>
          <p:cNvPr id="19" name="Title 1">
            <a:extLst>
              <a:ext uri="{FF2B5EF4-FFF2-40B4-BE49-F238E27FC236}">
                <a16:creationId xmlns:a16="http://schemas.microsoft.com/office/drawing/2014/main" id="{A2ECEC75-6A5E-4AE6-9E8D-309D8A73069D}"/>
              </a:ext>
            </a:extLst>
          </p:cNvPr>
          <p:cNvSpPr txBox="1">
            <a:spLocks/>
          </p:cNvSpPr>
          <p:nvPr/>
        </p:nvSpPr>
        <p:spPr>
          <a:xfrm>
            <a:off x="414669" y="168439"/>
            <a:ext cx="10439377"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6. Improve building design</a:t>
            </a:r>
          </a:p>
        </p:txBody>
      </p:sp>
      <p:pic>
        <p:nvPicPr>
          <p:cNvPr id="21" name="Picture 20">
            <a:extLst>
              <a:ext uri="{FF2B5EF4-FFF2-40B4-BE49-F238E27FC236}">
                <a16:creationId xmlns:a16="http://schemas.microsoft.com/office/drawing/2014/main" id="{3F11EB11-A480-4F33-B50B-95DF8111B399}"/>
              </a:ext>
            </a:extLst>
          </p:cNvPr>
          <p:cNvPicPr>
            <a:picLocks noChangeAspect="1"/>
          </p:cNvPicPr>
          <p:nvPr/>
        </p:nvPicPr>
        <p:blipFill rotWithShape="1">
          <a:blip r:embed="rId3"/>
          <a:srcRect b="6442"/>
          <a:stretch/>
        </p:blipFill>
        <p:spPr>
          <a:xfrm>
            <a:off x="7010850" y="2839452"/>
            <a:ext cx="5008700" cy="3870123"/>
          </a:xfrm>
          <a:prstGeom prst="rect">
            <a:avLst/>
          </a:prstGeom>
        </p:spPr>
      </p:pic>
      <p:sp>
        <p:nvSpPr>
          <p:cNvPr id="22" name="Slide Number Placeholder 3">
            <a:extLst>
              <a:ext uri="{FF2B5EF4-FFF2-40B4-BE49-F238E27FC236}">
                <a16:creationId xmlns:a16="http://schemas.microsoft.com/office/drawing/2014/main" id="{E922E065-9BC2-44E3-8EF6-146641EC9A91}"/>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Residential Infill Project| </a:t>
            </a:r>
            <a:fld id="{E007ACF2-4744-4192-A071-5BDDF650346A}" type="slidenum">
              <a:rPr lang="en-US" smtClean="0"/>
              <a:pPr>
                <a:defRPr/>
              </a:pPr>
              <a:t>33</a:t>
            </a:fld>
            <a:endParaRPr lang="en-US" dirty="0"/>
          </a:p>
        </p:txBody>
      </p:sp>
    </p:spTree>
    <p:extLst>
      <p:ext uri="{BB962C8B-B14F-4D97-AF65-F5344CB8AC3E}">
        <p14:creationId xmlns:p14="http://schemas.microsoft.com/office/powerpoint/2010/main" val="58502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CE6012-FCBF-4BAA-8D31-D786791FB71C}"/>
              </a:ext>
            </a:extLst>
          </p:cNvPr>
          <p:cNvSpPr>
            <a:spLocks noGrp="1"/>
          </p:cNvSpPr>
          <p:nvPr>
            <p:ph idx="1"/>
          </p:nvPr>
        </p:nvSpPr>
        <p:spPr>
          <a:xfrm>
            <a:off x="984827" y="973931"/>
            <a:ext cx="10515600" cy="1792079"/>
          </a:xfrm>
        </p:spPr>
        <p:txBody>
          <a:bodyPr>
            <a:normAutofit/>
          </a:bodyPr>
          <a:lstStyle/>
          <a:p>
            <a:pPr marL="0" indent="0">
              <a:buNone/>
            </a:pPr>
            <a:r>
              <a:rPr lang="en-US" sz="3200" dirty="0"/>
              <a:t>a. Eliminate minimum parking requirement </a:t>
            </a:r>
          </a:p>
          <a:p>
            <a:pPr marL="0" indent="0">
              <a:buNone/>
            </a:pPr>
            <a:r>
              <a:rPr lang="en-US" sz="3200" dirty="0"/>
              <a:t>b. Require alley access</a:t>
            </a:r>
          </a:p>
          <a:p>
            <a:pPr marL="0" indent="0">
              <a:buNone/>
            </a:pPr>
            <a:r>
              <a:rPr lang="en-US" sz="3200" dirty="0"/>
              <a:t>c.  Limit garages</a:t>
            </a:r>
          </a:p>
        </p:txBody>
      </p:sp>
      <p:sp>
        <p:nvSpPr>
          <p:cNvPr id="7" name="Title 1">
            <a:extLst>
              <a:ext uri="{FF2B5EF4-FFF2-40B4-BE49-F238E27FC236}">
                <a16:creationId xmlns:a16="http://schemas.microsoft.com/office/drawing/2014/main" id="{41C66B66-003D-428D-BFDD-1140E388F41D}"/>
              </a:ext>
            </a:extLst>
          </p:cNvPr>
          <p:cNvSpPr txBox="1">
            <a:spLocks/>
          </p:cNvSpPr>
          <p:nvPr/>
        </p:nvSpPr>
        <p:spPr>
          <a:xfrm>
            <a:off x="414669" y="168439"/>
            <a:ext cx="10439377"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7. Improve public realm (parking)</a:t>
            </a:r>
          </a:p>
        </p:txBody>
      </p:sp>
      <p:sp>
        <p:nvSpPr>
          <p:cNvPr id="9" name="Slide Number Placeholder 3">
            <a:extLst>
              <a:ext uri="{FF2B5EF4-FFF2-40B4-BE49-F238E27FC236}">
                <a16:creationId xmlns:a16="http://schemas.microsoft.com/office/drawing/2014/main" id="{054E28DA-A1EA-436A-A6F5-A29284209199}"/>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34</a:t>
            </a:fld>
            <a:endParaRPr lang="en-US" dirty="0"/>
          </a:p>
        </p:txBody>
      </p:sp>
      <p:pic>
        <p:nvPicPr>
          <p:cNvPr id="2" name="Picture 1">
            <a:extLst>
              <a:ext uri="{FF2B5EF4-FFF2-40B4-BE49-F238E27FC236}">
                <a16:creationId xmlns:a16="http://schemas.microsoft.com/office/drawing/2014/main" id="{6EF49595-2B9D-44AA-9582-8DCA573EB046}"/>
              </a:ext>
            </a:extLst>
          </p:cNvPr>
          <p:cNvPicPr>
            <a:picLocks noChangeAspect="1"/>
          </p:cNvPicPr>
          <p:nvPr/>
        </p:nvPicPr>
        <p:blipFill>
          <a:blip r:embed="rId2"/>
          <a:stretch>
            <a:fillRect/>
          </a:stretch>
        </p:blipFill>
        <p:spPr>
          <a:xfrm>
            <a:off x="691573" y="2766010"/>
            <a:ext cx="3397396" cy="3675365"/>
          </a:xfrm>
          <a:prstGeom prst="rect">
            <a:avLst/>
          </a:prstGeom>
        </p:spPr>
      </p:pic>
      <p:pic>
        <p:nvPicPr>
          <p:cNvPr id="158" name="Picture 157">
            <a:extLst>
              <a:ext uri="{FF2B5EF4-FFF2-40B4-BE49-F238E27FC236}">
                <a16:creationId xmlns:a16="http://schemas.microsoft.com/office/drawing/2014/main" id="{DA9A021F-2B19-4EF4-8FCA-9842B10F45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29" t="9730" b="14201"/>
          <a:stretch/>
        </p:blipFill>
        <p:spPr>
          <a:xfrm>
            <a:off x="4905632" y="2661230"/>
            <a:ext cx="6594795" cy="3694262"/>
          </a:xfrm>
          <a:prstGeom prst="rect">
            <a:avLst/>
          </a:prstGeom>
        </p:spPr>
      </p:pic>
      <p:pic>
        <p:nvPicPr>
          <p:cNvPr id="156" name="Picture 155">
            <a:extLst>
              <a:ext uri="{FF2B5EF4-FFF2-40B4-BE49-F238E27FC236}">
                <a16:creationId xmlns:a16="http://schemas.microsoft.com/office/drawing/2014/main" id="{26583C1D-D063-496B-859A-C34145A0711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0945" t="14201" r="18210" b="7315"/>
          <a:stretch/>
        </p:blipFill>
        <p:spPr>
          <a:xfrm>
            <a:off x="4901149" y="2245954"/>
            <a:ext cx="6594795" cy="4109538"/>
          </a:xfrm>
          <a:prstGeom prst="rect">
            <a:avLst/>
          </a:prstGeom>
        </p:spPr>
      </p:pic>
    </p:spTree>
    <p:extLst>
      <p:ext uri="{BB962C8B-B14F-4D97-AF65-F5344CB8AC3E}">
        <p14:creationId xmlns:p14="http://schemas.microsoft.com/office/powerpoint/2010/main" val="43637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E94C6C-0668-40F3-9037-CE50DD6A2B5E}"/>
              </a:ext>
            </a:extLst>
          </p:cNvPr>
          <p:cNvSpPr>
            <a:spLocks noGrp="1" noChangeAspect="1"/>
          </p:cNvSpPr>
          <p:nvPr>
            <p:ph idx="1"/>
          </p:nvPr>
        </p:nvSpPr>
        <p:spPr>
          <a:xfrm>
            <a:off x="1068129" y="751581"/>
            <a:ext cx="5589086" cy="4023360"/>
          </a:xfrm>
        </p:spPr>
        <p:txBody>
          <a:bodyPr>
            <a:noAutofit/>
          </a:bodyPr>
          <a:lstStyle/>
          <a:p>
            <a:pPr marL="0" indent="0">
              <a:buNone/>
            </a:pPr>
            <a:r>
              <a:rPr lang="en-US" sz="3200" dirty="0"/>
              <a:t>One of 3 or 4 units must have:</a:t>
            </a:r>
          </a:p>
          <a:p>
            <a:pPr marL="514350" indent="-514350">
              <a:buFont typeface="+mj-lt"/>
              <a:buAutoNum type="alphaLcPeriod"/>
            </a:pPr>
            <a:r>
              <a:rPr lang="en-US" sz="3200" dirty="0"/>
              <a:t>No-step entry</a:t>
            </a:r>
          </a:p>
          <a:p>
            <a:pPr marL="514350" indent="-514350">
              <a:buFont typeface="+mj-lt"/>
              <a:buAutoNum type="alphaLcPeriod"/>
            </a:pPr>
            <a:r>
              <a:rPr lang="en-US" sz="3200" dirty="0"/>
              <a:t>Wider doorways</a:t>
            </a:r>
          </a:p>
          <a:p>
            <a:pPr marL="514350" indent="-514350">
              <a:buFont typeface="+mj-lt"/>
              <a:buAutoNum type="alphaLcPeriod"/>
            </a:pPr>
            <a:r>
              <a:rPr lang="en-US" sz="3200" dirty="0"/>
              <a:t>Ground floor bathroom</a:t>
            </a:r>
          </a:p>
          <a:p>
            <a:pPr marL="514350" indent="-514350">
              <a:buFont typeface="+mj-lt"/>
              <a:buAutoNum type="alphaLcPeriod"/>
            </a:pPr>
            <a:r>
              <a:rPr lang="en-US" sz="3200" dirty="0"/>
              <a:t>Ground floor living space</a:t>
            </a:r>
          </a:p>
          <a:p>
            <a:pPr marL="0" indent="0">
              <a:buNone/>
            </a:pPr>
            <a:endParaRPr lang="en-US" sz="3200" dirty="0"/>
          </a:p>
        </p:txBody>
      </p:sp>
      <p:sp>
        <p:nvSpPr>
          <p:cNvPr id="7" name="Title 1">
            <a:extLst>
              <a:ext uri="{FF2B5EF4-FFF2-40B4-BE49-F238E27FC236}">
                <a16:creationId xmlns:a16="http://schemas.microsoft.com/office/drawing/2014/main" id="{22B7F91C-C264-417A-A8B3-5276CCF9E9B4}"/>
              </a:ext>
            </a:extLst>
          </p:cNvPr>
          <p:cNvSpPr txBox="1">
            <a:spLocks/>
          </p:cNvSpPr>
          <p:nvPr/>
        </p:nvSpPr>
        <p:spPr>
          <a:xfrm>
            <a:off x="414669" y="168439"/>
            <a:ext cx="10439377"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8. Increase accessible units</a:t>
            </a:r>
          </a:p>
        </p:txBody>
      </p:sp>
      <p:sp>
        <p:nvSpPr>
          <p:cNvPr id="9" name="Slide Number Placeholder 3">
            <a:extLst>
              <a:ext uri="{FF2B5EF4-FFF2-40B4-BE49-F238E27FC236}">
                <a16:creationId xmlns:a16="http://schemas.microsoft.com/office/drawing/2014/main" id="{2537FC14-A300-4BEE-BDDD-A664A11FF4BE}"/>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35</a:t>
            </a:fld>
            <a:endParaRPr lang="en-US" dirty="0"/>
          </a:p>
        </p:txBody>
      </p:sp>
      <p:pic>
        <p:nvPicPr>
          <p:cNvPr id="11" name="Picture 10">
            <a:extLst>
              <a:ext uri="{FF2B5EF4-FFF2-40B4-BE49-F238E27FC236}">
                <a16:creationId xmlns:a16="http://schemas.microsoft.com/office/drawing/2014/main" id="{E63A21F5-7904-426D-B544-3ACB5E606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85" y="520878"/>
            <a:ext cx="3826747" cy="5714609"/>
          </a:xfrm>
          <a:prstGeom prst="rect">
            <a:avLst/>
          </a:prstGeom>
        </p:spPr>
      </p:pic>
      <p:pic>
        <p:nvPicPr>
          <p:cNvPr id="12" name="Picture 11">
            <a:extLst>
              <a:ext uri="{FF2B5EF4-FFF2-40B4-BE49-F238E27FC236}">
                <a16:creationId xmlns:a16="http://schemas.microsoft.com/office/drawing/2014/main" id="{30608856-3EE6-4AAE-9DAF-3338C1996C62}"/>
              </a:ext>
            </a:extLst>
          </p:cNvPr>
          <p:cNvPicPr>
            <a:picLocks noChangeAspect="1"/>
          </p:cNvPicPr>
          <p:nvPr/>
        </p:nvPicPr>
        <p:blipFill>
          <a:blip r:embed="rId4"/>
          <a:stretch>
            <a:fillRect/>
          </a:stretch>
        </p:blipFill>
        <p:spPr>
          <a:xfrm>
            <a:off x="1552707" y="3475660"/>
            <a:ext cx="3826747" cy="3236048"/>
          </a:xfrm>
          <a:prstGeom prst="rect">
            <a:avLst/>
          </a:prstGeom>
        </p:spPr>
      </p:pic>
    </p:spTree>
    <p:extLst>
      <p:ext uri="{BB962C8B-B14F-4D97-AF65-F5344CB8AC3E}">
        <p14:creationId xmlns:p14="http://schemas.microsoft.com/office/powerpoint/2010/main" val="360866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77CE-9EDD-4F26-94A0-36CEEA03E7F7}"/>
              </a:ext>
            </a:extLst>
          </p:cNvPr>
          <p:cNvSpPr>
            <a:spLocks noGrp="1"/>
          </p:cNvSpPr>
          <p:nvPr>
            <p:ph type="title"/>
          </p:nvPr>
        </p:nvSpPr>
        <p:spPr/>
        <p:txBody>
          <a:bodyPr/>
          <a:lstStyle/>
          <a:p>
            <a:r>
              <a:rPr lang="en-US" dirty="0"/>
              <a:t>Reducing demolitions</a:t>
            </a:r>
          </a:p>
        </p:txBody>
      </p:sp>
      <p:sp>
        <p:nvSpPr>
          <p:cNvPr id="3" name="Content Placeholder 2">
            <a:extLst>
              <a:ext uri="{FF2B5EF4-FFF2-40B4-BE49-F238E27FC236}">
                <a16:creationId xmlns:a16="http://schemas.microsoft.com/office/drawing/2014/main" id="{91C9CF79-AB53-4E7A-9F86-02C3D9176E90}"/>
              </a:ext>
            </a:extLst>
          </p:cNvPr>
          <p:cNvSpPr>
            <a:spLocks noGrp="1"/>
          </p:cNvSpPr>
          <p:nvPr>
            <p:ph idx="1"/>
          </p:nvPr>
        </p:nvSpPr>
        <p:spPr/>
        <p:txBody>
          <a:bodyPr/>
          <a:lstStyle/>
          <a:p>
            <a:r>
              <a:rPr lang="en-US" dirty="0"/>
              <a:t>FAR caps reduce feasibility for demo/replace</a:t>
            </a:r>
          </a:p>
          <a:p>
            <a:r>
              <a:rPr lang="en-US" dirty="0"/>
              <a:t>Existing house retention incentives</a:t>
            </a:r>
          </a:p>
          <a:p>
            <a:pPr lvl="1"/>
            <a:r>
              <a:rPr lang="en-US" dirty="0"/>
              <a:t>Bonus FAR for adding units to an existing house</a:t>
            </a:r>
          </a:p>
          <a:p>
            <a:pPr lvl="1"/>
            <a:r>
              <a:rPr lang="en-US" dirty="0"/>
              <a:t>Basement </a:t>
            </a:r>
            <a:r>
              <a:rPr lang="en-US" dirty="0" err="1"/>
              <a:t>ADUs</a:t>
            </a:r>
            <a:r>
              <a:rPr lang="en-US" dirty="0"/>
              <a:t> not capped at 800 sf/75% dwelling size</a:t>
            </a:r>
          </a:p>
          <a:p>
            <a:pPr lvl="1"/>
            <a:r>
              <a:rPr lang="en-US" dirty="0"/>
              <a:t>250 sf additions allowed every 5 years</a:t>
            </a:r>
          </a:p>
          <a:p>
            <a:pPr lvl="1"/>
            <a:r>
              <a:rPr lang="en-US" dirty="0"/>
              <a:t>PLAs to create flag lots on historically narrow lots </a:t>
            </a:r>
          </a:p>
          <a:p>
            <a:pPr lvl="1"/>
            <a:r>
              <a:rPr lang="en-US" dirty="0"/>
              <a:t>No parking required – easier to add units/convert garages</a:t>
            </a:r>
          </a:p>
          <a:p>
            <a:pPr lvl="1"/>
            <a:r>
              <a:rPr lang="en-US" dirty="0"/>
              <a:t>Exemption for visitability requirement</a:t>
            </a:r>
          </a:p>
          <a:p>
            <a:pPr lvl="1"/>
            <a:r>
              <a:rPr lang="en-US" dirty="0" err="1"/>
              <a:t>HB2001</a:t>
            </a:r>
            <a:r>
              <a:rPr lang="en-US" dirty="0"/>
              <a:t>: directs building code changes to facilitate internal conversions</a:t>
            </a:r>
          </a:p>
          <a:p>
            <a:r>
              <a:rPr lang="en-US" dirty="0"/>
              <a:t>Historic review still applies to exterior alterations/demolition</a:t>
            </a:r>
          </a:p>
        </p:txBody>
      </p:sp>
    </p:spTree>
    <p:extLst>
      <p:ext uri="{BB962C8B-B14F-4D97-AF65-F5344CB8AC3E}">
        <p14:creationId xmlns:p14="http://schemas.microsoft.com/office/powerpoint/2010/main" val="3211806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AD4D6A-3A88-4E13-817E-2EDF4EF69CBC}"/>
              </a:ext>
            </a:extLst>
          </p:cNvPr>
          <p:cNvSpPr txBox="1">
            <a:spLocks/>
          </p:cNvSpPr>
          <p:nvPr/>
        </p:nvSpPr>
        <p:spPr>
          <a:xfrm>
            <a:off x="9438688" y="63381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 </a:t>
            </a:r>
            <a:fld id="{E007ACF2-4744-4192-A071-5BDDF650346A}" type="slidenum">
              <a:rPr lang="en-US" smtClean="0"/>
              <a:pPr>
                <a:defRPr/>
              </a:pPr>
              <a:t>37</a:t>
            </a:fld>
            <a:endParaRPr lang="en-US" dirty="0"/>
          </a:p>
        </p:txBody>
      </p:sp>
      <p:sp>
        <p:nvSpPr>
          <p:cNvPr id="5" name="Title 1">
            <a:extLst>
              <a:ext uri="{FF2B5EF4-FFF2-40B4-BE49-F238E27FC236}">
                <a16:creationId xmlns:a16="http://schemas.microsoft.com/office/drawing/2014/main" id="{344FCBDE-4E3C-4406-8535-669D1424DDAE}"/>
              </a:ext>
            </a:extLst>
          </p:cNvPr>
          <p:cNvSpPr txBox="1">
            <a:spLocks/>
          </p:cNvSpPr>
          <p:nvPr/>
        </p:nvSpPr>
        <p:spPr>
          <a:xfrm>
            <a:off x="1790700" y="1608016"/>
            <a:ext cx="8610600" cy="20764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r>
              <a:rPr lang="en-US" sz="9600" kern="0" dirty="0">
                <a:latin typeface="+mn-lt"/>
              </a:rPr>
              <a:t>DISPLACEMENT RISK ANALYSIS</a:t>
            </a:r>
          </a:p>
        </p:txBody>
      </p:sp>
    </p:spTree>
    <p:extLst>
      <p:ext uri="{BB962C8B-B14F-4D97-AF65-F5344CB8AC3E}">
        <p14:creationId xmlns:p14="http://schemas.microsoft.com/office/powerpoint/2010/main" val="253387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5A55-43FC-4EAF-B76A-67E677826FE4}"/>
              </a:ext>
            </a:extLst>
          </p:cNvPr>
          <p:cNvSpPr>
            <a:spLocks noGrp="1"/>
          </p:cNvSpPr>
          <p:nvPr>
            <p:ph type="title"/>
          </p:nvPr>
        </p:nvSpPr>
        <p:spPr>
          <a:xfrm>
            <a:off x="881678" y="365125"/>
            <a:ext cx="10515600" cy="1325563"/>
          </a:xfrm>
        </p:spPr>
        <p:txBody>
          <a:bodyPr/>
          <a:lstStyle/>
          <a:p>
            <a:r>
              <a:rPr lang="en-US" sz="4000" b="1" kern="0" dirty="0">
                <a:solidFill>
                  <a:schemeClr val="tx2"/>
                </a:solidFill>
                <a:latin typeface="+mn-lt"/>
              </a:rPr>
              <a:t>Comp Plan Displacement Policies</a:t>
            </a:r>
          </a:p>
        </p:txBody>
      </p:sp>
      <p:sp>
        <p:nvSpPr>
          <p:cNvPr id="7" name="TextBox 6">
            <a:extLst>
              <a:ext uri="{FF2B5EF4-FFF2-40B4-BE49-F238E27FC236}">
                <a16:creationId xmlns:a16="http://schemas.microsoft.com/office/drawing/2014/main" id="{51005F6E-B9D0-44C0-96F5-9CD9F6FA8C4E}"/>
              </a:ext>
            </a:extLst>
          </p:cNvPr>
          <p:cNvSpPr txBox="1"/>
          <p:nvPr/>
        </p:nvSpPr>
        <p:spPr>
          <a:xfrm>
            <a:off x="838201" y="1487299"/>
            <a:ext cx="10515599" cy="5370701"/>
          </a:xfrm>
          <a:prstGeom prst="rect">
            <a:avLst/>
          </a:prstGeom>
          <a:noFill/>
        </p:spPr>
        <p:txBody>
          <a:bodyPr wrap="square" rtlCol="0">
            <a:spAutoFit/>
          </a:bodyPr>
          <a:lstStyle/>
          <a:p>
            <a:pPr eaLnBrk="0" fontAlgn="base" hangingPunct="0">
              <a:spcBef>
                <a:spcPct val="0"/>
              </a:spcBef>
              <a:spcAft>
                <a:spcPct val="0"/>
              </a:spcAft>
              <a:defRPr/>
            </a:pPr>
            <a:r>
              <a:rPr lang="en-US" sz="2800" b="1" dirty="0"/>
              <a:t>Policy 5.15 – Gentrification/displacement risk</a:t>
            </a:r>
          </a:p>
          <a:p>
            <a:r>
              <a:rPr lang="en-US" sz="2400" b="1" dirty="0"/>
              <a:t>Evaluate plans and investments</a:t>
            </a:r>
            <a:r>
              <a:rPr lang="en-US" sz="2400" dirty="0"/>
              <a:t>...for the potential to increase housing costs for, or cause displacement of communities of color, low- and moderate-income households, and renters. Identify and implement strategies to mitigate the anticipated impacts.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a:rPr>
              <a:t>Policy 5.16 – Involuntary displacement</a:t>
            </a:r>
            <a:endParaRPr kumimoji="0" lang="en-US" sz="2800" b="1" i="0" u="none" strike="noStrike" kern="1200" cap="none" spc="0" normalizeH="0" baseline="0" noProof="0" dirty="0">
              <a:ln>
                <a:noFill/>
              </a:ln>
              <a:effectLst/>
              <a:uLnTx/>
              <a:uFillTx/>
              <a:latin typeface="Calibri" panose="020F0502020204030204"/>
            </a:endParaRPr>
          </a:p>
          <a:p>
            <a:r>
              <a:rPr lang="en-US" sz="2400" dirty="0"/>
              <a:t>When plans and investments are expected to create neighborhood change, </a:t>
            </a:r>
            <a:r>
              <a:rPr lang="en-US" sz="2400" b="1" dirty="0"/>
              <a:t>limit the involuntary displacement of those who are under-served and under-represented. </a:t>
            </a:r>
            <a:r>
              <a:rPr lang="en-US" sz="2400" dirty="0"/>
              <a:t>Use public investments and programs, and coordinate with nonprofit housing organizations (such as land trusts and housing providers) to create permanently-affordable housing and to mitigate the impacts of market pressures that cause involuntary displacement.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88FA86D-715B-45E6-898D-32DCEF8BCC9A}"/>
              </a:ext>
            </a:extLst>
          </p:cNvPr>
          <p:cNvSpPr txBox="1">
            <a:spLocks/>
          </p:cNvSpPr>
          <p:nvPr/>
        </p:nvSpPr>
        <p:spPr>
          <a:xfrm>
            <a:off x="9438688" y="63381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 </a:t>
            </a:r>
            <a:fld id="{E007ACF2-4744-4192-A071-5BDDF650346A}" type="slidenum">
              <a:rPr lang="en-US" smtClean="0"/>
              <a:pPr>
                <a:defRPr/>
              </a:pPr>
              <a:t>38</a:t>
            </a:fld>
            <a:endParaRPr lang="en-US" dirty="0"/>
          </a:p>
        </p:txBody>
      </p:sp>
    </p:spTree>
    <p:extLst>
      <p:ext uri="{BB962C8B-B14F-4D97-AF65-F5344CB8AC3E}">
        <p14:creationId xmlns:p14="http://schemas.microsoft.com/office/powerpoint/2010/main" val="274658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BCBF-C3E2-4D9B-A2DC-B26976700165}"/>
              </a:ext>
            </a:extLst>
          </p:cNvPr>
          <p:cNvSpPr>
            <a:spLocks noGrp="1"/>
          </p:cNvSpPr>
          <p:nvPr>
            <p:ph type="title"/>
          </p:nvPr>
        </p:nvSpPr>
        <p:spPr/>
        <p:txBody>
          <a:bodyPr>
            <a:normAutofit/>
          </a:bodyPr>
          <a:lstStyle/>
          <a:p>
            <a:r>
              <a:rPr lang="en-US" sz="4000" b="1" kern="0" dirty="0">
                <a:solidFill>
                  <a:schemeClr val="tx2"/>
                </a:solidFill>
                <a:latin typeface="+mn-lt"/>
              </a:rPr>
              <a:t>Types of Displacement</a:t>
            </a:r>
          </a:p>
        </p:txBody>
      </p:sp>
      <p:sp>
        <p:nvSpPr>
          <p:cNvPr id="5" name="Content Placeholder 4">
            <a:extLst>
              <a:ext uri="{FF2B5EF4-FFF2-40B4-BE49-F238E27FC236}">
                <a16:creationId xmlns:a16="http://schemas.microsoft.com/office/drawing/2014/main" id="{28612CA0-AF13-435E-A6E2-425CA3EDC7A2}"/>
              </a:ext>
            </a:extLst>
          </p:cNvPr>
          <p:cNvSpPr txBox="1">
            <a:spLocks noGrp="1"/>
          </p:cNvSpPr>
          <p:nvPr>
            <p:ph idx="1"/>
          </p:nvPr>
        </p:nvSpPr>
        <p:spPr>
          <a:xfrm>
            <a:off x="1344707" y="1600203"/>
            <a:ext cx="9897033" cy="4815164"/>
          </a:xfrm>
          <a:prstGeom prst="rect">
            <a:avLst/>
          </a:prstGeom>
          <a:noFill/>
        </p:spPr>
        <p:txBody>
          <a:bodyPr wrap="square" rtlCol="0">
            <a:spAutoFit/>
          </a:bodyPr>
          <a:lstStyle/>
          <a:p>
            <a:pPr defTabSz="257175">
              <a:spcBef>
                <a:spcPts val="0"/>
              </a:spcBef>
            </a:pPr>
            <a:r>
              <a:rPr lang="en-US" sz="3200" b="1" dirty="0">
                <a:cs typeface="Arial" panose="020B0604020202020204" pitchFamily="34" charset="0"/>
              </a:rPr>
              <a:t>Direct displacement </a:t>
            </a:r>
            <a:r>
              <a:rPr lang="en-US" sz="3200" dirty="0">
                <a:cs typeface="Arial" panose="020B0604020202020204" pitchFamily="34" charset="0"/>
              </a:rPr>
              <a:t>- When government acquires property through eminent domain and a property owner is forced to sell their home</a:t>
            </a:r>
          </a:p>
          <a:p>
            <a:pPr defTabSz="257175">
              <a:spcBef>
                <a:spcPts val="0"/>
              </a:spcBef>
            </a:pPr>
            <a:endParaRPr lang="en-US" sz="1050" dirty="0">
              <a:cs typeface="Arial" panose="020B0604020202020204" pitchFamily="34" charset="0"/>
            </a:endParaRPr>
          </a:p>
          <a:p>
            <a:pPr defTabSz="257175">
              <a:spcBef>
                <a:spcPts val="0"/>
              </a:spcBef>
            </a:pPr>
            <a:r>
              <a:rPr lang="en-US" sz="3200" b="1" dirty="0">
                <a:cs typeface="Arial" panose="020B0604020202020204" pitchFamily="34" charset="0"/>
              </a:rPr>
              <a:t>Indirect Displacement </a:t>
            </a:r>
            <a:r>
              <a:rPr lang="en-US" sz="3200" dirty="0">
                <a:cs typeface="Arial" panose="020B0604020202020204" pitchFamily="34" charset="0"/>
              </a:rPr>
              <a:t>- When policy changes create measurable impacts on market dynamics, such as an increase in rates of redevelopment</a:t>
            </a:r>
          </a:p>
          <a:p>
            <a:pPr defTabSz="257175">
              <a:spcBef>
                <a:spcPts val="0"/>
              </a:spcBef>
            </a:pPr>
            <a:endParaRPr lang="en-US" sz="1050" dirty="0">
              <a:cs typeface="Arial" panose="020B0604020202020204" pitchFamily="34" charset="0"/>
            </a:endParaRPr>
          </a:p>
          <a:p>
            <a:pPr defTabSz="257175">
              <a:spcBef>
                <a:spcPts val="0"/>
              </a:spcBef>
            </a:pPr>
            <a:r>
              <a:rPr lang="en-US" sz="3200" b="1" dirty="0">
                <a:cs typeface="Arial" panose="020B0604020202020204" pitchFamily="34" charset="0"/>
              </a:rPr>
              <a:t>Induced Displacement </a:t>
            </a:r>
            <a:r>
              <a:rPr lang="en-US" sz="3200" dirty="0">
                <a:cs typeface="Arial" panose="020B0604020202020204" pitchFamily="34" charset="0"/>
              </a:rPr>
              <a:t>- When market conditions respond to new development and changes in neighborhood character and impact existing housing units in terms of increasing rents or prices</a:t>
            </a:r>
          </a:p>
        </p:txBody>
      </p:sp>
      <p:sp>
        <p:nvSpPr>
          <p:cNvPr id="7" name="Slide Number Placeholder 3">
            <a:extLst>
              <a:ext uri="{FF2B5EF4-FFF2-40B4-BE49-F238E27FC236}">
                <a16:creationId xmlns:a16="http://schemas.microsoft.com/office/drawing/2014/main" id="{33EA1CDC-EDB4-4952-999E-18ED90232008}"/>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39</a:t>
            </a:fld>
            <a:endParaRPr lang="en-US" dirty="0"/>
          </a:p>
        </p:txBody>
      </p:sp>
      <p:sp>
        <p:nvSpPr>
          <p:cNvPr id="3" name="Rectangle: Rounded Corners 2">
            <a:extLst>
              <a:ext uri="{FF2B5EF4-FFF2-40B4-BE49-F238E27FC236}">
                <a16:creationId xmlns:a16="http://schemas.microsoft.com/office/drawing/2014/main" id="{FC19EC8F-B05F-4977-9C8C-17E71A5F98DA}"/>
              </a:ext>
            </a:extLst>
          </p:cNvPr>
          <p:cNvSpPr/>
          <p:nvPr/>
        </p:nvSpPr>
        <p:spPr>
          <a:xfrm>
            <a:off x="1232646" y="2925766"/>
            <a:ext cx="10009093" cy="153865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776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18" t="8781" r="1448" b="33406"/>
          <a:stretch/>
        </p:blipFill>
        <p:spPr>
          <a:xfrm>
            <a:off x="1662545" y="872450"/>
            <a:ext cx="5961413" cy="5344210"/>
          </a:xfrm>
        </p:spPr>
      </p:pic>
      <p:sp>
        <p:nvSpPr>
          <p:cNvPr id="6" name="Rectangle 5"/>
          <p:cNvSpPr/>
          <p:nvPr/>
        </p:nvSpPr>
        <p:spPr>
          <a:xfrm>
            <a:off x="7924802" y="2380260"/>
            <a:ext cx="1969477" cy="515564"/>
          </a:xfrm>
          <a:prstGeom prst="rect">
            <a:avLst/>
          </a:prstGeom>
          <a:solidFill>
            <a:srgbClr val="CC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Industrial/</a:t>
            </a:r>
            <a:r>
              <a:rPr lang="en-US" dirty="0" err="1">
                <a:solidFill>
                  <a:schemeClr val="tx1"/>
                </a:solidFill>
              </a:rPr>
              <a:t>Empl</a:t>
            </a:r>
            <a:r>
              <a:rPr lang="en-US" dirty="0">
                <a:solidFill>
                  <a:schemeClr val="tx1"/>
                </a:solidFill>
              </a:rPr>
              <a:t>  </a:t>
            </a:r>
          </a:p>
          <a:p>
            <a:pPr algn="ctr"/>
            <a:r>
              <a:rPr lang="en-US" dirty="0">
                <a:solidFill>
                  <a:schemeClr val="tx1"/>
                </a:solidFill>
              </a:rPr>
              <a:t>21%</a:t>
            </a:r>
          </a:p>
        </p:txBody>
      </p:sp>
      <p:sp>
        <p:nvSpPr>
          <p:cNvPr id="7" name="Rectangle 6"/>
          <p:cNvSpPr/>
          <p:nvPr/>
        </p:nvSpPr>
        <p:spPr>
          <a:xfrm>
            <a:off x="7924802" y="3855127"/>
            <a:ext cx="1969477" cy="515564"/>
          </a:xfrm>
          <a:prstGeom prst="rect">
            <a:avLst/>
          </a:prstGeom>
          <a:solidFill>
            <a:srgbClr val="CA6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Mixed Use</a:t>
            </a:r>
          </a:p>
          <a:p>
            <a:pPr algn="ctr"/>
            <a:r>
              <a:rPr lang="en-US" dirty="0">
                <a:solidFill>
                  <a:schemeClr val="tx1"/>
                </a:solidFill>
              </a:rPr>
              <a:t>8%</a:t>
            </a:r>
          </a:p>
        </p:txBody>
      </p:sp>
      <p:sp>
        <p:nvSpPr>
          <p:cNvPr id="8" name="Rectangle 7"/>
          <p:cNvSpPr/>
          <p:nvPr/>
        </p:nvSpPr>
        <p:spPr>
          <a:xfrm>
            <a:off x="7924802" y="4629086"/>
            <a:ext cx="1969477" cy="515564"/>
          </a:xfrm>
          <a:prstGeom prst="rect">
            <a:avLst/>
          </a:prstGeom>
          <a:solidFill>
            <a:srgbClr val="38A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Multi-Dwelling </a:t>
            </a:r>
          </a:p>
          <a:p>
            <a:pPr algn="ctr"/>
            <a:r>
              <a:rPr lang="en-US" dirty="0">
                <a:solidFill>
                  <a:schemeClr val="tx1"/>
                </a:solidFill>
              </a:rPr>
              <a:t>7%</a:t>
            </a:r>
          </a:p>
        </p:txBody>
      </p:sp>
      <p:sp>
        <p:nvSpPr>
          <p:cNvPr id="9" name="Rectangle 8"/>
          <p:cNvSpPr/>
          <p:nvPr/>
        </p:nvSpPr>
        <p:spPr>
          <a:xfrm>
            <a:off x="7924802" y="1657497"/>
            <a:ext cx="1969477" cy="515564"/>
          </a:xfrm>
          <a:prstGeom prst="rect">
            <a:avLst/>
          </a:prstGeom>
          <a:solidFill>
            <a:srgbClr val="FEF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Single-Dwelling 43%</a:t>
            </a:r>
          </a:p>
        </p:txBody>
      </p:sp>
      <p:sp>
        <p:nvSpPr>
          <p:cNvPr id="10" name="Rectangle 9"/>
          <p:cNvSpPr/>
          <p:nvPr/>
        </p:nvSpPr>
        <p:spPr>
          <a:xfrm>
            <a:off x="7924802" y="3134121"/>
            <a:ext cx="1969477" cy="515564"/>
          </a:xfrm>
          <a:prstGeom prst="rect">
            <a:avLst/>
          </a:prstGeom>
          <a:solidFill>
            <a:srgbClr val="72B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Open Space </a:t>
            </a:r>
          </a:p>
          <a:p>
            <a:pPr algn="ctr"/>
            <a:r>
              <a:rPr lang="en-US" dirty="0">
                <a:solidFill>
                  <a:schemeClr val="tx1"/>
                </a:solidFill>
              </a:rPr>
              <a:t>21%</a:t>
            </a:r>
          </a:p>
        </p:txBody>
      </p:sp>
      <p:sp>
        <p:nvSpPr>
          <p:cNvPr id="11" name="Title 1">
            <a:extLst>
              <a:ext uri="{FF2B5EF4-FFF2-40B4-BE49-F238E27FC236}">
                <a16:creationId xmlns:a16="http://schemas.microsoft.com/office/drawing/2014/main" id="{FBCFC6DB-A034-4738-8D66-F41531A64B63}"/>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Generalized Zoning Map</a:t>
            </a:r>
          </a:p>
        </p:txBody>
      </p:sp>
      <p:sp>
        <p:nvSpPr>
          <p:cNvPr id="12" name="Slide Number Placeholder 3">
            <a:extLst>
              <a:ext uri="{FF2B5EF4-FFF2-40B4-BE49-F238E27FC236}">
                <a16:creationId xmlns:a16="http://schemas.microsoft.com/office/drawing/2014/main" id="{E68A46D5-3DDE-4153-9394-C21C7B25C5D6}"/>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4</a:t>
            </a:fld>
            <a:endParaRPr lang="en-US" dirty="0"/>
          </a:p>
        </p:txBody>
      </p:sp>
    </p:spTree>
    <p:extLst>
      <p:ext uri="{BB962C8B-B14F-4D97-AF65-F5344CB8AC3E}">
        <p14:creationId xmlns:p14="http://schemas.microsoft.com/office/powerpoint/2010/main" val="3741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9FB273-D3BB-44F4-87F7-A16BC59BC3A3}"/>
              </a:ext>
            </a:extLst>
          </p:cNvPr>
          <p:cNvSpPr/>
          <p:nvPr/>
        </p:nvSpPr>
        <p:spPr>
          <a:xfrm>
            <a:off x="217161" y="508360"/>
            <a:ext cx="2838353" cy="3098998"/>
          </a:xfrm>
          <a:prstGeom prst="rect">
            <a:avLst/>
          </a:prstGeom>
          <a:solidFill>
            <a:schemeClr val="bg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b="1" kern="0" dirty="0">
                <a:solidFill>
                  <a:schemeClr val="tx2"/>
                </a:solidFill>
              </a:rPr>
              <a:t>Low-Income Renters in Single-Family Houses</a:t>
            </a:r>
            <a:endParaRPr lang="en-US" b="1" kern="0" dirty="0">
              <a:solidFill>
                <a:schemeClr val="tx2"/>
              </a:solidFill>
            </a:endParaRPr>
          </a:p>
          <a:p>
            <a:pPr algn="ctr"/>
            <a:endParaRPr lang="en-US" b="1" kern="0" dirty="0">
              <a:solidFill>
                <a:schemeClr val="tx2"/>
              </a:solidFill>
            </a:endParaRPr>
          </a:p>
          <a:p>
            <a:endParaRPr lang="en-US" dirty="0">
              <a:solidFill>
                <a:schemeClr val="tx1"/>
              </a:solidFill>
            </a:endParaRPr>
          </a:p>
        </p:txBody>
      </p:sp>
      <p:pic>
        <p:nvPicPr>
          <p:cNvPr id="6" name="Picture 5">
            <a:extLst>
              <a:ext uri="{FF2B5EF4-FFF2-40B4-BE49-F238E27FC236}">
                <a16:creationId xmlns:a16="http://schemas.microsoft.com/office/drawing/2014/main" id="{AD8DD5A9-95D6-4361-9CA5-BC52E8811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885" y="-1"/>
            <a:ext cx="887571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1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fficeArt object" descr="https://lh4.googleusercontent.com/TyaKCw3ZaJ7wOKr8VCCf5AXTFMmT2sFGmEa4gaALXE6Cgo7Mu9PlVV8yTnyTmhX6-vzyhACk_ZUIeXUmbXfrr6FXlYanJJJ-X8ilas3MJhv2LMkkUUDFpdqpEvYhyJYkK_YKd02S">
            <a:extLst>
              <a:ext uri="{FF2B5EF4-FFF2-40B4-BE49-F238E27FC236}">
                <a16:creationId xmlns:a16="http://schemas.microsoft.com/office/drawing/2014/main" id="{1E08F7B7-C17D-4904-B780-64C850FA20D2}"/>
              </a:ext>
            </a:extLst>
          </p:cNvPr>
          <p:cNvPicPr/>
          <p:nvPr/>
        </p:nvPicPr>
        <p:blipFill>
          <a:blip r:embed="rId2">
            <a:extLst/>
          </a:blip>
          <a:stretch>
            <a:fillRect/>
          </a:stretch>
        </p:blipFill>
        <p:spPr>
          <a:xfrm>
            <a:off x="3331885" y="0"/>
            <a:ext cx="8860115" cy="6858000"/>
          </a:xfrm>
          <a:prstGeom prst="rect">
            <a:avLst/>
          </a:prstGeom>
          <a:ln w="12700" cap="flat">
            <a:noFill/>
            <a:miter lim="400000"/>
          </a:ln>
          <a:effectLst/>
        </p:spPr>
      </p:pic>
      <p:sp>
        <p:nvSpPr>
          <p:cNvPr id="4" name="TextBox 3">
            <a:extLst>
              <a:ext uri="{FF2B5EF4-FFF2-40B4-BE49-F238E27FC236}">
                <a16:creationId xmlns:a16="http://schemas.microsoft.com/office/drawing/2014/main" id="{4D883B8E-2BFC-4A1C-B282-4F7505DC175D}"/>
              </a:ext>
            </a:extLst>
          </p:cNvPr>
          <p:cNvSpPr txBox="1"/>
          <p:nvPr/>
        </p:nvSpPr>
        <p:spPr>
          <a:xfrm>
            <a:off x="7008186" y="554867"/>
            <a:ext cx="3659814" cy="646331"/>
          </a:xfrm>
          <a:prstGeom prst="rect">
            <a:avLst/>
          </a:prstGeom>
          <a:noFill/>
        </p:spPr>
        <p:txBody>
          <a:bodyPr wrap="square" rtlCol="0">
            <a:spAutoFit/>
          </a:bodyPr>
          <a:lstStyle/>
          <a:p>
            <a:pPr defTabSz="342900"/>
            <a:r>
              <a:rPr lang="en-US" sz="3600" dirty="0">
                <a:solidFill>
                  <a:schemeClr val="bg1">
                    <a:lumMod val="85000"/>
                    <a:lumOff val="15000"/>
                  </a:schemeClr>
                </a:solidFill>
                <a:latin typeface="Calibri" panose="020F0502020204030204"/>
              </a:rPr>
              <a:t>Baseline Scenario </a:t>
            </a:r>
          </a:p>
        </p:txBody>
      </p:sp>
      <p:sp>
        <p:nvSpPr>
          <p:cNvPr id="5" name="Rectangle 4">
            <a:extLst>
              <a:ext uri="{FF2B5EF4-FFF2-40B4-BE49-F238E27FC236}">
                <a16:creationId xmlns:a16="http://schemas.microsoft.com/office/drawing/2014/main" id="{BDBB8093-6B8F-4AB5-87BA-9E3B66E11C48}"/>
              </a:ext>
            </a:extLst>
          </p:cNvPr>
          <p:cNvSpPr/>
          <p:nvPr/>
        </p:nvSpPr>
        <p:spPr>
          <a:xfrm>
            <a:off x="217161" y="508360"/>
            <a:ext cx="2838353" cy="3098998"/>
          </a:xfrm>
          <a:prstGeom prst="rect">
            <a:avLst/>
          </a:prstGeom>
          <a:solidFill>
            <a:schemeClr val="bg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b="1" kern="0" dirty="0">
                <a:solidFill>
                  <a:schemeClr val="tx2"/>
                </a:solidFill>
              </a:rPr>
              <a:t>Comp Plan Growth Allocation</a:t>
            </a:r>
            <a:endParaRPr lang="en-US" b="1" kern="0" dirty="0">
              <a:solidFill>
                <a:schemeClr val="tx2"/>
              </a:solidFill>
            </a:endParaRPr>
          </a:p>
          <a:p>
            <a:pPr algn="ctr"/>
            <a:endParaRPr lang="en-US" b="1" kern="0" dirty="0">
              <a:solidFill>
                <a:schemeClr val="tx2"/>
              </a:solidFill>
            </a:endParaRPr>
          </a:p>
          <a:p>
            <a:endParaRPr lang="en-US" dirty="0">
              <a:solidFill>
                <a:schemeClr val="tx1"/>
              </a:solidFill>
            </a:endParaRPr>
          </a:p>
        </p:txBody>
      </p:sp>
    </p:spTree>
    <p:extLst>
      <p:ext uri="{BB962C8B-B14F-4D97-AF65-F5344CB8AC3E}">
        <p14:creationId xmlns:p14="http://schemas.microsoft.com/office/powerpoint/2010/main" val="2144941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fficeArt object" descr="https://lh5.googleusercontent.com/LVqnDolOjSLl5VFvf9oMDEcZ-UxVbQYsWwThNKOPb4f_Lqd8vmbbEyA_rqQ1gQ1FQ9XLCt25uZuycp7PLgvv2Tvqghex7YEoL7dq3xEX9sJq-igIn3Wa3mnANA1-yKVCSY84GEk1">
            <a:extLst>
              <a:ext uri="{FF2B5EF4-FFF2-40B4-BE49-F238E27FC236}">
                <a16:creationId xmlns:a16="http://schemas.microsoft.com/office/drawing/2014/main" id="{59DAD765-049D-41A7-B79D-E94F1694FD01}"/>
              </a:ext>
            </a:extLst>
          </p:cNvPr>
          <p:cNvPicPr/>
          <p:nvPr/>
        </p:nvPicPr>
        <p:blipFill>
          <a:blip r:embed="rId2">
            <a:extLst/>
          </a:blip>
          <a:stretch>
            <a:fillRect/>
          </a:stretch>
        </p:blipFill>
        <p:spPr>
          <a:xfrm>
            <a:off x="3333277" y="0"/>
            <a:ext cx="8858723" cy="6858000"/>
          </a:xfrm>
          <a:prstGeom prst="rect">
            <a:avLst/>
          </a:prstGeom>
          <a:ln w="12700" cap="flat">
            <a:noFill/>
            <a:miter lim="400000"/>
          </a:ln>
          <a:effectLst/>
        </p:spPr>
      </p:pic>
      <p:sp>
        <p:nvSpPr>
          <p:cNvPr id="7" name="TextBox 6">
            <a:extLst>
              <a:ext uri="{FF2B5EF4-FFF2-40B4-BE49-F238E27FC236}">
                <a16:creationId xmlns:a16="http://schemas.microsoft.com/office/drawing/2014/main" id="{B4AD5401-71CC-483D-AA67-896ED45B1F5D}"/>
              </a:ext>
            </a:extLst>
          </p:cNvPr>
          <p:cNvSpPr txBox="1"/>
          <p:nvPr/>
        </p:nvSpPr>
        <p:spPr>
          <a:xfrm>
            <a:off x="7008186" y="554867"/>
            <a:ext cx="3659814" cy="646331"/>
          </a:xfrm>
          <a:prstGeom prst="rect">
            <a:avLst/>
          </a:prstGeom>
          <a:noFill/>
        </p:spPr>
        <p:txBody>
          <a:bodyPr wrap="square" rtlCol="0">
            <a:spAutoFit/>
          </a:bodyPr>
          <a:lstStyle/>
          <a:p>
            <a:pPr defTabSz="342900"/>
            <a:r>
              <a:rPr lang="en-US" sz="3600" dirty="0">
                <a:solidFill>
                  <a:schemeClr val="bg1">
                    <a:lumMod val="85000"/>
                    <a:lumOff val="15000"/>
                  </a:schemeClr>
                </a:solidFill>
                <a:latin typeface="Calibri" panose="020F0502020204030204"/>
              </a:rPr>
              <a:t>Baseline Scenario </a:t>
            </a:r>
          </a:p>
        </p:txBody>
      </p:sp>
      <p:sp>
        <p:nvSpPr>
          <p:cNvPr id="5" name="Rectangle 4">
            <a:extLst>
              <a:ext uri="{FF2B5EF4-FFF2-40B4-BE49-F238E27FC236}">
                <a16:creationId xmlns:a16="http://schemas.microsoft.com/office/drawing/2014/main" id="{F6B925D8-D0EF-4DBE-B5FB-DA088D35FC53}"/>
              </a:ext>
            </a:extLst>
          </p:cNvPr>
          <p:cNvSpPr/>
          <p:nvPr/>
        </p:nvSpPr>
        <p:spPr>
          <a:xfrm>
            <a:off x="217161" y="508360"/>
            <a:ext cx="3116116" cy="3098998"/>
          </a:xfrm>
          <a:prstGeom prst="rect">
            <a:avLst/>
          </a:prstGeom>
          <a:solidFill>
            <a:schemeClr val="bg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b="1" kern="0" dirty="0">
                <a:solidFill>
                  <a:schemeClr val="tx2"/>
                </a:solidFill>
              </a:rPr>
              <a:t>Comp Plan</a:t>
            </a:r>
          </a:p>
          <a:p>
            <a:r>
              <a:rPr lang="en-US" sz="4000" b="1" kern="0" dirty="0">
                <a:solidFill>
                  <a:schemeClr val="tx2"/>
                </a:solidFill>
              </a:rPr>
              <a:t>Displacement Risk</a:t>
            </a:r>
            <a:endParaRPr lang="en-US" b="1" kern="0" dirty="0">
              <a:solidFill>
                <a:schemeClr val="tx2"/>
              </a:solidFill>
            </a:endParaRPr>
          </a:p>
          <a:p>
            <a:pPr algn="ctr"/>
            <a:endParaRPr lang="en-US" b="1" kern="0" dirty="0">
              <a:solidFill>
                <a:schemeClr val="tx2"/>
              </a:solidFill>
            </a:endParaRPr>
          </a:p>
          <a:p>
            <a:endParaRPr lang="en-US" dirty="0">
              <a:solidFill>
                <a:schemeClr val="tx1"/>
              </a:solidFill>
            </a:endParaRPr>
          </a:p>
        </p:txBody>
      </p:sp>
    </p:spTree>
    <p:extLst>
      <p:ext uri="{BB962C8B-B14F-4D97-AF65-F5344CB8AC3E}">
        <p14:creationId xmlns:p14="http://schemas.microsoft.com/office/powerpoint/2010/main" val="2954689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fficeArt object" descr="https://lh3.googleusercontent.com/jPhxJoRAgZrmNPS6BL4nTL2MBF1SjikV0-YiikmHM7oNftG8L-8oNyC_O0FSsllvif9X3_lw0g1W1kx4ckdQdwXTnBT05COPudrYgrRoWJVZdlmWFlE4CeuNkvU-91W_xfja_nzi">
            <a:extLst>
              <a:ext uri="{FF2B5EF4-FFF2-40B4-BE49-F238E27FC236}">
                <a16:creationId xmlns:a16="http://schemas.microsoft.com/office/drawing/2014/main" id="{94560745-F21D-481C-8F3A-3CF10EB4F309}"/>
              </a:ext>
            </a:extLst>
          </p:cNvPr>
          <p:cNvPicPr/>
          <p:nvPr/>
        </p:nvPicPr>
        <p:blipFill>
          <a:blip r:embed="rId2">
            <a:extLst/>
          </a:blip>
          <a:stretch>
            <a:fillRect/>
          </a:stretch>
        </p:blipFill>
        <p:spPr>
          <a:xfrm>
            <a:off x="3331976" y="0"/>
            <a:ext cx="8860024" cy="6858000"/>
          </a:xfrm>
          <a:prstGeom prst="rect">
            <a:avLst/>
          </a:prstGeom>
          <a:ln w="12700" cap="flat">
            <a:noFill/>
            <a:miter lim="400000"/>
          </a:ln>
          <a:effectLst/>
        </p:spPr>
      </p:pic>
      <p:sp>
        <p:nvSpPr>
          <p:cNvPr id="7" name="TextBox 6">
            <a:extLst>
              <a:ext uri="{FF2B5EF4-FFF2-40B4-BE49-F238E27FC236}">
                <a16:creationId xmlns:a16="http://schemas.microsoft.com/office/drawing/2014/main" id="{EF9ACEA7-E9BB-48F3-BA30-B9F7E28A5E02}"/>
              </a:ext>
            </a:extLst>
          </p:cNvPr>
          <p:cNvSpPr txBox="1"/>
          <p:nvPr/>
        </p:nvSpPr>
        <p:spPr>
          <a:xfrm>
            <a:off x="7228610" y="418688"/>
            <a:ext cx="3059241" cy="1200329"/>
          </a:xfrm>
          <a:prstGeom prst="rect">
            <a:avLst/>
          </a:prstGeom>
          <a:noFill/>
        </p:spPr>
        <p:txBody>
          <a:bodyPr wrap="square" rtlCol="0">
            <a:spAutoFit/>
          </a:bodyPr>
          <a:lstStyle/>
          <a:p>
            <a:pPr algn="ctr" defTabSz="342900"/>
            <a:r>
              <a:rPr lang="en-US" sz="3600" dirty="0">
                <a:solidFill>
                  <a:schemeClr val="bg1">
                    <a:lumMod val="85000"/>
                    <a:lumOff val="15000"/>
                  </a:schemeClr>
                </a:solidFill>
                <a:latin typeface="Calibri" panose="020F0502020204030204"/>
              </a:rPr>
              <a:t>Change - baseline to RIP</a:t>
            </a:r>
          </a:p>
        </p:txBody>
      </p:sp>
      <p:sp>
        <p:nvSpPr>
          <p:cNvPr id="5" name="Title 1">
            <a:extLst>
              <a:ext uri="{FF2B5EF4-FFF2-40B4-BE49-F238E27FC236}">
                <a16:creationId xmlns:a16="http://schemas.microsoft.com/office/drawing/2014/main" id="{4F937962-0904-4102-8A59-738B798BC3C9}"/>
              </a:ext>
            </a:extLst>
          </p:cNvPr>
          <p:cNvSpPr txBox="1">
            <a:spLocks/>
          </p:cNvSpPr>
          <p:nvPr/>
        </p:nvSpPr>
        <p:spPr>
          <a:xfrm>
            <a:off x="273343" y="225485"/>
            <a:ext cx="2389470" cy="2125092"/>
          </a:xfrm>
          <a:prstGeom prst="rect">
            <a:avLst/>
          </a:prstGeom>
        </p:spPr>
        <p:txBody>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pPr algn="l"/>
            <a:r>
              <a:rPr lang="en-US" dirty="0">
                <a:latin typeface="+mn-lt"/>
              </a:rPr>
              <a:t>Growth Allocation Change</a:t>
            </a:r>
          </a:p>
        </p:txBody>
      </p:sp>
    </p:spTree>
    <p:extLst>
      <p:ext uri="{BB962C8B-B14F-4D97-AF65-F5344CB8AC3E}">
        <p14:creationId xmlns:p14="http://schemas.microsoft.com/office/powerpoint/2010/main" val="582588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fficeArt object" descr="https://lh4.googleusercontent.com/tm1-00X1TPlifU4ha-wUI623zghl72WDCPctcbq4fgvHs6WlXHrWM3MZ5qJTJiN3vunaxn837T05T9WVw8wRxmmazMm8NP6UuUu3L7yERTaOMEwrOaS71kupORrM910_7j_zoxc8">
            <a:extLst>
              <a:ext uri="{FF2B5EF4-FFF2-40B4-BE49-F238E27FC236}">
                <a16:creationId xmlns:a16="http://schemas.microsoft.com/office/drawing/2014/main" id="{13D0E2AB-878D-40DB-8F8B-9580DA146BAB}"/>
              </a:ext>
            </a:extLst>
          </p:cNvPr>
          <p:cNvPicPr/>
          <p:nvPr/>
        </p:nvPicPr>
        <p:blipFill>
          <a:blip r:embed="rId2">
            <a:extLst/>
          </a:blip>
          <a:stretch>
            <a:fillRect/>
          </a:stretch>
        </p:blipFill>
        <p:spPr>
          <a:xfrm>
            <a:off x="3331221" y="0"/>
            <a:ext cx="8860779" cy="6858000"/>
          </a:xfrm>
          <a:prstGeom prst="rect">
            <a:avLst/>
          </a:prstGeom>
          <a:ln w="12700" cap="flat">
            <a:noFill/>
            <a:miter lim="400000"/>
          </a:ln>
          <a:effectLst/>
        </p:spPr>
      </p:pic>
      <p:sp>
        <p:nvSpPr>
          <p:cNvPr id="10" name="TextBox 9">
            <a:extLst>
              <a:ext uri="{FF2B5EF4-FFF2-40B4-BE49-F238E27FC236}">
                <a16:creationId xmlns:a16="http://schemas.microsoft.com/office/drawing/2014/main" id="{CB05BD2A-1207-42EF-87B8-BCDEFD157D52}"/>
              </a:ext>
            </a:extLst>
          </p:cNvPr>
          <p:cNvSpPr txBox="1"/>
          <p:nvPr/>
        </p:nvSpPr>
        <p:spPr>
          <a:xfrm>
            <a:off x="7870479" y="554867"/>
            <a:ext cx="2797521" cy="646331"/>
          </a:xfrm>
          <a:prstGeom prst="rect">
            <a:avLst/>
          </a:prstGeom>
          <a:noFill/>
        </p:spPr>
        <p:txBody>
          <a:bodyPr wrap="square" rtlCol="0">
            <a:spAutoFit/>
          </a:bodyPr>
          <a:lstStyle/>
          <a:p>
            <a:pPr defTabSz="342900"/>
            <a:r>
              <a:rPr lang="en-US" sz="3600" dirty="0">
                <a:solidFill>
                  <a:schemeClr val="bg1">
                    <a:lumMod val="85000"/>
                    <a:lumOff val="15000"/>
                  </a:schemeClr>
                </a:solidFill>
                <a:latin typeface="Calibri" panose="020F0502020204030204"/>
              </a:rPr>
              <a:t>RIP Scenario </a:t>
            </a:r>
          </a:p>
        </p:txBody>
      </p:sp>
      <p:sp>
        <p:nvSpPr>
          <p:cNvPr id="5" name="Title 1">
            <a:extLst>
              <a:ext uri="{FF2B5EF4-FFF2-40B4-BE49-F238E27FC236}">
                <a16:creationId xmlns:a16="http://schemas.microsoft.com/office/drawing/2014/main" id="{A228782A-A673-42AE-8898-AC71E5D5D648}"/>
              </a:ext>
            </a:extLst>
          </p:cNvPr>
          <p:cNvSpPr txBox="1">
            <a:spLocks/>
          </p:cNvSpPr>
          <p:nvPr/>
        </p:nvSpPr>
        <p:spPr>
          <a:xfrm>
            <a:off x="273342" y="225485"/>
            <a:ext cx="3155657" cy="2125092"/>
          </a:xfrm>
          <a:prstGeom prst="rect">
            <a:avLst/>
          </a:prstGeom>
        </p:spPr>
        <p:txBody>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pPr algn="l"/>
            <a:r>
              <a:rPr lang="en-US" dirty="0">
                <a:latin typeface="+mn-lt"/>
              </a:rPr>
              <a:t>RIP Displacement</a:t>
            </a:r>
          </a:p>
          <a:p>
            <a:pPr algn="l"/>
            <a:r>
              <a:rPr lang="en-US" dirty="0">
                <a:latin typeface="+mn-lt"/>
              </a:rPr>
              <a:t>Risk</a:t>
            </a:r>
          </a:p>
        </p:txBody>
      </p:sp>
    </p:spTree>
    <p:extLst>
      <p:ext uri="{BB962C8B-B14F-4D97-AF65-F5344CB8AC3E}">
        <p14:creationId xmlns:p14="http://schemas.microsoft.com/office/powerpoint/2010/main" val="2468240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2680F-7DD3-4F7B-96E8-1192CBDAEE90}"/>
              </a:ext>
            </a:extLst>
          </p:cNvPr>
          <p:cNvSpPr/>
          <p:nvPr/>
        </p:nvSpPr>
        <p:spPr>
          <a:xfrm>
            <a:off x="311537" y="871696"/>
            <a:ext cx="3128940" cy="2301072"/>
          </a:xfrm>
          <a:prstGeom prst="rect">
            <a:avLst/>
          </a:prstGeom>
          <a:solidFill>
            <a:schemeClr val="bg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b="1" kern="0" dirty="0">
                <a:solidFill>
                  <a:schemeClr val="tx2"/>
                </a:solidFill>
              </a:rPr>
              <a:t>Displacement Impacts</a:t>
            </a:r>
          </a:p>
          <a:p>
            <a:r>
              <a:rPr lang="en-US" sz="4000" b="1" kern="0" dirty="0">
                <a:solidFill>
                  <a:schemeClr val="tx2"/>
                </a:solidFill>
              </a:rPr>
              <a:t>RIP vs. Comp Plan</a:t>
            </a:r>
            <a:endParaRPr lang="en-US" b="1" kern="0" dirty="0">
              <a:solidFill>
                <a:schemeClr val="tx2"/>
              </a:solidFill>
            </a:endParaRPr>
          </a:p>
          <a:p>
            <a:pPr eaLnBrk="0" hangingPunct="0">
              <a:spcBef>
                <a:spcPct val="0"/>
              </a:spcBef>
              <a:spcAft>
                <a:spcPct val="0"/>
              </a:spcAft>
            </a:pPr>
            <a:endParaRPr lang="en-US" sz="2000" dirty="0">
              <a:solidFill>
                <a:schemeClr val="tx1"/>
              </a:solidFill>
              <a:cs typeface="Arial" panose="020B0604020202020204" pitchFamily="34" charset="0"/>
            </a:endParaRPr>
          </a:p>
          <a:p>
            <a:pPr marL="285750" lvl="0" indent="-285750" eaLnBrk="0" hangingPunct="0">
              <a:spcBef>
                <a:spcPct val="0"/>
              </a:spcBef>
              <a:spcAft>
                <a:spcPct val="0"/>
              </a:spcAft>
              <a:buFontTx/>
              <a:buChar char="-"/>
            </a:pPr>
            <a:endParaRPr lang="en-US" sz="2000" dirty="0">
              <a:solidFill>
                <a:schemeClr val="tx1"/>
              </a:solidFill>
              <a:cs typeface="Arial" panose="020B0604020202020204" pitchFamily="34" charset="0"/>
            </a:endParaRPr>
          </a:p>
          <a:p>
            <a:pPr algn="ctr"/>
            <a:endParaRPr lang="en-US" dirty="0">
              <a:solidFill>
                <a:schemeClr val="tx1"/>
              </a:solidFill>
            </a:endParaRPr>
          </a:p>
        </p:txBody>
      </p:sp>
      <p:pic>
        <p:nvPicPr>
          <p:cNvPr id="4" name="Picture 3">
            <a:extLst>
              <a:ext uri="{FF2B5EF4-FFF2-40B4-BE49-F238E27FC236}">
                <a16:creationId xmlns:a16="http://schemas.microsoft.com/office/drawing/2014/main" id="{4A7DA046-88F7-4D1F-B197-A5CB440F9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220" y="0"/>
            <a:ext cx="8875059" cy="6858000"/>
          </a:xfrm>
          <a:prstGeom prst="rect">
            <a:avLst/>
          </a:prstGeom>
        </p:spPr>
      </p:pic>
    </p:spTree>
    <p:extLst>
      <p:ext uri="{BB962C8B-B14F-4D97-AF65-F5344CB8AC3E}">
        <p14:creationId xmlns:p14="http://schemas.microsoft.com/office/powerpoint/2010/main" val="217766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3AD31E3-5965-42E7-9993-98CF36CB435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43467" y="659298"/>
            <a:ext cx="10905066" cy="5539404"/>
          </a:xfrm>
          <a:prstGeom prst="rect">
            <a:avLst/>
          </a:prstGeom>
          <a:noFill/>
        </p:spPr>
      </p:pic>
    </p:spTree>
    <p:extLst>
      <p:ext uri="{BB962C8B-B14F-4D97-AF65-F5344CB8AC3E}">
        <p14:creationId xmlns:p14="http://schemas.microsoft.com/office/powerpoint/2010/main" val="2378104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7993-3BC9-467F-B4BC-7BC01DA9E42F}"/>
              </a:ext>
            </a:extLst>
          </p:cNvPr>
          <p:cNvSpPr>
            <a:spLocks noGrp="1"/>
          </p:cNvSpPr>
          <p:nvPr>
            <p:ph type="title"/>
          </p:nvPr>
        </p:nvSpPr>
        <p:spPr/>
        <p:txBody>
          <a:bodyPr/>
          <a:lstStyle/>
          <a:p>
            <a:r>
              <a:rPr lang="en-US" dirty="0"/>
              <a:t>Lower priced houses, 3 potential futures…</a:t>
            </a:r>
          </a:p>
        </p:txBody>
      </p:sp>
      <p:pic>
        <p:nvPicPr>
          <p:cNvPr id="2051" name="Picture 1" descr="cid:image002.png@01D566F1.DD885AB0">
            <a:extLst>
              <a:ext uri="{FF2B5EF4-FFF2-40B4-BE49-F238E27FC236}">
                <a16:creationId xmlns:a16="http://schemas.microsoft.com/office/drawing/2014/main" id="{2C246590-BA1E-4B6C-89B1-C6428197F249}"/>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b="24898"/>
          <a:stretch>
            <a:fillRect/>
          </a:stretch>
        </p:blipFill>
        <p:spPr bwMode="auto">
          <a:xfrm>
            <a:off x="142875" y="3184802"/>
            <a:ext cx="3414704" cy="257413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descr="cid:image008.png@01D566F1.DD885AB0">
            <a:extLst>
              <a:ext uri="{FF2B5EF4-FFF2-40B4-BE49-F238E27FC236}">
                <a16:creationId xmlns:a16="http://schemas.microsoft.com/office/drawing/2014/main" id="{F8C7FE59-D5A4-49BB-8B73-7300FBFC0A5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939096" y="3075244"/>
            <a:ext cx="3414704" cy="26822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98B05E8C-CCEA-4F96-9226-C52D8253CA4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a:extLst>
              <a:ext uri="{FF2B5EF4-FFF2-40B4-BE49-F238E27FC236}">
                <a16:creationId xmlns:a16="http://schemas.microsoft.com/office/drawing/2014/main" id="{5E6592E8-3275-40FF-A4E1-AF2B8ED17ECA}"/>
              </a:ext>
            </a:extLst>
          </p:cNvPr>
          <p:cNvSpPr>
            <a:spLocks noChangeArrowheads="1"/>
          </p:cNvSpPr>
          <p:nvPr/>
        </p:nvSpPr>
        <p:spPr bwMode="auto">
          <a:xfrm>
            <a:off x="0" y="5943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a:extLst>
              <a:ext uri="{FF2B5EF4-FFF2-40B4-BE49-F238E27FC236}">
                <a16:creationId xmlns:a16="http://schemas.microsoft.com/office/drawing/2014/main" id="{F69E0B59-1393-4552-82BB-D742CF3494B9}"/>
              </a:ext>
            </a:extLst>
          </p:cNvPr>
          <p:cNvSpPr>
            <a:spLocks noChangeArrowheads="1"/>
          </p:cNvSpPr>
          <p:nvPr/>
        </p:nvSpPr>
        <p:spPr bwMode="auto">
          <a:xfrm>
            <a:off x="0" y="842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$380,000 6plex unit built 2018                                    Next door, 1955 2BD/1BA 783 sq ft listed at $430,000.                     The only new (2010-2019) SFR house for sale in the neighborhood</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Built 2019 4BD/3BA 3,210 sq ft $1,100,000 (</a:t>
            </a:r>
            <a:r>
              <a:rPr kumimoji="0" lang="en-US" altLang="en-US" sz="1100" b="0" i="0" u="none" strike="noStrike" cap="none" normalizeH="0" baseline="0">
                <a:ln>
                  <a:noFill/>
                </a:ln>
                <a:solidFill>
                  <a:srgbClr val="2A2A33"/>
                </a:solidFill>
                <a:effectLst/>
                <a:latin typeface="Arial" panose="020B0604020202020204" pitchFamily="34" charset="0"/>
                <a:ea typeface="Calibri" panose="020F0502020204030204" pitchFamily="34" charset="0"/>
              </a:rPr>
              <a:t>2380 N Humboldt St)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0A3F2E95-048D-4C39-A094-F06B2F8D4575}"/>
              </a:ext>
            </a:extLst>
          </p:cNvPr>
          <p:cNvSpPr txBox="1"/>
          <p:nvPr/>
        </p:nvSpPr>
        <p:spPr>
          <a:xfrm>
            <a:off x="142873" y="5757489"/>
            <a:ext cx="3414703" cy="923330"/>
          </a:xfrm>
          <a:prstGeom prst="rect">
            <a:avLst/>
          </a:prstGeom>
          <a:noFill/>
        </p:spPr>
        <p:txBody>
          <a:bodyPr wrap="square" rtlCol="0">
            <a:spAutoFit/>
          </a:bodyPr>
          <a:lstStyle/>
          <a:p>
            <a:r>
              <a:rPr lang="en-US" dirty="0"/>
              <a:t>Built 2018 – </a:t>
            </a:r>
            <a:r>
              <a:rPr lang="en-US" dirty="0" err="1"/>
              <a:t>2BR</a:t>
            </a:r>
            <a:r>
              <a:rPr lang="en-US" dirty="0"/>
              <a:t>, 1000 sf units</a:t>
            </a:r>
          </a:p>
          <a:p>
            <a:pPr algn="ctr"/>
            <a:r>
              <a:rPr lang="en-US" sz="3600" dirty="0"/>
              <a:t>$380,000</a:t>
            </a:r>
          </a:p>
        </p:txBody>
      </p:sp>
      <p:grpSp>
        <p:nvGrpSpPr>
          <p:cNvPr id="9" name="Group 8">
            <a:extLst>
              <a:ext uri="{FF2B5EF4-FFF2-40B4-BE49-F238E27FC236}">
                <a16:creationId xmlns:a16="http://schemas.microsoft.com/office/drawing/2014/main" id="{75A64738-EEAE-4F8B-B774-A9AA7FC285D9}"/>
              </a:ext>
            </a:extLst>
          </p:cNvPr>
          <p:cNvGrpSpPr/>
          <p:nvPr/>
        </p:nvGrpSpPr>
        <p:grpSpPr>
          <a:xfrm>
            <a:off x="4167186" y="1690688"/>
            <a:ext cx="3162301" cy="3859248"/>
            <a:chOff x="4167186" y="1204100"/>
            <a:chExt cx="3162301" cy="3859248"/>
          </a:xfrm>
        </p:grpSpPr>
        <p:pic>
          <p:nvPicPr>
            <p:cNvPr id="2050" name="Picture 2" descr="cid:image006.png@01D566F1.DD885AB0">
              <a:extLst>
                <a:ext uri="{FF2B5EF4-FFF2-40B4-BE49-F238E27FC236}">
                  <a16:creationId xmlns:a16="http://schemas.microsoft.com/office/drawing/2014/main" id="{6B202B91-8DA4-4AAC-97F5-2DB0BFDF34A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167187" y="1204100"/>
              <a:ext cx="3162300" cy="2933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2F4EAE5-3670-4213-A9DF-46FA2F8EEAFE}"/>
                </a:ext>
              </a:extLst>
            </p:cNvPr>
            <p:cNvSpPr txBox="1"/>
            <p:nvPr/>
          </p:nvSpPr>
          <p:spPr>
            <a:xfrm>
              <a:off x="4167186" y="4140018"/>
              <a:ext cx="3162299" cy="923330"/>
            </a:xfrm>
            <a:prstGeom prst="rect">
              <a:avLst/>
            </a:prstGeom>
            <a:noFill/>
          </p:spPr>
          <p:txBody>
            <a:bodyPr wrap="square" rtlCol="0">
              <a:spAutoFit/>
            </a:bodyPr>
            <a:lstStyle/>
            <a:p>
              <a:pPr algn="ctr"/>
              <a:r>
                <a:rPr lang="en-US" dirty="0"/>
                <a:t>Built 1955 – </a:t>
              </a:r>
              <a:r>
                <a:rPr lang="en-US" dirty="0" err="1"/>
                <a:t>2BR</a:t>
              </a:r>
              <a:r>
                <a:rPr lang="en-US" dirty="0"/>
                <a:t>, 780 sf unit</a:t>
              </a:r>
            </a:p>
            <a:p>
              <a:pPr algn="ctr"/>
              <a:r>
                <a:rPr lang="en-US" sz="3600" dirty="0"/>
                <a:t>$430,000</a:t>
              </a:r>
            </a:p>
          </p:txBody>
        </p:sp>
      </p:grpSp>
      <p:sp>
        <p:nvSpPr>
          <p:cNvPr id="12" name="TextBox 11">
            <a:extLst>
              <a:ext uri="{FF2B5EF4-FFF2-40B4-BE49-F238E27FC236}">
                <a16:creationId xmlns:a16="http://schemas.microsoft.com/office/drawing/2014/main" id="{30E01906-93A6-4810-B33E-B85E1F382B21}"/>
              </a:ext>
            </a:extLst>
          </p:cNvPr>
          <p:cNvSpPr txBox="1"/>
          <p:nvPr/>
        </p:nvSpPr>
        <p:spPr>
          <a:xfrm>
            <a:off x="7939095" y="5727738"/>
            <a:ext cx="3414703" cy="923330"/>
          </a:xfrm>
          <a:prstGeom prst="rect">
            <a:avLst/>
          </a:prstGeom>
          <a:noFill/>
        </p:spPr>
        <p:txBody>
          <a:bodyPr wrap="square" rtlCol="0">
            <a:spAutoFit/>
          </a:bodyPr>
          <a:lstStyle/>
          <a:p>
            <a:pPr algn="ctr"/>
            <a:r>
              <a:rPr lang="en-US" dirty="0"/>
              <a:t>Built 2019 – </a:t>
            </a:r>
            <a:r>
              <a:rPr lang="en-US" dirty="0" err="1"/>
              <a:t>4BR</a:t>
            </a:r>
            <a:r>
              <a:rPr lang="en-US" dirty="0"/>
              <a:t>, 3,200 sf unit</a:t>
            </a:r>
          </a:p>
          <a:p>
            <a:pPr algn="ctr"/>
            <a:r>
              <a:rPr lang="en-US" sz="3600" dirty="0"/>
              <a:t>$1,100,000</a:t>
            </a:r>
          </a:p>
        </p:txBody>
      </p:sp>
      <p:sp>
        <p:nvSpPr>
          <p:cNvPr id="3" name="TextBox 2">
            <a:extLst>
              <a:ext uri="{FF2B5EF4-FFF2-40B4-BE49-F238E27FC236}">
                <a16:creationId xmlns:a16="http://schemas.microsoft.com/office/drawing/2014/main" id="{2367D356-D3E3-4F67-8721-FFEAC76B8C85}"/>
              </a:ext>
            </a:extLst>
          </p:cNvPr>
          <p:cNvSpPr txBox="1"/>
          <p:nvPr/>
        </p:nvSpPr>
        <p:spPr>
          <a:xfrm>
            <a:off x="0" y="2605772"/>
            <a:ext cx="798617"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❶</a:t>
            </a:r>
            <a:endParaRPr lang="en-US" sz="3600" dirty="0"/>
          </a:p>
        </p:txBody>
      </p:sp>
      <p:sp>
        <p:nvSpPr>
          <p:cNvPr id="14" name="TextBox 13">
            <a:extLst>
              <a:ext uri="{FF2B5EF4-FFF2-40B4-BE49-F238E27FC236}">
                <a16:creationId xmlns:a16="http://schemas.microsoft.com/office/drawing/2014/main" id="{2834D674-E0B3-44F6-A720-ABA4CC4A6FE8}"/>
              </a:ext>
            </a:extLst>
          </p:cNvPr>
          <p:cNvSpPr txBox="1"/>
          <p:nvPr/>
        </p:nvSpPr>
        <p:spPr>
          <a:xfrm>
            <a:off x="7699086" y="2511207"/>
            <a:ext cx="798617"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❷</a:t>
            </a:r>
            <a:endParaRPr lang="en-US" sz="3600" dirty="0"/>
          </a:p>
        </p:txBody>
      </p:sp>
    </p:spTree>
    <p:extLst>
      <p:ext uri="{BB962C8B-B14F-4D97-AF65-F5344CB8AC3E}">
        <p14:creationId xmlns:p14="http://schemas.microsoft.com/office/powerpoint/2010/main" val="4038259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E0BF-99E3-46E6-ADCD-41274845DC72}"/>
              </a:ext>
            </a:extLst>
          </p:cNvPr>
          <p:cNvSpPr>
            <a:spLocks noGrp="1"/>
          </p:cNvSpPr>
          <p:nvPr>
            <p:ph type="title"/>
          </p:nvPr>
        </p:nvSpPr>
        <p:spPr/>
        <p:txBody>
          <a:bodyPr/>
          <a:lstStyle/>
          <a:p>
            <a:r>
              <a:rPr lang="en-US" dirty="0"/>
              <a:t>It’s not just about redevelopment.</a:t>
            </a:r>
          </a:p>
        </p:txBody>
      </p:sp>
      <p:pic>
        <p:nvPicPr>
          <p:cNvPr id="3074" name="Picture 2" descr="Property">
            <a:extLst>
              <a:ext uri="{FF2B5EF4-FFF2-40B4-BE49-F238E27FC236}">
                <a16:creationId xmlns:a16="http://schemas.microsoft.com/office/drawing/2014/main" id="{C48DCD05-3797-4AA8-85F9-0647BB70CE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763276"/>
            <a:ext cx="4010025" cy="3007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3B8EF31-0C99-49DE-B90C-87CDAB69F0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072090" y="1913210"/>
            <a:ext cx="2936816" cy="2707653"/>
          </a:xfrm>
          <a:prstGeom prst="rect">
            <a:avLst/>
          </a:prstGeom>
        </p:spPr>
      </p:pic>
      <p:sp>
        <p:nvSpPr>
          <p:cNvPr id="6" name="TextBox 5">
            <a:extLst>
              <a:ext uri="{FF2B5EF4-FFF2-40B4-BE49-F238E27FC236}">
                <a16:creationId xmlns:a16="http://schemas.microsoft.com/office/drawing/2014/main" id="{67F3BD80-7D3F-44AC-B8D8-D13313220713}"/>
              </a:ext>
            </a:extLst>
          </p:cNvPr>
          <p:cNvSpPr txBox="1"/>
          <p:nvPr/>
        </p:nvSpPr>
        <p:spPr>
          <a:xfrm>
            <a:off x="3929072" y="4656882"/>
            <a:ext cx="3414703" cy="923330"/>
          </a:xfrm>
          <a:prstGeom prst="rect">
            <a:avLst/>
          </a:prstGeom>
          <a:noFill/>
        </p:spPr>
        <p:txBody>
          <a:bodyPr wrap="square" rtlCol="0">
            <a:spAutoFit/>
          </a:bodyPr>
          <a:lstStyle/>
          <a:p>
            <a:pPr algn="ctr"/>
            <a:r>
              <a:rPr lang="en-US" dirty="0"/>
              <a:t>2011</a:t>
            </a:r>
          </a:p>
          <a:p>
            <a:pPr algn="ctr"/>
            <a:r>
              <a:rPr lang="en-US" sz="3600" dirty="0"/>
              <a:t>$350,000</a:t>
            </a:r>
          </a:p>
        </p:txBody>
      </p:sp>
      <p:sp>
        <p:nvSpPr>
          <p:cNvPr id="7" name="TextBox 6">
            <a:extLst>
              <a:ext uri="{FF2B5EF4-FFF2-40B4-BE49-F238E27FC236}">
                <a16:creationId xmlns:a16="http://schemas.microsoft.com/office/drawing/2014/main" id="{709A4BC4-EE11-45DB-B07E-347C0900E0BD}"/>
              </a:ext>
            </a:extLst>
          </p:cNvPr>
          <p:cNvSpPr txBox="1"/>
          <p:nvPr/>
        </p:nvSpPr>
        <p:spPr>
          <a:xfrm>
            <a:off x="7641436" y="4713839"/>
            <a:ext cx="3414703" cy="923330"/>
          </a:xfrm>
          <a:prstGeom prst="rect">
            <a:avLst/>
          </a:prstGeom>
          <a:noFill/>
        </p:spPr>
        <p:txBody>
          <a:bodyPr wrap="square" rtlCol="0">
            <a:spAutoFit/>
          </a:bodyPr>
          <a:lstStyle/>
          <a:p>
            <a:pPr algn="ctr"/>
            <a:r>
              <a:rPr lang="en-US" dirty="0"/>
              <a:t>2019</a:t>
            </a:r>
          </a:p>
          <a:p>
            <a:pPr algn="ctr"/>
            <a:r>
              <a:rPr lang="en-US" sz="3600" dirty="0"/>
              <a:t>$600,000</a:t>
            </a:r>
          </a:p>
        </p:txBody>
      </p:sp>
      <p:pic>
        <p:nvPicPr>
          <p:cNvPr id="5" name="Picture 4">
            <a:extLst>
              <a:ext uri="{FF2B5EF4-FFF2-40B4-BE49-F238E27FC236}">
                <a16:creationId xmlns:a16="http://schemas.microsoft.com/office/drawing/2014/main" id="{B0C01EAD-B3D1-435E-9E11-86739F8BABCB}"/>
              </a:ext>
            </a:extLst>
          </p:cNvPr>
          <p:cNvPicPr>
            <a:picLocks noChangeAspect="1"/>
          </p:cNvPicPr>
          <p:nvPr/>
        </p:nvPicPr>
        <p:blipFill rotWithShape="1">
          <a:blip r:embed="rId6"/>
          <a:srcRect r="16181"/>
          <a:stretch/>
        </p:blipFill>
        <p:spPr>
          <a:xfrm>
            <a:off x="502163" y="1913210"/>
            <a:ext cx="3055414" cy="2707653"/>
          </a:xfrm>
          <a:prstGeom prst="rect">
            <a:avLst/>
          </a:prstGeom>
        </p:spPr>
      </p:pic>
      <p:sp>
        <p:nvSpPr>
          <p:cNvPr id="9" name="TextBox 8">
            <a:extLst>
              <a:ext uri="{FF2B5EF4-FFF2-40B4-BE49-F238E27FC236}">
                <a16:creationId xmlns:a16="http://schemas.microsoft.com/office/drawing/2014/main" id="{6121DC4E-8781-42B4-8166-0232E393E9C9}"/>
              </a:ext>
            </a:extLst>
          </p:cNvPr>
          <p:cNvSpPr txBox="1"/>
          <p:nvPr/>
        </p:nvSpPr>
        <p:spPr>
          <a:xfrm>
            <a:off x="322518" y="4656882"/>
            <a:ext cx="3414703" cy="923330"/>
          </a:xfrm>
          <a:prstGeom prst="rect">
            <a:avLst/>
          </a:prstGeom>
          <a:noFill/>
        </p:spPr>
        <p:txBody>
          <a:bodyPr wrap="square" rtlCol="0">
            <a:spAutoFit/>
          </a:bodyPr>
          <a:lstStyle/>
          <a:p>
            <a:pPr algn="ctr"/>
            <a:r>
              <a:rPr lang="en-US" dirty="0"/>
              <a:t>2005</a:t>
            </a:r>
          </a:p>
          <a:p>
            <a:pPr algn="ctr"/>
            <a:r>
              <a:rPr lang="en-US" sz="3600" dirty="0"/>
              <a:t>$284,000</a:t>
            </a:r>
          </a:p>
        </p:txBody>
      </p:sp>
      <p:sp>
        <p:nvSpPr>
          <p:cNvPr id="10" name="TextBox 9">
            <a:extLst>
              <a:ext uri="{FF2B5EF4-FFF2-40B4-BE49-F238E27FC236}">
                <a16:creationId xmlns:a16="http://schemas.microsoft.com/office/drawing/2014/main" id="{A0A5DA0A-EDFF-4BE4-8526-5EAD0315CD45}"/>
              </a:ext>
            </a:extLst>
          </p:cNvPr>
          <p:cNvSpPr txBox="1"/>
          <p:nvPr/>
        </p:nvSpPr>
        <p:spPr>
          <a:xfrm>
            <a:off x="7124110" y="1324733"/>
            <a:ext cx="798617"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❸</a:t>
            </a:r>
            <a:endParaRPr lang="en-US" sz="3600" dirty="0"/>
          </a:p>
        </p:txBody>
      </p:sp>
    </p:spTree>
    <p:extLst>
      <p:ext uri="{BB962C8B-B14F-4D97-AF65-F5344CB8AC3E}">
        <p14:creationId xmlns:p14="http://schemas.microsoft.com/office/powerpoint/2010/main" val="1912780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80D70-D312-4E9E-B0EC-5FD7C4ECF50C}"/>
              </a:ext>
            </a:extLst>
          </p:cNvPr>
          <p:cNvSpPr>
            <a:spLocks noGrp="1"/>
          </p:cNvSpPr>
          <p:nvPr>
            <p:ph idx="1"/>
          </p:nvPr>
        </p:nvSpPr>
        <p:spPr>
          <a:xfrm>
            <a:off x="743578" y="1584465"/>
            <a:ext cx="11123525" cy="4351338"/>
          </a:xfrm>
        </p:spPr>
        <p:txBody>
          <a:bodyPr>
            <a:normAutofit lnSpcReduction="10000"/>
          </a:bodyPr>
          <a:lstStyle/>
          <a:p>
            <a:pPr marL="0" indent="0" algn="ctr">
              <a:buNone/>
            </a:pPr>
            <a:r>
              <a:rPr lang="en-US" sz="3200" dirty="0"/>
              <a:t>More housing types </a:t>
            </a:r>
          </a:p>
          <a:p>
            <a:pPr marL="0" indent="0" algn="ctr">
              <a:buNone/>
            </a:pPr>
            <a:r>
              <a:rPr lang="en-US" sz="3200" dirty="0"/>
              <a:t>+ smaller size, scaled by number of units </a:t>
            </a:r>
          </a:p>
          <a:p>
            <a:pPr marL="0" indent="0" algn="ctr">
              <a:buNone/>
            </a:pPr>
            <a:r>
              <a:rPr lang="en-US" sz="3200" dirty="0"/>
              <a:t>+ allowed everywhere </a:t>
            </a:r>
          </a:p>
          <a:p>
            <a:pPr marL="0" indent="0" algn="ctr">
              <a:buNone/>
            </a:pPr>
            <a:r>
              <a:rPr lang="en-US" sz="3200" dirty="0"/>
              <a:t>= </a:t>
            </a:r>
          </a:p>
          <a:p>
            <a:pPr marL="0" indent="0" algn="ctr">
              <a:buNone/>
            </a:pPr>
            <a:r>
              <a:rPr lang="en-US" sz="3200" dirty="0"/>
              <a:t>More units </a:t>
            </a:r>
          </a:p>
          <a:p>
            <a:pPr marL="0" indent="0" algn="ctr">
              <a:buNone/>
            </a:pPr>
            <a:r>
              <a:rPr lang="en-US" sz="3200" dirty="0"/>
              <a:t>smaller units</a:t>
            </a:r>
          </a:p>
          <a:p>
            <a:pPr marL="0" indent="0" algn="ctr">
              <a:buNone/>
            </a:pPr>
            <a:r>
              <a:rPr lang="en-US" sz="3200" dirty="0"/>
              <a:t>less-expensive units</a:t>
            </a:r>
          </a:p>
          <a:p>
            <a:pPr marL="0" indent="0" algn="ctr">
              <a:buNone/>
            </a:pPr>
            <a:r>
              <a:rPr lang="en-US" sz="3200" dirty="0"/>
              <a:t>and less displacement overall</a:t>
            </a:r>
          </a:p>
          <a:p>
            <a:endParaRPr lang="en-US" sz="3200" dirty="0"/>
          </a:p>
          <a:p>
            <a:pPr marL="0" indent="0">
              <a:buNone/>
            </a:pPr>
            <a:endParaRPr lang="en-US" sz="3200" dirty="0"/>
          </a:p>
          <a:p>
            <a:pPr marL="0" indent="0">
              <a:buNone/>
            </a:pPr>
            <a:endParaRPr lang="en-US" sz="3200" dirty="0"/>
          </a:p>
        </p:txBody>
      </p:sp>
      <p:sp>
        <p:nvSpPr>
          <p:cNvPr id="8" name="Title 1">
            <a:extLst>
              <a:ext uri="{FF2B5EF4-FFF2-40B4-BE49-F238E27FC236}">
                <a16:creationId xmlns:a16="http://schemas.microsoft.com/office/drawing/2014/main" id="{30ED18AD-EEA6-41E3-BD6A-5B937115551B}"/>
              </a:ext>
            </a:extLst>
          </p:cNvPr>
          <p:cNvSpPr txBox="1">
            <a:spLocks noGrp="1"/>
          </p:cNvSpPr>
          <p:nvPr>
            <p:ph type="title"/>
          </p:nvPr>
        </p:nvSpPr>
        <p:spPr>
          <a:xfrm>
            <a:off x="838200" y="365125"/>
            <a:ext cx="10515600" cy="1325563"/>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Summary</a:t>
            </a:r>
          </a:p>
        </p:txBody>
      </p:sp>
      <p:sp>
        <p:nvSpPr>
          <p:cNvPr id="4" name="Slide Number Placeholder 3">
            <a:extLst>
              <a:ext uri="{FF2B5EF4-FFF2-40B4-BE49-F238E27FC236}">
                <a16:creationId xmlns:a16="http://schemas.microsoft.com/office/drawing/2014/main" id="{150E203B-1B2E-4ACF-9DF0-734D2F3DFAF4}"/>
              </a:ext>
            </a:extLst>
          </p:cNvPr>
          <p:cNvSpPr txBox="1">
            <a:spLocks/>
          </p:cNvSpPr>
          <p:nvPr/>
        </p:nvSpPr>
        <p:spPr>
          <a:xfrm>
            <a:off x="9438688" y="63381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 </a:t>
            </a:r>
            <a:fld id="{E007ACF2-4744-4192-A071-5BDDF650346A}" type="slidenum">
              <a:rPr lang="en-US" smtClean="0"/>
              <a:pPr>
                <a:defRPr/>
              </a:pPr>
              <a:t>49</a:t>
            </a:fld>
            <a:endParaRPr lang="en-US" dirty="0"/>
          </a:p>
        </p:txBody>
      </p:sp>
    </p:spTree>
    <p:extLst>
      <p:ext uri="{BB962C8B-B14F-4D97-AF65-F5344CB8AC3E}">
        <p14:creationId xmlns:p14="http://schemas.microsoft.com/office/powerpoint/2010/main" val="357588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CDD11F-0D86-4E6D-A8BC-C447C5B33F2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eaLnBrk="1" hangingPunct="1">
              <a:lnSpc>
                <a:spcPct val="90000"/>
              </a:lnSpc>
              <a:spcAft>
                <a:spcPts val="600"/>
              </a:spcAft>
            </a:pPr>
            <a:r>
              <a:rPr lang="en-US" sz="4400">
                <a:solidFill>
                  <a:schemeClr val="tx1"/>
                </a:solidFill>
              </a:rPr>
              <a:t>Changing Needs</a:t>
            </a:r>
          </a:p>
        </p:txBody>
      </p:sp>
      <p:sp>
        <p:nvSpPr>
          <p:cNvPr id="3" name="Content Placeholder 2">
            <a:extLst>
              <a:ext uri="{FF2B5EF4-FFF2-40B4-BE49-F238E27FC236}">
                <a16:creationId xmlns:a16="http://schemas.microsoft.com/office/drawing/2014/main" id="{A005EDC5-376A-4901-A7A9-D83883BC87A6}"/>
              </a:ext>
            </a:extLst>
          </p:cNvPr>
          <p:cNvSpPr>
            <a:spLocks noGrp="1"/>
          </p:cNvSpPr>
          <p:nvPr>
            <p:ph idx="1"/>
          </p:nvPr>
        </p:nvSpPr>
        <p:spPr>
          <a:xfrm>
            <a:off x="838200" y="1825625"/>
            <a:ext cx="5015484" cy="4351338"/>
          </a:xfrm>
        </p:spPr>
        <p:txBody>
          <a:bodyPr vert="horz" lIns="91440" tIns="45720" rIns="91440" bIns="45720" rtlCol="0">
            <a:normAutofit/>
          </a:bodyPr>
          <a:lstStyle/>
          <a:p>
            <a:r>
              <a:rPr lang="en-US" sz="2400" dirty="0"/>
              <a:t>260,000 more people expected in 123,000 new households</a:t>
            </a:r>
          </a:p>
          <a:p>
            <a:r>
              <a:rPr lang="en-US" sz="2400" dirty="0"/>
              <a:t>Smaller household sizes</a:t>
            </a:r>
          </a:p>
          <a:p>
            <a:r>
              <a:rPr lang="en-US" sz="2400" dirty="0"/>
              <a:t>Smaller percentage of households with children</a:t>
            </a:r>
          </a:p>
          <a:p>
            <a:r>
              <a:rPr lang="en-US" sz="2400" dirty="0"/>
              <a:t>Greater racial diversity</a:t>
            </a:r>
          </a:p>
          <a:p>
            <a:r>
              <a:rPr lang="en-US" sz="2400" dirty="0"/>
              <a:t>Aging population wanting to age in place</a:t>
            </a:r>
          </a:p>
          <a:p>
            <a:endParaRPr lang="en-US" sz="2000" dirty="0"/>
          </a:p>
        </p:txBody>
      </p:sp>
      <p:pic>
        <p:nvPicPr>
          <p:cNvPr id="2" name="Picture 1">
            <a:extLst>
              <a:ext uri="{FF2B5EF4-FFF2-40B4-BE49-F238E27FC236}">
                <a16:creationId xmlns:a16="http://schemas.microsoft.com/office/drawing/2014/main" id="{5B36993D-9EE6-4D96-A28C-B2C242C12BE3}"/>
              </a:ext>
            </a:extLst>
          </p:cNvPr>
          <p:cNvPicPr>
            <a:picLocks noChangeAspect="1"/>
          </p:cNvPicPr>
          <p:nvPr/>
        </p:nvPicPr>
        <p:blipFill rotWithShape="1">
          <a:blip r:embed="rId3"/>
          <a:srcRect r="8556" b="-2"/>
          <a:stretch/>
        </p:blipFill>
        <p:spPr>
          <a:xfrm>
            <a:off x="5727561" y="1584597"/>
            <a:ext cx="5426110" cy="4592366"/>
          </a:xfrm>
          <a:prstGeom prst="rect">
            <a:avLst/>
          </a:prstGeom>
        </p:spPr>
      </p:pic>
      <p:sp>
        <p:nvSpPr>
          <p:cNvPr id="4" name="Slide Number Placeholder 3">
            <a:extLst>
              <a:ext uri="{FF2B5EF4-FFF2-40B4-BE49-F238E27FC236}">
                <a16:creationId xmlns:a16="http://schemas.microsoft.com/office/drawing/2014/main" id="{8BB4388C-D4DC-483C-BCC4-0C281C4DD106}"/>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a:spcAft>
                <a:spcPts val="600"/>
              </a:spcAft>
              <a:defRPr/>
            </a:pPr>
            <a:r>
              <a:rPr lang="en-US">
                <a:solidFill>
                  <a:prstClr val="black">
                    <a:tint val="75000"/>
                  </a:prstClr>
                </a:solidFill>
                <a:latin typeface="Calibri" panose="020F0502020204030204"/>
              </a:rPr>
              <a:t>Residential Infill Project | </a:t>
            </a:r>
            <a:fld id="{E007ACF2-4744-4192-A071-5BDDF650346A}" type="slidenum">
              <a:rPr lang="en-US" smtClean="0">
                <a:solidFill>
                  <a:prstClr val="black">
                    <a:tint val="75000"/>
                  </a:prstClr>
                </a:solidFill>
                <a:latin typeface="Calibri" panose="020F0502020204030204"/>
              </a:rPr>
              <a:pPr algn="r">
                <a:spcAft>
                  <a:spcPts val="600"/>
                </a:spcAft>
                <a:defRPr/>
              </a:pPr>
              <a:t>5</a:t>
            </a:fld>
            <a:endParaRPr lang="en-US">
              <a:solidFill>
                <a:prstClr val="black">
                  <a:tint val="75000"/>
                </a:prstClr>
              </a:solidFill>
              <a:latin typeface="Calibri" panose="020F0502020204030204"/>
            </a:endParaRPr>
          </a:p>
        </p:txBody>
      </p:sp>
      <p:sp>
        <p:nvSpPr>
          <p:cNvPr id="6" name="Rectangle 5">
            <a:extLst>
              <a:ext uri="{FF2B5EF4-FFF2-40B4-BE49-F238E27FC236}">
                <a16:creationId xmlns:a16="http://schemas.microsoft.com/office/drawing/2014/main" id="{0EB3A893-89B5-4639-96A6-90954C591D72}"/>
              </a:ext>
            </a:extLst>
          </p:cNvPr>
          <p:cNvSpPr/>
          <p:nvPr/>
        </p:nvSpPr>
        <p:spPr>
          <a:xfrm>
            <a:off x="10920248" y="4950372"/>
            <a:ext cx="325821" cy="50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32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80D70-D312-4E9E-B0EC-5FD7C4ECF50C}"/>
              </a:ext>
            </a:extLst>
          </p:cNvPr>
          <p:cNvSpPr>
            <a:spLocks noGrp="1"/>
          </p:cNvSpPr>
          <p:nvPr>
            <p:ph idx="1"/>
          </p:nvPr>
        </p:nvSpPr>
        <p:spPr>
          <a:xfrm>
            <a:off x="723481" y="1825625"/>
            <a:ext cx="11123525" cy="4351338"/>
          </a:xfrm>
        </p:spPr>
        <p:txBody>
          <a:bodyPr>
            <a:normAutofit/>
          </a:bodyPr>
          <a:lstStyle/>
          <a:p>
            <a:r>
              <a:rPr lang="en-US" sz="3200" b="1" dirty="0">
                <a:solidFill>
                  <a:schemeClr val="tx2"/>
                </a:solidFill>
              </a:rPr>
              <a:t>Housing Opportunities Initiative:</a:t>
            </a:r>
          </a:p>
          <a:p>
            <a:pPr lvl="1"/>
            <a:r>
              <a:rPr lang="en-US" sz="2800" b="1" dirty="0">
                <a:solidFill>
                  <a:schemeClr val="tx2"/>
                </a:solidFill>
              </a:rPr>
              <a:t>Residential Infill Project</a:t>
            </a:r>
          </a:p>
          <a:p>
            <a:pPr lvl="1"/>
            <a:r>
              <a:rPr lang="en-US" sz="2800" b="1" dirty="0">
                <a:solidFill>
                  <a:schemeClr val="tx2"/>
                </a:solidFill>
              </a:rPr>
              <a:t>Better Housing by Design</a:t>
            </a:r>
            <a:endParaRPr lang="en-US" sz="2800" b="1" dirty="0">
              <a:solidFill>
                <a:srgbClr val="7030A0"/>
              </a:solidFill>
            </a:endParaRPr>
          </a:p>
          <a:p>
            <a:pPr lvl="1"/>
            <a:r>
              <a:rPr lang="en-US" sz="2800" b="1" dirty="0">
                <a:solidFill>
                  <a:schemeClr val="tx2"/>
                </a:solidFill>
              </a:rPr>
              <a:t>Citywide Anti-Displacement Action Plan</a:t>
            </a:r>
          </a:p>
          <a:p>
            <a:pPr marL="0" indent="0">
              <a:buNone/>
            </a:pPr>
            <a:endParaRPr lang="en-US" sz="3200" b="1" dirty="0">
              <a:solidFill>
                <a:schemeClr val="tx2"/>
              </a:solidFill>
            </a:endParaRPr>
          </a:p>
          <a:p>
            <a:r>
              <a:rPr lang="en-US" sz="3200" b="1" dirty="0">
                <a:solidFill>
                  <a:schemeClr val="tx2"/>
                </a:solidFill>
              </a:rPr>
              <a:t>HB2001</a:t>
            </a:r>
            <a:r>
              <a:rPr lang="en-US" sz="3200" dirty="0"/>
              <a:t> 	Allow duplexes everywhere and 3-plex and 4-plex 		somewhere</a:t>
            </a:r>
          </a:p>
          <a:p>
            <a:r>
              <a:rPr lang="en-US" sz="3200" b="1" dirty="0">
                <a:solidFill>
                  <a:schemeClr val="tx2"/>
                </a:solidFill>
              </a:rPr>
              <a:t>SB534</a:t>
            </a:r>
            <a:r>
              <a:rPr lang="en-US" sz="3200" dirty="0"/>
              <a:t> 	Allow development on all historically platted lots </a:t>
            </a:r>
          </a:p>
          <a:p>
            <a:endParaRPr lang="en-US" sz="3200" dirty="0"/>
          </a:p>
        </p:txBody>
      </p:sp>
      <p:sp>
        <p:nvSpPr>
          <p:cNvPr id="8" name="Title 1">
            <a:extLst>
              <a:ext uri="{FF2B5EF4-FFF2-40B4-BE49-F238E27FC236}">
                <a16:creationId xmlns:a16="http://schemas.microsoft.com/office/drawing/2014/main" id="{30ED18AD-EEA6-41E3-BD6A-5B937115551B}"/>
              </a:ext>
            </a:extLst>
          </p:cNvPr>
          <p:cNvSpPr txBox="1">
            <a:spLocks noGrp="1"/>
          </p:cNvSpPr>
          <p:nvPr>
            <p:ph type="title"/>
          </p:nvPr>
        </p:nvSpPr>
        <p:spPr>
          <a:xfrm>
            <a:off x="838200" y="365125"/>
            <a:ext cx="10515600" cy="1325563"/>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Related Efforts</a:t>
            </a:r>
          </a:p>
        </p:txBody>
      </p:sp>
      <p:sp>
        <p:nvSpPr>
          <p:cNvPr id="4" name="Slide Number Placeholder 3">
            <a:extLst>
              <a:ext uri="{FF2B5EF4-FFF2-40B4-BE49-F238E27FC236}">
                <a16:creationId xmlns:a16="http://schemas.microsoft.com/office/drawing/2014/main" id="{150E203B-1B2E-4ACF-9DF0-734D2F3DFAF4}"/>
              </a:ext>
            </a:extLst>
          </p:cNvPr>
          <p:cNvSpPr txBox="1">
            <a:spLocks/>
          </p:cNvSpPr>
          <p:nvPr/>
        </p:nvSpPr>
        <p:spPr>
          <a:xfrm>
            <a:off x="9438688" y="63381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 </a:t>
            </a:r>
            <a:fld id="{E007ACF2-4744-4192-A071-5BDDF650346A}" type="slidenum">
              <a:rPr lang="en-US" smtClean="0"/>
              <a:pPr>
                <a:defRPr/>
              </a:pPr>
              <a:t>50</a:t>
            </a:fld>
            <a:endParaRPr lang="en-US" dirty="0"/>
          </a:p>
        </p:txBody>
      </p:sp>
    </p:spTree>
    <p:extLst>
      <p:ext uri="{BB962C8B-B14F-4D97-AF65-F5344CB8AC3E}">
        <p14:creationId xmlns:p14="http://schemas.microsoft.com/office/powerpoint/2010/main" val="16588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80D70-D312-4E9E-B0EC-5FD7C4ECF50C}"/>
              </a:ext>
            </a:extLst>
          </p:cNvPr>
          <p:cNvSpPr>
            <a:spLocks noGrp="1"/>
          </p:cNvSpPr>
          <p:nvPr>
            <p:ph idx="1"/>
          </p:nvPr>
        </p:nvSpPr>
        <p:spPr>
          <a:xfrm>
            <a:off x="723481" y="1825625"/>
            <a:ext cx="11123525" cy="4351338"/>
          </a:xfrm>
        </p:spPr>
        <p:txBody>
          <a:bodyPr>
            <a:normAutofit/>
          </a:bodyPr>
          <a:lstStyle/>
          <a:p>
            <a:pPr marL="0" indent="0">
              <a:buNone/>
            </a:pPr>
            <a:r>
              <a:rPr lang="en-US" sz="3200" b="1" dirty="0"/>
              <a:t>October 2, </a:t>
            </a:r>
            <a:r>
              <a:rPr lang="en-US" sz="3200" b="1" dirty="0" err="1"/>
              <a:t>3PM</a:t>
            </a:r>
            <a:r>
              <a:rPr lang="en-US" sz="3200" dirty="0"/>
              <a:t>	Better Housing by Design (BHD) at City Council</a:t>
            </a:r>
          </a:p>
          <a:p>
            <a:pPr marL="0" indent="0">
              <a:buNone/>
            </a:pPr>
            <a:endParaRPr lang="en-US" sz="3200" dirty="0"/>
          </a:p>
          <a:p>
            <a:pPr marL="0" indent="0">
              <a:buNone/>
            </a:pPr>
            <a:r>
              <a:rPr lang="en-US" sz="3200" b="1" dirty="0"/>
              <a:t>Fall 2019</a:t>
            </a:r>
            <a:r>
              <a:rPr lang="en-US" sz="3200" dirty="0"/>
              <a:t>		RIP City Council Hearings</a:t>
            </a:r>
          </a:p>
          <a:p>
            <a:pPr marL="0" indent="0">
              <a:buNone/>
            </a:pPr>
            <a:endParaRPr lang="en-US" sz="3200" dirty="0"/>
          </a:p>
          <a:p>
            <a:pPr marL="0" indent="0">
              <a:buNone/>
            </a:pPr>
            <a:r>
              <a:rPr lang="en-US" sz="3200" b="1" dirty="0"/>
              <a:t>Early 2020</a:t>
            </a:r>
            <a:r>
              <a:rPr lang="en-US" sz="3200" dirty="0"/>
              <a:t>		RIP City Council vote</a:t>
            </a:r>
          </a:p>
          <a:p>
            <a:pPr marL="0" indent="0">
              <a:buNone/>
            </a:pPr>
            <a:endParaRPr lang="en-US" sz="3200" dirty="0"/>
          </a:p>
          <a:p>
            <a:pPr marL="0" indent="0">
              <a:buNone/>
            </a:pPr>
            <a:r>
              <a:rPr lang="en-US" sz="3200" b="1" dirty="0"/>
              <a:t>Spring 2020</a:t>
            </a:r>
            <a:r>
              <a:rPr lang="en-US" sz="3200" dirty="0"/>
              <a:t>	RIP/BHD Effective</a:t>
            </a:r>
          </a:p>
          <a:p>
            <a:pPr marL="0" indent="0">
              <a:buNone/>
            </a:pPr>
            <a:endParaRPr lang="en-US" sz="3200" dirty="0"/>
          </a:p>
          <a:p>
            <a:pPr marL="0" indent="0">
              <a:buNone/>
            </a:pPr>
            <a:endParaRPr lang="en-US" sz="3200" dirty="0"/>
          </a:p>
          <a:p>
            <a:pPr marL="0" indent="0">
              <a:buNone/>
            </a:pPr>
            <a:endParaRPr lang="en-US" sz="3200" dirty="0"/>
          </a:p>
        </p:txBody>
      </p:sp>
      <p:sp>
        <p:nvSpPr>
          <p:cNvPr id="8" name="Title 1">
            <a:extLst>
              <a:ext uri="{FF2B5EF4-FFF2-40B4-BE49-F238E27FC236}">
                <a16:creationId xmlns:a16="http://schemas.microsoft.com/office/drawing/2014/main" id="{30ED18AD-EEA6-41E3-BD6A-5B937115551B}"/>
              </a:ext>
            </a:extLst>
          </p:cNvPr>
          <p:cNvSpPr txBox="1">
            <a:spLocks noGrp="1"/>
          </p:cNvSpPr>
          <p:nvPr>
            <p:ph type="title"/>
          </p:nvPr>
        </p:nvSpPr>
        <p:spPr>
          <a:xfrm>
            <a:off x="838200" y="365125"/>
            <a:ext cx="10515600" cy="1325563"/>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Next Steps</a:t>
            </a:r>
          </a:p>
        </p:txBody>
      </p:sp>
      <p:sp>
        <p:nvSpPr>
          <p:cNvPr id="4" name="Slide Number Placeholder 3">
            <a:extLst>
              <a:ext uri="{FF2B5EF4-FFF2-40B4-BE49-F238E27FC236}">
                <a16:creationId xmlns:a16="http://schemas.microsoft.com/office/drawing/2014/main" id="{150E203B-1B2E-4ACF-9DF0-734D2F3DFAF4}"/>
              </a:ext>
            </a:extLst>
          </p:cNvPr>
          <p:cNvSpPr txBox="1">
            <a:spLocks/>
          </p:cNvSpPr>
          <p:nvPr/>
        </p:nvSpPr>
        <p:spPr>
          <a:xfrm>
            <a:off x="9438688" y="63381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 </a:t>
            </a:r>
            <a:fld id="{E007ACF2-4744-4192-A071-5BDDF650346A}" type="slidenum">
              <a:rPr lang="en-US" smtClean="0"/>
              <a:pPr>
                <a:defRPr/>
              </a:pPr>
              <a:t>51</a:t>
            </a:fld>
            <a:endParaRPr lang="en-US" dirty="0"/>
          </a:p>
        </p:txBody>
      </p:sp>
    </p:spTree>
    <p:extLst>
      <p:ext uri="{BB962C8B-B14F-4D97-AF65-F5344CB8AC3E}">
        <p14:creationId xmlns:p14="http://schemas.microsoft.com/office/powerpoint/2010/main" val="407315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868E-5024-4CD6-BE8E-7DF286350BF4}"/>
              </a:ext>
            </a:extLst>
          </p:cNvPr>
          <p:cNvSpPr>
            <a:spLocks noGrp="1"/>
          </p:cNvSpPr>
          <p:nvPr>
            <p:ph type="title"/>
          </p:nvPr>
        </p:nvSpPr>
        <p:spPr>
          <a:xfrm>
            <a:off x="781259" y="4572000"/>
            <a:ext cx="1986987" cy="1143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fontAlgn="base" hangingPunct="0">
              <a:spcAft>
                <a:spcPct val="0"/>
              </a:spcAft>
            </a:pPr>
            <a:r>
              <a:rPr lang="en-US" sz="4000" b="1" dirty="0">
                <a:solidFill>
                  <a:schemeClr val="tx2"/>
                </a:solidFill>
              </a:rPr>
              <a:t>1920</a:t>
            </a:r>
          </a:p>
        </p:txBody>
      </p:sp>
      <p:sp>
        <p:nvSpPr>
          <p:cNvPr id="4" name="Slide Number Placeholder 3">
            <a:extLst>
              <a:ext uri="{FF2B5EF4-FFF2-40B4-BE49-F238E27FC236}">
                <a16:creationId xmlns:a16="http://schemas.microsoft.com/office/drawing/2014/main" id="{F47E9D44-BA81-4E79-86D5-3B227A46DEFA}"/>
              </a:ext>
            </a:extLst>
          </p:cNvPr>
          <p:cNvSpPr>
            <a:spLocks noGrp="1"/>
          </p:cNvSpPr>
          <p:nvPr>
            <p:ph type="sldNum" sz="quarter" idx="10"/>
          </p:nvPr>
        </p:nvSpPr>
        <p:spPr>
          <a:xfrm>
            <a:off x="9448800" y="6343650"/>
            <a:ext cx="2743200" cy="365125"/>
          </a:xfrm>
        </p:spPr>
        <p:txBody>
          <a:bodyPr/>
          <a:lstStyle/>
          <a:p>
            <a:pPr>
              <a:defRPr/>
            </a:pPr>
            <a:r>
              <a:rPr lang="en-US" dirty="0"/>
              <a:t>Residential Infill Project | </a:t>
            </a:r>
            <a:fld id="{E007ACF2-4744-4192-A071-5BDDF650346A}" type="slidenum">
              <a:rPr lang="en-US" smtClean="0"/>
              <a:pPr>
                <a:defRPr/>
              </a:pPr>
              <a:t>6</a:t>
            </a:fld>
            <a:endParaRPr lang="en-US" dirty="0"/>
          </a:p>
        </p:txBody>
      </p:sp>
      <p:pic>
        <p:nvPicPr>
          <p:cNvPr id="6" name="Picture 20" descr="http://www.propertyshark.com/Real-Estate-Reports/wp-content/uploads/2016/09/npimage_1920.png">
            <a:extLst>
              <a:ext uri="{FF2B5EF4-FFF2-40B4-BE49-F238E27FC236}">
                <a16:creationId xmlns:a16="http://schemas.microsoft.com/office/drawing/2014/main" id="{701F82A6-7366-4F41-80F4-608C30711F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32" t="34520" r="25599" b="17561"/>
          <a:stretch/>
        </p:blipFill>
        <p:spPr bwMode="auto">
          <a:xfrm>
            <a:off x="331364" y="2773247"/>
            <a:ext cx="2886778" cy="20044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98FFD83-2DFB-4777-8525-BAD0D560E847}"/>
              </a:ext>
            </a:extLst>
          </p:cNvPr>
          <p:cNvSpPr txBox="1">
            <a:spLocks/>
          </p:cNvSpPr>
          <p:nvPr/>
        </p:nvSpPr>
        <p:spPr bwMode="auto">
          <a:xfrm>
            <a:off x="4293090" y="4572000"/>
            <a:ext cx="19869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r>
              <a:rPr lang="en-US" dirty="0"/>
              <a:t>1980</a:t>
            </a:r>
          </a:p>
        </p:txBody>
      </p:sp>
      <p:pic>
        <p:nvPicPr>
          <p:cNvPr id="7" name="Picture 8" descr="http://www.propertyshark.com/Real-Estate-Reports/wp-content/uploads/2016/09/npimage_1980.png">
            <a:extLst>
              <a:ext uri="{FF2B5EF4-FFF2-40B4-BE49-F238E27FC236}">
                <a16:creationId xmlns:a16="http://schemas.microsoft.com/office/drawing/2014/main" id="{822DA97F-7EB1-4738-8DB0-FB09EC878E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66" t="32868" r="19912" b="12333"/>
          <a:stretch/>
        </p:blipFill>
        <p:spPr bwMode="auto">
          <a:xfrm>
            <a:off x="3501280" y="2485530"/>
            <a:ext cx="3570609" cy="229215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F746D8D-9319-4AAA-B3C8-435FAE53C6DF}"/>
              </a:ext>
            </a:extLst>
          </p:cNvPr>
          <p:cNvSpPr txBox="1">
            <a:spLocks/>
          </p:cNvSpPr>
          <p:nvPr/>
        </p:nvSpPr>
        <p:spPr bwMode="auto">
          <a:xfrm>
            <a:off x="8751437" y="4572000"/>
            <a:ext cx="181268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a:lstStyle>
          <a:p>
            <a:r>
              <a:rPr lang="en-US" dirty="0"/>
              <a:t>2010</a:t>
            </a:r>
          </a:p>
        </p:txBody>
      </p:sp>
      <p:pic>
        <p:nvPicPr>
          <p:cNvPr id="9" name="Picture 2" descr="http://www.propertyshark.com/Real-Estate-Reports/wp-content/uploads/2016/09/npimage_2010.png">
            <a:extLst>
              <a:ext uri="{FF2B5EF4-FFF2-40B4-BE49-F238E27FC236}">
                <a16:creationId xmlns:a16="http://schemas.microsoft.com/office/drawing/2014/main" id="{C86267E3-23E5-4938-9F79-CBE0DE3CB8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30" t="19888" r="5005" b="2614"/>
          <a:stretch/>
        </p:blipFill>
        <p:spPr bwMode="auto">
          <a:xfrm>
            <a:off x="7355025" y="1936504"/>
            <a:ext cx="4589606" cy="284118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3D67958-9965-46DC-A896-8AB5537C2B26}"/>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Household and House Size</a:t>
            </a:r>
          </a:p>
        </p:txBody>
      </p:sp>
    </p:spTree>
    <p:extLst>
      <p:ext uri="{BB962C8B-B14F-4D97-AF65-F5344CB8AC3E}">
        <p14:creationId xmlns:p14="http://schemas.microsoft.com/office/powerpoint/2010/main" val="137621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1BAF1-BD7E-4669-A0F9-C9E28EA205CB}"/>
              </a:ext>
            </a:extLst>
          </p:cNvPr>
          <p:cNvPicPr>
            <a:picLocks noChangeAspect="1"/>
          </p:cNvPicPr>
          <p:nvPr/>
        </p:nvPicPr>
        <p:blipFill>
          <a:blip r:embed="rId3"/>
          <a:stretch>
            <a:fillRect/>
          </a:stretch>
        </p:blipFill>
        <p:spPr>
          <a:xfrm>
            <a:off x="4976516" y="2150068"/>
            <a:ext cx="7064946" cy="3928001"/>
          </a:xfrm>
          <a:prstGeom prst="rect">
            <a:avLst/>
          </a:prstGeom>
        </p:spPr>
      </p:pic>
      <p:sp>
        <p:nvSpPr>
          <p:cNvPr id="7" name="Title 1">
            <a:extLst>
              <a:ext uri="{FF2B5EF4-FFF2-40B4-BE49-F238E27FC236}">
                <a16:creationId xmlns:a16="http://schemas.microsoft.com/office/drawing/2014/main" id="{5DB5C4FB-6D98-4566-85E5-AF5C8083DB96}"/>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Current approach to infill</a:t>
            </a:r>
          </a:p>
        </p:txBody>
      </p:sp>
      <p:sp>
        <p:nvSpPr>
          <p:cNvPr id="9" name="Slide Number Placeholder 3">
            <a:extLst>
              <a:ext uri="{FF2B5EF4-FFF2-40B4-BE49-F238E27FC236}">
                <a16:creationId xmlns:a16="http://schemas.microsoft.com/office/drawing/2014/main" id="{26D1A6B6-4BA9-4BD5-B7DF-E365C23BAD91}"/>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7</a:t>
            </a:fld>
            <a:endParaRPr lang="en-US" dirty="0"/>
          </a:p>
        </p:txBody>
      </p:sp>
      <p:sp>
        <p:nvSpPr>
          <p:cNvPr id="2" name="TextBox 1">
            <a:extLst>
              <a:ext uri="{FF2B5EF4-FFF2-40B4-BE49-F238E27FC236}">
                <a16:creationId xmlns:a16="http://schemas.microsoft.com/office/drawing/2014/main" id="{37961DCE-0CE2-44BC-AD8E-291026AD5003}"/>
              </a:ext>
            </a:extLst>
          </p:cNvPr>
          <p:cNvSpPr txBox="1"/>
          <p:nvPr/>
        </p:nvSpPr>
        <p:spPr>
          <a:xfrm>
            <a:off x="537884" y="1355588"/>
            <a:ext cx="4047564" cy="3816429"/>
          </a:xfrm>
          <a:prstGeom prst="rect">
            <a:avLst/>
          </a:prstGeom>
          <a:noFill/>
        </p:spPr>
        <p:txBody>
          <a:bodyPr wrap="square" rtlCol="0">
            <a:spAutoFit/>
          </a:bodyPr>
          <a:lstStyle/>
          <a:p>
            <a:pPr marL="285750" indent="-285750">
              <a:buFont typeface="Arial" panose="020B0604020202020204" pitchFamily="34" charset="0"/>
              <a:buChar char="•"/>
            </a:pPr>
            <a:r>
              <a:rPr lang="en-US" sz="3200" dirty="0"/>
              <a:t>Height</a:t>
            </a:r>
          </a:p>
          <a:p>
            <a:pPr marL="285750" indent="-285750">
              <a:buFont typeface="Arial" panose="020B0604020202020204" pitchFamily="34" charset="0"/>
              <a:buChar char="•"/>
            </a:pPr>
            <a:r>
              <a:rPr lang="en-US" sz="3200" dirty="0"/>
              <a:t>Building Coverage</a:t>
            </a:r>
          </a:p>
          <a:p>
            <a:pPr marL="285750" indent="-285750">
              <a:buFont typeface="Arial" panose="020B0604020202020204" pitchFamily="34" charset="0"/>
              <a:buChar char="•"/>
            </a:pPr>
            <a:r>
              <a:rPr lang="en-US" sz="3200" dirty="0"/>
              <a:t>Setbacks</a:t>
            </a:r>
          </a:p>
          <a:p>
            <a:pPr marL="285750" indent="-285750">
              <a:buFont typeface="Arial" panose="020B0604020202020204" pitchFamily="34" charset="0"/>
              <a:buChar char="•"/>
            </a:pPr>
            <a:r>
              <a:rPr lang="en-US" sz="3200" dirty="0"/>
              <a:t>Outdoor Yard Area</a:t>
            </a:r>
          </a:p>
          <a:p>
            <a:pPr marL="285750" indent="-285750">
              <a:buFont typeface="Arial" panose="020B0604020202020204" pitchFamily="34" charset="0"/>
              <a:buChar char="•"/>
            </a:pPr>
            <a:r>
              <a:rPr lang="en-US" sz="3200" dirty="0"/>
              <a:t>Relation to street – main entrance,</a:t>
            </a:r>
            <a:br>
              <a:rPr lang="en-US" sz="3200" dirty="0"/>
            </a:br>
            <a:r>
              <a:rPr lang="en-US" sz="3200" dirty="0"/>
              <a:t>windows, garages</a:t>
            </a:r>
          </a:p>
          <a:p>
            <a:endParaRPr lang="en-US" dirty="0"/>
          </a:p>
        </p:txBody>
      </p:sp>
    </p:spTree>
    <p:extLst>
      <p:ext uri="{BB962C8B-B14F-4D97-AF65-F5344CB8AC3E}">
        <p14:creationId xmlns:p14="http://schemas.microsoft.com/office/powerpoint/2010/main" val="194576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B4388C-D4DC-483C-BCC4-0C281C4DD106}"/>
              </a:ext>
            </a:extLst>
          </p:cNvPr>
          <p:cNvSpPr>
            <a:spLocks noGrp="1"/>
          </p:cNvSpPr>
          <p:nvPr>
            <p:ph type="sldNum" sz="quarter" idx="10"/>
          </p:nvPr>
        </p:nvSpPr>
        <p:spPr>
          <a:xfrm>
            <a:off x="9448800" y="6280150"/>
            <a:ext cx="2743200" cy="365125"/>
          </a:xfrm>
        </p:spPr>
        <p:txBody>
          <a:bodyPr/>
          <a:lstStyle/>
          <a:p>
            <a:pPr>
              <a:defRPr/>
            </a:pPr>
            <a:r>
              <a:rPr lang="en-US" dirty="0"/>
              <a:t>Residential Infill Project | </a:t>
            </a:r>
            <a:fld id="{E007ACF2-4744-4192-A071-5BDDF650346A}" type="slidenum">
              <a:rPr lang="en-US" smtClean="0"/>
              <a:pPr>
                <a:defRPr/>
              </a:pPr>
              <a:t>8</a:t>
            </a:fld>
            <a:endParaRPr lang="en-US" dirty="0"/>
          </a:p>
        </p:txBody>
      </p:sp>
      <p:sp>
        <p:nvSpPr>
          <p:cNvPr id="5" name="Title 1">
            <a:extLst>
              <a:ext uri="{FF2B5EF4-FFF2-40B4-BE49-F238E27FC236}">
                <a16:creationId xmlns:a16="http://schemas.microsoft.com/office/drawing/2014/main" id="{ADCDD11F-0D86-4E6D-A8BC-C447C5B33F23}"/>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Balancing Multiple Goals</a:t>
            </a:r>
          </a:p>
        </p:txBody>
      </p:sp>
      <p:pic>
        <p:nvPicPr>
          <p:cNvPr id="8" name="Picture 7" descr="C:\Users\ljonson\AppData\Local\Microsoft\Windows\INetCache\Content.Word\Wheel.jpg">
            <a:extLst>
              <a:ext uri="{FF2B5EF4-FFF2-40B4-BE49-F238E27FC236}">
                <a16:creationId xmlns:a16="http://schemas.microsoft.com/office/drawing/2014/main" id="{93311CF0-8B49-428A-8C46-7739B9673E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04456" y="1155560"/>
            <a:ext cx="5395965" cy="5124590"/>
          </a:xfrm>
          <a:prstGeom prst="rect">
            <a:avLst/>
          </a:prstGeom>
          <a:noFill/>
          <a:ln>
            <a:noFill/>
          </a:ln>
        </p:spPr>
      </p:pic>
    </p:spTree>
    <p:extLst>
      <p:ext uri="{BB962C8B-B14F-4D97-AF65-F5344CB8AC3E}">
        <p14:creationId xmlns:p14="http://schemas.microsoft.com/office/powerpoint/2010/main" val="361615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52E8AB-DDAE-4260-AF48-986B49342A27}"/>
              </a:ext>
            </a:extLst>
          </p:cNvPr>
          <p:cNvGrpSpPr/>
          <p:nvPr/>
        </p:nvGrpSpPr>
        <p:grpSpPr>
          <a:xfrm>
            <a:off x="627068" y="1354166"/>
            <a:ext cx="9902820" cy="4748184"/>
            <a:chOff x="627068" y="1354166"/>
            <a:chExt cx="9902820" cy="4748184"/>
          </a:xfrm>
        </p:grpSpPr>
        <p:pic>
          <p:nvPicPr>
            <p:cNvPr id="166914" name="Picture 3">
              <a:extLst>
                <a:ext uri="{FF2B5EF4-FFF2-40B4-BE49-F238E27FC236}">
                  <a16:creationId xmlns:a16="http://schemas.microsoft.com/office/drawing/2014/main" id="{DBDBA649-DE8B-4A5D-9617-7E4F6236B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658"/>
            <a:stretch>
              <a:fillRect/>
            </a:stretch>
          </p:blipFill>
          <p:spPr bwMode="auto">
            <a:xfrm>
              <a:off x="627068" y="1354166"/>
              <a:ext cx="9902820" cy="263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a:extLst>
                <a:ext uri="{FF2B5EF4-FFF2-40B4-BE49-F238E27FC236}">
                  <a16:creationId xmlns:a16="http://schemas.microsoft.com/office/drawing/2014/main" id="{2CF3F353-D777-49DF-920E-3636EBE391DE}"/>
                </a:ext>
              </a:extLst>
            </p:cNvPr>
            <p:cNvSpPr txBox="1">
              <a:spLocks noChangeArrowheads="1"/>
            </p:cNvSpPr>
            <p:nvPr/>
          </p:nvSpPr>
          <p:spPr bwMode="auto">
            <a:xfrm>
              <a:off x="1876425" y="4908550"/>
              <a:ext cx="22304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9pPr>
            </a:lstStyle>
            <a:p>
              <a:pPr>
                <a:spcBef>
                  <a:spcPct val="0"/>
                </a:spcBef>
                <a:buClrTx/>
                <a:buSzTx/>
                <a:buNone/>
                <a:defRPr/>
              </a:pPr>
              <a:r>
                <a:rPr lang="en-US" altLang="en-US" sz="2000" kern="0" dirty="0">
                  <a:solidFill>
                    <a:srgbClr val="000000"/>
                  </a:solidFill>
                </a:rPr>
                <a:t>Residential Infill Project</a:t>
              </a:r>
            </a:p>
            <a:p>
              <a:pPr>
                <a:spcBef>
                  <a:spcPct val="0"/>
                </a:spcBef>
                <a:buClrTx/>
                <a:buSzTx/>
                <a:buNone/>
                <a:defRPr/>
              </a:pPr>
              <a:r>
                <a:rPr lang="en-US" altLang="en-US" sz="1600" kern="0" dirty="0">
                  <a:solidFill>
                    <a:srgbClr val="000000"/>
                  </a:solidFill>
                </a:rPr>
                <a:t>Single-Dwelling Zones</a:t>
              </a:r>
            </a:p>
          </p:txBody>
        </p:sp>
        <p:sp>
          <p:nvSpPr>
            <p:cNvPr id="33797" name="TextBox 6">
              <a:extLst>
                <a:ext uri="{FF2B5EF4-FFF2-40B4-BE49-F238E27FC236}">
                  <a16:creationId xmlns:a16="http://schemas.microsoft.com/office/drawing/2014/main" id="{576AA2AC-3983-4B0A-A8BD-17B14A55966E}"/>
                </a:ext>
              </a:extLst>
            </p:cNvPr>
            <p:cNvSpPr txBox="1">
              <a:spLocks noChangeArrowheads="1"/>
            </p:cNvSpPr>
            <p:nvPr/>
          </p:nvSpPr>
          <p:spPr bwMode="auto">
            <a:xfrm>
              <a:off x="5005391" y="4895850"/>
              <a:ext cx="2105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9pPr>
            </a:lstStyle>
            <a:p>
              <a:pPr>
                <a:spcBef>
                  <a:spcPct val="0"/>
                </a:spcBef>
                <a:buClrTx/>
                <a:buSzTx/>
                <a:buNone/>
                <a:defRPr/>
              </a:pPr>
              <a:r>
                <a:rPr lang="en-US" altLang="en-US" sz="2000" kern="0" dirty="0">
                  <a:solidFill>
                    <a:srgbClr val="000000"/>
                  </a:solidFill>
                </a:rPr>
                <a:t>Better Housing by Design</a:t>
              </a:r>
            </a:p>
            <a:p>
              <a:pPr>
                <a:spcBef>
                  <a:spcPct val="0"/>
                </a:spcBef>
                <a:buClrTx/>
                <a:buSzTx/>
                <a:buNone/>
                <a:defRPr/>
              </a:pPr>
              <a:r>
                <a:rPr lang="en-US" altLang="en-US" sz="1600" kern="0" dirty="0">
                  <a:solidFill>
                    <a:srgbClr val="000000"/>
                  </a:solidFill>
                </a:rPr>
                <a:t>Multi-Dwelling Zones</a:t>
              </a:r>
            </a:p>
          </p:txBody>
        </p:sp>
        <p:sp>
          <p:nvSpPr>
            <p:cNvPr id="33798" name="TextBox 7">
              <a:extLst>
                <a:ext uri="{FF2B5EF4-FFF2-40B4-BE49-F238E27FC236}">
                  <a16:creationId xmlns:a16="http://schemas.microsoft.com/office/drawing/2014/main" id="{1830CB0C-E20C-40E8-AFC8-2F574C1B765E}"/>
                </a:ext>
              </a:extLst>
            </p:cNvPr>
            <p:cNvSpPr txBox="1">
              <a:spLocks noChangeArrowheads="1"/>
            </p:cNvSpPr>
            <p:nvPr/>
          </p:nvSpPr>
          <p:spPr bwMode="auto">
            <a:xfrm>
              <a:off x="8258178" y="4902200"/>
              <a:ext cx="210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115000"/>
                <a:buFont typeface="Wingdings" panose="05000000000000000000" pitchFamily="2" charset="2"/>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chemeClr val="accent2"/>
                </a:buClr>
                <a:buSzPct val="115000"/>
                <a:buFont typeface="Wingdings" panose="05000000000000000000" pitchFamily="2" charset="2"/>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chemeClr val="accent2"/>
                </a:buClr>
                <a:buSzPct val="115000"/>
                <a:buFont typeface="Wingdings" panose="05000000000000000000" pitchFamily="2" charset="2"/>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5000"/>
                <a:buFont typeface="Wingdings" panose="05000000000000000000" pitchFamily="2" charset="2"/>
                <a:buChar char="§"/>
                <a:defRPr sz="2000">
                  <a:solidFill>
                    <a:schemeClr val="tx1"/>
                  </a:solidFill>
                  <a:latin typeface="Trebuchet MS" panose="020B0603020202020204" pitchFamily="34" charset="0"/>
                  <a:ea typeface="MS PGothic" panose="020B0600070205080204" pitchFamily="34" charset="-128"/>
                </a:defRPr>
              </a:lvl9pPr>
            </a:lstStyle>
            <a:p>
              <a:pPr>
                <a:spcBef>
                  <a:spcPct val="0"/>
                </a:spcBef>
                <a:buClrTx/>
                <a:buSzTx/>
                <a:buNone/>
                <a:defRPr/>
              </a:pPr>
              <a:r>
                <a:rPr lang="en-US" altLang="en-US" sz="2000" kern="0" dirty="0">
                  <a:solidFill>
                    <a:srgbClr val="000000"/>
                  </a:solidFill>
                </a:rPr>
                <a:t>Mixed Use Zones Project</a:t>
              </a:r>
            </a:p>
            <a:p>
              <a:pPr>
                <a:spcBef>
                  <a:spcPct val="0"/>
                </a:spcBef>
                <a:buClrTx/>
                <a:buSzTx/>
                <a:buNone/>
                <a:defRPr/>
              </a:pPr>
              <a:r>
                <a:rPr lang="en-US" altLang="en-US" sz="1600" kern="0" dirty="0">
                  <a:solidFill>
                    <a:srgbClr val="000000"/>
                  </a:solidFill>
                </a:rPr>
                <a:t>Commercial/Mixed Use Zones</a:t>
              </a:r>
            </a:p>
          </p:txBody>
        </p:sp>
        <p:cxnSp>
          <p:nvCxnSpPr>
            <p:cNvPr id="10" name="Straight Connector 9">
              <a:extLst>
                <a:ext uri="{FF2B5EF4-FFF2-40B4-BE49-F238E27FC236}">
                  <a16:creationId xmlns:a16="http://schemas.microsoft.com/office/drawing/2014/main" id="{779F0504-623A-405A-9269-A909B7AF7336}"/>
                </a:ext>
              </a:extLst>
            </p:cNvPr>
            <p:cNvCxnSpPr>
              <a:cxnSpLocks/>
            </p:cNvCxnSpPr>
            <p:nvPr/>
          </p:nvCxnSpPr>
          <p:spPr>
            <a:xfrm>
              <a:off x="1065004" y="3891208"/>
              <a:ext cx="0" cy="219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0F3F9E-8A66-41E0-B451-4EA023405663}"/>
                </a:ext>
              </a:extLst>
            </p:cNvPr>
            <p:cNvCxnSpPr/>
            <p:nvPr/>
          </p:nvCxnSpPr>
          <p:spPr>
            <a:xfrm>
              <a:off x="5005388" y="3900491"/>
              <a:ext cx="0" cy="219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859658-49E9-4A9E-9D3F-41323E1AA7C6}"/>
                </a:ext>
              </a:extLst>
            </p:cNvPr>
            <p:cNvCxnSpPr/>
            <p:nvPr/>
          </p:nvCxnSpPr>
          <p:spPr>
            <a:xfrm>
              <a:off x="9187031" y="4429128"/>
              <a:ext cx="0" cy="219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4CADBA-2466-4EAC-90B6-C48386A4BF4E}"/>
                </a:ext>
              </a:extLst>
            </p:cNvPr>
            <p:cNvCxnSpPr/>
            <p:nvPr/>
          </p:nvCxnSpPr>
          <p:spPr>
            <a:xfrm>
              <a:off x="4000500" y="4429128"/>
              <a:ext cx="0" cy="219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E773C3-C411-4362-9992-43A297114224}"/>
                </a:ext>
              </a:extLst>
            </p:cNvPr>
            <p:cNvCxnSpPr/>
            <p:nvPr/>
          </p:nvCxnSpPr>
          <p:spPr>
            <a:xfrm>
              <a:off x="8867775" y="3565528"/>
              <a:ext cx="0" cy="219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37A8E75-4EC1-4640-8F2D-43C03D1A5C5F}"/>
                </a:ext>
              </a:extLst>
            </p:cNvPr>
            <p:cNvCxnSpPr/>
            <p:nvPr/>
          </p:nvCxnSpPr>
          <p:spPr>
            <a:xfrm>
              <a:off x="10239375" y="3575053"/>
              <a:ext cx="0" cy="219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70CA3D-FA4A-4898-A813-17063828F42B}"/>
                </a:ext>
              </a:extLst>
            </p:cNvPr>
            <p:cNvCxnSpPr>
              <a:cxnSpLocks/>
            </p:cNvCxnSpPr>
            <p:nvPr/>
          </p:nvCxnSpPr>
          <p:spPr>
            <a:xfrm>
              <a:off x="1065004" y="4119566"/>
              <a:ext cx="39403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FEA3FC-6BB0-4128-86D4-B4F478307D63}"/>
                </a:ext>
              </a:extLst>
            </p:cNvPr>
            <p:cNvCxnSpPr>
              <a:cxnSpLocks/>
            </p:cNvCxnSpPr>
            <p:nvPr/>
          </p:nvCxnSpPr>
          <p:spPr>
            <a:xfrm>
              <a:off x="4000500" y="4648200"/>
              <a:ext cx="5186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16C60A-0615-44EA-BB6C-63CD3DD463B1}"/>
                </a:ext>
              </a:extLst>
            </p:cNvPr>
            <p:cNvCxnSpPr/>
            <p:nvPr/>
          </p:nvCxnSpPr>
          <p:spPr>
            <a:xfrm>
              <a:off x="8867775" y="3775078"/>
              <a:ext cx="1371600"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C8B708-7614-485D-A39D-9B5813925C72}"/>
                </a:ext>
              </a:extLst>
            </p:cNvPr>
            <p:cNvCxnSpPr/>
            <p:nvPr/>
          </p:nvCxnSpPr>
          <p:spPr>
            <a:xfrm>
              <a:off x="2209800" y="4124328"/>
              <a:ext cx="0" cy="771525"/>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0FDBF20-482E-4549-BC0E-550D9A80ED85}"/>
                </a:ext>
              </a:extLst>
            </p:cNvPr>
            <p:cNvCxnSpPr/>
            <p:nvPr/>
          </p:nvCxnSpPr>
          <p:spPr>
            <a:xfrm>
              <a:off x="5859463" y="4662488"/>
              <a:ext cx="0" cy="239712"/>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B947AD-81F8-4B86-8F3B-82DBB8EF9135}"/>
                </a:ext>
              </a:extLst>
            </p:cNvPr>
            <p:cNvCxnSpPr>
              <a:cxnSpLocks/>
            </p:cNvCxnSpPr>
            <p:nvPr/>
          </p:nvCxnSpPr>
          <p:spPr>
            <a:xfrm>
              <a:off x="9966325" y="3775075"/>
              <a:ext cx="0" cy="1092200"/>
            </a:xfrm>
            <a:prstGeom prst="line">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pic>
          <p:nvPicPr>
            <p:cNvPr id="166932" name="Picture 24">
              <a:extLst>
                <a:ext uri="{FF2B5EF4-FFF2-40B4-BE49-F238E27FC236}">
                  <a16:creationId xmlns:a16="http://schemas.microsoft.com/office/drawing/2014/main" id="{B6D379A7-D00A-4546-AC4F-20DA1131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161" t="80122"/>
            <a:stretch>
              <a:fillRect/>
            </a:stretch>
          </p:blipFill>
          <p:spPr bwMode="auto">
            <a:xfrm>
              <a:off x="1695453" y="1655766"/>
              <a:ext cx="2036763"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itle 1">
            <a:extLst>
              <a:ext uri="{FF2B5EF4-FFF2-40B4-BE49-F238E27FC236}">
                <a16:creationId xmlns:a16="http://schemas.microsoft.com/office/drawing/2014/main" id="{D83225FA-EC8A-4265-9C54-DF076152F855}"/>
              </a:ext>
            </a:extLst>
          </p:cNvPr>
          <p:cNvSpPr txBox="1">
            <a:spLocks/>
          </p:cNvSpPr>
          <p:nvPr/>
        </p:nvSpPr>
        <p:spPr>
          <a:xfrm>
            <a:off x="414670" y="168439"/>
            <a:ext cx="8610600" cy="704878"/>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itchFamily="34" charset="0"/>
              </a:defRPr>
            </a:lvl2pPr>
            <a:lvl3pPr algn="ctr" rtl="0" eaLnBrk="0" fontAlgn="base" hangingPunct="0">
              <a:spcBef>
                <a:spcPct val="0"/>
              </a:spcBef>
              <a:spcAft>
                <a:spcPct val="0"/>
              </a:spcAft>
              <a:defRPr sz="4000" b="1">
                <a:solidFill>
                  <a:schemeClr val="tx2"/>
                </a:solidFill>
                <a:latin typeface="Trebuchet MS" pitchFamily="34" charset="0"/>
              </a:defRPr>
            </a:lvl3pPr>
            <a:lvl4pPr algn="ctr" rtl="0" eaLnBrk="0" fontAlgn="base" hangingPunct="0">
              <a:spcBef>
                <a:spcPct val="0"/>
              </a:spcBef>
              <a:spcAft>
                <a:spcPct val="0"/>
              </a:spcAft>
              <a:defRPr sz="4000" b="1">
                <a:solidFill>
                  <a:schemeClr val="tx2"/>
                </a:solidFill>
                <a:latin typeface="Trebuchet MS" pitchFamily="34" charset="0"/>
              </a:defRPr>
            </a:lvl4pPr>
            <a:lvl5pPr algn="ctr" rtl="0" eaLnBrk="0" fontAlgn="base" hangingPunct="0">
              <a:spcBef>
                <a:spcPct val="0"/>
              </a:spcBef>
              <a:spcAft>
                <a:spcPct val="0"/>
              </a:spcAft>
              <a:defRPr sz="4000" b="1">
                <a:solidFill>
                  <a:schemeClr val="tx2"/>
                </a:solidFill>
                <a:latin typeface="Trebuchet MS" pitchFamily="34" charset="0"/>
              </a:defRPr>
            </a:lvl5pPr>
            <a:lvl6pPr marL="457200" algn="ctr" rtl="0" fontAlgn="base">
              <a:spcBef>
                <a:spcPct val="0"/>
              </a:spcBef>
              <a:spcAft>
                <a:spcPct val="0"/>
              </a:spcAft>
              <a:defRPr sz="4000" b="1">
                <a:solidFill>
                  <a:schemeClr val="tx2"/>
                </a:solidFill>
                <a:latin typeface="Trebuchet MS" pitchFamily="34" charset="0"/>
              </a:defRPr>
            </a:lvl6pPr>
            <a:lvl7pPr marL="914400" algn="ctr" rtl="0" fontAlgn="base">
              <a:spcBef>
                <a:spcPct val="0"/>
              </a:spcBef>
              <a:spcAft>
                <a:spcPct val="0"/>
              </a:spcAft>
              <a:defRPr sz="4000" b="1">
                <a:solidFill>
                  <a:schemeClr val="tx2"/>
                </a:solidFill>
                <a:latin typeface="Trebuchet MS" pitchFamily="34" charset="0"/>
              </a:defRPr>
            </a:lvl7pPr>
            <a:lvl8pPr marL="1371600" algn="ctr" rtl="0" fontAlgn="base">
              <a:spcBef>
                <a:spcPct val="0"/>
              </a:spcBef>
              <a:spcAft>
                <a:spcPct val="0"/>
              </a:spcAft>
              <a:defRPr sz="4000" b="1">
                <a:solidFill>
                  <a:schemeClr val="tx2"/>
                </a:solidFill>
                <a:latin typeface="Trebuchet MS" pitchFamily="34" charset="0"/>
              </a:defRPr>
            </a:lvl8pPr>
            <a:lvl9pPr marL="1828800" algn="ctr" rtl="0" fontAlgn="base">
              <a:spcBef>
                <a:spcPct val="0"/>
              </a:spcBef>
              <a:spcAft>
                <a:spcPct val="0"/>
              </a:spcAft>
              <a:defRPr sz="4000" b="1">
                <a:solidFill>
                  <a:schemeClr val="tx2"/>
                </a:solidFill>
                <a:latin typeface="Trebuchet MS" pitchFamily="34" charset="0"/>
              </a:defRPr>
            </a:lvl9pPr>
          </a:lstStyle>
          <a:p>
            <a:pPr algn="l"/>
            <a:r>
              <a:rPr lang="en-US" kern="0" dirty="0">
                <a:latin typeface="+mn-lt"/>
              </a:rPr>
              <a:t>Rewriting the Code</a:t>
            </a:r>
          </a:p>
        </p:txBody>
      </p:sp>
      <p:sp>
        <p:nvSpPr>
          <p:cNvPr id="25" name="Slide Number Placeholder 3">
            <a:extLst>
              <a:ext uri="{FF2B5EF4-FFF2-40B4-BE49-F238E27FC236}">
                <a16:creationId xmlns:a16="http://schemas.microsoft.com/office/drawing/2014/main" id="{097848CE-4381-4CC3-8BB3-C1C086336E61}"/>
              </a:ext>
            </a:extLst>
          </p:cNvPr>
          <p:cNvSpPr txBox="1">
            <a:spLocks/>
          </p:cNvSpPr>
          <p:nvPr/>
        </p:nvSpPr>
        <p:spPr>
          <a:xfrm>
            <a:off x="94488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Residential Infill Project| </a:t>
            </a:r>
            <a:fld id="{E007ACF2-4744-4192-A071-5BDDF650346A}" type="slidenum">
              <a:rPr lang="en-US" smtClean="0"/>
              <a:pPr>
                <a:defRPr/>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293</TotalTime>
  <Words>3034</Words>
  <Application>Microsoft Office PowerPoint</Application>
  <PresentationFormat>Widescreen</PresentationFormat>
  <Paragraphs>496</Paragraphs>
  <Slides>51</Slides>
  <Notes>32</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Times New Roman</vt:lpstr>
      <vt:lpstr>Trebuchet MS</vt:lpstr>
      <vt:lpstr>Wingdings</vt:lpstr>
      <vt:lpstr>Office Theme</vt:lpstr>
      <vt:lpstr>PowerPoint Presentation</vt:lpstr>
      <vt:lpstr>Overview</vt:lpstr>
      <vt:lpstr>PowerPoint Presentation</vt:lpstr>
      <vt:lpstr>PowerPoint Presentation</vt:lpstr>
      <vt:lpstr>PowerPoint Presentation</vt:lpstr>
      <vt:lpstr>1920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MFI mean?</vt:lpstr>
      <vt:lpstr>What rent can families afford*?</vt:lpstr>
      <vt:lpstr>$975/mo 60% MFI 0+ BR</vt:lpstr>
      <vt:lpstr>$1,300/mo 80% MFI 2+ BR</vt:lpstr>
      <vt:lpstr>$1,425/mo 100% MFI  1+ BR</vt:lpstr>
      <vt:lpstr>$2,425/mo  120% MFI 3+ BR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Reducing demolitions</vt:lpstr>
      <vt:lpstr>PowerPoint Presentation</vt:lpstr>
      <vt:lpstr>Comp Plan Displacement Policies</vt:lpstr>
      <vt:lpstr>Types of Displacement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 priced houses, 3 potential futures…</vt:lpstr>
      <vt:lpstr>It’s not just about redevelopment.</vt:lpstr>
      <vt:lpstr>Summary</vt:lpstr>
      <vt:lpstr>Related Efforts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Morgan</dc:creator>
  <cp:lastModifiedBy>Tracy, Morgan</cp:lastModifiedBy>
  <cp:revision>19</cp:revision>
  <dcterms:created xsi:type="dcterms:W3CDTF">2019-09-17T15:40:12Z</dcterms:created>
  <dcterms:modified xsi:type="dcterms:W3CDTF">2019-09-23T19:39:00Z</dcterms:modified>
</cp:coreProperties>
</file>