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3"/>
  </p:sldMasterIdLst>
  <p:notesMasterIdLst>
    <p:notesMasterId r:id="rId49"/>
  </p:notesMasterIdLst>
  <p:handoutMasterIdLst>
    <p:handoutMasterId r:id="rId50"/>
  </p:handoutMasterIdLst>
  <p:sldIdLst>
    <p:sldId id="276" r:id="rId4"/>
    <p:sldId id="377" r:id="rId5"/>
    <p:sldId id="434" r:id="rId6"/>
    <p:sldId id="378" r:id="rId7"/>
    <p:sldId id="439" r:id="rId8"/>
    <p:sldId id="440" r:id="rId9"/>
    <p:sldId id="435" r:id="rId10"/>
    <p:sldId id="436" r:id="rId11"/>
    <p:sldId id="360" r:id="rId12"/>
    <p:sldId id="399" r:id="rId13"/>
    <p:sldId id="379" r:id="rId14"/>
    <p:sldId id="380" r:id="rId15"/>
    <p:sldId id="381" r:id="rId16"/>
    <p:sldId id="387" r:id="rId17"/>
    <p:sldId id="388" r:id="rId18"/>
    <p:sldId id="391" r:id="rId19"/>
    <p:sldId id="390" r:id="rId20"/>
    <p:sldId id="393" r:id="rId21"/>
    <p:sldId id="396" r:id="rId22"/>
    <p:sldId id="395" r:id="rId23"/>
    <p:sldId id="398" r:id="rId24"/>
    <p:sldId id="385" r:id="rId25"/>
    <p:sldId id="386" r:id="rId26"/>
    <p:sldId id="416" r:id="rId27"/>
    <p:sldId id="401" r:id="rId28"/>
    <p:sldId id="400" r:id="rId29"/>
    <p:sldId id="403" r:id="rId30"/>
    <p:sldId id="437" r:id="rId31"/>
    <p:sldId id="404" r:id="rId32"/>
    <p:sldId id="405" r:id="rId33"/>
    <p:sldId id="424" r:id="rId34"/>
    <p:sldId id="409" r:id="rId35"/>
    <p:sldId id="410" r:id="rId36"/>
    <p:sldId id="414" r:id="rId37"/>
    <p:sldId id="411" r:id="rId38"/>
    <p:sldId id="417" r:id="rId39"/>
    <p:sldId id="418" r:id="rId40"/>
    <p:sldId id="420" r:id="rId41"/>
    <p:sldId id="419" r:id="rId42"/>
    <p:sldId id="428" r:id="rId43"/>
    <p:sldId id="383" r:id="rId44"/>
    <p:sldId id="422" r:id="rId45"/>
    <p:sldId id="438" r:id="rId46"/>
    <p:sldId id="423" r:id="rId47"/>
    <p:sldId id="358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CFFCC"/>
    <a:srgbClr val="246E9C"/>
    <a:srgbClr val="255D9B"/>
    <a:srgbClr val="61B8BF"/>
    <a:srgbClr val="8CCBD0"/>
    <a:srgbClr val="49BFD7"/>
    <a:srgbClr val="2048A0"/>
    <a:srgbClr val="257C9B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65912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16"/>
    </p:cViewPr>
  </p:sorterViewPr>
  <p:notesViewPr>
    <p:cSldViewPr>
      <p:cViewPr varScale="1">
        <p:scale>
          <a:sx n="80" d="100"/>
          <a:sy n="80" d="100"/>
        </p:scale>
        <p:origin x="2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37CD-2FFD-4E8C-8B49-2B76424D27B0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25B4-2EC8-4FFB-8D48-D1B26FAD7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8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9" tIns="46469" rIns="92939" bIns="46469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9" tIns="46469" rIns="92939" bIns="4646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9" tIns="46469" rIns="92939" bIns="46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9" tIns="46469" rIns="92939" bIns="46469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9" tIns="46469" rIns="92939" bIns="4646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64B943-2B81-427D-8288-49AB63B8A8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1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F9082D69-D303-41DA-840B-B331450E662F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1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A9659-80C2-46AD-9FD3-36457D998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7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C674A-D165-404A-AAEF-205521165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9126"/>
            <a:ext cx="5607050" cy="41814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BCB64-0EC0-43D3-B0BB-F2D52E3BA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906AB-42BA-44A8-84C8-ECA851305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51D95-11BF-45AF-852A-2343B4544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37266-EE0B-465F-9A02-647419CF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36AC8-80AF-4198-8BDE-10756E04E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6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CA2FA-AEBF-4A41-97C5-615FB0F1F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80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0BCD3-CE64-4907-A839-923B64176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74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2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02A0A-9C69-4DA5-AC3B-BFA189B4E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503F8-13AF-4D77-B698-CA3562A4D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3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5D102-7AA8-46AD-92A2-723791C09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9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58096-8F53-42C1-A381-2D053B568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8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5A31C-28B2-4A9A-AA76-27DB36EE0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2CD60-94E4-4E57-BEFC-BACF691C3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3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DD792-F7CA-44A6-ACB1-1EE74F620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7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375E5-256A-4CCE-8746-1D3346F38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20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D3781-8BD8-4A22-80BB-421B8BE02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0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F50AA-E353-4557-AE98-E40BEF915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9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AE57B-2C96-4F01-AEDF-7F5BFB8E2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F22A0-7851-4836-8210-850B781E7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8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30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5F637-59AD-448B-A760-D7F15318C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3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AC3E6-E6AD-4039-B244-5E9015D33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76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32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AEFD3-5650-491E-A438-CC7B6C71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1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33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9FC39-6737-409F-9866-55057624A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17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34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C241F-CD85-4D2A-B3A6-FC21997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35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5E0A8-D304-463E-94BD-474FFEBF7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3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1BECF-9B69-4414-B70D-B0E98B063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7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52A33-3243-41CC-892C-D9CB2A027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4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F9EFB-C867-41AD-9E14-14B2E6544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7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78692-E585-436C-8381-6B588B432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7AD20-163D-4A27-AA46-D7ED9D991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2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0A44D-F522-49AF-B13D-AAE101EEF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9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5A3F2-7AC0-47FD-917C-869F86E37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9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130DC-B5BA-4736-9F2B-0D9B94AB3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1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11D0F-6DFD-473E-AD44-8035D6FD5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0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84ECA-F238-4CCA-B5D4-237AF2B3D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0E266F75-EE1A-4319-8732-CDE0775E538B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45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4B943-2B81-427D-8288-49AB63B8A8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985AA98-0FAE-4C50-8674-9C4D3B1FD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4B943-2B81-427D-8288-49AB63B8A8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27E83A6-6897-4149-902C-A3ED3E91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BE6D3-8D26-43F6-8A8C-C97E10FE9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75602-8D77-49AF-A3D1-A9B2AE55D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2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742950" indent="-28575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1430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6002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2057400" indent="-228600" defTabSz="928688"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Myriad Pro" panose="020B0503030403020204" pitchFamily="34" charset="0"/>
              </a:defRPr>
            </a:lvl9pPr>
          </a:lstStyle>
          <a:p>
            <a:fld id="{8F175602-8D77-49AF-A3D1-A9B2AE55D2BC}" type="slidenum"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4A782-B8CA-4DFB-BEB1-417B70D9E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204F-8028-48CC-AD74-914880AA3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C364D-A9A8-4135-B8A0-6E6A7D71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D1DB3-1506-4A1A-BD7C-2824EA00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F42B-3BEC-4775-9FE5-9B9B356A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25B7-CF17-43D9-A752-56E831F0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C96B5-3684-463A-A8E2-C4A44AC7C29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1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A7FA-1210-42C9-BE68-52E6A09B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FD560-B57B-43EF-A950-96E38DCEE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D9ED7-8BBD-4F2F-AC6C-293CB23A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867CB-D761-4F92-A0D6-81C1F253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564E7-D781-47DD-8C01-E3F8A870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A9DF-A34C-48E3-8BD8-06574D79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1C9E1-B3C0-4422-BFEC-AD8669ACC0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4A59-EC30-4772-B1B9-E1FC7D8A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881C3-8B43-4EF2-9279-5CDC2821D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5755-4C34-4E4C-BE92-9E35E18B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1042-EF06-4388-8C24-13E24468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E6BA3-35DC-4639-9040-A30B9797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CC05-2A95-4807-9DD5-781563E0B3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20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ED3D63-6C57-4F18-9712-DC5174FE5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7BEA2-5592-435F-90AB-31AA82FA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31D1-4E31-4B75-AEE3-E184564C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66E-A008-4022-9B95-DA95CC4A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AB96-8CA5-4B46-9D11-E0721DB0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C3692-967F-4E35-A694-BC157533E37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24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CF42-A744-4FC5-9684-78934F4DE4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5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on Dem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359A6C-6BFC-4BAE-8CFF-5655FC34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22" y="3747285"/>
            <a:ext cx="4205627" cy="2372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5E62A-C8F2-41BE-9369-DE33A635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22" y="796286"/>
            <a:ext cx="4205627" cy="2372847"/>
          </a:xfrm>
          <a:prstGeom prst="rect">
            <a:avLst/>
          </a:prstGeom>
        </p:spPr>
      </p:pic>
      <p:pic>
        <p:nvPicPr>
          <p:cNvPr id="9" name="Picture 8" descr="A picture containing building, shoji&#10;&#10;Description generated with high confidence">
            <a:extLst>
              <a:ext uri="{FF2B5EF4-FFF2-40B4-BE49-F238E27FC236}">
                <a16:creationId xmlns:a16="http://schemas.microsoft.com/office/drawing/2014/main" id="{1ED12412-663D-433F-B560-78ECEA9F8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7" y="2285649"/>
            <a:ext cx="1628775" cy="2047875"/>
          </a:xfrm>
          <a:prstGeom prst="rect">
            <a:avLst/>
          </a:prstGeom>
        </p:spPr>
      </p:pic>
      <p:pic>
        <p:nvPicPr>
          <p:cNvPr id="10" name="Picture 9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EF593D7E-8ADA-4D24-B9A3-C56D1ABFF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" y="23093"/>
            <a:ext cx="1843088" cy="2295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DE33AE-DD5D-4AE2-A799-8CB6AE5BADF8}"/>
              </a:ext>
            </a:extLst>
          </p:cNvPr>
          <p:cNvSpPr/>
          <p:nvPr/>
        </p:nvSpPr>
        <p:spPr>
          <a:xfrm>
            <a:off x="332551" y="4455807"/>
            <a:ext cx="1843088" cy="2295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pic>
        <p:nvPicPr>
          <p:cNvPr id="12" name="Picture 11" descr="A picture containing building, shoji&#10;&#10;Description generated with very high confidence">
            <a:extLst>
              <a:ext uri="{FF2B5EF4-FFF2-40B4-BE49-F238E27FC236}">
                <a16:creationId xmlns:a16="http://schemas.microsoft.com/office/drawing/2014/main" id="{0D8229BA-A30F-41B1-AB48-5409393AE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" y="4539385"/>
            <a:ext cx="1843088" cy="229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D80AF-1FDA-4029-A04F-C15E29038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42" y="796287"/>
            <a:ext cx="1628776" cy="2171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E2FD70-FE21-42CB-AC1B-803DE94450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42" y="3431869"/>
            <a:ext cx="1628776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68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C536-6454-482C-B022-42C9C350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F3F9-2BC7-44C2-8917-6CD7F391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A6D1B-6DBA-41D6-94A4-8C733040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3031E-5ADE-472E-8167-320DEAE6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0352-FF47-4E6D-A596-5E7D9F8D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4FAF4-C977-49D8-B400-1669C304FE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1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5FA3-1D65-417E-9962-23512E8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E1AB7-12EB-4A47-9163-435A41CA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40C3-F635-4693-AE33-DD8F3064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FFD1-F171-4F4C-B3BE-94CCEA75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641F0-8211-46A2-A7B0-1B0B901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1A138-D0F9-46CB-A9A9-44B2A1F8E6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28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194E-CAAD-4BF8-8A58-B3580431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6316-A284-45F4-872E-2A7888CCF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E3A72-9E9F-4579-9ECE-3A3A53485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4A91-7E1E-460C-A683-F7CDB0C9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DE88E-2ADB-418C-B7F0-C11827D8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06E8-E342-48ED-AF72-727CCA83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A6CC3-8275-4256-9028-CCA257DFF1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8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3893-D6AB-46E8-B78F-45A50EB1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3B2B7-CD55-42C6-9BFE-6C8EE6FF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CC07-1BD8-476B-9390-3A928E2E4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4E390-41FE-4213-BEED-934CCF5CA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37382-C7CB-437B-95F6-71F28B186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EB09C-5DBF-434F-962F-D7E6F02E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98CB4-FA65-4516-A53E-EF984DF2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BC5AA-54AD-4EC8-86BF-DC6475F8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B2CF9-686C-4AC5-ABC7-8128ECFD90F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64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BA0B-FBE8-4FBF-8D2A-5C031460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120C-F270-4C1A-A324-D49EB4C7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22497-3462-4F12-A58A-A54E9E95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32328-D808-47FC-92A7-460F5A8E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1511-4182-4EE4-AA3B-F6E106C36D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6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92D1-CB3D-48C3-83B7-16D3F8E9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E523C-AA4A-4706-BCC4-38BC2A1E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D9C90-5815-4EA6-807C-8EE5DF9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FD2-F474-45B8-8662-4C22F53469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B683-BDAD-4C82-8178-45997657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6992-B808-4F66-8751-FF663C8F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19690-BB5C-46A9-B74E-31751B93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3D608-E3BC-4548-9976-F8F7FAF2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F1079-4724-4F86-A38E-65FA2F93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C0EB-70E4-448E-9562-C7FA8651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A65BF-5801-4B47-A14A-76329C668D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655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0B1E1-F914-4479-9097-FA62238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EF30F-AD8A-4FED-9222-4798CF16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7651-B5D7-4C3E-A863-AF4931BC7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A6B0-3128-4660-88A1-A93E5E2A2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Council Briefing, 1/3/18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D270-7D65-4EE4-A581-B79FC9E2B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82BA7-27DB-41DD-B729-2D0BC862A0C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48.sv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6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Myriad Pro" pitchFamily="34" charset="0"/>
              </a:rPr>
              <a:t>City Council Briefing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87D45-B033-43B5-B019-384D4CDFAD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1671" y="1571723"/>
            <a:ext cx="4230329" cy="3990877"/>
          </a:xfrm>
          <a:prstGeom prst="rect">
            <a:avLst/>
          </a:prstGeom>
        </p:spPr>
      </p:pic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68877" y="1417638"/>
            <a:ext cx="4343400" cy="46450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US" altLang="en-US" sz="2400" b="1" dirty="0">
              <a:latin typeface="Myriad Pro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2400" b="1" dirty="0">
                <a:latin typeface="Myriad Pro" pitchFamily="34" charset="0"/>
              </a:rPr>
              <a:t>Mary Hull Caballero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400" dirty="0">
                <a:latin typeface="Myriad Pro" pitchFamily="34" charset="0"/>
              </a:rPr>
              <a:t>City Auditor</a:t>
            </a:r>
          </a:p>
          <a:p>
            <a:pPr algn="ctr" eaLnBrk="1" hangingPunct="1">
              <a:buFontTx/>
              <a:buNone/>
              <a:defRPr/>
            </a:pPr>
            <a:endParaRPr lang="en-US" altLang="en-US" sz="1600" dirty="0">
              <a:latin typeface="Myriad Pro" pitchFamily="34" charset="0"/>
            </a:endParaRPr>
          </a:p>
          <a:p>
            <a:pPr marL="628650" indent="-285750" eaLnBrk="1" hangingPunct="1">
              <a:defRPr/>
            </a:pPr>
            <a:r>
              <a:rPr lang="en-US" altLang="en-US" sz="1800" b="1" dirty="0">
                <a:latin typeface="Myriad Pro" pitchFamily="34" charset="0"/>
              </a:rPr>
              <a:t>Portland Parks Golf  </a:t>
            </a:r>
            <a:r>
              <a:rPr lang="en-US" altLang="en-US" sz="1800" dirty="0">
                <a:latin typeface="Myriad Pro" pitchFamily="34" charset="0"/>
              </a:rPr>
              <a:t>(May 2019)</a:t>
            </a:r>
          </a:p>
          <a:p>
            <a:pPr indent="0" eaLnBrk="1" hangingPunct="1">
              <a:buNone/>
              <a:defRPr/>
            </a:pPr>
            <a:r>
              <a:rPr lang="en-US" altLang="en-US" sz="1800" b="1" dirty="0">
                <a:latin typeface="Myriad Pro" pitchFamily="34" charset="0"/>
              </a:rPr>
              <a:t>      	</a:t>
            </a:r>
            <a:endParaRPr lang="en-US" altLang="en-US" sz="1800" dirty="0">
              <a:latin typeface="Myriad Pro" pitchFamily="34" charset="0"/>
            </a:endParaRPr>
          </a:p>
          <a:p>
            <a:pPr marL="628650" indent="-285750" eaLnBrk="1" hangingPunct="1">
              <a:defRPr/>
            </a:pPr>
            <a:r>
              <a:rPr lang="en-US" altLang="en-US" sz="1800" b="1" dirty="0">
                <a:latin typeface="Myriad Pro" pitchFamily="34" charset="0"/>
              </a:rPr>
              <a:t>Fixing our Streets </a:t>
            </a:r>
            <a:r>
              <a:rPr lang="en-US" altLang="en-US" sz="1800" dirty="0">
                <a:latin typeface="Myriad Pro" pitchFamily="34" charset="0"/>
              </a:rPr>
              <a:t>(May 2019)</a:t>
            </a:r>
            <a:endParaRPr lang="en-US" altLang="en-US" sz="1800" b="1" dirty="0">
              <a:latin typeface="Myriad Pro" pitchFamily="34" charset="0"/>
            </a:endParaRPr>
          </a:p>
          <a:p>
            <a:pPr marL="342900" indent="0">
              <a:buNone/>
              <a:defRPr/>
            </a:pPr>
            <a:endParaRPr lang="en-US" altLang="en-US" sz="1800" dirty="0">
              <a:latin typeface="Myriad Pro" pitchFamily="34" charset="0"/>
            </a:endParaRPr>
          </a:p>
          <a:p>
            <a:pPr marL="628650" indent="-285750">
              <a:defRPr/>
            </a:pPr>
            <a:r>
              <a:rPr lang="en-US" altLang="en-US" sz="1800" b="1" dirty="0">
                <a:latin typeface="Myriad Pro" pitchFamily="34" charset="0"/>
              </a:rPr>
              <a:t>Portland Building Follow-up </a:t>
            </a:r>
            <a:r>
              <a:rPr lang="en-US" altLang="en-US" sz="1800" dirty="0">
                <a:latin typeface="Myriad Pro" pitchFamily="34" charset="0"/>
              </a:rPr>
              <a:t>(June 2019)</a:t>
            </a:r>
          </a:p>
          <a:p>
            <a:pPr marL="627063" indent="0" eaLnBrk="1" hangingPunct="1">
              <a:buNone/>
              <a:defRPr/>
            </a:pPr>
            <a:r>
              <a:rPr lang="en-US" altLang="en-US" sz="1800" dirty="0">
                <a:latin typeface="Myriad Pro" pitchFamily="34" charset="0"/>
              </a:rPr>
              <a:t> </a:t>
            </a:r>
          </a:p>
          <a:p>
            <a:pPr marL="628650" indent="-285750" eaLnBrk="1" hangingPunct="1">
              <a:defRPr/>
            </a:pPr>
            <a:r>
              <a:rPr lang="en-US" altLang="en-US" sz="1800" b="1" dirty="0">
                <a:latin typeface="Myriad Pro" pitchFamily="34" charset="0"/>
              </a:rPr>
              <a:t>Portland Housing Bond </a:t>
            </a:r>
            <a:r>
              <a:rPr lang="en-US" altLang="en-US" sz="1800" dirty="0">
                <a:latin typeface="Myriad Pro" pitchFamily="34" charset="0"/>
              </a:rPr>
              <a:t>(June 2019) </a:t>
            </a:r>
          </a:p>
          <a:p>
            <a:pPr indent="0" eaLnBrk="1" hangingPunct="1">
              <a:buNone/>
              <a:defRPr/>
            </a:pPr>
            <a:endParaRPr lang="en-US" altLang="en-US" sz="1800" dirty="0">
              <a:latin typeface="Myriad Pro" pitchFamily="34" charset="0"/>
            </a:endParaRPr>
          </a:p>
          <a:p>
            <a:pPr algn="ctr" eaLnBrk="1" hangingPunct="1">
              <a:defRPr/>
            </a:pPr>
            <a:endParaRPr lang="en-US" altLang="en-US" sz="1800" dirty="0">
              <a:latin typeface="Myriad Pro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1800" dirty="0"/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03123" y="1069975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B9ED1-9B0E-4531-AB25-1B98A9BA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09" y="-10886"/>
            <a:ext cx="4101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6C577-28AE-48FD-8E92-6FC21A7FB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2347912"/>
            <a:ext cx="84677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976FD-B84D-471F-A89B-64DAD368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5198"/>
            <a:ext cx="9144000" cy="21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D29A4-FD95-44AA-80F4-340C2B89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90689"/>
            <a:ext cx="5877410" cy="44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97F53-B4C0-4150-AFEB-2C18435C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2328862"/>
            <a:ext cx="83343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6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7A45D-D1B6-44F8-BE28-5FE6DAFCC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806449"/>
            <a:ext cx="44958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7A7A0-2A55-4656-BA5B-E4B50816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447925"/>
            <a:ext cx="8420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FB89C-7D1B-4959-8414-F9D22BB4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514600"/>
            <a:ext cx="85058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A2C39-2406-4D15-B8E9-BE5BBB1A5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2333625"/>
            <a:ext cx="84486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436E8-0D41-47C8-AD59-513574FEE8F6}"/>
              </a:ext>
            </a:extLst>
          </p:cNvPr>
          <p:cNvSpPr txBox="1"/>
          <p:nvPr/>
        </p:nvSpPr>
        <p:spPr>
          <a:xfrm>
            <a:off x="628650" y="2286000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Provide the Fixing our Streets oversight committee with information needed to understand and carry out its responsibilities. </a:t>
            </a:r>
          </a:p>
        </p:txBody>
      </p:sp>
    </p:spTree>
    <p:extLst>
      <p:ext uri="{BB962C8B-B14F-4D97-AF65-F5344CB8AC3E}">
        <p14:creationId xmlns:p14="http://schemas.microsoft.com/office/powerpoint/2010/main" val="186716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Myriad Pro" pitchFamily="34" charset="0"/>
              </a:rPr>
              <a:t>Portland Parks Golf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45511-95E4-42C4-8D49-39195E6F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99" y="1741500"/>
            <a:ext cx="6750001" cy="337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B1602-3D98-4644-8A22-8D91C3AE852F}"/>
              </a:ext>
            </a:extLst>
          </p:cNvPr>
          <p:cNvSpPr txBox="1"/>
          <p:nvPr/>
        </p:nvSpPr>
        <p:spPr>
          <a:xfrm>
            <a:off x="2514600" y="5265282"/>
            <a:ext cx="5634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Portland Parks Golf: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Changes needed to ensure long-term sustainability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262510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492DD-1E9A-4C7B-835C-DDCB31CC94B6}"/>
              </a:ext>
            </a:extLst>
          </p:cNvPr>
          <p:cNvSpPr txBox="1"/>
          <p:nvPr/>
        </p:nvSpPr>
        <p:spPr>
          <a:xfrm>
            <a:off x="152400" y="1475014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altLang="en-US" sz="3600" dirty="0"/>
              <a:t>Track and report on projects as they relate to public commitments.</a:t>
            </a:r>
          </a:p>
          <a:p>
            <a:pPr marL="171450" indent="-171450">
              <a:buFontTx/>
              <a:buChar char="•"/>
            </a:pPr>
            <a:r>
              <a:rPr lang="en-US" altLang="en-US" sz="3600" dirty="0"/>
              <a:t>Explore options to ensure that heavy vehicle owners pay their share.</a:t>
            </a:r>
          </a:p>
          <a:p>
            <a:pPr marL="171450" indent="-171450">
              <a:buFontTx/>
              <a:buChar char="•"/>
            </a:pPr>
            <a:r>
              <a:rPr lang="en-US" altLang="en-US" sz="3600" dirty="0"/>
              <a:t>Specify type of audit desired and share results publicly. </a:t>
            </a:r>
          </a:p>
          <a:p>
            <a:pPr marL="171450" indent="-171450">
              <a:buFontTx/>
              <a:buChar char="•"/>
            </a:pPr>
            <a:r>
              <a:rPr lang="en-US" altLang="en-US" sz="3600" dirty="0"/>
              <a:t>Make ballot commitments that are clear, realistic, measurable, achievable and time-bound. </a:t>
            </a:r>
          </a:p>
        </p:txBody>
      </p:sp>
    </p:spTree>
    <p:extLst>
      <p:ext uri="{BB962C8B-B14F-4D97-AF65-F5344CB8AC3E}">
        <p14:creationId xmlns:p14="http://schemas.microsoft.com/office/powerpoint/2010/main" val="1317793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56886-75E7-4CD3-A665-0EBC9E5FB709}"/>
              </a:ext>
            </a:extLst>
          </p:cNvPr>
          <p:cNvSpPr txBox="1"/>
          <p:nvPr/>
        </p:nvSpPr>
        <p:spPr>
          <a:xfrm>
            <a:off x="152400" y="1453243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altLang="en-US" sz="3600" dirty="0"/>
              <a:t>Clarify language regarding the split of funding for street repair and safety projects in program and oversight committee materials. </a:t>
            </a:r>
          </a:p>
          <a:p>
            <a:pPr marL="171450" indent="-171450">
              <a:buFontTx/>
              <a:buChar char="•"/>
            </a:pPr>
            <a:r>
              <a:rPr lang="en-US" altLang="en-US" sz="3600" dirty="0"/>
              <a:t>Informed by the clarification, the Bureau should track and account for spending to ensure that the split of funding for street repair and safety projects is maintained. </a:t>
            </a:r>
          </a:p>
        </p:txBody>
      </p:sp>
    </p:spTree>
    <p:extLst>
      <p:ext uri="{BB962C8B-B14F-4D97-AF65-F5344CB8AC3E}">
        <p14:creationId xmlns:p14="http://schemas.microsoft.com/office/powerpoint/2010/main" val="307381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Building Follow-Up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7DBE1-8A44-497B-AEA0-95D46981FD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921329"/>
            <a:ext cx="3505200" cy="4329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31A7F-92C4-457E-8152-10B95CD30EEA}"/>
              </a:ext>
            </a:extLst>
          </p:cNvPr>
          <p:cNvSpPr txBox="1"/>
          <p:nvPr/>
        </p:nvSpPr>
        <p:spPr>
          <a:xfrm>
            <a:off x="4419600" y="1905000"/>
            <a:ext cx="426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yriad Pro" panose="020B0503030403020204" pitchFamily="34" charset="0"/>
              </a:rPr>
              <a:t>Greater public transparency needed about: </a:t>
            </a:r>
          </a:p>
          <a:p>
            <a:endParaRPr lang="en-US" dirty="0">
              <a:latin typeface="Myriad Pro" panose="020B0503030403020204" pitchFamily="34" charset="0"/>
            </a:endParaRP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accent4"/>
                </a:solidFill>
                <a:latin typeface="Myriad Pro" panose="020B0503030403020204" pitchFamily="34" charset="0"/>
              </a:rPr>
              <a:t>project costs</a:t>
            </a:r>
            <a:r>
              <a:rPr lang="en-US" sz="3600" dirty="0">
                <a:latin typeface="Myriad Pro" panose="020B0503030403020204" pitchFamily="34" charset="0"/>
              </a:rPr>
              <a:t>,</a:t>
            </a: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accent1"/>
                </a:solidFill>
                <a:latin typeface="Myriad Pro" panose="020B0503030403020204" pitchFamily="34" charset="0"/>
              </a:rPr>
              <a:t>trade-offs,</a:t>
            </a:r>
            <a:r>
              <a:rPr lang="en-US" sz="3600" dirty="0">
                <a:latin typeface="Myriad Pro" panose="020B0503030403020204" pitchFamily="34" charset="0"/>
              </a:rPr>
              <a:t> and</a:t>
            </a:r>
          </a:p>
          <a:p>
            <a:pPr marL="514350" indent="-514350">
              <a:buAutoNum type="arabicParenR"/>
            </a:pPr>
            <a:r>
              <a:rPr lang="en-US" sz="3600" dirty="0">
                <a:solidFill>
                  <a:schemeClr val="accent6"/>
                </a:solidFill>
                <a:latin typeface="Myriad Pro" panose="020B0503030403020204" pitchFamily="34" charset="0"/>
              </a:rPr>
              <a:t>missed equity requirement</a:t>
            </a:r>
          </a:p>
        </p:txBody>
      </p:sp>
    </p:spTree>
    <p:extLst>
      <p:ext uri="{BB962C8B-B14F-4D97-AF65-F5344CB8AC3E}">
        <p14:creationId xmlns:p14="http://schemas.microsoft.com/office/powerpoint/2010/main" val="24980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Building Follow-Up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EF0A0-FCA1-4FA0-9D18-E8D014B6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" y="2667000"/>
            <a:ext cx="9142022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Building Follow-Up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2B1DF-2B7E-4B74-9234-E5256C3F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68" y="1512033"/>
            <a:ext cx="6672263" cy="53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Portland Building:</a:t>
            </a:r>
            <a:r>
              <a:rPr lang="en-US" altLang="en-US" sz="4400" b="1" dirty="0">
                <a:latin typeface="Myriad Pro" pitchFamily="34" charset="0"/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Project Costs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01514B-8AB1-4AE8-854A-0D0BB6E78DBE}"/>
              </a:ext>
            </a:extLst>
          </p:cNvPr>
          <p:cNvGrpSpPr/>
          <p:nvPr/>
        </p:nvGrpSpPr>
        <p:grpSpPr>
          <a:xfrm>
            <a:off x="473528" y="1690689"/>
            <a:ext cx="2649991" cy="1752712"/>
            <a:chOff x="68716" y="1812"/>
            <a:chExt cx="2649991" cy="1752712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2FB5A622-5553-42CA-84F0-299C474F9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6" y="1812"/>
              <a:ext cx="25908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008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$</a:t>
              </a:r>
              <a:r>
                <a:rPr lang="en-US" sz="4400" b="1" dirty="0">
                  <a:solidFill>
                    <a:srgbClr val="008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214</a:t>
              </a:r>
              <a:r>
                <a:rPr lang="en-US" sz="2400" b="1" dirty="0">
                  <a:solidFill>
                    <a:srgbClr val="008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million</a:t>
              </a:r>
              <a:endParaRPr lang="en-US" sz="1100" dirty="0">
                <a:effectLst/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endParaRP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688B9381-4D5F-4824-9F32-7078B88A12A9}"/>
                </a:ext>
              </a:extLst>
            </p:cNvPr>
            <p:cNvSpPr/>
            <p:nvPr/>
          </p:nvSpPr>
          <p:spPr>
            <a:xfrm>
              <a:off x="95250" y="600075"/>
              <a:ext cx="2457450" cy="1098550"/>
            </a:xfrm>
            <a:prstGeom prst="upArrow">
              <a:avLst>
                <a:gd name="adj1" fmla="val 50000"/>
                <a:gd name="adj2" fmla="val 4707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83607CAC-4F38-4982-A16D-279C3F9D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07" y="1049674"/>
              <a:ext cx="25908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solidFill>
                    <a:srgbClr val="00B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$</a:t>
              </a:r>
              <a:r>
                <a:rPr lang="en-US" sz="4000" b="1" dirty="0">
                  <a:solidFill>
                    <a:srgbClr val="00B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195</a:t>
              </a:r>
              <a:r>
                <a:rPr lang="en-US" sz="2000" b="1" dirty="0">
                  <a:solidFill>
                    <a:srgbClr val="00BC00"/>
                  </a:solidFill>
                  <a:effectLst/>
                  <a:latin typeface="Myriad Pro" panose="020B0503030403020204" pitchFamily="34" charset="0"/>
                  <a:ea typeface="Myriad Pro" panose="020B0503030403020204" pitchFamily="34" charset="0"/>
                  <a:cs typeface="Calibri" panose="020F0502020204030204" pitchFamily="34" charset="0"/>
                </a:rPr>
                <a:t>million</a:t>
              </a:r>
              <a:endParaRPr lang="en-US" sz="1100" dirty="0">
                <a:effectLst/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600" b="1" dirty="0">
                  <a:effectLst/>
                  <a:latin typeface="Calibri" panose="020F0502020204030204" pitchFamily="34" charset="0"/>
                  <a:ea typeface="Myriad Pro" panose="020B0503030403020204" pitchFamily="34" charset="0"/>
                  <a:cs typeface="DokChampa" panose="020B0604020202020204" pitchFamily="34" charset="-34"/>
                </a:rPr>
                <a:t> </a:t>
              </a:r>
              <a:endParaRPr lang="en-US" sz="1100" dirty="0">
                <a:effectLst/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1FF8766-884D-45B9-9FC3-46C636F7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43742"/>
            <a:ext cx="5197929" cy="51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Portland Building:</a:t>
            </a:r>
            <a:r>
              <a:rPr lang="en-US" altLang="en-US" sz="4400" b="1" dirty="0">
                <a:latin typeface="Myriad Pro" pitchFamily="34" charset="0"/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Project Costs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2050" name="Picture 2" descr="image004">
            <a:extLst>
              <a:ext uri="{FF2B5EF4-FFF2-40B4-BE49-F238E27FC236}">
                <a16:creationId xmlns:a16="http://schemas.microsoft.com/office/drawing/2014/main" id="{3CC18A6D-0D8D-4F96-B0B7-1B83387E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" y="1694672"/>
            <a:ext cx="7886700" cy="47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3DD942-3AA9-4C00-B30F-05D549E3DE4C}"/>
              </a:ext>
            </a:extLst>
          </p:cNvPr>
          <p:cNvSpPr txBox="1"/>
          <p:nvPr/>
        </p:nvSpPr>
        <p:spPr>
          <a:xfrm>
            <a:off x="5431971" y="3347357"/>
            <a:ext cx="306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$</a:t>
            </a:r>
            <a:r>
              <a:rPr lang="en-US" sz="6400" dirty="0">
                <a:solidFill>
                  <a:schemeClr val="accent1"/>
                </a:solidFill>
              </a:rPr>
              <a:t>7 </a:t>
            </a:r>
            <a:r>
              <a:rPr lang="en-US" sz="4800" dirty="0">
                <a:solidFill>
                  <a:schemeClr val="accent1"/>
                </a:solidFill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361488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3E841-2A69-4A83-A336-673C9620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159" y="1303224"/>
            <a:ext cx="4796041" cy="5554776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Portland Building:</a:t>
            </a:r>
            <a:r>
              <a:rPr lang="en-US" altLang="en-US" sz="4400" b="1" dirty="0">
                <a:latin typeface="Myriad Pro" pitchFamily="34" charset="0"/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Project Costs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00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Portland Building:</a:t>
            </a:r>
            <a:r>
              <a:rPr lang="en-US" altLang="en-US" sz="4400" b="1" dirty="0">
                <a:latin typeface="Myriad Pro" pitchFamily="34" charset="0"/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latin typeface="Myriad Pro" pitchFamily="34" charset="0"/>
              </a:rPr>
              <a:t>Project Costs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5409F-374E-4DAD-B36B-CC9B648AB73F}"/>
              </a:ext>
            </a:extLst>
          </p:cNvPr>
          <p:cNvSpPr/>
          <p:nvPr/>
        </p:nvSpPr>
        <p:spPr>
          <a:xfrm>
            <a:off x="473529" y="1981200"/>
            <a:ext cx="82296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4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Recommendation</a:t>
            </a:r>
          </a:p>
          <a:p>
            <a:endParaRPr lang="en-US" sz="1500" dirty="0">
              <a:solidFill>
                <a:schemeClr val="accent4"/>
              </a:solidFill>
              <a:latin typeface="Myriad Pro" panose="020B0503030403020204" pitchFamily="34" charset="0"/>
              <a:ea typeface="Myriad Pro" panose="020B0503030403020204" pitchFamily="34" charset="0"/>
              <a:cs typeface="DokChampa" panose="020B0604020202020204" pitchFamily="34" charset="-34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Present budget-to-actual reports to Council and Oversight Committee for the collective Portland Building costs.</a:t>
            </a:r>
            <a:r>
              <a:rPr lang="en-US" sz="3600" i="1" dirty="0">
                <a:solidFill>
                  <a:schemeClr val="accent4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 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8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1"/>
                </a:solidFill>
                <a:latin typeface="Myriad Pro" pitchFamily="34" charset="0"/>
              </a:rPr>
              <a:t>Portland Building: Trade-Offs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11358-FC7A-41B4-80CC-0AF343CD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2" y="2225674"/>
            <a:ext cx="8103678" cy="3663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44E274-9E42-41BD-B06E-6134A7046B91}"/>
              </a:ext>
            </a:extLst>
          </p:cNvPr>
          <p:cNvSpPr txBox="1"/>
          <p:nvPr/>
        </p:nvSpPr>
        <p:spPr>
          <a:xfrm>
            <a:off x="583122" y="6096000"/>
            <a:ext cx="810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Excerpt from project team’s July 2016 presentation to Council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2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E3483-6671-4504-B8CD-62D695E1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64773"/>
            <a:ext cx="6291845" cy="48208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DB67014-B135-4D1B-A4FB-32FD96BC1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49264"/>
            <a:ext cx="7886700" cy="47307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Myriad Pro" pitchFamily="34" charset="0"/>
              </a:rPr>
              <a:t>Portland Parks Golf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8885C7-FE56-4244-8C9F-3E08975A6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1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8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F274300-06D8-47E9-A96C-1C7081F74793}"/>
              </a:ext>
            </a:extLst>
          </p:cNvPr>
          <p:cNvSpPr txBox="1"/>
          <p:nvPr/>
        </p:nvSpPr>
        <p:spPr>
          <a:xfrm>
            <a:off x="2819400" y="2609671"/>
            <a:ext cx="527685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On track to meet  </a:t>
            </a:r>
          </a:p>
          <a:p>
            <a:r>
              <a:rPr lang="en-US" sz="3600" dirty="0"/>
              <a:t>   minimum requirements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1"/>
                </a:solidFill>
                <a:latin typeface="Myriad Pro" pitchFamily="34" charset="0"/>
              </a:rPr>
              <a:t>Portland Building: Trade-Offs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944AB-57FA-45CB-A4C7-7B1DEC3F058A}"/>
              </a:ext>
            </a:extLst>
          </p:cNvPr>
          <p:cNvGrpSpPr/>
          <p:nvPr/>
        </p:nvGrpSpPr>
        <p:grpSpPr>
          <a:xfrm>
            <a:off x="990600" y="1828800"/>
            <a:ext cx="2209800" cy="2209800"/>
            <a:chOff x="990600" y="1828800"/>
            <a:chExt cx="2209800" cy="2209800"/>
          </a:xfrm>
        </p:grpSpPr>
        <p:pic>
          <p:nvPicPr>
            <p:cNvPr id="4" name="Graphic 3" descr="Paper">
              <a:extLst>
                <a:ext uri="{FF2B5EF4-FFF2-40B4-BE49-F238E27FC236}">
                  <a16:creationId xmlns:a16="http://schemas.microsoft.com/office/drawing/2014/main" id="{1AB71051-FEF4-4BD5-8C58-E12B288A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0600" y="1828800"/>
              <a:ext cx="2209800" cy="2209800"/>
            </a:xfrm>
            <a:prstGeom prst="rect">
              <a:avLst/>
            </a:prstGeom>
          </p:spPr>
        </p:pic>
        <p:pic>
          <p:nvPicPr>
            <p:cNvPr id="6" name="Graphic 5" descr="Checkmark">
              <a:extLst>
                <a:ext uri="{FF2B5EF4-FFF2-40B4-BE49-F238E27FC236}">
                  <a16:creationId xmlns:a16="http://schemas.microsoft.com/office/drawing/2014/main" id="{29E44270-174C-4402-AB1F-073002498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8300" y="2743200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836C66-D2B8-4B08-B28C-402F6A31397A}"/>
              </a:ext>
            </a:extLst>
          </p:cNvPr>
          <p:cNvSpPr txBox="1"/>
          <p:nvPr/>
        </p:nvSpPr>
        <p:spPr>
          <a:xfrm>
            <a:off x="2819400" y="4800600"/>
            <a:ext cx="52768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Will fall short of other </a:t>
            </a:r>
          </a:p>
          <a:p>
            <a:r>
              <a:rPr lang="en-US" sz="3600" dirty="0"/>
              <a:t>   aspirations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E040C2-A426-4DBC-8430-86C316D16FB3}"/>
              </a:ext>
            </a:extLst>
          </p:cNvPr>
          <p:cNvGrpSpPr/>
          <p:nvPr/>
        </p:nvGrpSpPr>
        <p:grpSpPr>
          <a:xfrm>
            <a:off x="1028700" y="4038600"/>
            <a:ext cx="2209800" cy="2209800"/>
            <a:chOff x="1028700" y="4038600"/>
            <a:chExt cx="2209800" cy="2209800"/>
          </a:xfrm>
        </p:grpSpPr>
        <p:pic>
          <p:nvPicPr>
            <p:cNvPr id="7" name="Graphic 6" descr="Paper">
              <a:extLst>
                <a:ext uri="{FF2B5EF4-FFF2-40B4-BE49-F238E27FC236}">
                  <a16:creationId xmlns:a16="http://schemas.microsoft.com/office/drawing/2014/main" id="{E4E23F26-C79F-4C87-B003-F3B7A496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8700" y="4038600"/>
              <a:ext cx="2209800" cy="2209800"/>
            </a:xfrm>
            <a:prstGeom prst="rect">
              <a:avLst/>
            </a:prstGeom>
          </p:spPr>
        </p:pic>
        <p:pic>
          <p:nvPicPr>
            <p:cNvPr id="11" name="Graphic 10" descr="Close">
              <a:extLst>
                <a:ext uri="{FF2B5EF4-FFF2-40B4-BE49-F238E27FC236}">
                  <a16:creationId xmlns:a16="http://schemas.microsoft.com/office/drawing/2014/main" id="{F847DDF1-C46E-46C4-BE5A-52F0B502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8300" y="49530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55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1"/>
                </a:solidFill>
                <a:latin typeface="Myriad Pro" pitchFamily="34" charset="0"/>
              </a:rPr>
              <a:t>Portland Building: Trade-Offs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DA90F-398C-4B5B-8AB2-4336EBF6AB6E}"/>
              </a:ext>
            </a:extLst>
          </p:cNvPr>
          <p:cNvGrpSpPr/>
          <p:nvPr/>
        </p:nvGrpSpPr>
        <p:grpSpPr>
          <a:xfrm>
            <a:off x="410254" y="2362200"/>
            <a:ext cx="8505146" cy="2900944"/>
            <a:chOff x="448355" y="2133600"/>
            <a:chExt cx="8505146" cy="2900944"/>
          </a:xfrm>
        </p:grpSpPr>
        <p:pic>
          <p:nvPicPr>
            <p:cNvPr id="8" name="Graphic 7" descr="Universal access">
              <a:extLst>
                <a:ext uri="{FF2B5EF4-FFF2-40B4-BE49-F238E27FC236}">
                  <a16:creationId xmlns:a16="http://schemas.microsoft.com/office/drawing/2014/main" id="{4B8C05AA-8CD6-4C0F-BA6C-6164D584223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650" y="2283961"/>
              <a:ext cx="1877786" cy="1828800"/>
            </a:xfrm>
            <a:prstGeom prst="rect">
              <a:avLst/>
            </a:prstGeom>
          </p:spPr>
        </p:pic>
        <p:pic>
          <p:nvPicPr>
            <p:cNvPr id="9" name="Graphic 8" descr="Earth globe: Americas">
              <a:extLst>
                <a:ext uri="{FF2B5EF4-FFF2-40B4-BE49-F238E27FC236}">
                  <a16:creationId xmlns:a16="http://schemas.microsoft.com/office/drawing/2014/main" id="{6FC1B221-F659-4AD4-9903-DB6F7160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88994" y="2283961"/>
              <a:ext cx="1966012" cy="1828800"/>
            </a:xfrm>
            <a:prstGeom prst="rect">
              <a:avLst/>
            </a:prstGeom>
          </p:spPr>
        </p:pic>
        <p:pic>
          <p:nvPicPr>
            <p:cNvPr id="11" name="Graphic 13" descr="Building">
              <a:extLst>
                <a:ext uri="{FF2B5EF4-FFF2-40B4-BE49-F238E27FC236}">
                  <a16:creationId xmlns:a16="http://schemas.microsoft.com/office/drawing/2014/main" id="{285DEEF7-2E8E-4F9B-90B8-DF07A4268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75599" y="2398261"/>
              <a:ext cx="1839751" cy="1600200"/>
            </a:xfrm>
            <a:prstGeom prst="rect">
              <a:avLst/>
            </a:prstGeom>
          </p:spPr>
        </p:pic>
        <p:pic>
          <p:nvPicPr>
            <p:cNvPr id="13" name="Graphic 12" descr="Ribbon">
              <a:extLst>
                <a:ext uri="{FF2B5EF4-FFF2-40B4-BE49-F238E27FC236}">
                  <a16:creationId xmlns:a16="http://schemas.microsoft.com/office/drawing/2014/main" id="{FE527CF0-73E6-4A60-99A0-8B852703DD6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02906" y="2133600"/>
              <a:ext cx="807694" cy="7327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199C58-695A-4C92-AAF7-9D1E5CC3CA68}"/>
                </a:ext>
              </a:extLst>
            </p:cNvPr>
            <p:cNvSpPr txBox="1"/>
            <p:nvPr/>
          </p:nvSpPr>
          <p:spPr>
            <a:xfrm>
              <a:off x="448355" y="4388214"/>
              <a:ext cx="2238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ACCESSIBILITY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B9AE35-C5E2-4240-9061-8A21F2FC6196}"/>
                </a:ext>
              </a:extLst>
            </p:cNvPr>
            <p:cNvSpPr txBox="1"/>
            <p:nvPr/>
          </p:nvSpPr>
          <p:spPr>
            <a:xfrm>
              <a:off x="3326606" y="4400371"/>
              <a:ext cx="2490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SUSTAINABILITY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37F19-FE8D-4B5E-9F1A-2AA3ED5BDE66}"/>
                </a:ext>
              </a:extLst>
            </p:cNvPr>
            <p:cNvSpPr txBox="1"/>
            <p:nvPr/>
          </p:nvSpPr>
          <p:spPr>
            <a:xfrm>
              <a:off x="6462713" y="4203547"/>
              <a:ext cx="249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HISTORIC PRESERVATION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28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1"/>
                </a:solidFill>
                <a:latin typeface="Myriad Pro" pitchFamily="34" charset="0"/>
              </a:rPr>
              <a:t>Portland Building: Trade-Offs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F7732-1FB3-4116-A44F-C83875C6AC90}"/>
              </a:ext>
            </a:extLst>
          </p:cNvPr>
          <p:cNvSpPr/>
          <p:nvPr/>
        </p:nvSpPr>
        <p:spPr>
          <a:xfrm>
            <a:off x="457200" y="2006292"/>
            <a:ext cx="8229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Recommendations</a:t>
            </a:r>
          </a:p>
          <a:p>
            <a:endParaRPr lang="en-US" sz="1500" dirty="0">
              <a:solidFill>
                <a:schemeClr val="accent1"/>
              </a:solidFill>
              <a:latin typeface="Myriad Pro" panose="020B0503030403020204" pitchFamily="34" charset="0"/>
              <a:ea typeface="Myriad Pro" panose="020B0503030403020204" pitchFamily="34" charset="0"/>
              <a:cs typeface="DokChampa" panose="020B0604020202020204" pitchFamily="34" charset="-34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accent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Incorporate ADA inspections and report on compliance status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chemeClr val="accent1"/>
              </a:solidFill>
              <a:latin typeface="Myriad Pro" panose="020B0503030403020204" pitchFamily="34" charset="0"/>
              <a:ea typeface="Myriad Pro" panose="020B0503030403020204" pitchFamily="34" charset="0"/>
              <a:cs typeface="DokChampa" panose="020B0604020202020204" pitchFamily="34" charset="-34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accent1"/>
                </a:solidFill>
                <a:latin typeface="Myriad Pro" panose="020B0503030403020204" pitchFamily="34" charset="0"/>
                <a:cs typeface="DokChampa" panose="020B0604020202020204" pitchFamily="34" charset="-34"/>
              </a:rPr>
              <a:t>Complete remaining state and local historic preservation requirements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6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6"/>
                </a:solidFill>
                <a:latin typeface="Myriad Pro" pitchFamily="34" charset="0"/>
              </a:rPr>
              <a:t>Portland Building: Equity Grants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00369-06CD-4E28-8969-33EAB3055FA2}"/>
              </a:ext>
            </a:extLst>
          </p:cNvPr>
          <p:cNvSpPr txBox="1"/>
          <p:nvPr/>
        </p:nvSpPr>
        <p:spPr>
          <a:xfrm>
            <a:off x="2802732" y="1959680"/>
            <a:ext cx="527685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/>
              <a:t>Set aside $1 million for equity grants</a:t>
            </a:r>
          </a:p>
        </p:txBody>
      </p:sp>
      <p:pic>
        <p:nvPicPr>
          <p:cNvPr id="15" name="Graphic 12" descr="Meeting">
            <a:extLst>
              <a:ext uri="{FF2B5EF4-FFF2-40B4-BE49-F238E27FC236}">
                <a16:creationId xmlns:a16="http://schemas.microsoft.com/office/drawing/2014/main" id="{B69F4E98-E3F1-44D4-8AD0-7ED2DFB229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436" y="1697355"/>
            <a:ext cx="1909764" cy="1807845"/>
          </a:xfrm>
          <a:prstGeom prst="rect">
            <a:avLst/>
          </a:prstGeom>
        </p:spPr>
      </p:pic>
      <p:pic>
        <p:nvPicPr>
          <p:cNvPr id="16" name="Graphic 13" descr="Checklist">
            <a:extLst>
              <a:ext uri="{FF2B5EF4-FFF2-40B4-BE49-F238E27FC236}">
                <a16:creationId xmlns:a16="http://schemas.microsoft.com/office/drawing/2014/main" id="{5E63BDB2-93C0-4AFE-A34C-390A3E1B6F9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18" y="4767942"/>
            <a:ext cx="2081214" cy="1894115"/>
          </a:xfrm>
          <a:prstGeom prst="rect">
            <a:avLst/>
          </a:prstGeom>
        </p:spPr>
      </p:pic>
      <p:pic>
        <p:nvPicPr>
          <p:cNvPr id="17" name="Graphic 5" descr="Money">
            <a:extLst>
              <a:ext uri="{FF2B5EF4-FFF2-40B4-BE49-F238E27FC236}">
                <a16:creationId xmlns:a16="http://schemas.microsoft.com/office/drawing/2014/main" id="{AB3D8943-2451-4601-8C00-9DD641BD417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830" y="3089717"/>
            <a:ext cx="1704975" cy="1672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28C6E7-DD4D-4147-A2B5-FC0BA63D3185}"/>
              </a:ext>
            </a:extLst>
          </p:cNvPr>
          <p:cNvSpPr txBox="1"/>
          <p:nvPr/>
        </p:nvSpPr>
        <p:spPr>
          <a:xfrm>
            <a:off x="2819400" y="3484503"/>
            <a:ext cx="527685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/>
              <a:t>Disburse money in phases during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58F0A-85D5-48F9-901D-7FCCBDC762D7}"/>
              </a:ext>
            </a:extLst>
          </p:cNvPr>
          <p:cNvSpPr txBox="1"/>
          <p:nvPr/>
        </p:nvSpPr>
        <p:spPr>
          <a:xfrm>
            <a:off x="2802732" y="5114834"/>
            <a:ext cx="527685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/>
              <a:t>Report regularly to Council on results</a:t>
            </a:r>
          </a:p>
        </p:txBody>
      </p:sp>
    </p:spTree>
    <p:extLst>
      <p:ext uri="{BB962C8B-B14F-4D97-AF65-F5344CB8AC3E}">
        <p14:creationId xmlns:p14="http://schemas.microsoft.com/office/powerpoint/2010/main" val="443338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798529F-4B80-4ACE-8F25-F409213F8F18}"/>
              </a:ext>
            </a:extLst>
          </p:cNvPr>
          <p:cNvSpPr txBox="1"/>
          <p:nvPr/>
        </p:nvSpPr>
        <p:spPr>
          <a:xfrm>
            <a:off x="457201" y="3163669"/>
            <a:ext cx="556974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No community grants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6"/>
                </a:solidFill>
                <a:latin typeface="Myriad Pro" pitchFamily="34" charset="0"/>
              </a:rPr>
              <a:t>Portland Building: Equity Grants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699D0-E557-44F3-A53A-00B49E4E79FF}"/>
              </a:ext>
            </a:extLst>
          </p:cNvPr>
          <p:cNvSpPr txBox="1"/>
          <p:nvPr/>
        </p:nvSpPr>
        <p:spPr>
          <a:xfrm>
            <a:off x="457200" y="1931879"/>
            <a:ext cx="470535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No reports to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8F5A9-6AAD-465C-A878-3604BEFFB1AE}"/>
              </a:ext>
            </a:extLst>
          </p:cNvPr>
          <p:cNvSpPr txBox="1"/>
          <p:nvPr/>
        </p:nvSpPr>
        <p:spPr>
          <a:xfrm>
            <a:off x="440872" y="4387513"/>
            <a:ext cx="7010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Unclear ratepayer accountability</a:t>
            </a:r>
          </a:p>
        </p:txBody>
      </p:sp>
      <p:pic>
        <p:nvPicPr>
          <p:cNvPr id="15" name="Graphic 13" descr="Checklist">
            <a:extLst>
              <a:ext uri="{FF2B5EF4-FFF2-40B4-BE49-F238E27FC236}">
                <a16:creationId xmlns:a16="http://schemas.microsoft.com/office/drawing/2014/main" id="{5994A317-5901-4B44-AF19-4D2645373F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1613366"/>
            <a:ext cx="1285879" cy="1325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90C0DB-5AB7-4B5A-B86D-4C2DC6D16644}"/>
              </a:ext>
            </a:extLst>
          </p:cNvPr>
          <p:cNvSpPr txBox="1"/>
          <p:nvPr/>
        </p:nvSpPr>
        <p:spPr>
          <a:xfrm>
            <a:off x="440870" y="5566333"/>
            <a:ext cx="7255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Missed strategic opportunity</a:t>
            </a:r>
          </a:p>
        </p:txBody>
      </p:sp>
      <p:pic>
        <p:nvPicPr>
          <p:cNvPr id="14" name="Graphic 14" descr="Cheers">
            <a:extLst>
              <a:ext uri="{FF2B5EF4-FFF2-40B4-BE49-F238E27FC236}">
                <a16:creationId xmlns:a16="http://schemas.microsoft.com/office/drawing/2014/main" id="{188C1A09-DDEA-48E1-9BE3-A728C020DD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3336" y="2944269"/>
            <a:ext cx="1285873" cy="1210911"/>
          </a:xfrm>
          <a:prstGeom prst="rect">
            <a:avLst/>
          </a:prstGeom>
        </p:spPr>
      </p:pic>
      <p:pic>
        <p:nvPicPr>
          <p:cNvPr id="9" name="Graphic 3" descr="Bullseye">
            <a:extLst>
              <a:ext uri="{FF2B5EF4-FFF2-40B4-BE49-F238E27FC236}">
                <a16:creationId xmlns:a16="http://schemas.microsoft.com/office/drawing/2014/main" id="{0E4BE958-7B9F-484A-9A57-0682896372D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2356" y="5098254"/>
            <a:ext cx="1645444" cy="1683546"/>
          </a:xfrm>
          <a:prstGeom prst="rect">
            <a:avLst/>
          </a:prstGeom>
        </p:spPr>
      </p:pic>
      <p:pic>
        <p:nvPicPr>
          <p:cNvPr id="3" name="Graphic 2" descr="Sink">
            <a:extLst>
              <a:ext uri="{FF2B5EF4-FFF2-40B4-BE49-F238E27FC236}">
                <a16:creationId xmlns:a16="http://schemas.microsoft.com/office/drawing/2014/main" id="{FC73D4CB-F713-4517-B897-B63A951B3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5600" y="3650455"/>
            <a:ext cx="1683545" cy="16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6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solidFill>
                  <a:schemeClr val="accent6"/>
                </a:solidFill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6"/>
                </a:solidFill>
                <a:latin typeface="Myriad Pro" pitchFamily="34" charset="0"/>
              </a:rPr>
              <a:t>Portland Building: Equity Grants</a:t>
            </a:r>
            <a:br>
              <a:rPr lang="en-US" altLang="en-US" sz="4400" b="1" dirty="0">
                <a:solidFill>
                  <a:schemeClr val="accent6"/>
                </a:solidFill>
                <a:latin typeface="Myriad Pro" pitchFamily="34" charset="0"/>
              </a:rPr>
            </a:br>
            <a:br>
              <a:rPr lang="en-US" alt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F7732-1FB3-4116-A44F-C83875C6AC90}"/>
              </a:ext>
            </a:extLst>
          </p:cNvPr>
          <p:cNvSpPr/>
          <p:nvPr/>
        </p:nvSpPr>
        <p:spPr>
          <a:xfrm>
            <a:off x="457200" y="1685246"/>
            <a:ext cx="82296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6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Recommendations</a:t>
            </a:r>
          </a:p>
          <a:p>
            <a:endParaRPr lang="en-US" sz="1500" dirty="0">
              <a:solidFill>
                <a:schemeClr val="accent6"/>
              </a:solidFill>
              <a:latin typeface="Myriad Pro" panose="020B0503030403020204" pitchFamily="34" charset="0"/>
              <a:ea typeface="Myriad Pro" panose="020B0503030403020204" pitchFamily="34" charset="0"/>
              <a:cs typeface="DokChampa" panose="020B0604020202020204" pitchFamily="34" charset="-34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accent6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DokChampa" panose="020B0604020202020204" pitchFamily="34" charset="-34"/>
              </a:rPr>
              <a:t>Report to Council, and inform applicants of grantmaking status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chemeClr val="accent6"/>
              </a:solidFill>
              <a:latin typeface="Myriad Pro" panose="020B0503030403020204" pitchFamily="34" charset="0"/>
              <a:cs typeface="DokChampa" panose="020B0604020202020204" pitchFamily="34" charset="-34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accent6"/>
                </a:solidFill>
                <a:latin typeface="Myriad Pro" panose="020B0503030403020204" pitchFamily="34" charset="0"/>
                <a:cs typeface="DokChampa" panose="020B0604020202020204" pitchFamily="34" charset="-34"/>
              </a:rPr>
              <a:t>Remove ratepayer funds if future grants not reasonably related to water/sewer services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52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7EE7-0592-44EB-A103-B4F991577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19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Early implementation results mostly encouraging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June 2019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EB721-9EEF-4DD2-9F4A-8EBEEF11C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6"/>
          <a:stretch/>
        </p:blipFill>
        <p:spPr>
          <a:xfrm>
            <a:off x="3159007" y="3337586"/>
            <a:ext cx="5356343" cy="25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09465-C5B9-408F-8D26-B90A3DE8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50" y="1447800"/>
            <a:ext cx="5943600" cy="497485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D39D1C-F0AD-4634-921B-B2A6251A82BB}"/>
              </a:ext>
            </a:extLst>
          </p:cNvPr>
          <p:cNvGrpSpPr/>
          <p:nvPr/>
        </p:nvGrpSpPr>
        <p:grpSpPr>
          <a:xfrm>
            <a:off x="304800" y="2754238"/>
            <a:ext cx="2753679" cy="2361976"/>
            <a:chOff x="495300" y="5209034"/>
            <a:chExt cx="1866900" cy="1601339"/>
          </a:xfrm>
        </p:grpSpPr>
        <p:pic>
          <p:nvPicPr>
            <p:cNvPr id="6" name="Picture 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54CF9A8-6BF7-4E83-8E0C-B21EB312D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1" b="16218"/>
            <a:stretch/>
          </p:blipFill>
          <p:spPr>
            <a:xfrm>
              <a:off x="495300" y="5209034"/>
              <a:ext cx="1866900" cy="160133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F00F335-7AF2-4921-A2F3-D59039E374B5}"/>
                </a:ext>
              </a:extLst>
            </p:cNvPr>
            <p:cNvSpPr txBox="1"/>
            <p:nvPr/>
          </p:nvSpPr>
          <p:spPr>
            <a:xfrm>
              <a:off x="704850" y="5464623"/>
              <a:ext cx="1447800" cy="118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593 </a:t>
              </a:r>
              <a:br>
                <a:rPr lang="en-US" sz="3600" b="1" dirty="0"/>
              </a:br>
              <a:r>
                <a:rPr lang="en-US" sz="3600" b="1" dirty="0"/>
                <a:t>total</a:t>
              </a:r>
              <a:br>
                <a:rPr lang="en-US" sz="3600" b="1" dirty="0"/>
              </a:br>
              <a:r>
                <a:rPr lang="en-US" sz="3600" b="1" dirty="0"/>
                <a:t>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230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64700C-245D-48DB-9BA0-4A3315B4A66D}"/>
              </a:ext>
            </a:extLst>
          </p:cNvPr>
          <p:cNvGrpSpPr/>
          <p:nvPr/>
        </p:nvGrpSpPr>
        <p:grpSpPr>
          <a:xfrm>
            <a:off x="2133600" y="1459386"/>
            <a:ext cx="5203004" cy="5131511"/>
            <a:chOff x="0" y="4766273"/>
            <a:chExt cx="7316724" cy="72161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FE3E31-6F4F-4D98-B12C-E342BC73EF16}"/>
                </a:ext>
              </a:extLst>
            </p:cNvPr>
            <p:cNvGrpSpPr/>
            <p:nvPr/>
          </p:nvGrpSpPr>
          <p:grpSpPr>
            <a:xfrm>
              <a:off x="180503" y="10843233"/>
              <a:ext cx="7136221" cy="1139227"/>
              <a:chOff x="180503" y="10843233"/>
              <a:chExt cx="7136221" cy="113922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2B8684-440B-4900-9DC7-D09594488F4E}"/>
                  </a:ext>
                </a:extLst>
              </p:cNvPr>
              <p:cNvSpPr txBox="1"/>
              <p:nvPr/>
            </p:nvSpPr>
            <p:spPr>
              <a:xfrm>
                <a:off x="1200150" y="10843233"/>
                <a:ext cx="6116574" cy="112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City’s goal:</a:t>
                </a:r>
              </a:p>
              <a:p>
                <a:r>
                  <a:rPr lang="en-US" sz="1400" dirty="0">
                    <a:latin typeface="Myriad Pro" panose="020B0503030403020204" pitchFamily="34" charset="0"/>
                  </a:rPr>
                  <a:t>300 of the very low-income units would be Supportive Housing units if non-bond funds are available</a:t>
                </a:r>
              </a:p>
            </p:txBody>
          </p:sp>
          <p:pic>
            <p:nvPicPr>
              <p:cNvPr id="20" name="Graphic 19" descr="Flag">
                <a:extLst>
                  <a:ext uri="{FF2B5EF4-FFF2-40B4-BE49-F238E27FC236}">
                    <a16:creationId xmlns:a16="http://schemas.microsoft.com/office/drawing/2014/main" id="{7DC05E8E-493B-4055-A6B5-63DF23889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0503" y="10849771"/>
                <a:ext cx="1132689" cy="1132689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C58E1A-7581-463D-8541-1AD8E746FA00}"/>
                </a:ext>
              </a:extLst>
            </p:cNvPr>
            <p:cNvGrpSpPr/>
            <p:nvPr/>
          </p:nvGrpSpPr>
          <p:grpSpPr>
            <a:xfrm>
              <a:off x="0" y="4766273"/>
              <a:ext cx="6858000" cy="5937251"/>
              <a:chOff x="0" y="4766273"/>
              <a:chExt cx="6858000" cy="5937251"/>
            </a:xfrm>
          </p:grpSpPr>
          <p:pic>
            <p:nvPicPr>
              <p:cNvPr id="9" name="Picture 8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D76C8C93-B99E-49D7-98A6-460B10BBFC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99" b="16202"/>
              <a:stretch/>
            </p:blipFill>
            <p:spPr>
              <a:xfrm>
                <a:off x="0" y="4766273"/>
                <a:ext cx="6858000" cy="593725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BE7CD-6E53-4704-ABE2-953C62D8432D}"/>
                  </a:ext>
                </a:extLst>
              </p:cNvPr>
              <p:cNvSpPr txBox="1"/>
              <p:nvPr/>
            </p:nvSpPr>
            <p:spPr>
              <a:xfrm>
                <a:off x="1200150" y="6346245"/>
                <a:ext cx="4457700" cy="107247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ts val="4200"/>
                  </a:lnSpc>
                </a:pPr>
                <a:r>
                  <a:rPr lang="en-US" sz="4400" b="1" dirty="0">
                    <a:solidFill>
                      <a:srgbClr val="23839E"/>
                    </a:solidFill>
                    <a:latin typeface="Myriad Pro" panose="020B0503030403020204" pitchFamily="34" charset="0"/>
                  </a:rPr>
                  <a:t>1,300 units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FCECCC3-C8E9-4A8A-B93B-1FBB96FA4A21}"/>
                  </a:ext>
                </a:extLst>
              </p:cNvPr>
              <p:cNvGrpSpPr/>
              <p:nvPr/>
            </p:nvGrpSpPr>
            <p:grpSpPr>
              <a:xfrm>
                <a:off x="1200151" y="7616292"/>
                <a:ext cx="4298271" cy="2438167"/>
                <a:chOff x="1200151" y="7500867"/>
                <a:chExt cx="4298271" cy="243816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C77B655-25A3-4838-935E-EBC2B8B12127}"/>
                    </a:ext>
                  </a:extLst>
                </p:cNvPr>
                <p:cNvGrpSpPr/>
                <p:nvPr/>
              </p:nvGrpSpPr>
              <p:grpSpPr>
                <a:xfrm>
                  <a:off x="1200151" y="7500867"/>
                  <a:ext cx="4298271" cy="2438167"/>
                  <a:chOff x="1200151" y="7500867"/>
                  <a:chExt cx="4298271" cy="2438167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085153-81EF-4295-8358-465EE8729C8E}"/>
                      </a:ext>
                    </a:extLst>
                  </p:cNvPr>
                  <p:cNvSpPr txBox="1"/>
                  <p:nvPr/>
                </p:nvSpPr>
                <p:spPr>
                  <a:xfrm>
                    <a:off x="3679371" y="7890717"/>
                    <a:ext cx="1819051" cy="1428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600"/>
                      </a:spcAft>
                    </a:pPr>
                    <a:r>
                      <a:rPr lang="en-US" sz="2000" b="1" dirty="0">
                        <a:latin typeface="Myriad Pro" panose="020B0503030403020204" pitchFamily="34" charset="0"/>
                      </a:rPr>
                      <a:t>600 units </a:t>
                    </a:r>
                    <a:br>
                      <a:rPr lang="en-US" sz="2000" b="1" dirty="0">
                        <a:latin typeface="Myriad Pro" panose="020B0503030403020204" pitchFamily="34" charset="0"/>
                      </a:rPr>
                    </a:br>
                    <a:r>
                      <a:rPr lang="en-US" sz="2000" b="1" dirty="0">
                        <a:latin typeface="Myriad Pro" panose="020B0503030403020204" pitchFamily="34" charset="0"/>
                      </a:rPr>
                      <a:t>very low-income</a:t>
                    </a: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0268140B-F900-49D5-9F38-1C515AF9B389}"/>
                      </a:ext>
                    </a:extLst>
                  </p:cNvPr>
                  <p:cNvGrpSpPr/>
                  <p:nvPr/>
                </p:nvGrpSpPr>
                <p:grpSpPr>
                  <a:xfrm>
                    <a:off x="1200151" y="7500867"/>
                    <a:ext cx="2228850" cy="2438167"/>
                    <a:chOff x="1200151" y="7500867"/>
                    <a:chExt cx="2228850" cy="2438167"/>
                  </a:xfrm>
                </p:grpSpPr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0EE47C1-501C-4A90-8C4B-4D8F3C932E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00151" y="7500867"/>
                      <a:ext cx="2228850" cy="24381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3200"/>
                        </a:spcAft>
                      </a:pPr>
                      <a:r>
                        <a:rPr lang="en-US" sz="2000" b="1" dirty="0">
                          <a:latin typeface="Myriad Pro" panose="020B0503030403020204" pitchFamily="34" charset="0"/>
                        </a:rPr>
                        <a:t>All units </a:t>
                      </a:r>
                      <a:br>
                        <a:rPr lang="en-US" sz="2000" b="1" dirty="0">
                          <a:latin typeface="Myriad Pro" panose="020B0503030403020204" pitchFamily="34" charset="0"/>
                        </a:rPr>
                      </a:br>
                      <a:r>
                        <a:rPr lang="en-US" sz="2000" b="1" dirty="0">
                          <a:latin typeface="Myriad Pro" panose="020B0503030403020204" pitchFamily="34" charset="0"/>
                        </a:rPr>
                        <a:t>low-income</a:t>
                      </a:r>
                    </a:p>
                    <a:p>
                      <a:pPr>
                        <a:spcAft>
                          <a:spcPts val="1600"/>
                        </a:spcAft>
                      </a:pPr>
                      <a:r>
                        <a:rPr lang="en-US" sz="2000" b="1" dirty="0">
                          <a:latin typeface="Myriad Pro" panose="020B0503030403020204" pitchFamily="34" charset="0"/>
                        </a:rPr>
                        <a:t>650 units family-sized</a:t>
                      </a:r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401F560E-4396-4981-9C30-4742AFFA2F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79987" y="8710132"/>
                      <a:ext cx="1898643" cy="0"/>
                    </a:xfrm>
                    <a:prstGeom prst="line">
                      <a:avLst/>
                    </a:prstGeom>
                    <a:ln w="38100">
                      <a:solidFill>
                        <a:srgbClr val="23839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16AFFF9-F72C-4EE5-B54C-9E76D0169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79801" y="7500867"/>
                  <a:ext cx="0" cy="2349361"/>
                </a:xfrm>
                <a:prstGeom prst="line">
                  <a:avLst/>
                </a:prstGeom>
                <a:ln w="38100">
                  <a:solidFill>
                    <a:srgbClr val="23839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9810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715721-4FFD-41CD-8686-6BA10CC32F16}"/>
              </a:ext>
            </a:extLst>
          </p:cNvPr>
          <p:cNvGrpSpPr/>
          <p:nvPr/>
        </p:nvGrpSpPr>
        <p:grpSpPr>
          <a:xfrm>
            <a:off x="0" y="895579"/>
            <a:ext cx="9486899" cy="4417371"/>
            <a:chOff x="0" y="895579"/>
            <a:chExt cx="9486899" cy="44173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877955-0B57-4AE6-A75D-004BCE37A5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74666"/>
              <a:ext cx="9164502" cy="22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F1A66D-3B46-4274-BC17-B8652A769C4E}"/>
                </a:ext>
              </a:extLst>
            </p:cNvPr>
            <p:cNvSpPr/>
            <p:nvPr/>
          </p:nvSpPr>
          <p:spPr>
            <a:xfrm>
              <a:off x="845126" y="3434087"/>
              <a:ext cx="274320" cy="274320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5D154C-3417-4516-8CD5-D628D44C204B}"/>
                </a:ext>
              </a:extLst>
            </p:cNvPr>
            <p:cNvGrpSpPr/>
            <p:nvPr/>
          </p:nvGrpSpPr>
          <p:grpSpPr>
            <a:xfrm>
              <a:off x="57921" y="4200063"/>
              <a:ext cx="1330023" cy="1076705"/>
              <a:chOff x="4274462" y="6027158"/>
              <a:chExt cx="1330023" cy="107670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3065394-C99F-4D4B-8323-8137140DD0A8}"/>
                  </a:ext>
                </a:extLst>
              </p:cNvPr>
              <p:cNvSpPr/>
              <p:nvPr/>
            </p:nvSpPr>
            <p:spPr>
              <a:xfrm flipH="1">
                <a:off x="4274462" y="6027158"/>
                <a:ext cx="1313654" cy="8015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 </a:t>
                </a:r>
              </a:p>
              <a:p>
                <a:r>
                  <a:rPr lang="en-US" b="1" dirty="0">
                    <a:latin typeface="Myriad Pro" panose="020B0503030403020204" pitchFamily="34" charset="0"/>
                  </a:rPr>
                  <a:t>2016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5BD461E-4937-456B-BE27-BBA9573256F8}"/>
                  </a:ext>
                </a:extLst>
              </p:cNvPr>
              <p:cNvSpPr/>
              <p:nvPr/>
            </p:nvSpPr>
            <p:spPr>
              <a:xfrm flipH="1">
                <a:off x="4290831" y="6854305"/>
                <a:ext cx="1313654" cy="249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Bond passes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718664-286D-45B6-B050-54A8F34C9C47}"/>
                </a:ext>
              </a:extLst>
            </p:cNvPr>
            <p:cNvSpPr/>
            <p:nvPr/>
          </p:nvSpPr>
          <p:spPr>
            <a:xfrm>
              <a:off x="3821303" y="3434087"/>
              <a:ext cx="274320" cy="274320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62AEDC-659A-45E9-A06E-FBE96972D832}"/>
                </a:ext>
              </a:extLst>
            </p:cNvPr>
            <p:cNvGrpSpPr/>
            <p:nvPr/>
          </p:nvGrpSpPr>
          <p:grpSpPr>
            <a:xfrm>
              <a:off x="2420021" y="4200063"/>
              <a:ext cx="1756594" cy="1094657"/>
              <a:chOff x="2304141" y="4628657"/>
              <a:chExt cx="1756594" cy="109465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658C6C-3391-420F-A844-57CF02B50B9A}"/>
                  </a:ext>
                </a:extLst>
              </p:cNvPr>
              <p:cNvSpPr/>
              <p:nvPr/>
            </p:nvSpPr>
            <p:spPr>
              <a:xfrm flipH="1">
                <a:off x="2304141" y="5411724"/>
                <a:ext cx="1756594" cy="311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latin typeface="Myriad Pro" panose="020B0503030403020204" pitchFamily="34" charset="0"/>
                  </a:rPr>
                  <a:t>Policy Framework completed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1F3C30-4521-4368-8C5C-3F7FFB7F5BAE}"/>
                  </a:ext>
                </a:extLst>
              </p:cNvPr>
              <p:cNvSpPr/>
              <p:nvPr/>
            </p:nvSpPr>
            <p:spPr>
              <a:xfrm flipH="1">
                <a:off x="2391229" y="4628657"/>
                <a:ext cx="1664735" cy="7917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October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579617-89B9-4914-82D9-14058C5C4F1A}"/>
                </a:ext>
              </a:extLst>
            </p:cNvPr>
            <p:cNvSpPr/>
            <p:nvPr/>
          </p:nvSpPr>
          <p:spPr>
            <a:xfrm>
              <a:off x="8291002" y="3457901"/>
              <a:ext cx="279055" cy="279055"/>
            </a:xfrm>
            <a:prstGeom prst="ellipse">
              <a:avLst/>
            </a:prstGeom>
            <a:solidFill>
              <a:srgbClr val="2383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9B4582-F82C-4A6E-A823-352B65FDBFA7}"/>
                </a:ext>
              </a:extLst>
            </p:cNvPr>
            <p:cNvGrpSpPr/>
            <p:nvPr/>
          </p:nvGrpSpPr>
          <p:grpSpPr>
            <a:xfrm>
              <a:off x="7285111" y="4200063"/>
              <a:ext cx="2201788" cy="1112887"/>
              <a:chOff x="4196894" y="6036891"/>
              <a:chExt cx="2201788" cy="111288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8F3054B-684C-4932-812D-3C1DB3243526}"/>
                  </a:ext>
                </a:extLst>
              </p:cNvPr>
              <p:cNvSpPr/>
              <p:nvPr/>
            </p:nvSpPr>
            <p:spPr>
              <a:xfrm flipH="1">
                <a:off x="4196894" y="6036891"/>
                <a:ext cx="1540383" cy="7917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93AE26-FF8A-4834-82D5-8E3F173676FD}"/>
                  </a:ext>
                </a:extLst>
              </p:cNvPr>
              <p:cNvSpPr/>
              <p:nvPr/>
            </p:nvSpPr>
            <p:spPr>
              <a:xfrm flipH="1">
                <a:off x="4211405" y="6838188"/>
                <a:ext cx="2187277" cy="311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Constitutional amendment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passes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58FAD4-27B3-4BA4-9A1B-3039D45FB17D}"/>
                </a:ext>
              </a:extLst>
            </p:cNvPr>
            <p:cNvGrpSpPr/>
            <p:nvPr/>
          </p:nvGrpSpPr>
          <p:grpSpPr>
            <a:xfrm>
              <a:off x="1018356" y="895579"/>
              <a:ext cx="1569356" cy="2126004"/>
              <a:chOff x="618776" y="1023267"/>
              <a:chExt cx="1569356" cy="212600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256EE7-E2C8-4E66-B06E-FB51775A0594}"/>
                  </a:ext>
                </a:extLst>
              </p:cNvPr>
              <p:cNvSpPr/>
              <p:nvPr/>
            </p:nvSpPr>
            <p:spPr>
              <a:xfrm flipH="1">
                <a:off x="629210" y="1813956"/>
                <a:ext cx="1558922" cy="13353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The Ellington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1610 NE 66</a:t>
                </a:r>
                <a:r>
                  <a:rPr lang="en-US" sz="1400" b="1" baseline="300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</a:t>
                </a: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 Ave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262 units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A099899-9DFB-4629-A5BC-1CAF54E589F3}"/>
                  </a:ext>
                </a:extLst>
              </p:cNvPr>
              <p:cNvSpPr/>
              <p:nvPr/>
            </p:nvSpPr>
            <p:spPr>
              <a:xfrm flipH="1">
                <a:off x="618776" y="1023267"/>
                <a:ext cx="1569355" cy="779159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February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6DCEBC-2FC4-4780-A9CC-ECC2F64B6A6F}"/>
                </a:ext>
              </a:extLst>
            </p:cNvPr>
            <p:cNvGrpSpPr/>
            <p:nvPr/>
          </p:nvGrpSpPr>
          <p:grpSpPr>
            <a:xfrm>
              <a:off x="2741627" y="895579"/>
              <a:ext cx="1478734" cy="1717818"/>
              <a:chOff x="4527218" y="3392411"/>
              <a:chExt cx="1478734" cy="171781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6D9C80F-2E9C-42EC-A95E-C8145612183C}"/>
                  </a:ext>
                </a:extLst>
              </p:cNvPr>
              <p:cNvSpPr/>
              <p:nvPr/>
            </p:nvSpPr>
            <p:spPr>
              <a:xfrm flipH="1">
                <a:off x="4527218" y="4166407"/>
                <a:ext cx="1478734" cy="943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3000 SE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Powell Blvd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160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E78BC6-0309-4263-B18E-A3D0002293D6}"/>
                  </a:ext>
                </a:extLst>
              </p:cNvPr>
              <p:cNvSpPr/>
              <p:nvPr/>
            </p:nvSpPr>
            <p:spPr>
              <a:xfrm flipH="1">
                <a:off x="4527670" y="3392411"/>
                <a:ext cx="1427296" cy="791771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September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4623DD-6B79-4976-9A17-1CCDDA7C91CB}"/>
                </a:ext>
              </a:extLst>
            </p:cNvPr>
            <p:cNvGrpSpPr/>
            <p:nvPr/>
          </p:nvGrpSpPr>
          <p:grpSpPr>
            <a:xfrm>
              <a:off x="4779791" y="909548"/>
              <a:ext cx="1351401" cy="1888309"/>
              <a:chOff x="-2056777" y="5746409"/>
              <a:chExt cx="1351401" cy="188830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82CF37-A8A8-46DF-A639-B48AF6CF6769}"/>
                  </a:ext>
                </a:extLst>
              </p:cNvPr>
              <p:cNvSpPr/>
              <p:nvPr/>
            </p:nvSpPr>
            <p:spPr>
              <a:xfrm flipH="1">
                <a:off x="-2056777" y="6526747"/>
                <a:ext cx="1351401" cy="11079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10506 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Burnside St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51 units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47F7C77-454C-4F80-841C-645346DB8908}"/>
                  </a:ext>
                </a:extLst>
              </p:cNvPr>
              <p:cNvSpPr/>
              <p:nvPr/>
            </p:nvSpPr>
            <p:spPr>
              <a:xfrm flipH="1">
                <a:off x="-1983628" y="5746409"/>
                <a:ext cx="1222784" cy="770813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June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7599C0-3E44-463B-AEFD-10F7049D1D3E}"/>
                </a:ext>
              </a:extLst>
            </p:cNvPr>
            <p:cNvGrpSpPr/>
            <p:nvPr/>
          </p:nvGrpSpPr>
          <p:grpSpPr>
            <a:xfrm>
              <a:off x="6123771" y="915455"/>
              <a:ext cx="1173030" cy="1868421"/>
              <a:chOff x="3512933" y="8116390"/>
              <a:chExt cx="1173030" cy="186842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0619F2-7BF3-47BB-8A10-FEDC73823EAA}"/>
                  </a:ext>
                </a:extLst>
              </p:cNvPr>
              <p:cNvSpPr/>
              <p:nvPr/>
            </p:nvSpPr>
            <p:spPr>
              <a:xfrm flipH="1">
                <a:off x="3532136" y="8890146"/>
                <a:ext cx="1153827" cy="1094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5827 NE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Prescott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E139B1-205E-4A8D-A05A-5CE503B5C5A1}"/>
                  </a:ext>
                </a:extLst>
              </p:cNvPr>
              <p:cNvSpPr/>
              <p:nvPr/>
            </p:nvSpPr>
            <p:spPr>
              <a:xfrm flipH="1">
                <a:off x="3512933" y="8116390"/>
                <a:ext cx="1162162" cy="770813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July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AFAFFF-7C9A-40F6-9B32-FC1EF361CF8C}"/>
                </a:ext>
              </a:extLst>
            </p:cNvPr>
            <p:cNvGrpSpPr/>
            <p:nvPr/>
          </p:nvGrpSpPr>
          <p:grpSpPr>
            <a:xfrm>
              <a:off x="7309416" y="909549"/>
              <a:ext cx="1682522" cy="1803945"/>
              <a:chOff x="687115" y="10409796"/>
              <a:chExt cx="1682522" cy="180394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50653C6-6AE0-42A7-8803-56682D7A973D}"/>
                  </a:ext>
                </a:extLst>
              </p:cNvPr>
              <p:cNvSpPr/>
              <p:nvPr/>
            </p:nvSpPr>
            <p:spPr>
              <a:xfrm flipH="1">
                <a:off x="712804" y="11193684"/>
                <a:ext cx="1656833" cy="10200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The Westwind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333 NW 6</a:t>
                </a:r>
                <a:r>
                  <a:rPr lang="en-US" sz="1400" b="1" baseline="300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</a:t>
                </a: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 Ave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70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824A16-501D-4CD0-87F5-23890C5A8801}"/>
                  </a:ext>
                </a:extLst>
              </p:cNvPr>
              <p:cNvSpPr/>
              <p:nvPr/>
            </p:nvSpPr>
            <p:spPr>
              <a:xfrm flipH="1">
                <a:off x="687115" y="10409796"/>
                <a:ext cx="1552971" cy="776720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18ECC1-0031-4DAC-B907-930391F8EAD3}"/>
                </a:ext>
              </a:extLst>
            </p:cNvPr>
            <p:cNvSpPr/>
            <p:nvPr/>
          </p:nvSpPr>
          <p:spPr>
            <a:xfrm>
              <a:off x="1944457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D2DB9B-EF18-4C7C-B52D-1D477DB510EB}"/>
                </a:ext>
              </a:extLst>
            </p:cNvPr>
            <p:cNvSpPr/>
            <p:nvPr/>
          </p:nvSpPr>
          <p:spPr>
            <a:xfrm>
              <a:off x="3282934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290BB43-3E9E-4697-A631-783DB876F870}"/>
                </a:ext>
              </a:extLst>
            </p:cNvPr>
            <p:cNvSpPr/>
            <p:nvPr/>
          </p:nvSpPr>
          <p:spPr>
            <a:xfrm>
              <a:off x="5778746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C05E68-F41D-4B46-A382-255882B0B839}"/>
                </a:ext>
              </a:extLst>
            </p:cNvPr>
            <p:cNvSpPr/>
            <p:nvPr/>
          </p:nvSpPr>
          <p:spPr>
            <a:xfrm>
              <a:off x="6389685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44AB59-031B-4AB0-90CB-60B462BD5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32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409228-54B9-4D6E-A12B-04BD4D2087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007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9810CC-A33A-4C94-A815-282AFF34C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7751" t="53468" r="1" b="-2075"/>
            <a:stretch/>
          </p:blipFill>
          <p:spPr>
            <a:xfrm>
              <a:off x="8275928" y="3606383"/>
              <a:ext cx="288804" cy="13057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856F4C-AAD5-428F-ADD3-4E1B5FB6D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3264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5CCED7C-1A27-4F01-8CBF-F2235FC78B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983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FBE676-7703-4C74-823B-84BEE3BCD8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6048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F58490-6E09-4870-92C4-DB9883024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254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4DA774-95EC-41C1-A631-11E87351C896}"/>
                </a:ext>
              </a:extLst>
            </p:cNvPr>
            <p:cNvCxnSpPr>
              <a:cxnSpLocks/>
            </p:cNvCxnSpPr>
            <p:nvPr/>
          </p:nvCxnSpPr>
          <p:spPr>
            <a:xfrm>
              <a:off x="5929333" y="2807382"/>
              <a:ext cx="0" cy="483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9758C1-BBDB-404E-8E0C-6736C2D6FC11}"/>
                </a:ext>
              </a:extLst>
            </p:cNvPr>
            <p:cNvCxnSpPr>
              <a:cxnSpLocks/>
            </p:cNvCxnSpPr>
            <p:nvPr/>
          </p:nvCxnSpPr>
          <p:spPr>
            <a:xfrm>
              <a:off x="2095044" y="2807382"/>
              <a:ext cx="0" cy="483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4C5E9E-FAE2-40EA-A4CE-93AFF49B6923}"/>
                </a:ext>
              </a:extLst>
            </p:cNvPr>
            <p:cNvSpPr/>
            <p:nvPr/>
          </p:nvSpPr>
          <p:spPr>
            <a:xfrm flipH="1">
              <a:off x="98575" y="3425343"/>
              <a:ext cx="564391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F64F6F-A4A0-48CA-A4A8-681DFDB2BA33}"/>
                </a:ext>
              </a:extLst>
            </p:cNvPr>
            <p:cNvSpPr/>
            <p:nvPr/>
          </p:nvSpPr>
          <p:spPr>
            <a:xfrm flipH="1">
              <a:off x="1242129" y="3425343"/>
              <a:ext cx="566928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B1EBF7-6701-43AE-B011-B14D122CB860}"/>
                </a:ext>
              </a:extLst>
            </p:cNvPr>
            <p:cNvSpPr/>
            <p:nvPr/>
          </p:nvSpPr>
          <p:spPr>
            <a:xfrm flipH="1">
              <a:off x="4367950" y="3425343"/>
              <a:ext cx="566928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BBC0B1-A502-42A4-A982-FB324BD6383B}"/>
                </a:ext>
              </a:extLst>
            </p:cNvPr>
            <p:cNvCxnSpPr>
              <a:cxnSpLocks/>
            </p:cNvCxnSpPr>
            <p:nvPr/>
          </p:nvCxnSpPr>
          <p:spPr>
            <a:xfrm>
              <a:off x="8290552" y="3592063"/>
              <a:ext cx="283821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33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C41BA-AB8C-4178-BC83-9733F6AE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5" y="809223"/>
            <a:ext cx="8143875" cy="523955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201B08-A826-44CD-9B42-BF03045FF16D}"/>
              </a:ext>
            </a:extLst>
          </p:cNvPr>
          <p:cNvSpPr/>
          <p:nvPr/>
        </p:nvSpPr>
        <p:spPr>
          <a:xfrm>
            <a:off x="6248400" y="1827038"/>
            <a:ext cx="2124076" cy="433588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C6EDE-5DD2-4D10-BF29-50E8F0C5A5D6}"/>
              </a:ext>
            </a:extLst>
          </p:cNvPr>
          <p:cNvSpPr/>
          <p:nvPr/>
        </p:nvSpPr>
        <p:spPr>
          <a:xfrm>
            <a:off x="3810000" y="4800600"/>
            <a:ext cx="2124076" cy="9144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AB9DD6-E2E8-4E48-9A20-9EA0AFABFB22}"/>
              </a:ext>
            </a:extLst>
          </p:cNvPr>
          <p:cNvSpPr/>
          <p:nvPr/>
        </p:nvSpPr>
        <p:spPr>
          <a:xfrm>
            <a:off x="6248400" y="1160748"/>
            <a:ext cx="2124076" cy="609600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226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CA683-ADCE-4AED-AFB8-F9231D9FC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2505C-03B4-4B15-9F43-A66AE47A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2C7591-EBA8-4CCE-B3EC-2421747A9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025" y="2187574"/>
            <a:ext cx="7219950" cy="3246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“Shall Portland issue bonds, fund affordable housing for low income families, </a:t>
            </a:r>
            <a:r>
              <a:rPr lang="en-US" sz="3600" b="1" dirty="0">
                <a:solidFill>
                  <a:schemeClr val="accent1"/>
                </a:solidFill>
              </a:rPr>
              <a:t>seniors, veterans, people with disabilities</a:t>
            </a:r>
            <a:r>
              <a:rPr lang="en-US" sz="3600" dirty="0"/>
              <a:t>; require public oversight?” </a:t>
            </a:r>
          </a:p>
        </p:txBody>
      </p:sp>
    </p:spTree>
    <p:extLst>
      <p:ext uri="{BB962C8B-B14F-4D97-AF65-F5344CB8AC3E}">
        <p14:creationId xmlns:p14="http://schemas.microsoft.com/office/powerpoint/2010/main" val="1036197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7CAFFD-4644-43F4-BE1E-A67139D6B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1690690"/>
            <a:ext cx="4038600" cy="1928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590FA7-7501-4C6E-B58D-B5AAAB26B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810000"/>
            <a:ext cx="3200399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05356-8BEA-4054-877D-34090AC3E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2225673"/>
            <a:ext cx="3200399" cy="34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3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CB7E23D-BB61-4453-9973-15F077ABB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41536" y="1825625"/>
            <a:ext cx="46704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6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32A41-10AF-4FB7-A953-69908B45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1"/>
            <a:ext cx="3952875" cy="6477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6BA1F3F-F08C-4DEF-AEAC-C5B8214D0455}"/>
              </a:ext>
            </a:extLst>
          </p:cNvPr>
          <p:cNvGrpSpPr/>
          <p:nvPr/>
        </p:nvGrpSpPr>
        <p:grpSpPr>
          <a:xfrm>
            <a:off x="0" y="895579"/>
            <a:ext cx="9486899" cy="4417371"/>
            <a:chOff x="0" y="895579"/>
            <a:chExt cx="9486899" cy="441737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CE96CF-16CF-4DF3-BADC-29CF3F0971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74666"/>
              <a:ext cx="9164502" cy="22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7F381FE-998C-49D2-B6E6-E0FDF35365B8}"/>
                </a:ext>
              </a:extLst>
            </p:cNvPr>
            <p:cNvSpPr/>
            <p:nvPr/>
          </p:nvSpPr>
          <p:spPr>
            <a:xfrm>
              <a:off x="845126" y="3434087"/>
              <a:ext cx="274320" cy="274320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8D429A8-9379-45AE-B64C-E11B4B60F588}"/>
                </a:ext>
              </a:extLst>
            </p:cNvPr>
            <p:cNvGrpSpPr/>
            <p:nvPr/>
          </p:nvGrpSpPr>
          <p:grpSpPr>
            <a:xfrm>
              <a:off x="57921" y="4200063"/>
              <a:ext cx="1330023" cy="1076705"/>
              <a:chOff x="4274462" y="6027158"/>
              <a:chExt cx="1330023" cy="107670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D103043-03F0-499C-826E-CF35AC5B4722}"/>
                  </a:ext>
                </a:extLst>
              </p:cNvPr>
              <p:cNvSpPr/>
              <p:nvPr/>
            </p:nvSpPr>
            <p:spPr>
              <a:xfrm flipH="1">
                <a:off x="4274462" y="6027158"/>
                <a:ext cx="1313654" cy="8015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 </a:t>
                </a:r>
              </a:p>
              <a:p>
                <a:r>
                  <a:rPr lang="en-US" b="1" dirty="0">
                    <a:latin typeface="Myriad Pro" panose="020B0503030403020204" pitchFamily="34" charset="0"/>
                  </a:rPr>
                  <a:t>2016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A7A2CC-6157-416E-ACFA-099D09081CCA}"/>
                  </a:ext>
                </a:extLst>
              </p:cNvPr>
              <p:cNvSpPr/>
              <p:nvPr/>
            </p:nvSpPr>
            <p:spPr>
              <a:xfrm flipH="1">
                <a:off x="4290831" y="6854305"/>
                <a:ext cx="1313654" cy="249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Bond passes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9F9E1EA-400D-4121-9E54-0931D3B1C864}"/>
                </a:ext>
              </a:extLst>
            </p:cNvPr>
            <p:cNvSpPr/>
            <p:nvPr/>
          </p:nvSpPr>
          <p:spPr>
            <a:xfrm>
              <a:off x="3821303" y="3434087"/>
              <a:ext cx="274320" cy="274320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1032CD-3D66-48AD-9C74-259AD239CF4E}"/>
                </a:ext>
              </a:extLst>
            </p:cNvPr>
            <p:cNvGrpSpPr/>
            <p:nvPr/>
          </p:nvGrpSpPr>
          <p:grpSpPr>
            <a:xfrm>
              <a:off x="2420021" y="4200063"/>
              <a:ext cx="1756594" cy="1094657"/>
              <a:chOff x="2304141" y="4628657"/>
              <a:chExt cx="1756594" cy="1094657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E9FD809-B94D-4049-81E9-426F0BAEDC28}"/>
                  </a:ext>
                </a:extLst>
              </p:cNvPr>
              <p:cNvSpPr/>
              <p:nvPr/>
            </p:nvSpPr>
            <p:spPr>
              <a:xfrm flipH="1">
                <a:off x="2304141" y="5411724"/>
                <a:ext cx="1756594" cy="311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Policy Framework completed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1A1916E-6D57-4C7E-84D4-C3FE143DD369}"/>
                  </a:ext>
                </a:extLst>
              </p:cNvPr>
              <p:cNvSpPr/>
              <p:nvPr/>
            </p:nvSpPr>
            <p:spPr>
              <a:xfrm flipH="1">
                <a:off x="2391229" y="4628657"/>
                <a:ext cx="1664735" cy="7917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October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A43A08-CB3A-4FE1-BAC8-9FD8E1D74CA6}"/>
                </a:ext>
              </a:extLst>
            </p:cNvPr>
            <p:cNvSpPr/>
            <p:nvPr/>
          </p:nvSpPr>
          <p:spPr>
            <a:xfrm>
              <a:off x="8291002" y="3457901"/>
              <a:ext cx="279055" cy="279055"/>
            </a:xfrm>
            <a:prstGeom prst="ellipse">
              <a:avLst/>
            </a:prstGeom>
            <a:solidFill>
              <a:srgbClr val="2383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9CEAFF-721D-4ABF-A9C7-D07CC37101A1}"/>
                </a:ext>
              </a:extLst>
            </p:cNvPr>
            <p:cNvGrpSpPr/>
            <p:nvPr/>
          </p:nvGrpSpPr>
          <p:grpSpPr>
            <a:xfrm>
              <a:off x="7285111" y="4200063"/>
              <a:ext cx="2201788" cy="1112887"/>
              <a:chOff x="4196894" y="6036891"/>
              <a:chExt cx="2201788" cy="111288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737915A-4CDB-4AAE-A0B3-53BCB016C10F}"/>
                  </a:ext>
                </a:extLst>
              </p:cNvPr>
              <p:cNvSpPr/>
              <p:nvPr/>
            </p:nvSpPr>
            <p:spPr>
              <a:xfrm flipH="1">
                <a:off x="4196894" y="6036891"/>
                <a:ext cx="1540383" cy="7917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B9DFD8E-6922-4DF7-9B8A-89A7261F39CB}"/>
                  </a:ext>
                </a:extLst>
              </p:cNvPr>
              <p:cNvSpPr/>
              <p:nvPr/>
            </p:nvSpPr>
            <p:spPr>
              <a:xfrm flipH="1">
                <a:off x="4211405" y="6838188"/>
                <a:ext cx="2187277" cy="311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latin typeface="Myriad Pro" panose="020B0503030403020204" pitchFamily="34" charset="0"/>
                  </a:rPr>
                  <a:t>Constitutional amendment </a:t>
                </a:r>
                <a:br>
                  <a:rPr lang="en-US" sz="2000" b="1" dirty="0">
                    <a:solidFill>
                      <a:srgbClr val="C00000"/>
                    </a:solidFill>
                    <a:latin typeface="Myriad Pro" panose="020B0503030403020204" pitchFamily="34" charset="0"/>
                  </a:rPr>
                </a:br>
                <a:r>
                  <a:rPr lang="en-US" sz="2000" b="1" dirty="0">
                    <a:solidFill>
                      <a:srgbClr val="C00000"/>
                    </a:solidFill>
                    <a:latin typeface="Myriad Pro" panose="020B0503030403020204" pitchFamily="34" charset="0"/>
                  </a:rPr>
                  <a:t>passes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212845-61F0-4422-A2E0-C2C37FFD8C01}"/>
                </a:ext>
              </a:extLst>
            </p:cNvPr>
            <p:cNvGrpSpPr/>
            <p:nvPr/>
          </p:nvGrpSpPr>
          <p:grpSpPr>
            <a:xfrm>
              <a:off x="1018356" y="895579"/>
              <a:ext cx="1569356" cy="2126004"/>
              <a:chOff x="618776" y="1023267"/>
              <a:chExt cx="1569356" cy="212600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964EC1-06BC-4823-9164-B6A7C620F86A}"/>
                  </a:ext>
                </a:extLst>
              </p:cNvPr>
              <p:cNvSpPr/>
              <p:nvPr/>
            </p:nvSpPr>
            <p:spPr>
              <a:xfrm flipH="1">
                <a:off x="629210" y="1813956"/>
                <a:ext cx="1558922" cy="13353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The Ellington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1610 NE 66</a:t>
                </a:r>
                <a:r>
                  <a:rPr lang="en-US" sz="1400" b="1" baseline="300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</a:t>
                </a: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 Ave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262 units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8A7A9F2-CA6D-41CC-A4CF-DE399DC8CD35}"/>
                  </a:ext>
                </a:extLst>
              </p:cNvPr>
              <p:cNvSpPr/>
              <p:nvPr/>
            </p:nvSpPr>
            <p:spPr>
              <a:xfrm flipH="1">
                <a:off x="618776" y="1023267"/>
                <a:ext cx="1569355" cy="779159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February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5A5CBB-A887-47BF-9572-06E259A37BF3}"/>
                </a:ext>
              </a:extLst>
            </p:cNvPr>
            <p:cNvGrpSpPr/>
            <p:nvPr/>
          </p:nvGrpSpPr>
          <p:grpSpPr>
            <a:xfrm>
              <a:off x="2741627" y="895579"/>
              <a:ext cx="1478734" cy="1717818"/>
              <a:chOff x="4527218" y="3392411"/>
              <a:chExt cx="1478734" cy="171781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4AAE80A-8D7E-4F9C-9634-4685F8AA98EC}"/>
                  </a:ext>
                </a:extLst>
              </p:cNvPr>
              <p:cNvSpPr/>
              <p:nvPr/>
            </p:nvSpPr>
            <p:spPr>
              <a:xfrm flipH="1">
                <a:off x="4527218" y="4166407"/>
                <a:ext cx="1478734" cy="943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3000 SE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Powell Blvd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160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782486C-D718-4757-BC0B-CC67217C020A}"/>
                  </a:ext>
                </a:extLst>
              </p:cNvPr>
              <p:cNvSpPr/>
              <p:nvPr/>
            </p:nvSpPr>
            <p:spPr>
              <a:xfrm flipH="1">
                <a:off x="4527670" y="3392411"/>
                <a:ext cx="1427296" cy="791771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September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2017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88BD74D-293B-446D-93D2-257C84C22668}"/>
                </a:ext>
              </a:extLst>
            </p:cNvPr>
            <p:cNvGrpSpPr/>
            <p:nvPr/>
          </p:nvGrpSpPr>
          <p:grpSpPr>
            <a:xfrm>
              <a:off x="4779791" y="909548"/>
              <a:ext cx="1351401" cy="1888309"/>
              <a:chOff x="-2056777" y="5746409"/>
              <a:chExt cx="1351401" cy="188830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0EBDF51-2DF7-4566-9017-835B4CF7B824}"/>
                  </a:ext>
                </a:extLst>
              </p:cNvPr>
              <p:cNvSpPr/>
              <p:nvPr/>
            </p:nvSpPr>
            <p:spPr>
              <a:xfrm flipH="1">
                <a:off x="-2056777" y="6526747"/>
                <a:ext cx="1351401" cy="11079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10506 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Burnside St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51 units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9D86FA2-42EC-4FAB-93A2-EBBBCA9481E0}"/>
                  </a:ext>
                </a:extLst>
              </p:cNvPr>
              <p:cNvSpPr/>
              <p:nvPr/>
            </p:nvSpPr>
            <p:spPr>
              <a:xfrm flipH="1">
                <a:off x="-1983628" y="5746409"/>
                <a:ext cx="1222784" cy="770813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June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8A0EBC3-E611-43C5-AA49-2F410B997743}"/>
                </a:ext>
              </a:extLst>
            </p:cNvPr>
            <p:cNvGrpSpPr/>
            <p:nvPr/>
          </p:nvGrpSpPr>
          <p:grpSpPr>
            <a:xfrm>
              <a:off x="6123771" y="915455"/>
              <a:ext cx="1173030" cy="1868421"/>
              <a:chOff x="3512933" y="8116390"/>
              <a:chExt cx="1173030" cy="1868421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1495A30-F0E5-494E-A0BD-83B967A8CA1E}"/>
                  </a:ext>
                </a:extLst>
              </p:cNvPr>
              <p:cNvSpPr/>
              <p:nvPr/>
            </p:nvSpPr>
            <p:spPr>
              <a:xfrm flipH="1">
                <a:off x="3532136" y="8890146"/>
                <a:ext cx="1153827" cy="1094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5827 NE </a:t>
                </a:r>
                <a:b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Prescott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50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DA67625-7ABD-432E-8B7A-512494CF8C1C}"/>
                  </a:ext>
                </a:extLst>
              </p:cNvPr>
              <p:cNvSpPr/>
              <p:nvPr/>
            </p:nvSpPr>
            <p:spPr>
              <a:xfrm flipH="1">
                <a:off x="3512933" y="8116390"/>
                <a:ext cx="1162162" cy="770813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July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00E0532-D36A-4FDB-8484-5730034F44F5}"/>
                </a:ext>
              </a:extLst>
            </p:cNvPr>
            <p:cNvGrpSpPr/>
            <p:nvPr/>
          </p:nvGrpSpPr>
          <p:grpSpPr>
            <a:xfrm>
              <a:off x="7309416" y="909549"/>
              <a:ext cx="1682522" cy="1803945"/>
              <a:chOff x="687115" y="10409796"/>
              <a:chExt cx="1682522" cy="180394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07DA431-3B96-4F36-B34B-F16B45F5A358}"/>
                  </a:ext>
                </a:extLst>
              </p:cNvPr>
              <p:cNvSpPr/>
              <p:nvPr/>
            </p:nvSpPr>
            <p:spPr>
              <a:xfrm flipH="1">
                <a:off x="712804" y="11193684"/>
                <a:ext cx="1656833" cy="10200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The Westwind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333 NW 6</a:t>
                </a:r>
                <a:r>
                  <a:rPr lang="en-US" sz="1400" b="1" baseline="300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th</a:t>
                </a:r>
                <a:r>
                  <a:rPr lang="en-US" sz="1400" b="1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 Ave</a:t>
                </a:r>
              </a:p>
              <a:p>
                <a:pPr algn="r"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70 units </a:t>
                </a:r>
                <a:b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estimated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9BE1903-E664-4076-972F-ABEC16AAC2F3}"/>
                  </a:ext>
                </a:extLst>
              </p:cNvPr>
              <p:cNvSpPr/>
              <p:nvPr/>
            </p:nvSpPr>
            <p:spPr>
              <a:xfrm flipH="1">
                <a:off x="687115" y="10409796"/>
                <a:ext cx="1552971" cy="776720"/>
              </a:xfrm>
              <a:prstGeom prst="rect">
                <a:avLst/>
              </a:prstGeom>
              <a:solidFill>
                <a:srgbClr val="23839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Myriad Pro" panose="020B0503030403020204" pitchFamily="34" charset="0"/>
                  </a:rPr>
                  <a:t>November </a:t>
                </a:r>
                <a:br>
                  <a:rPr lang="en-US" b="1" dirty="0">
                    <a:latin typeface="Myriad Pro" panose="020B0503030403020204" pitchFamily="34" charset="0"/>
                  </a:rPr>
                </a:br>
                <a:r>
                  <a:rPr lang="en-US" b="1" dirty="0">
                    <a:latin typeface="Myriad Pro" panose="020B0503030403020204" pitchFamily="34" charset="0"/>
                  </a:rPr>
                  <a:t>2018</a:t>
                </a:r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AE77397-E86F-4C44-8FA4-BB7FB9A71D6B}"/>
                </a:ext>
              </a:extLst>
            </p:cNvPr>
            <p:cNvSpPr/>
            <p:nvPr/>
          </p:nvSpPr>
          <p:spPr>
            <a:xfrm>
              <a:off x="1944457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BDA2B5F-5388-4FC7-B4FA-E8B0664C78F9}"/>
                </a:ext>
              </a:extLst>
            </p:cNvPr>
            <p:cNvSpPr/>
            <p:nvPr/>
          </p:nvSpPr>
          <p:spPr>
            <a:xfrm>
              <a:off x="3282934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49E98F8-8688-4C91-96A7-DDD948B22C80}"/>
                </a:ext>
              </a:extLst>
            </p:cNvPr>
            <p:cNvSpPr/>
            <p:nvPr/>
          </p:nvSpPr>
          <p:spPr>
            <a:xfrm>
              <a:off x="5778746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772DCEE-9D36-462D-9F7D-EEDC902F9CE2}"/>
                </a:ext>
              </a:extLst>
            </p:cNvPr>
            <p:cNvSpPr/>
            <p:nvPr/>
          </p:nvSpPr>
          <p:spPr>
            <a:xfrm>
              <a:off x="6389685" y="3434087"/>
              <a:ext cx="274320" cy="274320"/>
            </a:xfrm>
            <a:prstGeom prst="ellipse">
              <a:avLst/>
            </a:prstGeom>
            <a:solidFill>
              <a:srgbClr val="23839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36EB0F-44FB-4255-817A-42D800436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32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9C5A624-4313-4F9A-A94C-AD66D8794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007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E3E3A78-BA9D-470E-917E-029B29216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751" t="53468" r="1" b="-2075"/>
            <a:stretch/>
          </p:blipFill>
          <p:spPr>
            <a:xfrm>
              <a:off x="8275928" y="3606383"/>
              <a:ext cx="288804" cy="130574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AAAB9AB-2C90-44C3-A462-9685DB671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3264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E13B7B-C575-46FB-8757-F3B37AC58B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983" y="388483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D24F22-52F9-4DCD-B34E-CF9BFE5DF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6048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42D7BC-4D36-4F81-AB69-4FDEC3980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254" y="3031886"/>
              <a:ext cx="1" cy="258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CE34137-D00D-4E63-B5F1-54CD2CEB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29333" y="2807382"/>
              <a:ext cx="0" cy="483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28AC4D-88BA-4E50-8173-9CCF55C4BD63}"/>
                </a:ext>
              </a:extLst>
            </p:cNvPr>
            <p:cNvCxnSpPr>
              <a:cxnSpLocks/>
            </p:cNvCxnSpPr>
            <p:nvPr/>
          </p:nvCxnSpPr>
          <p:spPr>
            <a:xfrm>
              <a:off x="2095044" y="2807382"/>
              <a:ext cx="0" cy="483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EBE5B77-91A0-428F-ACE3-290A0EFE98E6}"/>
                </a:ext>
              </a:extLst>
            </p:cNvPr>
            <p:cNvSpPr/>
            <p:nvPr/>
          </p:nvSpPr>
          <p:spPr>
            <a:xfrm flipH="1">
              <a:off x="98575" y="3425343"/>
              <a:ext cx="564391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285FB1C-7CA0-4BD4-A303-AD86B273BC11}"/>
                </a:ext>
              </a:extLst>
            </p:cNvPr>
            <p:cNvSpPr/>
            <p:nvPr/>
          </p:nvSpPr>
          <p:spPr>
            <a:xfrm flipH="1">
              <a:off x="1242129" y="3425343"/>
              <a:ext cx="566928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2017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0AD77D2-4AF4-4B91-A375-446B09DFF96B}"/>
                </a:ext>
              </a:extLst>
            </p:cNvPr>
            <p:cNvSpPr/>
            <p:nvPr/>
          </p:nvSpPr>
          <p:spPr>
            <a:xfrm flipH="1">
              <a:off x="4367950" y="3425343"/>
              <a:ext cx="566928" cy="317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2018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6130B3A-8773-41E5-A9B1-55EE307F9367}"/>
                </a:ext>
              </a:extLst>
            </p:cNvPr>
            <p:cNvCxnSpPr>
              <a:cxnSpLocks/>
            </p:cNvCxnSpPr>
            <p:nvPr/>
          </p:nvCxnSpPr>
          <p:spPr>
            <a:xfrm>
              <a:off x="8290552" y="3592063"/>
              <a:ext cx="283821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070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en-US" sz="4400" b="1" dirty="0">
                <a:latin typeface="Myriad Pro" pitchFamily="34" charset="0"/>
              </a:rPr>
            </a:br>
            <a:r>
              <a:rPr lang="en-US" altLang="en-US" sz="4400" b="1" dirty="0">
                <a:latin typeface="Myriad Pro" pitchFamily="34" charset="0"/>
              </a:rPr>
              <a:t>Portland Housing Bond</a:t>
            </a:r>
            <a:br>
              <a:rPr lang="en-US" altLang="en-US" sz="4400" b="1" dirty="0">
                <a:latin typeface="Myriad Pro" pitchFamily="34" charset="0"/>
              </a:rPr>
            </a:b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3D8B3-4A80-4805-9496-16AE6E3F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Recommendations: </a:t>
            </a:r>
          </a:p>
          <a:p>
            <a:r>
              <a:rPr lang="en-US" sz="2800" b="1" dirty="0"/>
              <a:t>Add emphasis on voter commitments and report on service to those communities</a:t>
            </a:r>
          </a:p>
          <a:p>
            <a:endParaRPr lang="en-US" sz="2800" b="1" dirty="0"/>
          </a:p>
          <a:p>
            <a:r>
              <a:rPr lang="en-US" sz="2800" b="1" dirty="0"/>
              <a:t>Provide specific information about underlying rationale in documenting decision-making</a:t>
            </a:r>
          </a:p>
          <a:p>
            <a:endParaRPr lang="en-US" sz="2800" b="1" dirty="0"/>
          </a:p>
          <a:p>
            <a:r>
              <a:rPr lang="en-US" sz="2800" b="1" dirty="0"/>
              <a:t>Evaluate effectiveness of new approach to reaching target populations for bond projects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4877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Myriad Pro" pitchFamily="34" charset="0"/>
              </a:rPr>
              <a:t>City Council Briefing 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22438"/>
            <a:ext cx="6629400" cy="452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 sz="2400" dirty="0">
              <a:latin typeface="Myriad Pro" panose="020B0503030403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1400" dirty="0">
              <a:latin typeface="Myriad Pro" panose="020B050303040302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dirty="0">
                <a:latin typeface="Myriad Pro" panose="020B0503030403020204" pitchFamily="34" charset="0"/>
              </a:rPr>
              <a:t>For copies of the reports, go to the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2800" dirty="0">
                <a:latin typeface="Myriad Pro" panose="020B0503030403020204" pitchFamily="34" charset="0"/>
              </a:rPr>
              <a:t>Audit Services Division webpage at: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endParaRPr lang="en-US" altLang="en-US" sz="2000" dirty="0">
              <a:latin typeface="Myriad Pro" panose="020B0503030403020204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2000" dirty="0">
                <a:solidFill>
                  <a:schemeClr val="accent1"/>
                </a:solidFill>
                <a:latin typeface="Myriad Pro" panose="020B0503030403020204" pitchFamily="34" charset="0"/>
              </a:rPr>
              <a:t>www.portlandoregon.gov/auditservices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en-US" sz="1000" dirty="0">
              <a:latin typeface="Myriad Pro" panose="020B0503030403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2DE-AA4E-4542-B0F2-C78E952B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92892"/>
            <a:ext cx="7886700" cy="822323"/>
          </a:xfrm>
        </p:spPr>
        <p:txBody>
          <a:bodyPr/>
          <a:lstStyle/>
          <a:p>
            <a:r>
              <a:rPr lang="en-US" dirty="0"/>
              <a:t>Some courses are doing better than others: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8DD06A-DE5C-473F-9252-6E1DAD12DD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433" y="2133600"/>
            <a:ext cx="7569133" cy="3276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6F084-D277-499B-895D-A0419414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A6CC3-8275-4256-9028-CCA257DFF1F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45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C902D1-59A6-4BC7-AB57-7CE1ECC8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513047"/>
            <a:ext cx="7886700" cy="1325563"/>
          </a:xfrm>
        </p:spPr>
        <p:txBody>
          <a:bodyPr/>
          <a:lstStyle/>
          <a:p>
            <a:r>
              <a:rPr lang="en-US" dirty="0" err="1"/>
              <a:t>Colwood</a:t>
            </a:r>
            <a:r>
              <a:rPr lang="en-US" dirty="0"/>
              <a:t> debt repayment will impact the golf fund for four more years: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B632-163B-4A89-8FA1-06E285E9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A6CC3-8275-4256-9028-CCA257DFF1F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ABFC2-E9B2-498B-AF9C-0E9661F7B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3874"/>
            <a:ext cx="7048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177AE-F0C8-4F87-941A-27FFE7CD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1341298"/>
            <a:ext cx="7010400" cy="499664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406387-F7BD-47A4-804C-BAA0B088F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8432"/>
            <a:ext cx="7886700" cy="47307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Myriad Pro" pitchFamily="34" charset="0"/>
              </a:rPr>
              <a:t>Portland Parks Golf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0F586-4AD9-4549-9985-B1A6F67D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1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4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400" b="1" dirty="0">
                <a:latin typeface="Myriad Pro" pitchFamily="34" charset="0"/>
              </a:rPr>
              <a:t>We recommend that Parks: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00B61-2820-4C70-8847-2D3E0358C9CE}"/>
              </a:ext>
            </a:extLst>
          </p:cNvPr>
          <p:cNvSpPr txBox="1"/>
          <p:nvPr/>
        </p:nvSpPr>
        <p:spPr>
          <a:xfrm>
            <a:off x="1295400" y="2209800"/>
            <a:ext cx="72199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Develop alternative financial forecast scenarios and present them to City Council for direction on how to proceed;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Negotiate contracts to reflect current program conditions, </a:t>
            </a:r>
            <a:r>
              <a:rPr lang="en-US" sz="2800" dirty="0">
                <a:solidFill>
                  <a:prstClr val="black"/>
                </a:solidFill>
                <a:latin typeface="Myriad Pro"/>
              </a:rPr>
              <a:t>and increase monitoring to ensure contract provisions are followed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54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5F26921C-FD5B-7349-AA86-97818AF5B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229600" cy="304800"/>
          </a:xfrm>
          <a:prstGeom prst="rect">
            <a:avLst/>
          </a:prstGeom>
          <a:solidFill>
            <a:srgbClr val="246E9C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AF9613-A684-5B49-9797-DFAD754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400" b="1" dirty="0">
                <a:latin typeface="Myriad Pro" pitchFamily="34" charset="0"/>
              </a:rPr>
              <a:t>Fixing Our Streets</a:t>
            </a:r>
            <a:b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CF852-8CFA-4BA9-99F3-5830FC78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3" y="1674360"/>
            <a:ext cx="7911880" cy="49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6346"/>
      </p:ext>
    </p:extLst>
  </p:cSld>
  <p:clrMapOvr>
    <a:masterClrMapping/>
  </p:clrMapOvr>
</p:sld>
</file>

<file path=ppt/theme/theme1.xml><?xml version="1.0" encoding="utf-8"?>
<a:theme xmlns:a="http://schemas.openxmlformats.org/drawingml/2006/main" name="Audit Services theme">
  <a:themeElements>
    <a:clrScheme name="Audit Servic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98A5"/>
      </a:accent1>
      <a:accent2>
        <a:srgbClr val="FFC111"/>
      </a:accent2>
      <a:accent3>
        <a:srgbClr val="778691"/>
      </a:accent3>
      <a:accent4>
        <a:srgbClr val="00BC00"/>
      </a:accent4>
      <a:accent5>
        <a:srgbClr val="EA803E"/>
      </a:accent5>
      <a:accent6>
        <a:srgbClr val="D44047"/>
      </a:accent6>
      <a:hlink>
        <a:srgbClr val="0563C1"/>
      </a:hlink>
      <a:folHlink>
        <a:srgbClr val="954F72"/>
      </a:folHlink>
    </a:clrScheme>
    <a:fontScheme name="Audit Services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t Services theme" id="{64C736EE-E2FF-40A0-B4CE-003A0732F69A}" vid="{CD925AB8-32A8-4D5B-83E4-75FBB5D18E2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9BA9ABDF2B8459377065E6DCB8964" ma:contentTypeVersion="0" ma:contentTypeDescription="Create a new document." ma:contentTypeScope="" ma:versionID="3a1b5f792768bba1dd6b12269fe399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dff5d9dbb952e3bab6e3c1115e232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9463D1-27F8-4315-A22D-EB6AFDBA5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5ADB3B-7E4E-43AB-908B-FBC5D6C346B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Audit Services theme</Template>
  <TotalTime>9199</TotalTime>
  <Words>619</Words>
  <Application>Microsoft Office PowerPoint</Application>
  <PresentationFormat>On-screen Show (4:3)</PresentationFormat>
  <Paragraphs>230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DokChampa</vt:lpstr>
      <vt:lpstr>Myriad Pro</vt:lpstr>
      <vt:lpstr>Wingdings</vt:lpstr>
      <vt:lpstr>Audit Services theme</vt:lpstr>
      <vt:lpstr>City Council Briefing  </vt:lpstr>
      <vt:lpstr>Portland Parks Golf  </vt:lpstr>
      <vt:lpstr>Portland Parks Golf  </vt:lpstr>
      <vt:lpstr>PowerPoint Presentation</vt:lpstr>
      <vt:lpstr>Some courses are doing better than others:</vt:lpstr>
      <vt:lpstr>Colwood debt repayment will impact the golf fund for four more years:</vt:lpstr>
      <vt:lpstr>Portland Parks Golf  </vt:lpstr>
      <vt:lpstr>We recommend that Parks:  </vt:lpstr>
      <vt:lpstr>Fixing Our Streets  </vt:lpstr>
      <vt:lpstr>PowerPoint Presentation</vt:lpstr>
      <vt:lpstr>Fixing Our Streets  </vt:lpstr>
      <vt:lpstr> Fixing our Streets   </vt:lpstr>
      <vt:lpstr> Fixing our Streets   </vt:lpstr>
      <vt:lpstr> Fixing our Streets   </vt:lpstr>
      <vt:lpstr>PowerPoint Presentation</vt:lpstr>
      <vt:lpstr> Fixing our Streets   </vt:lpstr>
      <vt:lpstr> Fixing our Streets   </vt:lpstr>
      <vt:lpstr> Fixing our Streets   </vt:lpstr>
      <vt:lpstr> Fixing our Streets   </vt:lpstr>
      <vt:lpstr> Fixing our Streets   </vt:lpstr>
      <vt:lpstr> Fixing our Streets   </vt:lpstr>
      <vt:lpstr> Portland Building Follow-Up   </vt:lpstr>
      <vt:lpstr> Portland Building Follow-Up   </vt:lpstr>
      <vt:lpstr> Portland Building Follow-Up   </vt:lpstr>
      <vt:lpstr> Portland Building: Project Costs   </vt:lpstr>
      <vt:lpstr> Portland Building: Project Costs   </vt:lpstr>
      <vt:lpstr> Portland Building: Project Costs   </vt:lpstr>
      <vt:lpstr> Portland Building: Project Costs   </vt:lpstr>
      <vt:lpstr> Portland Building: Trade-Offs   </vt:lpstr>
      <vt:lpstr> Portland Building: Trade-Offs   </vt:lpstr>
      <vt:lpstr> Portland Building: Trade-Offs   </vt:lpstr>
      <vt:lpstr> Portland Building: Trade-Offs   </vt:lpstr>
      <vt:lpstr> Portland Building: Equity Grants   </vt:lpstr>
      <vt:lpstr> Portland Building: Equity Grants   </vt:lpstr>
      <vt:lpstr> Portland Building: Equity Grants   </vt:lpstr>
      <vt:lpstr> Portland Housing Bond   </vt:lpstr>
      <vt:lpstr> Portland Housing Bond   </vt:lpstr>
      <vt:lpstr> Portland Housing Bond   </vt:lpstr>
      <vt:lpstr>PowerPoint Presentation</vt:lpstr>
      <vt:lpstr> Portland Housing Bond   </vt:lpstr>
      <vt:lpstr> Portland Housing Bond   </vt:lpstr>
      <vt:lpstr> Portland Housing Bond   </vt:lpstr>
      <vt:lpstr>PowerPoint Presentation</vt:lpstr>
      <vt:lpstr> Portland Housing Bond   </vt:lpstr>
      <vt:lpstr>City Council Briefing   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CAROBERT</dc:creator>
  <cp:lastModifiedBy>Guy, Kari</cp:lastModifiedBy>
  <cp:revision>958</cp:revision>
  <cp:lastPrinted>2019-07-30T21:20:03Z</cp:lastPrinted>
  <dcterms:created xsi:type="dcterms:W3CDTF">2011-08-29T19:17:29Z</dcterms:created>
  <dcterms:modified xsi:type="dcterms:W3CDTF">2019-07-31T15:43:43Z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0x0101008969BA9ABDF2B8459377065E6DCB8964</vt:lpwstr>
  </property>
</Properties>
</file>