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260" r:id="rId2"/>
    <p:sldId id="329" r:id="rId3"/>
    <p:sldId id="328" r:id="rId4"/>
    <p:sldId id="327" r:id="rId5"/>
    <p:sldId id="330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6" autoAdjust="0"/>
    <p:restoredTop sz="74161" autoAdjust="0"/>
  </p:normalViewPr>
  <p:slideViewPr>
    <p:cSldViewPr snapToGrid="0">
      <p:cViewPr varScale="1">
        <p:scale>
          <a:sx n="64" d="100"/>
          <a:sy n="64" d="100"/>
        </p:scale>
        <p:origin x="123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1FC632-A6BE-4C5E-9D23-CFF7D532A98C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4BD604-2788-4D4C-A901-320A31D4D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1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C1D7D4E1-1166-8447-9DED-2A984AE987D8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294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C1D7D4E1-1166-8447-9DED-2A984AE987D8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2894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C1D7D4E1-1166-8447-9DED-2A984AE987D8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2917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C1D7D4E1-1166-8447-9DED-2A984AE987D8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156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C1D7D4E1-1166-8447-9DED-2A984AE987D8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345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6D69E-D87E-AE42-B066-88702FE6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91" y="665163"/>
            <a:ext cx="11340706" cy="504172"/>
          </a:xfrm>
          <a:prstGeom prst="rect">
            <a:avLst/>
          </a:prstGeom>
        </p:spPr>
        <p:txBody>
          <a:bodyPr anchor="t" anchorCtr="0"/>
          <a:lstStyle>
            <a:lvl1pPr algn="l">
              <a:defRPr sz="2000" cap="all">
                <a:solidFill>
                  <a:srgbClr val="FC4C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F36F3-5F54-1148-80A5-6BC4B2A07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191" y="1169336"/>
            <a:ext cx="11340706" cy="11734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86191" y="2342818"/>
            <a:ext cx="11340705" cy="914400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4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370" y="-1"/>
            <a:ext cx="2582817" cy="52294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223370" y="6338193"/>
            <a:ext cx="2582817" cy="653121"/>
            <a:chOff x="223370" y="6338193"/>
            <a:chExt cx="2582817" cy="653121"/>
          </a:xfrm>
        </p:grpSpPr>
        <p:sp>
          <p:nvSpPr>
            <p:cNvPr id="16" name="Rectangle 15"/>
            <p:cNvSpPr/>
            <p:nvPr userDrawn="1"/>
          </p:nvSpPr>
          <p:spPr>
            <a:xfrm>
              <a:off x="223370" y="6338193"/>
              <a:ext cx="2582817" cy="522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277551" y="6421927"/>
              <a:ext cx="2351532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dirty="0" err="1"/>
                <a:t>BIKETOWNpdx.com</a:t>
              </a:r>
              <a:r>
                <a:rPr lang="en-US" sz="1500" dirty="0"/>
                <a:t> | </a:t>
              </a:r>
              <a:fld id="{576C963F-727B-8F4F-AFA4-24A38928F84F}" type="slidenum">
                <a:rPr lang="en-US" sz="1600" smtClean="0"/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‹#›</a:t>
              </a:fld>
              <a:endParaRPr lang="en-US" sz="1600" dirty="0"/>
            </a:p>
            <a:p>
              <a:r>
                <a:rPr lang="en-US" sz="1500" dirty="0"/>
                <a:t> </a:t>
              </a:r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84AB89-8930-624D-B694-1176EA634038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457676" y="1470566"/>
            <a:ext cx="3686471" cy="2309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6884AB89-8930-624D-B694-1176EA634038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4267618" y="1470566"/>
            <a:ext cx="3686471" cy="2309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884AB89-8930-624D-B694-1176EA634038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8062706" y="1470566"/>
            <a:ext cx="3686471" cy="2309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6884AB89-8930-624D-B694-1176EA634038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57676" y="3899228"/>
            <a:ext cx="5558022" cy="2309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6884AB89-8930-624D-B694-1176EA634038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6134526" y="3899228"/>
            <a:ext cx="5614651" cy="2309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AC6D69E-D87E-AE42-B066-88702FE6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91" y="665163"/>
            <a:ext cx="11340706" cy="504172"/>
          </a:xfrm>
          <a:prstGeom prst="rect">
            <a:avLst/>
          </a:prstGeom>
        </p:spPr>
        <p:txBody>
          <a:bodyPr anchor="t" anchorCtr="0"/>
          <a:lstStyle>
            <a:lvl1pPr algn="l">
              <a:defRPr sz="2000" cap="all">
                <a:solidFill>
                  <a:srgbClr val="FC4C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290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370" y="-1"/>
            <a:ext cx="2582817" cy="52294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223370" y="6338193"/>
            <a:ext cx="2582817" cy="653121"/>
            <a:chOff x="223370" y="6338193"/>
            <a:chExt cx="2582817" cy="653121"/>
          </a:xfrm>
        </p:grpSpPr>
        <p:sp>
          <p:nvSpPr>
            <p:cNvPr id="16" name="Rectangle 15"/>
            <p:cNvSpPr/>
            <p:nvPr userDrawn="1"/>
          </p:nvSpPr>
          <p:spPr>
            <a:xfrm>
              <a:off x="223370" y="6338193"/>
              <a:ext cx="2582817" cy="522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277551" y="6421927"/>
              <a:ext cx="2351532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dirty="0" err="1"/>
                <a:t>BIKETOWNpdx.com</a:t>
              </a:r>
              <a:r>
                <a:rPr lang="en-US" sz="1500" dirty="0"/>
                <a:t> | </a:t>
              </a:r>
              <a:fld id="{576C963F-727B-8F4F-AFA4-24A38928F84F}" type="slidenum">
                <a:rPr lang="en-US" sz="1600" smtClean="0"/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‹#›</a:t>
              </a:fld>
              <a:endParaRPr lang="en-US" sz="1600" dirty="0"/>
            </a:p>
            <a:p>
              <a:r>
                <a:rPr lang="en-US" sz="1500" dirty="0"/>
                <a:t> </a:t>
              </a:r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84AB89-8930-624D-B694-1176EA634038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457676" y="1470566"/>
            <a:ext cx="3686471" cy="47384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6884AB89-8930-624D-B694-1176EA634038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4267618" y="1470566"/>
            <a:ext cx="3686471" cy="47384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884AB89-8930-624D-B694-1176EA634038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8062706" y="1470566"/>
            <a:ext cx="3686471" cy="47384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AC6D69E-D87E-AE42-B066-88702FE6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91" y="665163"/>
            <a:ext cx="11340706" cy="504172"/>
          </a:xfrm>
          <a:prstGeom prst="rect">
            <a:avLst/>
          </a:prstGeom>
        </p:spPr>
        <p:txBody>
          <a:bodyPr anchor="t" anchorCtr="0"/>
          <a:lstStyle>
            <a:lvl1pPr algn="l">
              <a:defRPr sz="2000" cap="all">
                <a:solidFill>
                  <a:srgbClr val="FC4C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092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370" y="-1"/>
            <a:ext cx="2582817" cy="52294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223370" y="6338193"/>
            <a:ext cx="2582817" cy="653121"/>
            <a:chOff x="223370" y="6338193"/>
            <a:chExt cx="2582817" cy="653121"/>
          </a:xfrm>
        </p:grpSpPr>
        <p:sp>
          <p:nvSpPr>
            <p:cNvPr id="16" name="Rectangle 15"/>
            <p:cNvSpPr/>
            <p:nvPr userDrawn="1"/>
          </p:nvSpPr>
          <p:spPr>
            <a:xfrm>
              <a:off x="223370" y="6338193"/>
              <a:ext cx="2582817" cy="522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277551" y="6421927"/>
              <a:ext cx="2351532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dirty="0" err="1"/>
                <a:t>BIKETOWNpdx.com</a:t>
              </a:r>
              <a:r>
                <a:rPr lang="en-US" sz="1500" dirty="0"/>
                <a:t> | </a:t>
              </a:r>
              <a:fld id="{576C963F-727B-8F4F-AFA4-24A38928F84F}" type="slidenum">
                <a:rPr lang="en-US" sz="1600" smtClean="0"/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‹#›</a:t>
              </a:fld>
              <a:endParaRPr lang="en-US" sz="1600" dirty="0"/>
            </a:p>
            <a:p>
              <a:r>
                <a:rPr lang="en-US" sz="1500" dirty="0"/>
                <a:t> </a:t>
              </a:r>
            </a:p>
          </p:txBody>
        </p:sp>
      </p:grp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6884AB89-8930-624D-B694-1176EA634038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0"/>
            <a:ext cx="6089966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AC6D69E-D87E-AE42-B066-88702FE6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4464" y="665163"/>
            <a:ext cx="5332433" cy="504172"/>
          </a:xfrm>
          <a:prstGeom prst="rect">
            <a:avLst/>
          </a:prstGeom>
        </p:spPr>
        <p:txBody>
          <a:bodyPr anchor="t" anchorCtr="0"/>
          <a:lstStyle>
            <a:lvl1pPr algn="l">
              <a:defRPr sz="2000" cap="all">
                <a:solidFill>
                  <a:srgbClr val="FC4C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A6F36F3-5F54-1148-80A5-6BC4B2A07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4464" y="1503554"/>
            <a:ext cx="5332433" cy="1173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7" name="Content Placeholder 7"/>
          <p:cNvSpPr>
            <a:spLocks noGrp="1"/>
          </p:cNvSpPr>
          <p:nvPr>
            <p:ph sz="quarter" idx="10"/>
          </p:nvPr>
        </p:nvSpPr>
        <p:spPr>
          <a:xfrm>
            <a:off x="6394465" y="2677037"/>
            <a:ext cx="5332432" cy="914400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5931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84AB89-8930-624D-B694-1176EA634038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532956" y="742711"/>
            <a:ext cx="6320197" cy="5466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AC6D69E-D87E-AE42-B066-88702FE6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91" y="665163"/>
            <a:ext cx="4923962" cy="504172"/>
          </a:xfrm>
          <a:prstGeom prst="rect">
            <a:avLst/>
          </a:prstGeom>
        </p:spPr>
        <p:txBody>
          <a:bodyPr anchor="t" anchorCtr="0"/>
          <a:lstStyle>
            <a:lvl1pPr algn="l">
              <a:defRPr sz="2000" cap="all">
                <a:solidFill>
                  <a:srgbClr val="FC4C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6F36F3-5F54-1148-80A5-6BC4B2A074E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86191" y="1518410"/>
            <a:ext cx="4923962" cy="11734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1"/>
          </p:nvPr>
        </p:nvSpPr>
        <p:spPr>
          <a:xfrm>
            <a:off x="386192" y="2691892"/>
            <a:ext cx="4923962" cy="914400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378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884AB89-8930-624D-B694-1176EA634038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393620" y="950669"/>
            <a:ext cx="11414972" cy="5258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5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4C0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C6D69E-D87E-AE42-B066-88702FE6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91" y="665163"/>
            <a:ext cx="11340706" cy="504172"/>
          </a:xfrm>
          <a:prstGeom prst="rect">
            <a:avLst/>
          </a:prstGeom>
        </p:spPr>
        <p:txBody>
          <a:bodyPr anchor="t" anchorCtr="0"/>
          <a:lstStyle>
            <a:lvl1pPr algn="l">
              <a:defRPr sz="2000" cap="all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764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675D3-FC5F-464D-BF64-9030CE302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BD247-355B-4975-B8AA-3EFFD39D6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CB777-CAA1-408E-9E99-A2A6764C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8AC4-D084-4D6D-ADEF-77FC810EBB75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D5FCA-4A3C-4123-8D53-1A27CE75C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38AF4-C311-43C9-BBDF-55F23809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6EF-1115-433F-90DE-48BC0CE2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2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037556" cy="6858000"/>
          </a:xfrm>
          <a:prstGeom prst="rect">
            <a:avLst/>
          </a:prstGeom>
          <a:solidFill>
            <a:srgbClr val="FC4C0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370" y="-1"/>
            <a:ext cx="2582817" cy="52294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223370" y="6338193"/>
            <a:ext cx="2582817" cy="653121"/>
            <a:chOff x="223370" y="6338193"/>
            <a:chExt cx="2582817" cy="653121"/>
          </a:xfrm>
        </p:grpSpPr>
        <p:sp>
          <p:nvSpPr>
            <p:cNvPr id="16" name="Rectangle 15"/>
            <p:cNvSpPr/>
            <p:nvPr userDrawn="1"/>
          </p:nvSpPr>
          <p:spPr>
            <a:xfrm>
              <a:off x="223370" y="6338193"/>
              <a:ext cx="2582817" cy="522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277551" y="6421927"/>
              <a:ext cx="2351532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dirty="0" err="1"/>
                <a:t>BIKETOWNpdx.com</a:t>
              </a:r>
              <a:r>
                <a:rPr lang="en-US" sz="1500" dirty="0"/>
                <a:t> | </a:t>
              </a:r>
              <a:fld id="{576C963F-727B-8F4F-AFA4-24A38928F84F}" type="slidenum">
                <a:rPr lang="en-US" sz="1600" smtClean="0"/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‹#›</a:t>
              </a:fld>
              <a:endParaRPr lang="en-US" sz="1600" dirty="0"/>
            </a:p>
            <a:p>
              <a:r>
                <a:rPr lang="en-US" sz="1500" dirty="0"/>
                <a:t> </a:t>
              </a: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223370" y="3201081"/>
            <a:ext cx="2582817" cy="282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 b="1" i="0" kern="1300" cap="all" spc="5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AAC6D69E-D87E-AE42-B066-88702FE6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3163" y="665163"/>
            <a:ext cx="8243734" cy="504172"/>
          </a:xfrm>
          <a:prstGeom prst="rect">
            <a:avLst/>
          </a:prstGeom>
        </p:spPr>
        <p:txBody>
          <a:bodyPr anchor="t" anchorCtr="0"/>
          <a:lstStyle>
            <a:lvl1pPr algn="l">
              <a:defRPr sz="2000" cap="all">
                <a:solidFill>
                  <a:srgbClr val="FC4C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FA6F36F3-5F54-1148-80A5-6BC4B2A07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3163" y="1169336"/>
            <a:ext cx="8243734" cy="11734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5" name="Content Placeholder 7"/>
          <p:cNvSpPr>
            <a:spLocks noGrp="1"/>
          </p:cNvSpPr>
          <p:nvPr>
            <p:ph sz="quarter" idx="10"/>
          </p:nvPr>
        </p:nvSpPr>
        <p:spPr>
          <a:xfrm>
            <a:off x="3483163" y="2342818"/>
            <a:ext cx="8243733" cy="914400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433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037556" cy="6858000"/>
          </a:xfrm>
          <a:prstGeom prst="rect">
            <a:avLst/>
          </a:prstGeom>
          <a:solidFill>
            <a:srgbClr val="FC4C0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370" y="-1"/>
            <a:ext cx="2582817" cy="52294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223370" y="6338193"/>
            <a:ext cx="2582817" cy="653121"/>
            <a:chOff x="223370" y="6338193"/>
            <a:chExt cx="2582817" cy="653121"/>
          </a:xfrm>
        </p:grpSpPr>
        <p:sp>
          <p:nvSpPr>
            <p:cNvPr id="16" name="Rectangle 15"/>
            <p:cNvSpPr/>
            <p:nvPr userDrawn="1"/>
          </p:nvSpPr>
          <p:spPr>
            <a:xfrm>
              <a:off x="223370" y="6338193"/>
              <a:ext cx="2582817" cy="522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277551" y="6421927"/>
              <a:ext cx="2351532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dirty="0" err="1"/>
                <a:t>BIKETOWNpdx.com</a:t>
              </a:r>
              <a:r>
                <a:rPr lang="en-US" sz="1500" dirty="0"/>
                <a:t> | </a:t>
              </a:r>
              <a:fld id="{576C963F-727B-8F4F-AFA4-24A38928F84F}" type="slidenum">
                <a:rPr lang="en-US" sz="1600" smtClean="0"/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‹#›</a:t>
              </a:fld>
              <a:endParaRPr lang="en-US" sz="1600" dirty="0"/>
            </a:p>
            <a:p>
              <a:r>
                <a:rPr lang="en-US" sz="1500" dirty="0"/>
                <a:t> </a:t>
              </a: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223370" y="3201081"/>
            <a:ext cx="2582817" cy="282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 b="1" i="0" kern="1300" cap="all" spc="5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6884AB89-8930-624D-B694-1176EA634038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3044983" y="0"/>
            <a:ext cx="3044983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AC6D69E-D87E-AE42-B066-88702FE6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4464" y="665163"/>
            <a:ext cx="5332433" cy="504172"/>
          </a:xfrm>
          <a:prstGeom prst="rect">
            <a:avLst/>
          </a:prstGeom>
        </p:spPr>
        <p:txBody>
          <a:bodyPr anchor="t" anchorCtr="0"/>
          <a:lstStyle>
            <a:lvl1pPr algn="l">
              <a:defRPr sz="2000" cap="all">
                <a:solidFill>
                  <a:srgbClr val="FC4C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FA6F36F3-5F54-1148-80A5-6BC4B2A07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4464" y="1503554"/>
            <a:ext cx="5332433" cy="1173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10"/>
          </p:nvPr>
        </p:nvSpPr>
        <p:spPr>
          <a:xfrm>
            <a:off x="6394465" y="2677037"/>
            <a:ext cx="5332432" cy="914400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027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370" y="-1"/>
            <a:ext cx="2582817" cy="52294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223370" y="6338193"/>
            <a:ext cx="2582817" cy="653121"/>
            <a:chOff x="223370" y="6338193"/>
            <a:chExt cx="2582817" cy="653121"/>
          </a:xfrm>
        </p:grpSpPr>
        <p:sp>
          <p:nvSpPr>
            <p:cNvPr id="16" name="Rectangle 15"/>
            <p:cNvSpPr/>
            <p:nvPr userDrawn="1"/>
          </p:nvSpPr>
          <p:spPr>
            <a:xfrm>
              <a:off x="223370" y="6338193"/>
              <a:ext cx="2582817" cy="522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277551" y="6421927"/>
              <a:ext cx="2351532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dirty="0" err="1"/>
                <a:t>BIKETOWNpdx.com</a:t>
              </a:r>
              <a:r>
                <a:rPr lang="en-US" sz="1500" dirty="0"/>
                <a:t> | </a:t>
              </a:r>
              <a:fld id="{576C963F-727B-8F4F-AFA4-24A38928F84F}" type="slidenum">
                <a:rPr lang="en-US" sz="1600" smtClean="0"/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‹#›</a:t>
              </a:fld>
              <a:endParaRPr lang="en-US" sz="1600" dirty="0"/>
            </a:p>
            <a:p>
              <a:r>
                <a:rPr lang="en-US" sz="1500" dirty="0"/>
                <a:t> </a:t>
              </a:r>
            </a:p>
          </p:txBody>
        </p:sp>
      </p:grp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6884AB89-8930-624D-B694-1176EA634038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-1"/>
            <a:ext cx="3044983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AC6D69E-D87E-AE42-B066-88702FE6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176" y="665163"/>
            <a:ext cx="8315722" cy="504172"/>
          </a:xfrm>
          <a:prstGeom prst="rect">
            <a:avLst/>
          </a:prstGeom>
        </p:spPr>
        <p:txBody>
          <a:bodyPr anchor="t" anchorCtr="0"/>
          <a:lstStyle>
            <a:lvl1pPr algn="l">
              <a:defRPr sz="2000" cap="all">
                <a:solidFill>
                  <a:srgbClr val="FC4C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FA6F36F3-5F54-1148-80A5-6BC4B2A07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176" y="1503554"/>
            <a:ext cx="8315722" cy="1173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10"/>
          </p:nvPr>
        </p:nvSpPr>
        <p:spPr>
          <a:xfrm>
            <a:off x="3411177" y="2677037"/>
            <a:ext cx="8315720" cy="914400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034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370" y="-1"/>
            <a:ext cx="2582817" cy="52294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223370" y="6338193"/>
            <a:ext cx="2582817" cy="653121"/>
            <a:chOff x="223370" y="6338193"/>
            <a:chExt cx="2582817" cy="653121"/>
          </a:xfrm>
        </p:grpSpPr>
        <p:sp>
          <p:nvSpPr>
            <p:cNvPr id="16" name="Rectangle 15"/>
            <p:cNvSpPr/>
            <p:nvPr userDrawn="1"/>
          </p:nvSpPr>
          <p:spPr>
            <a:xfrm>
              <a:off x="223370" y="6338193"/>
              <a:ext cx="2582817" cy="522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277551" y="6421927"/>
              <a:ext cx="2351532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dirty="0" err="1"/>
                <a:t>BIKETOWNpdx.com</a:t>
              </a:r>
              <a:r>
                <a:rPr lang="en-US" sz="1500" dirty="0"/>
                <a:t> | </a:t>
              </a:r>
              <a:fld id="{576C963F-727B-8F4F-AFA4-24A38928F84F}" type="slidenum">
                <a:rPr lang="en-US" sz="1600" smtClean="0"/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‹#›</a:t>
              </a:fld>
              <a:endParaRPr lang="en-US" sz="1600" dirty="0"/>
            </a:p>
            <a:p>
              <a:r>
                <a:rPr lang="en-US" sz="1500" dirty="0"/>
                <a:t> </a:t>
              </a:r>
            </a:p>
          </p:txBody>
        </p:sp>
      </p:grp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6884AB89-8930-624D-B694-1176EA634038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9147017" y="-1"/>
            <a:ext cx="3044983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AC6D69E-D87E-AE42-B066-88702FE6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497" y="665163"/>
            <a:ext cx="8315722" cy="504172"/>
          </a:xfrm>
          <a:prstGeom prst="rect">
            <a:avLst/>
          </a:prstGeom>
        </p:spPr>
        <p:txBody>
          <a:bodyPr anchor="t" anchorCtr="0"/>
          <a:lstStyle>
            <a:lvl1pPr algn="l">
              <a:defRPr sz="2000" cap="all">
                <a:solidFill>
                  <a:srgbClr val="FC4C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FA6F36F3-5F54-1148-80A5-6BC4B2A07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497" y="1503554"/>
            <a:ext cx="8315722" cy="1173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10"/>
          </p:nvPr>
        </p:nvSpPr>
        <p:spPr>
          <a:xfrm>
            <a:off x="341498" y="2677037"/>
            <a:ext cx="8315720" cy="914400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315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154444" y="0"/>
            <a:ext cx="3037556" cy="6858000"/>
          </a:xfrm>
          <a:prstGeom prst="rect">
            <a:avLst/>
          </a:prstGeom>
          <a:solidFill>
            <a:srgbClr val="FC4C0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370" y="-1"/>
            <a:ext cx="2582817" cy="52294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223370" y="6338193"/>
            <a:ext cx="2582817" cy="653121"/>
            <a:chOff x="223370" y="6338193"/>
            <a:chExt cx="2582817" cy="653121"/>
          </a:xfrm>
        </p:grpSpPr>
        <p:sp>
          <p:nvSpPr>
            <p:cNvPr id="16" name="Rectangle 15"/>
            <p:cNvSpPr/>
            <p:nvPr userDrawn="1"/>
          </p:nvSpPr>
          <p:spPr>
            <a:xfrm>
              <a:off x="223370" y="6338193"/>
              <a:ext cx="2582817" cy="522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277551" y="6421927"/>
              <a:ext cx="2351532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dirty="0" err="1"/>
                <a:t>BIKETOWNpdx.com</a:t>
              </a:r>
              <a:r>
                <a:rPr lang="en-US" sz="1500" dirty="0"/>
                <a:t> | </a:t>
              </a:r>
              <a:fld id="{576C963F-727B-8F4F-AFA4-24A38928F84F}" type="slidenum">
                <a:rPr lang="en-US" sz="1600" smtClean="0"/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‹#›</a:t>
              </a:fld>
              <a:endParaRPr lang="en-US" sz="1600" dirty="0"/>
            </a:p>
            <a:p>
              <a:r>
                <a:rPr lang="en-US" sz="1500" dirty="0"/>
                <a:t> </a:t>
              </a: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9425160" y="3201081"/>
            <a:ext cx="2582817" cy="282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 b="1" i="0" kern="1300" cap="all" spc="5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AC6D69E-D87E-AE42-B066-88702FE6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91" y="665163"/>
            <a:ext cx="8444259" cy="504172"/>
          </a:xfrm>
          <a:prstGeom prst="rect">
            <a:avLst/>
          </a:prstGeom>
        </p:spPr>
        <p:txBody>
          <a:bodyPr anchor="t" anchorCtr="0"/>
          <a:lstStyle>
            <a:lvl1pPr algn="l">
              <a:defRPr sz="2000" cap="all">
                <a:solidFill>
                  <a:srgbClr val="FC4C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FA6F36F3-5F54-1148-80A5-6BC4B2A07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191" y="1169336"/>
            <a:ext cx="8444259" cy="11734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10"/>
          </p:nvPr>
        </p:nvSpPr>
        <p:spPr>
          <a:xfrm>
            <a:off x="386192" y="2342818"/>
            <a:ext cx="8444258" cy="914400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879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154444" y="0"/>
            <a:ext cx="3037556" cy="6858000"/>
          </a:xfrm>
          <a:prstGeom prst="rect">
            <a:avLst/>
          </a:prstGeom>
          <a:solidFill>
            <a:srgbClr val="FC4C0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370" y="-1"/>
            <a:ext cx="2582817" cy="52294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223370" y="6338193"/>
            <a:ext cx="2582817" cy="653121"/>
            <a:chOff x="223370" y="6338193"/>
            <a:chExt cx="2582817" cy="653121"/>
          </a:xfrm>
        </p:grpSpPr>
        <p:sp>
          <p:nvSpPr>
            <p:cNvPr id="16" name="Rectangle 15"/>
            <p:cNvSpPr/>
            <p:nvPr userDrawn="1"/>
          </p:nvSpPr>
          <p:spPr>
            <a:xfrm>
              <a:off x="223370" y="6338193"/>
              <a:ext cx="2582817" cy="522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277551" y="6421927"/>
              <a:ext cx="2351532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dirty="0" err="1"/>
                <a:t>BIKETOWNpdx.com</a:t>
              </a:r>
              <a:r>
                <a:rPr lang="en-US" sz="1500" dirty="0"/>
                <a:t> | </a:t>
              </a:r>
              <a:fld id="{576C963F-727B-8F4F-AFA4-24A38928F84F}" type="slidenum">
                <a:rPr lang="en-US" sz="1600" smtClean="0"/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‹#›</a:t>
              </a:fld>
              <a:endParaRPr lang="en-US" sz="1600" dirty="0"/>
            </a:p>
            <a:p>
              <a:r>
                <a:rPr lang="en-US" sz="1500" dirty="0"/>
                <a:t> </a:t>
              </a: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9425160" y="3201081"/>
            <a:ext cx="2582817" cy="282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 b="1" i="0" kern="1300" cap="all" spc="5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6884AB89-8930-624D-B694-1176EA634038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6102034" y="0"/>
            <a:ext cx="3044983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AC6D69E-D87E-AE42-B066-88702FE6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91" y="665163"/>
            <a:ext cx="5421557" cy="504172"/>
          </a:xfrm>
          <a:prstGeom prst="rect">
            <a:avLst/>
          </a:prstGeom>
        </p:spPr>
        <p:txBody>
          <a:bodyPr anchor="t" anchorCtr="0"/>
          <a:lstStyle>
            <a:lvl1pPr algn="l">
              <a:defRPr sz="2000" cap="all">
                <a:solidFill>
                  <a:srgbClr val="FC4C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FA6F36F3-5F54-1148-80A5-6BC4B2A07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191" y="1169336"/>
            <a:ext cx="5421557" cy="11734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10"/>
          </p:nvPr>
        </p:nvSpPr>
        <p:spPr>
          <a:xfrm>
            <a:off x="386191" y="2342818"/>
            <a:ext cx="5421557" cy="914400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27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370" y="-1"/>
            <a:ext cx="2582817" cy="52294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223370" y="6338193"/>
            <a:ext cx="2582817" cy="653121"/>
            <a:chOff x="223370" y="6338193"/>
            <a:chExt cx="2582817" cy="653121"/>
          </a:xfrm>
        </p:grpSpPr>
        <p:sp>
          <p:nvSpPr>
            <p:cNvPr id="16" name="Rectangle 15"/>
            <p:cNvSpPr/>
            <p:nvPr userDrawn="1"/>
          </p:nvSpPr>
          <p:spPr>
            <a:xfrm>
              <a:off x="223370" y="6338193"/>
              <a:ext cx="2582817" cy="522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277551" y="6421927"/>
              <a:ext cx="2351532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dirty="0" err="1"/>
                <a:t>BIKETOWNpdx.com</a:t>
              </a:r>
              <a:r>
                <a:rPr lang="en-US" sz="1500" dirty="0"/>
                <a:t> | </a:t>
              </a:r>
              <a:fld id="{576C963F-727B-8F4F-AFA4-24A38928F84F}" type="slidenum">
                <a:rPr lang="en-US" sz="1600" smtClean="0"/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‹#›</a:t>
              </a:fld>
              <a:endParaRPr lang="en-US" sz="1600" dirty="0"/>
            </a:p>
            <a:p>
              <a:r>
                <a:rPr lang="en-US" sz="1500" dirty="0"/>
                <a:t> </a:t>
              </a:r>
            </a:p>
          </p:txBody>
        </p:sp>
      </p:grp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6884AB89-8930-624D-B694-1176EA634038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6102034" y="0"/>
            <a:ext cx="6089966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AC6D69E-D87E-AE42-B066-88702FE6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91" y="665163"/>
            <a:ext cx="5451264" cy="504172"/>
          </a:xfrm>
          <a:prstGeom prst="rect">
            <a:avLst/>
          </a:prstGeom>
        </p:spPr>
        <p:txBody>
          <a:bodyPr anchor="t" anchorCtr="0"/>
          <a:lstStyle>
            <a:lvl1pPr algn="l">
              <a:defRPr sz="2000" cap="all">
                <a:solidFill>
                  <a:srgbClr val="FC4C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FA6F36F3-5F54-1148-80A5-6BC4B2A07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191" y="1169336"/>
            <a:ext cx="5451264" cy="11734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10"/>
          </p:nvPr>
        </p:nvSpPr>
        <p:spPr>
          <a:xfrm>
            <a:off x="386192" y="2342818"/>
            <a:ext cx="5451264" cy="914400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940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370" y="-1"/>
            <a:ext cx="2582817" cy="52294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223370" y="6338193"/>
            <a:ext cx="2582817" cy="653121"/>
            <a:chOff x="223370" y="6338193"/>
            <a:chExt cx="2582817" cy="653121"/>
          </a:xfrm>
        </p:grpSpPr>
        <p:sp>
          <p:nvSpPr>
            <p:cNvPr id="16" name="Rectangle 15"/>
            <p:cNvSpPr/>
            <p:nvPr userDrawn="1"/>
          </p:nvSpPr>
          <p:spPr>
            <a:xfrm>
              <a:off x="223370" y="6338193"/>
              <a:ext cx="2582817" cy="522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277551" y="6421927"/>
              <a:ext cx="2351532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dirty="0" err="1"/>
                <a:t>BIKETOWNpdx.com</a:t>
              </a:r>
              <a:r>
                <a:rPr lang="en-US" sz="1500" dirty="0"/>
                <a:t> | </a:t>
              </a:r>
              <a:fld id="{576C963F-727B-8F4F-AFA4-24A38928F84F}" type="slidenum">
                <a:rPr lang="en-US" sz="1600" smtClean="0"/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‹#›</a:t>
              </a:fld>
              <a:endParaRPr lang="en-US" sz="1600" dirty="0"/>
            </a:p>
            <a:p>
              <a:r>
                <a:rPr lang="en-US" sz="1500" dirty="0"/>
                <a:t> </a:t>
              </a:r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84AB89-8930-624D-B694-1176EA634038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457676" y="1470566"/>
            <a:ext cx="3686471" cy="2309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6884AB89-8930-624D-B694-1176EA634038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4267618" y="1470566"/>
            <a:ext cx="3686471" cy="2309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884AB89-8930-624D-B694-1176EA634038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8062706" y="1470566"/>
            <a:ext cx="3686471" cy="2309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6884AB89-8930-624D-B694-1176EA634038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57676" y="3899228"/>
            <a:ext cx="3686471" cy="2309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6884AB89-8930-624D-B694-1176EA634038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4267618" y="3899228"/>
            <a:ext cx="3686471" cy="2309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6884AB89-8930-624D-B694-1176EA634038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8062706" y="3899228"/>
            <a:ext cx="3686471" cy="2309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AC6D69E-D87E-AE42-B066-88702FE6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91" y="665163"/>
            <a:ext cx="11340706" cy="504172"/>
          </a:xfrm>
          <a:prstGeom prst="rect">
            <a:avLst/>
          </a:prstGeom>
        </p:spPr>
        <p:txBody>
          <a:bodyPr anchor="t" anchorCtr="0"/>
          <a:lstStyle>
            <a:lvl1pPr algn="l">
              <a:defRPr sz="2000" cap="all">
                <a:solidFill>
                  <a:srgbClr val="FC4C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36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370" y="-1"/>
            <a:ext cx="2582817" cy="52294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23370" y="6338193"/>
            <a:ext cx="2582817" cy="653121"/>
            <a:chOff x="223370" y="6338193"/>
            <a:chExt cx="2582817" cy="653121"/>
          </a:xfrm>
        </p:grpSpPr>
        <p:sp>
          <p:nvSpPr>
            <p:cNvPr id="11" name="Rectangle 10"/>
            <p:cNvSpPr/>
            <p:nvPr userDrawn="1"/>
          </p:nvSpPr>
          <p:spPr>
            <a:xfrm>
              <a:off x="223370" y="6338193"/>
              <a:ext cx="2582817" cy="522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277551" y="6421927"/>
              <a:ext cx="2351532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dirty="0" err="1"/>
                <a:t>BIKETOWNpdx.com</a:t>
              </a:r>
              <a:r>
                <a:rPr lang="en-US" sz="1500" dirty="0"/>
                <a:t> | </a:t>
              </a:r>
              <a:fld id="{576C963F-727B-8F4F-AFA4-24A38928F84F}" type="slidenum">
                <a:rPr lang="en-US" sz="1600" smtClean="0"/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‹#›</a:t>
              </a:fld>
              <a:endParaRPr lang="en-US" sz="1600" dirty="0"/>
            </a:p>
            <a:p>
              <a:r>
                <a:rPr lang="en-US" sz="15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627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6096000" y="584271"/>
            <a:ext cx="5589307" cy="4275403"/>
          </a:xfrm>
          <a:prstGeom prst="round2DiagRect">
            <a:avLst/>
          </a:prstGeom>
          <a:solidFill>
            <a:srgbClr val="FC4C0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pbot-city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978" y="6055764"/>
            <a:ext cx="2032955" cy="5234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9C176D-DC59-40BD-BE5F-9CD64401D6CE}"/>
              </a:ext>
            </a:extLst>
          </p:cNvPr>
          <p:cNvSpPr txBox="1"/>
          <p:nvPr/>
        </p:nvSpPr>
        <p:spPr>
          <a:xfrm>
            <a:off x="6220321" y="890181"/>
            <a:ext cx="5462337" cy="5069080"/>
          </a:xfrm>
          <a:prstGeom prst="rect">
            <a:avLst/>
          </a:prstGeom>
        </p:spPr>
        <p:txBody>
          <a:bodyPr wrap="square" rtlCol="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schemeClr val="bg1"/>
                </a:solidFill>
              </a:rPr>
              <a:t>Item 641 – BIKETOWN Ordinance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b="1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Extend operator contract through April 2020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Increase contract value (no budget impact)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chemeClr val="bg1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bg1"/>
                </a:solidFill>
              </a:rPr>
              <a:t>June 26, 2019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000" cap="all" dirty="0">
              <a:solidFill>
                <a:schemeClr val="bg1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000" cap="all" dirty="0">
              <a:solidFill>
                <a:schemeClr val="bg1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000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8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75DCB-CE57-4A35-B3C1-C716B5BB9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14" y="398036"/>
            <a:ext cx="7016997" cy="1479060"/>
          </a:xfrm>
        </p:spPr>
        <p:txBody>
          <a:bodyPr anchor="b">
            <a:normAutofit/>
          </a:bodyPr>
          <a:lstStyle/>
          <a:p>
            <a:r>
              <a:rPr lang="en-US" sz="5000" b="1" dirty="0">
                <a:solidFill>
                  <a:schemeClr val="accent6"/>
                </a:solidFill>
                <a:latin typeface="+mn-lt"/>
                <a:cs typeface="Arial"/>
              </a:rPr>
              <a:t>BIKETOWN</a:t>
            </a:r>
            <a:endParaRPr lang="en-US" sz="5000" dirty="0">
              <a:solidFill>
                <a:schemeClr val="accent6"/>
              </a:solidFill>
              <a:latin typeface="Arial Black"/>
              <a:cs typeface="Arial"/>
            </a:endParaRP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A6F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9CD362-328B-4464-9763-73DE1C047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934" y="2115117"/>
            <a:ext cx="6470986" cy="4742881"/>
          </a:xfrm>
        </p:spPr>
        <p:txBody>
          <a:bodyPr anchor="t">
            <a:normAutofit/>
          </a:bodyPr>
          <a:lstStyle/>
          <a:p>
            <a:r>
              <a:rPr lang="en-US" dirty="0"/>
              <a:t>City-owned program</a:t>
            </a:r>
          </a:p>
          <a:p>
            <a:r>
              <a:rPr lang="en-US" dirty="0"/>
              <a:t>Launched in July 2016</a:t>
            </a:r>
          </a:p>
          <a:p>
            <a:r>
              <a:rPr lang="en-US" dirty="0"/>
              <a:t>1,002 bikes, 147 stations</a:t>
            </a:r>
          </a:p>
          <a:p>
            <a:r>
              <a:rPr lang="en-US" dirty="0"/>
              <a:t>~1,000,000 rides</a:t>
            </a:r>
          </a:p>
          <a:p>
            <a:r>
              <a:rPr lang="en-US" dirty="0"/>
              <a:t>Major sponsors: Nike and Kaiser Permanente</a:t>
            </a:r>
          </a:p>
          <a:p>
            <a:r>
              <a:rPr lang="en-US" dirty="0"/>
              <a:t>Contractor operations paid by sponsorship and user revenues</a:t>
            </a:r>
          </a:p>
          <a:p>
            <a:r>
              <a:rPr lang="en-US" dirty="0"/>
              <a:t>RFP for expanded system and e-bikes to be released summer 2019</a:t>
            </a:r>
          </a:p>
          <a:p>
            <a:endParaRPr lang="en-US" sz="1400" dirty="0"/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45B829-0D4D-4A3F-A4E5-D7E5376779B5}"/>
              </a:ext>
            </a:extLst>
          </p:cNvPr>
          <p:cNvSpPr txBox="1"/>
          <p:nvPr/>
        </p:nvSpPr>
        <p:spPr>
          <a:xfrm>
            <a:off x="277551" y="6421927"/>
            <a:ext cx="235153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BIKETOWNpdx.com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9" name="Picture Placeholder 2">
            <a:extLst>
              <a:ext uri="{FF2B5EF4-FFF2-40B4-BE49-F238E27FC236}">
                <a16:creationId xmlns:a16="http://schemas.microsoft.com/office/drawing/2014/main" id="{DF36A64F-32C9-4204-AA9E-93C428437A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2453" y="4105542"/>
            <a:ext cx="8509527" cy="2316385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50AA6C-197E-4FED-B925-14310CC100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" y="1664577"/>
            <a:ext cx="4939691" cy="519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9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75DCB-CE57-4A35-B3C1-C716B5BB9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14" y="398036"/>
            <a:ext cx="7016997" cy="1479060"/>
          </a:xfrm>
        </p:spPr>
        <p:txBody>
          <a:bodyPr anchor="b">
            <a:normAutofit/>
          </a:bodyPr>
          <a:lstStyle/>
          <a:p>
            <a:r>
              <a:rPr lang="en-US" sz="5000" b="1" dirty="0">
                <a:solidFill>
                  <a:schemeClr val="accent6"/>
                </a:solidFill>
                <a:latin typeface="+mn-lt"/>
                <a:cs typeface="Arial"/>
              </a:rPr>
              <a:t>Request of Council</a:t>
            </a:r>
            <a:endParaRPr lang="en-US" sz="5000" dirty="0">
              <a:solidFill>
                <a:schemeClr val="accent6"/>
              </a:solidFill>
              <a:latin typeface="Arial Black"/>
              <a:cs typeface="Arial"/>
            </a:endParaRP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A6F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9CD362-328B-4464-9763-73DE1C047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934" y="2261937"/>
            <a:ext cx="6470986" cy="3958703"/>
          </a:xfrm>
        </p:spPr>
        <p:txBody>
          <a:bodyPr anchor="t">
            <a:normAutofit/>
          </a:bodyPr>
          <a:lstStyle/>
          <a:p>
            <a:r>
              <a:rPr lang="en-US" dirty="0"/>
              <a:t>Extend term of Motivate International contract to April 30, 2020 </a:t>
            </a:r>
          </a:p>
          <a:p>
            <a:pPr lvl="1"/>
            <a:r>
              <a:rPr lang="en-US" dirty="0"/>
              <a:t>(Current term ends August 1, 2019)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Extension allows bike share service to continue during new RFP and during transition.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sz="1400" dirty="0"/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45B829-0D4D-4A3F-A4E5-D7E5376779B5}"/>
              </a:ext>
            </a:extLst>
          </p:cNvPr>
          <p:cNvSpPr txBox="1"/>
          <p:nvPr/>
        </p:nvSpPr>
        <p:spPr>
          <a:xfrm>
            <a:off x="277551" y="6421927"/>
            <a:ext cx="235153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BIKETOWNpdx.com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9" name="Picture Placeholder 2">
            <a:extLst>
              <a:ext uri="{FF2B5EF4-FFF2-40B4-BE49-F238E27FC236}">
                <a16:creationId xmlns:a16="http://schemas.microsoft.com/office/drawing/2014/main" id="{DF36A64F-32C9-4204-AA9E-93C428437A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2453" y="4105542"/>
            <a:ext cx="8509527" cy="231638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609A05-60F7-4C29-8AC4-D0E6113EE9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61" y="0"/>
            <a:ext cx="4632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12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75DCB-CE57-4A35-B3C1-C716B5BB9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800" y="398036"/>
            <a:ext cx="6586490" cy="1479060"/>
          </a:xfrm>
        </p:spPr>
        <p:txBody>
          <a:bodyPr anchor="b">
            <a:normAutofit/>
          </a:bodyPr>
          <a:lstStyle/>
          <a:p>
            <a:r>
              <a:rPr lang="en-US" sz="5000" b="1" dirty="0">
                <a:solidFill>
                  <a:schemeClr val="accent6"/>
                </a:solidFill>
                <a:latin typeface="+mn-lt"/>
                <a:cs typeface="Arial"/>
              </a:rPr>
              <a:t>Request of Council</a:t>
            </a:r>
            <a:endParaRPr lang="en-US" sz="5000" dirty="0">
              <a:solidFill>
                <a:schemeClr val="accent6"/>
              </a:solidFill>
              <a:latin typeface="Arial Black"/>
              <a:cs typeface="Arial"/>
            </a:endParaRP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A6F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9CD362-328B-4464-9763-73DE1C047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560" y="2574392"/>
            <a:ext cx="6309360" cy="3970787"/>
          </a:xfrm>
        </p:spPr>
        <p:txBody>
          <a:bodyPr anchor="t">
            <a:normAutofit fontScale="85000" lnSpcReduction="10000"/>
          </a:bodyPr>
          <a:lstStyle/>
          <a:p>
            <a:r>
              <a:rPr lang="en-US" sz="3000" dirty="0"/>
              <a:t>Increase contract value by $3M to $14.7M for the term of the agreement</a:t>
            </a:r>
          </a:p>
          <a:p>
            <a:endParaRPr lang="en-US" sz="3000" dirty="0"/>
          </a:p>
          <a:p>
            <a:pPr lvl="1"/>
            <a:r>
              <a:rPr lang="en-US" sz="2600" dirty="0"/>
              <a:t>No impact to City budget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Funds paid to Motivate for operation and capital come solely from BIKETOWN sponsorships and user revenues</a:t>
            </a:r>
            <a:endParaRPr lang="en-US" sz="2200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cs typeface="Arial"/>
              </a:rPr>
              <a:t>.</a:t>
            </a:r>
          </a:p>
          <a:p>
            <a:pPr lvl="1"/>
            <a:endParaRPr lang="en-US" dirty="0"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DDDB80-4CC2-4E20-8E4C-3B5FC1E90C20}"/>
              </a:ext>
            </a:extLst>
          </p:cNvPr>
          <p:cNvSpPr/>
          <p:nvPr/>
        </p:nvSpPr>
        <p:spPr>
          <a:xfrm>
            <a:off x="223370" y="6330829"/>
            <a:ext cx="2582817" cy="522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45B829-0D4D-4A3F-A4E5-D7E5376779B5}"/>
              </a:ext>
            </a:extLst>
          </p:cNvPr>
          <p:cNvSpPr txBox="1"/>
          <p:nvPr/>
        </p:nvSpPr>
        <p:spPr>
          <a:xfrm>
            <a:off x="277551" y="6421927"/>
            <a:ext cx="235153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BIKETOWNpdx.com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9" name="Picture Placeholder 2">
            <a:extLst>
              <a:ext uri="{FF2B5EF4-FFF2-40B4-BE49-F238E27FC236}">
                <a16:creationId xmlns:a16="http://schemas.microsoft.com/office/drawing/2014/main" id="{DF36A64F-32C9-4204-AA9E-93C428437A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2453" y="4105542"/>
            <a:ext cx="8509527" cy="2316385"/>
          </a:xfrm>
        </p:spPr>
      </p:pic>
      <p:pic>
        <p:nvPicPr>
          <p:cNvPr id="11" name="Google Shape;370;p79" descr="IMG_2409.PNG">
            <a:extLst>
              <a:ext uri="{FF2B5EF4-FFF2-40B4-BE49-F238E27FC236}">
                <a16:creationId xmlns:a16="http://schemas.microsoft.com/office/drawing/2014/main" id="{C0E6434F-1A23-4333-82E1-F14EA62903B3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52671"/>
            <a:ext cx="4957010" cy="4738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492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75DCB-CE57-4A35-B3C1-C716B5BB9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747" y="528668"/>
            <a:ext cx="9472543" cy="1479060"/>
          </a:xfrm>
        </p:spPr>
        <p:txBody>
          <a:bodyPr anchor="b">
            <a:normAutofit/>
          </a:bodyPr>
          <a:lstStyle/>
          <a:p>
            <a:r>
              <a:rPr lang="en-US" sz="5000" b="1" dirty="0">
                <a:solidFill>
                  <a:schemeClr val="accent6"/>
                </a:solidFill>
                <a:latin typeface="+mn-lt"/>
                <a:cs typeface="Arial"/>
              </a:rPr>
              <a:t>Payment to Motivate Limited to Bike Share Revenues</a:t>
            </a:r>
            <a:endParaRPr lang="en-US" sz="5000" dirty="0">
              <a:solidFill>
                <a:schemeClr val="accent6"/>
              </a:solidFill>
              <a:latin typeface="Arial Black"/>
              <a:cs typeface="Arial"/>
            </a:endParaRP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A6F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9CD362-328B-4464-9763-73DE1C047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560" y="2574392"/>
            <a:ext cx="6309360" cy="397078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lvl="1"/>
            <a:endParaRPr lang="en-US" dirty="0"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DDDB80-4CC2-4E20-8E4C-3B5FC1E90C20}"/>
              </a:ext>
            </a:extLst>
          </p:cNvPr>
          <p:cNvSpPr/>
          <p:nvPr/>
        </p:nvSpPr>
        <p:spPr>
          <a:xfrm>
            <a:off x="223370" y="6330829"/>
            <a:ext cx="2582817" cy="522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45B829-0D4D-4A3F-A4E5-D7E5376779B5}"/>
              </a:ext>
            </a:extLst>
          </p:cNvPr>
          <p:cNvSpPr txBox="1"/>
          <p:nvPr/>
        </p:nvSpPr>
        <p:spPr>
          <a:xfrm>
            <a:off x="277551" y="6421927"/>
            <a:ext cx="235153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BIKETOWNpdx.com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9" name="Picture Placeholder 2">
            <a:extLst>
              <a:ext uri="{FF2B5EF4-FFF2-40B4-BE49-F238E27FC236}">
                <a16:creationId xmlns:a16="http://schemas.microsoft.com/office/drawing/2014/main" id="{DF36A64F-32C9-4204-AA9E-93C428437A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2453" y="4105542"/>
            <a:ext cx="8509527" cy="2316385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28B249-64D0-4069-8AD5-C8C802E14710}"/>
              </a:ext>
            </a:extLst>
          </p:cNvPr>
          <p:cNvSpPr/>
          <p:nvPr/>
        </p:nvSpPr>
        <p:spPr>
          <a:xfrm>
            <a:off x="2020513" y="2404394"/>
            <a:ext cx="3682454" cy="11738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8F70E2-CF79-4511-BB05-9066BF411EB2}"/>
              </a:ext>
            </a:extLst>
          </p:cNvPr>
          <p:cNvSpPr/>
          <p:nvPr/>
        </p:nvSpPr>
        <p:spPr>
          <a:xfrm>
            <a:off x="7903625" y="2394900"/>
            <a:ext cx="3818021" cy="11738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DDB742-1370-4BEC-903A-EFDF818FBDE4}"/>
              </a:ext>
            </a:extLst>
          </p:cNvPr>
          <p:cNvSpPr txBox="1"/>
          <p:nvPr/>
        </p:nvSpPr>
        <p:spPr>
          <a:xfrm>
            <a:off x="2189747" y="2404394"/>
            <a:ext cx="3392906" cy="1200329"/>
          </a:xfrm>
          <a:prstGeom prst="rect">
            <a:avLst/>
          </a:prstGeom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2400" cap="all" dirty="0">
                <a:solidFill>
                  <a:schemeClr val="bg1"/>
                </a:solidFill>
                <a:latin typeface="Arial  "/>
                <a:cs typeface="Calibri" panose="020F0502020204030204" pitchFamily="34" charset="0"/>
              </a:rPr>
              <a:t>Revenue from memberships AND User fees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769231-13E9-42FD-889A-CD291E456FEA}"/>
              </a:ext>
            </a:extLst>
          </p:cNvPr>
          <p:cNvSpPr txBox="1"/>
          <p:nvPr/>
        </p:nvSpPr>
        <p:spPr>
          <a:xfrm>
            <a:off x="7772401" y="2388346"/>
            <a:ext cx="3982465" cy="1200329"/>
          </a:xfrm>
          <a:prstGeom prst="rect">
            <a:avLst/>
          </a:prstGeom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2400" cap="all" dirty="0">
                <a:solidFill>
                  <a:schemeClr val="bg1"/>
                </a:solidFill>
                <a:latin typeface="Arial  "/>
                <a:cs typeface="Calibri" panose="020F0502020204030204" pitchFamily="34" charset="0"/>
              </a:rPr>
              <a:t>PRIVATE SPONSORSHIP</a:t>
            </a:r>
          </a:p>
          <a:p>
            <a:pPr algn="ctr"/>
            <a:r>
              <a:rPr lang="en-US" sz="2400" cap="all" dirty="0">
                <a:solidFill>
                  <a:schemeClr val="bg1"/>
                </a:solidFill>
                <a:latin typeface="Arial  "/>
                <a:cs typeface="Calibri" panose="020F0502020204030204" pitchFamily="34" charset="0"/>
              </a:rPr>
              <a:t>(Nike, KAISER PERMANENTE)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64CD4C-AC91-4244-9F94-2075E3932581}"/>
              </a:ext>
            </a:extLst>
          </p:cNvPr>
          <p:cNvSpPr/>
          <p:nvPr/>
        </p:nvSpPr>
        <p:spPr>
          <a:xfrm>
            <a:off x="4054642" y="4644189"/>
            <a:ext cx="6581274" cy="190099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3CDF49-1C98-4592-8ACF-25FBB9278EB7}"/>
              </a:ext>
            </a:extLst>
          </p:cNvPr>
          <p:cNvSpPr txBox="1"/>
          <p:nvPr/>
        </p:nvSpPr>
        <p:spPr>
          <a:xfrm>
            <a:off x="4189190" y="4740442"/>
            <a:ext cx="6309360" cy="1446550"/>
          </a:xfrm>
          <a:prstGeom prst="rect">
            <a:avLst/>
          </a:prstGeom>
        </p:spPr>
        <p:txBody>
          <a:bodyPr wrap="square" rtlCol="0" anchor="t" anchorCtr="0">
            <a:spAutoFit/>
          </a:bodyPr>
          <a:lstStyle/>
          <a:p>
            <a:r>
              <a:rPr lang="en-US" sz="2800" cap="all" dirty="0"/>
              <a:t>Bike share revenue account</a:t>
            </a:r>
          </a:p>
          <a:p>
            <a:endParaRPr lang="en-US" sz="2000" cap="all" dirty="0"/>
          </a:p>
          <a:p>
            <a:r>
              <a:rPr lang="en-US" sz="2000" cap="all" dirty="0"/>
              <a:t>(sole source of payment to motivate for bike share operations)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9FDB83-B10A-4E20-AFF9-73FB6F48F06D}"/>
              </a:ext>
            </a:extLst>
          </p:cNvPr>
          <p:cNvCxnSpPr>
            <a:cxnSpLocks/>
          </p:cNvCxnSpPr>
          <p:nvPr/>
        </p:nvCxnSpPr>
        <p:spPr>
          <a:xfrm>
            <a:off x="5242560" y="3674496"/>
            <a:ext cx="0" cy="885289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4104570-5572-43D1-A2B1-29772E547AC2}"/>
              </a:ext>
            </a:extLst>
          </p:cNvPr>
          <p:cNvCxnSpPr>
            <a:cxnSpLocks/>
          </p:cNvCxnSpPr>
          <p:nvPr/>
        </p:nvCxnSpPr>
        <p:spPr>
          <a:xfrm>
            <a:off x="8703014" y="3624168"/>
            <a:ext cx="0" cy="987363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7465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IKETOWN">
      <a:dk1>
        <a:srgbClr val="323232"/>
      </a:dk1>
      <a:lt1>
        <a:srgbClr val="FFFFFF"/>
      </a:lt1>
      <a:dk2>
        <a:srgbClr val="75787B"/>
      </a:dk2>
      <a:lt2>
        <a:srgbClr val="E7E6E6"/>
      </a:lt2>
      <a:accent1>
        <a:srgbClr val="FC4C02"/>
      </a:accent1>
      <a:accent2>
        <a:srgbClr val="75787B"/>
      </a:accent2>
      <a:accent3>
        <a:srgbClr val="A7A8AA"/>
      </a:accent3>
      <a:accent4>
        <a:srgbClr val="FC4C02"/>
      </a:accent4>
      <a:accent5>
        <a:srgbClr val="FC4C02"/>
      </a:accent5>
      <a:accent6>
        <a:srgbClr val="FC4C02"/>
      </a:accent6>
      <a:hlink>
        <a:srgbClr val="FC4C02"/>
      </a:hlink>
      <a:folHlink>
        <a:srgbClr val="FC4C02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t" anchorCtr="0"/>
      <a:lstStyle>
        <a:defPPr>
          <a:defRPr sz="2000" cap="all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200</Words>
  <Application>Microsoft Office PowerPoint</Application>
  <PresentationFormat>Widescreen</PresentationFormat>
  <Paragraphs>54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 </vt:lpstr>
      <vt:lpstr>Arial Black</vt:lpstr>
      <vt:lpstr>Calibri</vt:lpstr>
      <vt:lpstr>1_Office Theme</vt:lpstr>
      <vt:lpstr>PowerPoint Presentation</vt:lpstr>
      <vt:lpstr>BIKETOWN</vt:lpstr>
      <vt:lpstr>Request of Council</vt:lpstr>
      <vt:lpstr>Request of Council</vt:lpstr>
      <vt:lpstr>Payment to Motivate Limited to Bike Share Revenues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Kurian, Roshin</dc:creator>
  <cp:lastModifiedBy>Hoyt-Mcbeth, Steve</cp:lastModifiedBy>
  <cp:revision>23</cp:revision>
  <cp:lastPrinted>2019-06-25T21:31:10Z</cp:lastPrinted>
  <dcterms:created xsi:type="dcterms:W3CDTF">2019-04-12T20:06:50Z</dcterms:created>
  <dcterms:modified xsi:type="dcterms:W3CDTF">2019-06-26T01:25:21Z</dcterms:modified>
</cp:coreProperties>
</file>