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9"/>
  </p:notesMasterIdLst>
  <p:sldIdLst>
    <p:sldId id="274" r:id="rId3"/>
    <p:sldId id="259" r:id="rId4"/>
    <p:sldId id="279" r:id="rId5"/>
    <p:sldId id="277" r:id="rId6"/>
    <p:sldId id="275" r:id="rId7"/>
    <p:sldId id="27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29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48" autoAdjust="0"/>
  </p:normalViewPr>
  <p:slideViewPr>
    <p:cSldViewPr>
      <p:cViewPr varScale="1">
        <p:scale>
          <a:sx n="59" d="100"/>
          <a:sy n="59" d="100"/>
        </p:scale>
        <p:origin x="57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48E7D-6672-4F61-8F7B-6D78E598F444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30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D25B6-EB32-4B9F-99E1-653E0462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04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D25B6-EB32-4B9F-99E1-653E04620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0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4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7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E79CA-D9C3-46B8-AC01-800A6C68BCC3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F901-106F-46BD-91E4-FAA4A383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CB50-78B2-4E76-B672-8786E02EA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7DE0-94F6-46D2-986A-71C79684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1B509-3365-4676-B1D3-AFB3FA6E1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0EF28-757A-450C-9893-F839D69B0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51B98-83E0-4C78-901A-6224C3C3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85E27-2762-4415-A62B-0D8C6C64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5ECDF-4C4B-4CB3-9C77-3373327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175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15AA-DD05-4240-B68A-D8ACC576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9E3F2-C875-44E7-87B0-C8292158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1B4E-AD8E-4A6B-AF50-785744EC7FB1}" type="datetime1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F2BB-4300-44C4-A680-7048FCB2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E4185-D6ED-4B24-90FF-29D28908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3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A168E-3A2C-4739-AB81-A1A59C02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4097-6A18-4466-A180-273AB973B6B7}" type="datetime1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56A1-41BD-4850-9960-5730B413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1839-369D-4D04-B0FE-6D80CC95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6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48DC-B535-4D7C-8F30-5BE64C5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D3CF-E45C-4C2E-A4C3-67F3E32F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FA7C-48DC-4D39-A8F2-126F6C38A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3E77-B619-4FC1-B608-A7FD34BA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38D8-11AA-4181-86F6-97473BEC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0D7A6-53B5-4E3E-8C41-FC7E7CC1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3252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C5A6-35DD-48DC-A8CE-71142347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8C259-86CA-48B0-80FE-B77BB069C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F25F0-1B90-428C-8BE9-594BF80D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0783-F961-4E0F-B2AD-EB24F82B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0F06B-BEBF-4BD8-AEA9-028C9AFD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A4862-512B-4D23-B8A3-F072B54F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9100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959-6E0E-40B7-B9C9-BEB8BAA9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96A9-990F-45A4-BB73-741AF2C2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FE7A-167E-40E3-AB98-3A48C042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E1750-FB85-4F13-9021-E6ED1089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9626-4D89-436C-8CF0-649C9D2C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3802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F0F18-372F-478D-81BC-7838EF1E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58B2F-A192-4611-94FB-4B444F01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3289-B6BA-47A0-8B78-477A6590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EB7-5F96-45DE-87B0-3DD81BCA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6913-BE0B-4978-8C9A-2FD25538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7434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124-1AE8-46DC-910E-592B142A3973}" type="datetime1">
              <a:rPr lang="en-US" smtClean="0"/>
              <a:t>7/11/2019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7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D6FF-9FEF-4216-A562-F34F8BF3B246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DA23-CEDB-4A5A-B206-1B7311A967F6}" type="datetime1">
              <a:rPr lang="en-US" smtClean="0"/>
              <a:t>7/11/2019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9DA0-CFFD-4368-B3C4-988767DB1BC0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E98A-7931-47AC-8D88-592E5641B6B8}" type="datetime1">
              <a:rPr lang="en-US" smtClean="0"/>
              <a:t>7/11/2019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D147-D3EF-4327-A558-8D68BDF4E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61745-F4DC-49B9-99C9-5106EB9C5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7A86-D43C-494B-8A73-333897A6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9BBC-E04B-4252-A8D3-64FD0B67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BFBA-805A-4BC1-A504-2DC661C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9408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8A65-120B-4BEF-97DB-8A7A9513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8528-9992-4D43-B76E-4F5DCDD8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0907-2BA4-47FE-BB17-46F68A6A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B68-48BE-41E3-B3F0-99387D3B326A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5B20-C72D-4B47-AC28-03510FDC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6635-E148-47EC-80F7-F037C20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2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F574-E8F4-41AE-AE85-D594DA21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74BC-3057-4B74-B96D-54C7C778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21FD-47F6-43C5-91C4-BB602AB4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346CA-FAF4-4981-BF60-04124FC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154D-C97D-438C-92B8-635BF9ED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341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28-000C-4198-A035-13CDDC5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1C17-647B-456A-97B2-A79E1A6AD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5BCC-B01A-435E-9B31-9C608CD6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A439F-18B5-49B7-90CF-10011605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171DC-AAA5-467D-9538-17F4E823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2615-9587-4F24-9DC9-8CFDD426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1507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CD22-0CB2-4292-8E28-E3881CEA3FB6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94B4B-4398-4C09-A702-68B2B1C6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9D70A-1D0C-4998-BDC0-AD2481CC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6550-A93C-4A4E-AAC0-4653386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C43A-3CAD-4169-AFAF-B9B626A094B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2FAA-2C69-4DE6-96B6-47381AC50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9CB3-0161-4F12-AD4A-9A5933355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erial view of a city&#10;&#10;Description generated with very high confidence">
            <a:extLst>
              <a:ext uri="{FF2B5EF4-FFF2-40B4-BE49-F238E27FC236}">
                <a16:creationId xmlns:a16="http://schemas.microsoft.com/office/drawing/2014/main" id="{F8CC3323-4C5F-444A-964B-4C401B85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" y="0"/>
            <a:ext cx="12151495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9823" y="-54680"/>
            <a:ext cx="4601059" cy="2477205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9823" y="2422525"/>
            <a:ext cx="4591442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4601059" cy="69442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4400" spc="-5" dirty="0">
                <a:solidFill>
                  <a:srgbClr val="FFFFFF"/>
                </a:solidFill>
                <a:latin typeface="Arial Black" panose="020B0A04020102020204" pitchFamily="34" charset="0"/>
              </a:rPr>
              <a:t>HALSEY106</a:t>
            </a:r>
            <a:endParaRPr sz="4400" dirty="0"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33" y="832910"/>
            <a:ext cx="4445977" cy="14530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8313" marR="184150" lvl="0" indent="-455613" algn="l" defTabSz="9144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Shannon Callahan, </a:t>
            </a:r>
          </a:p>
          <a:p>
            <a:pPr marL="468313" marR="184150" lvl="0" indent="-455613" algn="l" defTabSz="9144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Director, Portland Housing Bureau</a:t>
            </a:r>
          </a:p>
          <a:p>
            <a:pPr marL="468313" marR="184150" lvl="0" indent="-455613" algn="l" defTabSz="9144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Kimberly Branam, </a:t>
            </a:r>
          </a:p>
          <a:p>
            <a:pPr marL="468313" marR="184150" lvl="0" indent="-455613" algn="l" defTabSz="9144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Executive Director, Prosper Portland</a:t>
            </a:r>
          </a:p>
          <a:p>
            <a:pPr marL="12700" marR="184150" lvl="0" indent="0" algn="l" defTabSz="9144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 10, 2019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477" y="4628409"/>
            <a:ext cx="3647440" cy="82971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Kilpatrick Phase I &amp; II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N. Williams &amp; N. Alberta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8945247" cy="17825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000" spc="-5" dirty="0">
                <a:solidFill>
                  <a:srgbClr val="FFFFFF"/>
                </a:solidFill>
              </a:rPr>
              <a:t>Ordinances for N/NE Properties</a:t>
            </a:r>
            <a:endParaRPr sz="60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2" y="4627917"/>
            <a:ext cx="3941085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Shannon Callahan, Director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July 10, 2019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CE79-9CF1-4DA4-83B3-3B06632D2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3886200" cy="6303764"/>
          </a:xfrm>
          <a:solidFill>
            <a:srgbClr val="27829D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8A6227E-2A3A-4EEB-8CAF-80A4BC2923CD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7"/>
          <a:stretch/>
        </p:blipFill>
        <p:spPr>
          <a:xfrm>
            <a:off x="3886200" y="0"/>
            <a:ext cx="8555854" cy="630376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EBB6-5D53-4647-A5DE-4A2E5ED175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7829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D612A-2A3C-40A1-B418-F5D9E6F78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3764"/>
            <a:ext cx="12442054" cy="560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C64440-36B0-45FC-A9F6-330AC51238B4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106Halsey/Gateway Park l  07/10/2019 l Portland Housing Bureau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6E714-44E3-4CC5-BCCA-14B4C32B9DAD}"/>
              </a:ext>
            </a:extLst>
          </p:cNvPr>
          <p:cNvSpPr txBox="1"/>
          <p:nvPr/>
        </p:nvSpPr>
        <p:spPr>
          <a:xfrm>
            <a:off x="304800" y="560832"/>
            <a:ext cx="2743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HALSEY 106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units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blending middle-income and affordable rental housing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affordable units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deeply affordable units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commercial space</a:t>
            </a:r>
          </a:p>
        </p:txBody>
      </p:sp>
    </p:spTree>
    <p:extLst>
      <p:ext uri="{BB962C8B-B14F-4D97-AF65-F5344CB8AC3E}">
        <p14:creationId xmlns:p14="http://schemas.microsoft.com/office/powerpoint/2010/main" val="57476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1164457"/>
          </a:xfrm>
          <a:prstGeom prst="rect">
            <a:avLst/>
          </a:prstGeom>
        </p:spPr>
      </p:pic>
      <p:pic>
        <p:nvPicPr>
          <p:cNvPr id="19" name="Content Placeholder 18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AAE3AA8A-B5BB-4B56-A746-BA76919EAF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109727" cy="4001870"/>
          </a:xfrm>
        </p:spPr>
      </p:pic>
      <p:pic>
        <p:nvPicPr>
          <p:cNvPr id="15" name="Content Placeholder 14" descr="An aerial view of a city&#10;&#10;Description generated with very high confidence">
            <a:extLst>
              <a:ext uri="{FF2B5EF4-FFF2-40B4-BE49-F238E27FC236}">
                <a16:creationId xmlns:a16="http://schemas.microsoft.com/office/drawing/2014/main" id="{50952340-1836-4D91-AAFC-1AFF6D15A1C0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74" y="1295400"/>
            <a:ext cx="6109726" cy="4001870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E49BB-2094-4B1A-871D-5326D6CC307B}"/>
              </a:ext>
            </a:extLst>
          </p:cNvPr>
          <p:cNvSpPr txBox="1"/>
          <p:nvPr/>
        </p:nvSpPr>
        <p:spPr>
          <a:xfrm>
            <a:off x="685800" y="57912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Plaza Perspective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46E45-FB8C-415C-AC4C-62062A00DF29}"/>
              </a:ext>
            </a:extLst>
          </p:cNvPr>
          <p:cNvSpPr txBox="1"/>
          <p:nvPr/>
        </p:nvSpPr>
        <p:spPr>
          <a:xfrm>
            <a:off x="6278563" y="5791200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Showing proximity to Discovery Park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72FF2-243A-4A9F-A152-71C7D8014F7D}"/>
              </a:ext>
            </a:extLst>
          </p:cNvPr>
          <p:cNvSpPr txBox="1"/>
          <p:nvPr/>
        </p:nvSpPr>
        <p:spPr>
          <a:xfrm>
            <a:off x="6172200" y="201942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Mixed-income housing units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2B42DB-7C3F-4833-A274-81B90D0693B0}"/>
              </a:ext>
            </a:extLst>
          </p:cNvPr>
          <p:cNvCxnSpPr>
            <a:cxnSpLocks/>
          </p:cNvCxnSpPr>
          <p:nvPr/>
        </p:nvCxnSpPr>
        <p:spPr>
          <a:xfrm>
            <a:off x="7543800" y="2388759"/>
            <a:ext cx="1981200" cy="96404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101A3E-9D52-4FA1-8860-A1116CC6CE2D}"/>
              </a:ext>
            </a:extLst>
          </p:cNvPr>
          <p:cNvSpPr txBox="1"/>
          <p:nvPr/>
        </p:nvSpPr>
        <p:spPr>
          <a:xfrm>
            <a:off x="3446511" y="155792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05B6F-1A4C-4050-855B-F1F1E870ECE4}"/>
              </a:ext>
            </a:extLst>
          </p:cNvPr>
          <p:cNvSpPr txBox="1"/>
          <p:nvPr/>
        </p:nvSpPr>
        <p:spPr>
          <a:xfrm>
            <a:off x="76200" y="117847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Affordable Commercial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236477-7BB3-4D06-848D-B82D44D02B04}"/>
              </a:ext>
            </a:extLst>
          </p:cNvPr>
          <p:cNvCxnSpPr>
            <a:cxnSpLocks/>
          </p:cNvCxnSpPr>
          <p:nvPr/>
        </p:nvCxnSpPr>
        <p:spPr>
          <a:xfrm>
            <a:off x="3825081" y="1927259"/>
            <a:ext cx="365919" cy="1349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86F935-E197-4B78-9CF8-E9AC30FC88F4}"/>
              </a:ext>
            </a:extLst>
          </p:cNvPr>
          <p:cNvCxnSpPr>
            <a:cxnSpLocks/>
          </p:cNvCxnSpPr>
          <p:nvPr/>
        </p:nvCxnSpPr>
        <p:spPr>
          <a:xfrm>
            <a:off x="990600" y="1512332"/>
            <a:ext cx="2819400" cy="2373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34413" y="297359"/>
            <a:ext cx="879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6EC57-A413-4138-A598-331493536166}"/>
              </a:ext>
            </a:extLst>
          </p:cNvPr>
          <p:cNvSpPr/>
          <p:nvPr/>
        </p:nvSpPr>
        <p:spPr>
          <a:xfrm>
            <a:off x="0" y="5446457"/>
            <a:ext cx="12229390" cy="1792543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1A1AF0-86E7-4097-AE49-BFD83B46CBA2}"/>
              </a:ext>
            </a:extLst>
          </p:cNvPr>
          <p:cNvSpPr/>
          <p:nvPr/>
        </p:nvSpPr>
        <p:spPr>
          <a:xfrm>
            <a:off x="6008363" y="1219200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62F3F-DC44-409C-91A2-DB719196205F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106Halsey/Gateway Park l  07/10/2019 l Portland Housing Bureau</a:t>
            </a:r>
          </a:p>
        </p:txBody>
      </p:sp>
    </p:spTree>
    <p:extLst>
      <p:ext uri="{BB962C8B-B14F-4D97-AF65-F5344CB8AC3E}">
        <p14:creationId xmlns:p14="http://schemas.microsoft.com/office/powerpoint/2010/main" val="422114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254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6318E-C55E-4FC2-891A-CF29A090039E}"/>
              </a:ext>
            </a:extLst>
          </p:cNvPr>
          <p:cNvSpPr/>
          <p:nvPr/>
        </p:nvSpPr>
        <p:spPr>
          <a:xfrm>
            <a:off x="196383" y="432116"/>
            <a:ext cx="879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COMMITMENT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A8C82-92DA-4048-9226-8E80E0905154}"/>
              </a:ext>
            </a:extLst>
          </p:cNvPr>
          <p:cNvSpPr txBox="1"/>
          <p:nvPr/>
        </p:nvSpPr>
        <p:spPr>
          <a:xfrm>
            <a:off x="5422265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106Halsey/Gateway Park l  07/10/2019 l Portland Housing Bureau                                      5</a:t>
            </a:r>
          </a:p>
        </p:txBody>
      </p:sp>
      <p:pic>
        <p:nvPicPr>
          <p:cNvPr id="10" name="Picture 9" descr="A close up of a road&#10;&#10;Description generated with very high confidence">
            <a:extLst>
              <a:ext uri="{FF2B5EF4-FFF2-40B4-BE49-F238E27FC236}">
                <a16:creationId xmlns:a16="http://schemas.microsoft.com/office/drawing/2014/main" id="{FAC33E3F-8E15-4014-B6B4-BDBDC0B44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921"/>
            <a:ext cx="6008363" cy="4005072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670688D5-6A39-4B7C-B262-2B53AA2D62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78" y="1302921"/>
            <a:ext cx="6008222" cy="40050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A8B8CC-DF32-4DFE-9553-A9B99DBA2C94}"/>
              </a:ext>
            </a:extLst>
          </p:cNvPr>
          <p:cNvSpPr/>
          <p:nvPr/>
        </p:nvSpPr>
        <p:spPr>
          <a:xfrm>
            <a:off x="0" y="5446457"/>
            <a:ext cx="12192000" cy="1792543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314BE-E812-4915-8E73-30259C2F8AF5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106Halsey/Gateway Park l  07/10/2019 l Portland Housing Bureau</a:t>
            </a:r>
          </a:p>
        </p:txBody>
      </p:sp>
    </p:spTree>
    <p:extLst>
      <p:ext uri="{BB962C8B-B14F-4D97-AF65-F5344CB8AC3E}">
        <p14:creationId xmlns:p14="http://schemas.microsoft.com/office/powerpoint/2010/main" val="252808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34413" y="297359"/>
            <a:ext cx="879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6EC57-A413-4138-A598-331493536166}"/>
              </a:ext>
            </a:extLst>
          </p:cNvPr>
          <p:cNvSpPr/>
          <p:nvPr/>
        </p:nvSpPr>
        <p:spPr>
          <a:xfrm>
            <a:off x="0" y="6172200"/>
            <a:ext cx="12229390" cy="1066800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257540-2C5C-4FAE-ABC1-AF04932B8F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582" y="1463040"/>
          <a:ext cx="11974836" cy="417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5806">
                  <a:extLst>
                    <a:ext uri="{9D8B030D-6E8A-4147-A177-3AD203B41FA5}">
                      <a16:colId xmlns:a16="http://schemas.microsoft.com/office/drawing/2014/main" val="3605793906"/>
                    </a:ext>
                  </a:extLst>
                </a:gridCol>
                <a:gridCol w="1995806">
                  <a:extLst>
                    <a:ext uri="{9D8B030D-6E8A-4147-A177-3AD203B41FA5}">
                      <a16:colId xmlns:a16="http://schemas.microsoft.com/office/drawing/2014/main" val="3211030918"/>
                    </a:ext>
                  </a:extLst>
                </a:gridCol>
                <a:gridCol w="1995806">
                  <a:extLst>
                    <a:ext uri="{9D8B030D-6E8A-4147-A177-3AD203B41FA5}">
                      <a16:colId xmlns:a16="http://schemas.microsoft.com/office/drawing/2014/main" val="842027058"/>
                    </a:ext>
                  </a:extLst>
                </a:gridCol>
                <a:gridCol w="1995806">
                  <a:extLst>
                    <a:ext uri="{9D8B030D-6E8A-4147-A177-3AD203B41FA5}">
                      <a16:colId xmlns:a16="http://schemas.microsoft.com/office/drawing/2014/main" val="3266668193"/>
                    </a:ext>
                  </a:extLst>
                </a:gridCol>
                <a:gridCol w="1995806">
                  <a:extLst>
                    <a:ext uri="{9D8B030D-6E8A-4147-A177-3AD203B41FA5}">
                      <a16:colId xmlns:a16="http://schemas.microsoft.com/office/drawing/2014/main" val="591740741"/>
                    </a:ext>
                  </a:extLst>
                </a:gridCol>
                <a:gridCol w="1995806">
                  <a:extLst>
                    <a:ext uri="{9D8B030D-6E8A-4147-A177-3AD203B41FA5}">
                      <a16:colId xmlns:a16="http://schemas.microsoft.com/office/drawing/2014/main" val="3166666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Market Rate</a:t>
                      </a:r>
                    </a:p>
                    <a:p>
                      <a:r>
                        <a:rPr lang="en-US" sz="2400" dirty="0"/>
                        <a:t>Housing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Affordable Housing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Retail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Office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5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Portland Housing Bureau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$7.4M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$7.4M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8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Prosper Portland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$5.9M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$3.5M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$9.4M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9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Tax Credits (LIHTC, NMTC)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$6.2M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$2.9M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$9.1M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3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Debt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$2.65M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$2.2M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$4.85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8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$0.2M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$1.35M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$0.5M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$2.05M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9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$6.1M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$17.5M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$3.5M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$5.6M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$32.7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53680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F28736-135E-4B15-BA73-4FCBAAC9F364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106Halsey/Gateway Park l  07/10/2019 l Portland Housing Bureau</a:t>
            </a:r>
          </a:p>
        </p:txBody>
      </p:sp>
    </p:spTree>
    <p:extLst>
      <p:ext uri="{BB962C8B-B14F-4D97-AF65-F5344CB8AC3E}">
        <p14:creationId xmlns:p14="http://schemas.microsoft.com/office/powerpoint/2010/main" val="1463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198</Words>
  <Application>Microsoft Office PowerPoint</Application>
  <PresentationFormat>Widescreen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1_Office Theme</vt:lpstr>
      <vt:lpstr>HALSEY106</vt:lpstr>
      <vt:lpstr>Ordinances for N/NE Properties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McClymont, Keelan</cp:lastModifiedBy>
  <cp:revision>52</cp:revision>
  <cp:lastPrinted>2019-07-11T19:09:08Z</cp:lastPrinted>
  <dcterms:created xsi:type="dcterms:W3CDTF">2017-10-04T08:00:34Z</dcterms:created>
  <dcterms:modified xsi:type="dcterms:W3CDTF">2019-07-11T19:09:13Z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