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332" r:id="rId3"/>
    <p:sldId id="331" r:id="rId4"/>
    <p:sldId id="262" r:id="rId5"/>
    <p:sldId id="264" r:id="rId6"/>
    <p:sldId id="263" r:id="rId7"/>
    <p:sldId id="266" r:id="rId8"/>
    <p:sldId id="267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24" r:id="rId17"/>
    <p:sldId id="370" r:id="rId18"/>
    <p:sldId id="371" r:id="rId19"/>
    <p:sldId id="333" r:id="rId20"/>
    <p:sldId id="372" r:id="rId21"/>
    <p:sldId id="373" r:id="rId22"/>
    <p:sldId id="268" r:id="rId23"/>
    <p:sldId id="257" r:id="rId24"/>
    <p:sldId id="256" r:id="rId25"/>
    <p:sldId id="258" r:id="rId26"/>
    <p:sldId id="259" r:id="rId27"/>
    <p:sldId id="369" r:id="rId28"/>
    <p:sldId id="374" r:id="rId29"/>
    <p:sldId id="319" r:id="rId30"/>
    <p:sldId id="375" r:id="rId31"/>
    <p:sldId id="376" r:id="rId32"/>
    <p:sldId id="377" r:id="rId33"/>
    <p:sldId id="327" r:id="rId34"/>
    <p:sldId id="378" r:id="rId35"/>
    <p:sldId id="379" r:id="rId36"/>
    <p:sldId id="329" r:id="rId37"/>
    <p:sldId id="337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7D47"/>
    <a:srgbClr val="FF6600"/>
    <a:srgbClr val="FBF5EB"/>
    <a:srgbClr val="ECF5E7"/>
    <a:srgbClr val="F6E9D6"/>
    <a:srgbClr val="C7E583"/>
    <a:srgbClr val="E2F2F0"/>
    <a:srgbClr val="FDFBED"/>
    <a:srgbClr val="275B28"/>
    <a:srgbClr val="1B6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6" autoAdjust="0"/>
    <p:restoredTop sz="94660"/>
  </p:normalViewPr>
  <p:slideViewPr>
    <p:cSldViewPr snapToGrid="0">
      <p:cViewPr>
        <p:scale>
          <a:sx n="69" d="100"/>
          <a:sy n="69" d="100"/>
        </p:scale>
        <p:origin x="7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158A6-BA59-4A1E-B2AF-4DC1C9318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847F5-BADE-48B4-B6E8-18C7D2777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DBF72-5E03-43D3-9FC3-1BABD7116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8D6B-4BAA-4B59-836E-871BC2FDBD24}" type="datetimeFigureOut">
              <a:rPr lang="en-US" smtClean="0"/>
              <a:t>7/18/2019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CF6FE-FEDF-4AA2-828B-A532AD1C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9D788-CC50-49EB-A4B6-4D06508B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739-ED92-4D55-A83D-0FD89787D1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2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FD3F4-1E29-413E-836C-81A15D6D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EF055-5B9C-490F-821F-F3B6DCC6E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9BD1E-F8E0-4745-89D9-E339C73D4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8D6B-4BAA-4B59-836E-871BC2FDBD24}" type="datetimeFigureOut">
              <a:rPr lang="en-US" smtClean="0"/>
              <a:t>7/18/2019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3A280-A46E-4EBE-BF02-A52CD13F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1ECAA-1C1B-42F4-A742-47028424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739-ED92-4D55-A83D-0FD89787D1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3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7BB44-CEDF-4F97-A571-9D806B8830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E29B9-9E46-42B3-B0C2-F747B2F99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9D9B3-99FD-4AF6-96E7-B12CE138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8D6B-4BAA-4B59-836E-871BC2FDBD24}" type="datetimeFigureOut">
              <a:rPr lang="en-US" smtClean="0"/>
              <a:t>7/18/2019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885A8-8DAF-48E9-927C-EA4E68A2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CEBD6-AD4B-4D61-B211-42A8CED2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739-ED92-4D55-A83D-0FD89787D1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49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3AFA-F12F-41E9-8334-3E6658E21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4A6A3-C554-4215-9982-470118274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CB0D2-9582-4C19-997F-890AEAE5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8D6B-4BAA-4B59-836E-871BC2FDBD24}" type="datetimeFigureOut">
              <a:rPr lang="en-US" smtClean="0"/>
              <a:t>7/18/2019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83DE0-7343-4C66-95F8-D951E1B4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6F37B-53B2-46F3-A731-504AB340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739-ED92-4D55-A83D-0FD89787D1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4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764D-CD04-4AD5-91BD-6B9687BC8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757D5-50F7-4B89-AAC9-25CFD3467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FF1D3-0BA4-4FD5-85D8-916B1E2B1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8D6B-4BAA-4B59-836E-871BC2FDBD24}" type="datetimeFigureOut">
              <a:rPr lang="en-US" smtClean="0"/>
              <a:t>7/18/2019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D1378-2A4C-4548-885B-B18521EAF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0BC5E-AEAD-41EA-9727-F1B684037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739-ED92-4D55-A83D-0FD89787D1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59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B17FC-33A3-4690-92F6-9D7B511E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BE4C4-CD44-449F-84BC-2767C0E6A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C3C7F-3A40-40E1-89DC-CBDF1849B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7CCCE-68FB-47D1-AEE5-319945BF6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8D6B-4BAA-4B59-836E-871BC2FDBD24}" type="datetimeFigureOut">
              <a:rPr lang="en-US" smtClean="0"/>
              <a:t>7/18/2019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18CB8-BB46-4B0E-9D1E-55AF4B3EA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2C103-28E4-49E1-8245-5E48B696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739-ED92-4D55-A83D-0FD89787D1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016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7CAC-F662-45C7-B079-46E65D6EE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EF788-9ACD-4E00-953E-649680C6A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5DB4C-5C41-4E5E-B518-0C026EAC6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2A4C30-F763-47BB-AFBE-6BA5AE30A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CA22E3-1973-43BC-866B-99AEAF5EE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2EA3A2-296A-4CBF-BF79-6A2B0F2A9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8D6B-4BAA-4B59-836E-871BC2FDBD24}" type="datetimeFigureOut">
              <a:rPr lang="en-US" smtClean="0"/>
              <a:t>7/18/2019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52A14-9738-45F3-BD57-58EAAAD7C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7D3546-5823-43EE-941E-6DBC13EF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739-ED92-4D55-A83D-0FD89787D1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5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D1AC-4208-4897-BBAC-9C71807B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FB67ED-BD7C-4318-BFE4-ACBF4476A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8D6B-4BAA-4B59-836E-871BC2FDBD24}" type="datetimeFigureOut">
              <a:rPr lang="en-US" smtClean="0"/>
              <a:t>7/18/2019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066B3-4ABB-4DFE-BF2C-89D9EFD2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EF6BA-FD88-4F48-8E02-8880E61F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739-ED92-4D55-A83D-0FD89787D1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133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E8337C-51A8-469A-B118-E7EAAF54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8D6B-4BAA-4B59-836E-871BC2FDBD24}" type="datetimeFigureOut">
              <a:rPr lang="en-US" smtClean="0"/>
              <a:t>7/18/2019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C339D7-C9A6-4B5E-B4C5-9D24B7ADD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E55D7-DB97-4880-9A5E-6592B46D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739-ED92-4D55-A83D-0FD89787D1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8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1DB5-B6B0-48A4-BFAA-73AB595B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0D859-51B9-4610-8AD9-BE683E64D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97587-54C5-4326-918F-AEE55964A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0D3B7-696D-47DA-92C1-EE4953A4B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8D6B-4BAA-4B59-836E-871BC2FDBD24}" type="datetimeFigureOut">
              <a:rPr lang="en-US" smtClean="0"/>
              <a:t>7/18/2019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80997-D45F-41B1-A435-362CAC4FA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76266-E7F3-4761-894D-08180A459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739-ED92-4D55-A83D-0FD89787D1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09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57A5-85A6-4A65-B000-000529023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800A86-7E4A-4566-B035-E6BFCC901E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7F262-66C8-412B-99C4-836A88E42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EECB6-6093-44DE-B0AE-E206F7E2F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8D6B-4BAA-4B59-836E-871BC2FDBD24}" type="datetimeFigureOut">
              <a:rPr lang="en-US" smtClean="0"/>
              <a:t>7/18/2019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7991-820D-4D51-A6EC-494E70F6B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79D6E-F39C-4810-966D-DC2777AB5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739-ED92-4D55-A83D-0FD89787D1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13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8940D2-6C0C-42CA-B4CF-4C8BBE9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2CB6A-C8D0-45D9-A6F2-4B43B910A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6FEBB-FE90-4325-ADDA-6B6CBDB02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E8D6B-4BAA-4B59-836E-871BC2FDBD24}" type="datetimeFigureOut">
              <a:rPr lang="en-US" smtClean="0"/>
              <a:t>7/18/2019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C3928-BCCA-4434-8F72-1BDE09CEC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411CB-5821-4AAA-8399-CC640DBF3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2739-ED92-4D55-A83D-0FD89787D1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8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0DEF9DA-19CA-413F-A5C2-CC66816A928E}"/>
              </a:ext>
            </a:extLst>
          </p:cNvPr>
          <p:cNvSpPr txBox="1"/>
          <p:nvPr/>
        </p:nvSpPr>
        <p:spPr>
          <a:xfrm>
            <a:off x="6324065" y="3489051"/>
            <a:ext cx="5124142" cy="2149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 19-145295 DZM</a:t>
            </a:r>
          </a:p>
          <a:p>
            <a:pPr>
              <a:spcBef>
                <a:spcPct val="0"/>
              </a:spcBef>
            </a:pP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Hyatt Place at 350 NW 12</a:t>
            </a:r>
            <a:r>
              <a:rPr lang="en-US" altLang="en-US" sz="32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18, 2019</a:t>
            </a:r>
          </a:p>
          <a:p>
            <a:pPr>
              <a:spcBef>
                <a:spcPct val="0"/>
              </a:spcBef>
            </a:pPr>
            <a:endParaRPr lang="en-US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Presentation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3CEB94ED-C675-4974-B384-D59AE5AFE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55"/>
          <a:stretch/>
        </p:blipFill>
        <p:spPr bwMode="auto">
          <a:xfrm>
            <a:off x="6096001" y="1396208"/>
            <a:ext cx="1260388" cy="111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009C8D-D289-413D-B348-CF04460941DB}"/>
              </a:ext>
            </a:extLst>
          </p:cNvPr>
          <p:cNvSpPr txBox="1"/>
          <p:nvPr/>
        </p:nvSpPr>
        <p:spPr>
          <a:xfrm>
            <a:off x="6365590" y="2651480"/>
            <a:ext cx="5082617" cy="63487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III Land Use Review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0EEBC-52A7-475F-A303-EEBD9752555C}"/>
              </a:ext>
            </a:extLst>
          </p:cNvPr>
          <p:cNvSpPr txBox="1"/>
          <p:nvPr/>
        </p:nvSpPr>
        <p:spPr>
          <a:xfrm>
            <a:off x="7442983" y="1513745"/>
            <a:ext cx="4172368" cy="9034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Portland</a:t>
            </a:r>
          </a:p>
          <a:p>
            <a:pPr>
              <a:spcBef>
                <a:spcPct val="0"/>
              </a:spcBef>
            </a:pPr>
            <a:r>
              <a:rPr lang="en-US" altLang="en-US" sz="3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DCA0DC-B490-427D-AB48-8E914B994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68" y="129178"/>
            <a:ext cx="5124142" cy="662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34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68332F-45E9-40BB-ACEF-80F7BA950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11" t="11706" r="4109" b="9535"/>
          <a:stretch/>
        </p:blipFill>
        <p:spPr>
          <a:xfrm>
            <a:off x="186717" y="1212561"/>
            <a:ext cx="8529055" cy="47975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east on NW Flanders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A48DB5-4085-4FB8-A909-6040D1457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8604" r="25976" b="21501"/>
          <a:stretch/>
        </p:blipFill>
        <p:spPr>
          <a:xfrm>
            <a:off x="9235022" y="4434241"/>
            <a:ext cx="2525486" cy="2261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76A956-72E6-42FB-9F95-79BE1A1EFF49}"/>
              </a:ext>
            </a:extLst>
          </p:cNvPr>
          <p:cNvSpPr/>
          <p:nvPr/>
        </p:nvSpPr>
        <p:spPr>
          <a:xfrm>
            <a:off x="10651651" y="5271693"/>
            <a:ext cx="264295" cy="2952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evron 27">
            <a:extLst>
              <a:ext uri="{FF2B5EF4-FFF2-40B4-BE49-F238E27FC236}">
                <a16:creationId xmlns:a16="http://schemas.microsoft.com/office/drawing/2014/main" id="{B49F716E-5C22-44E2-8C40-6D193BE23BD1}"/>
              </a:ext>
            </a:extLst>
          </p:cNvPr>
          <p:cNvSpPr/>
          <p:nvPr/>
        </p:nvSpPr>
        <p:spPr bwMode="auto">
          <a:xfrm rot="353240">
            <a:off x="10089983" y="5110731"/>
            <a:ext cx="260350" cy="260350"/>
          </a:xfrm>
          <a:prstGeom prst="chevr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790124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934A4B-203A-44C3-A57B-BDF9668A9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86" t="14186" r="5377" b="9535"/>
          <a:stretch/>
        </p:blipFill>
        <p:spPr>
          <a:xfrm>
            <a:off x="186049" y="1212561"/>
            <a:ext cx="8528339" cy="47975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south on NW 12</a:t>
            </a:r>
            <a:r>
              <a:rPr lang="en-US" alt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A48DB5-4085-4FB8-A909-6040D1457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8604" r="25976" b="21501"/>
          <a:stretch/>
        </p:blipFill>
        <p:spPr>
          <a:xfrm>
            <a:off x="9235022" y="4434241"/>
            <a:ext cx="2525486" cy="2261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76A956-72E6-42FB-9F95-79BE1A1EFF49}"/>
              </a:ext>
            </a:extLst>
          </p:cNvPr>
          <p:cNvSpPr/>
          <p:nvPr/>
        </p:nvSpPr>
        <p:spPr>
          <a:xfrm>
            <a:off x="10651651" y="5271693"/>
            <a:ext cx="264295" cy="2952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evron 27">
            <a:extLst>
              <a:ext uri="{FF2B5EF4-FFF2-40B4-BE49-F238E27FC236}">
                <a16:creationId xmlns:a16="http://schemas.microsoft.com/office/drawing/2014/main" id="{B49F716E-5C22-44E2-8C40-6D193BE23BD1}"/>
              </a:ext>
            </a:extLst>
          </p:cNvPr>
          <p:cNvSpPr/>
          <p:nvPr/>
        </p:nvSpPr>
        <p:spPr bwMode="auto">
          <a:xfrm rot="3979153">
            <a:off x="10366578" y="4722793"/>
            <a:ext cx="260350" cy="260350"/>
          </a:xfrm>
          <a:prstGeom prst="chevr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721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746613-01C0-4DCF-AE09-1BE0679BC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48" t="15736" r="4879" b="9225"/>
          <a:stretch/>
        </p:blipFill>
        <p:spPr>
          <a:xfrm>
            <a:off x="166231" y="1212561"/>
            <a:ext cx="8496124" cy="47975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west on NW Flanders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A48DB5-4085-4FB8-A909-6040D1457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8604" r="25976" b="21501"/>
          <a:stretch/>
        </p:blipFill>
        <p:spPr>
          <a:xfrm>
            <a:off x="9235022" y="4434241"/>
            <a:ext cx="2525486" cy="2261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76A956-72E6-42FB-9F95-79BE1A1EFF49}"/>
              </a:ext>
            </a:extLst>
          </p:cNvPr>
          <p:cNvSpPr/>
          <p:nvPr/>
        </p:nvSpPr>
        <p:spPr>
          <a:xfrm>
            <a:off x="10651651" y="5271693"/>
            <a:ext cx="264295" cy="2952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evron 27">
            <a:extLst>
              <a:ext uri="{FF2B5EF4-FFF2-40B4-BE49-F238E27FC236}">
                <a16:creationId xmlns:a16="http://schemas.microsoft.com/office/drawing/2014/main" id="{B49F716E-5C22-44E2-8C40-6D193BE23BD1}"/>
              </a:ext>
            </a:extLst>
          </p:cNvPr>
          <p:cNvSpPr/>
          <p:nvPr/>
        </p:nvSpPr>
        <p:spPr bwMode="auto">
          <a:xfrm rot="10634486">
            <a:off x="11254519" y="5005229"/>
            <a:ext cx="260350" cy="260350"/>
          </a:xfrm>
          <a:prstGeom prst="chevr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baseline="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EF6960F-E3A6-4CBD-BBF3-A6CE24C93D6D}"/>
              </a:ext>
            </a:extLst>
          </p:cNvPr>
          <p:cNvSpPr/>
          <p:nvPr/>
        </p:nvSpPr>
        <p:spPr>
          <a:xfrm rot="2335976">
            <a:off x="4654251" y="2459585"/>
            <a:ext cx="196591" cy="83318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4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94BD4A-69FE-4ABC-B171-7CD9251C4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06" t="12411" r="1912" b="10425"/>
          <a:stretch/>
        </p:blipFill>
        <p:spPr>
          <a:xfrm>
            <a:off x="166231" y="1212560"/>
            <a:ext cx="8529055" cy="47975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from 13</a:t>
            </a:r>
            <a:r>
              <a:rPr lang="en-US" alt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 Historic District </a:t>
            </a: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A48DB5-4085-4FB8-A909-6040D1457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8604" r="25976" b="21501"/>
          <a:stretch/>
        </p:blipFill>
        <p:spPr>
          <a:xfrm>
            <a:off x="9235022" y="4434241"/>
            <a:ext cx="2525486" cy="2261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76A956-72E6-42FB-9F95-79BE1A1EFF49}"/>
              </a:ext>
            </a:extLst>
          </p:cNvPr>
          <p:cNvSpPr/>
          <p:nvPr/>
        </p:nvSpPr>
        <p:spPr>
          <a:xfrm>
            <a:off x="10651651" y="5271693"/>
            <a:ext cx="264295" cy="2952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evron 27">
            <a:extLst>
              <a:ext uri="{FF2B5EF4-FFF2-40B4-BE49-F238E27FC236}">
                <a16:creationId xmlns:a16="http://schemas.microsoft.com/office/drawing/2014/main" id="{B49F716E-5C22-44E2-8C40-6D193BE23BD1}"/>
              </a:ext>
            </a:extLst>
          </p:cNvPr>
          <p:cNvSpPr/>
          <p:nvPr/>
        </p:nvSpPr>
        <p:spPr bwMode="auto">
          <a:xfrm rot="21304561">
            <a:off x="9672294" y="5000650"/>
            <a:ext cx="260350" cy="260350"/>
          </a:xfrm>
          <a:prstGeom prst="chevr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baseline="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EF6960F-E3A6-4CBD-BBF3-A6CE24C93D6D}"/>
              </a:ext>
            </a:extLst>
          </p:cNvPr>
          <p:cNvSpPr/>
          <p:nvPr/>
        </p:nvSpPr>
        <p:spPr>
          <a:xfrm>
            <a:off x="4146251" y="1835471"/>
            <a:ext cx="196591" cy="83318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11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D363A637-E9C9-4E35-8309-4F0A44650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861" y="1212560"/>
            <a:ext cx="8529055" cy="47975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Aerial view of site </a:t>
            </a: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796114A-58F3-4BE2-99E2-7B7B0CA5882F}"/>
              </a:ext>
            </a:extLst>
          </p:cNvPr>
          <p:cNvSpPr/>
          <p:nvPr/>
        </p:nvSpPr>
        <p:spPr>
          <a:xfrm>
            <a:off x="4995540" y="2981325"/>
            <a:ext cx="614453" cy="1363885"/>
          </a:xfrm>
          <a:custGeom>
            <a:avLst/>
            <a:gdLst>
              <a:gd name="connsiteX0" fmla="*/ 0 w 933855"/>
              <a:gd name="connsiteY0" fmla="*/ 1342417 h 1799617"/>
              <a:gd name="connsiteX1" fmla="*/ 0 w 933855"/>
              <a:gd name="connsiteY1" fmla="*/ 0 h 1799617"/>
              <a:gd name="connsiteX2" fmla="*/ 933855 w 933855"/>
              <a:gd name="connsiteY2" fmla="*/ 0 h 1799617"/>
              <a:gd name="connsiteX3" fmla="*/ 933855 w 933855"/>
              <a:gd name="connsiteY3" fmla="*/ 1799617 h 179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855" h="1799617">
                <a:moveTo>
                  <a:pt x="0" y="1342417"/>
                </a:moveTo>
                <a:lnTo>
                  <a:pt x="0" y="0"/>
                </a:lnTo>
                <a:lnTo>
                  <a:pt x="933855" y="0"/>
                </a:lnTo>
                <a:lnTo>
                  <a:pt x="933855" y="1799617"/>
                </a:lnTo>
              </a:path>
            </a:pathLst>
          </a:cu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60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Flanders Greenway </a:t>
            </a: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796114A-58F3-4BE2-99E2-7B7B0CA5882F}"/>
              </a:ext>
            </a:extLst>
          </p:cNvPr>
          <p:cNvSpPr/>
          <p:nvPr/>
        </p:nvSpPr>
        <p:spPr>
          <a:xfrm>
            <a:off x="4995540" y="2981325"/>
            <a:ext cx="614453" cy="1363885"/>
          </a:xfrm>
          <a:custGeom>
            <a:avLst/>
            <a:gdLst>
              <a:gd name="connsiteX0" fmla="*/ 0 w 933855"/>
              <a:gd name="connsiteY0" fmla="*/ 1342417 h 1799617"/>
              <a:gd name="connsiteX1" fmla="*/ 0 w 933855"/>
              <a:gd name="connsiteY1" fmla="*/ 0 h 1799617"/>
              <a:gd name="connsiteX2" fmla="*/ 933855 w 933855"/>
              <a:gd name="connsiteY2" fmla="*/ 0 h 1799617"/>
              <a:gd name="connsiteX3" fmla="*/ 933855 w 933855"/>
              <a:gd name="connsiteY3" fmla="*/ 1799617 h 179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855" h="1799617">
                <a:moveTo>
                  <a:pt x="0" y="1342417"/>
                </a:moveTo>
                <a:lnTo>
                  <a:pt x="0" y="0"/>
                </a:lnTo>
                <a:lnTo>
                  <a:pt x="933855" y="0"/>
                </a:lnTo>
                <a:lnTo>
                  <a:pt x="933855" y="1799617"/>
                </a:lnTo>
              </a:path>
            </a:pathLst>
          </a:cu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911640-1C51-4DF6-95A8-9F9B54622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48" t="9786" r="1983" b="26452"/>
          <a:stretch/>
        </p:blipFill>
        <p:spPr>
          <a:xfrm>
            <a:off x="62626" y="1351623"/>
            <a:ext cx="8660387" cy="3809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8EF6AB-1D05-497A-99E3-3B4B9E3D2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14" y="4050270"/>
            <a:ext cx="3172760" cy="27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69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A61071-022E-47F0-B616-7250A23C95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8604" r="25976" b="21501"/>
          <a:stretch/>
        </p:blipFill>
        <p:spPr>
          <a:xfrm>
            <a:off x="9235022" y="4221607"/>
            <a:ext cx="2762952" cy="24740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8907984" y="243191"/>
            <a:ext cx="30899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Overview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23-story, 250’ tall (including rooftop elements) mixed-use building on a quarter block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floor hotel and residential entry, hotel lobby and café/lounge area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2-11: 170 hotel rooms and support spaces.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12-23: 110 one-bedroom and studio units with balconies.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22: Shared amenity spaces.</a:t>
            </a:r>
          </a:p>
          <a:p>
            <a:pPr>
              <a:spcBef>
                <a:spcPct val="0"/>
              </a:spcBef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hevron 27">
            <a:extLst>
              <a:ext uri="{FF2B5EF4-FFF2-40B4-BE49-F238E27FC236}">
                <a16:creationId xmlns:a16="http://schemas.microsoft.com/office/drawing/2014/main" id="{02E9ABB3-D424-468E-A072-C67E6081DD42}"/>
              </a:ext>
            </a:extLst>
          </p:cNvPr>
          <p:cNvSpPr/>
          <p:nvPr/>
        </p:nvSpPr>
        <p:spPr bwMode="auto">
          <a:xfrm rot="16433625">
            <a:off x="10524423" y="5672171"/>
            <a:ext cx="260350" cy="260350"/>
          </a:xfrm>
          <a:prstGeom prst="chevr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baseline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56A8E-CA05-4AAA-B962-5522D3BDE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30" b="5030"/>
          <a:stretch/>
        </p:blipFill>
        <p:spPr>
          <a:xfrm>
            <a:off x="1697512" y="0"/>
            <a:ext cx="549020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345FB0-0700-4F7E-990B-7CB043FF10FE}"/>
              </a:ext>
            </a:extLst>
          </p:cNvPr>
          <p:cNvSpPr/>
          <p:nvPr/>
        </p:nvSpPr>
        <p:spPr>
          <a:xfrm>
            <a:off x="10793313" y="5140907"/>
            <a:ext cx="289146" cy="3230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7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A61071-022E-47F0-B616-7250A23C95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8604" r="25976" b="21501"/>
          <a:stretch/>
        </p:blipFill>
        <p:spPr>
          <a:xfrm>
            <a:off x="9235022" y="4221607"/>
            <a:ext cx="2762952" cy="24740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8907984" y="243191"/>
            <a:ext cx="30899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Overview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standard A loading spaces are accessed from NW 12</a:t>
            </a:r>
            <a:r>
              <a:rPr lang="en-US" alt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ACM panel, window wall systems, cast-in-place concrete, aluminum storefront systems.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Modification: To long-term bicycle parking, reducing the width from 24” to 18”. (supported)</a:t>
            </a:r>
          </a:p>
          <a:p>
            <a:pPr>
              <a:spcBef>
                <a:spcPct val="0"/>
              </a:spcBef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hevron 27">
            <a:extLst>
              <a:ext uri="{FF2B5EF4-FFF2-40B4-BE49-F238E27FC236}">
                <a16:creationId xmlns:a16="http://schemas.microsoft.com/office/drawing/2014/main" id="{02E9ABB3-D424-468E-A072-C67E6081DD42}"/>
              </a:ext>
            </a:extLst>
          </p:cNvPr>
          <p:cNvSpPr/>
          <p:nvPr/>
        </p:nvSpPr>
        <p:spPr bwMode="auto">
          <a:xfrm rot="16433625">
            <a:off x="10524423" y="5672171"/>
            <a:ext cx="260350" cy="260350"/>
          </a:xfrm>
          <a:prstGeom prst="chevr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baseline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56A8E-CA05-4AAA-B962-5522D3BDE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30" b="5030"/>
          <a:stretch/>
        </p:blipFill>
        <p:spPr>
          <a:xfrm>
            <a:off x="1697512" y="0"/>
            <a:ext cx="549020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345FB0-0700-4F7E-990B-7CB043FF10FE}"/>
              </a:ext>
            </a:extLst>
          </p:cNvPr>
          <p:cNvSpPr/>
          <p:nvPr/>
        </p:nvSpPr>
        <p:spPr>
          <a:xfrm>
            <a:off x="10793313" y="5140907"/>
            <a:ext cx="289146" cy="3230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28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A61071-022E-47F0-B616-7250A23C95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8604" r="25976" b="21501"/>
          <a:stretch/>
        </p:blipFill>
        <p:spPr>
          <a:xfrm>
            <a:off x="9235022" y="4221607"/>
            <a:ext cx="2762952" cy="24740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8907984" y="243191"/>
            <a:ext cx="30899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Overview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standard A loading spaces are accessed from NW 12</a:t>
            </a:r>
            <a:r>
              <a:rPr lang="en-US" alt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ACM panel, window wall systems, cast-in-place concrete, aluminum storefront systems.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Modification: To long-term bicycle parking, reducing the width from 24” to 18”. (supported)</a:t>
            </a:r>
          </a:p>
          <a:p>
            <a:pPr>
              <a:spcBef>
                <a:spcPct val="0"/>
              </a:spcBef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hevron 27">
            <a:extLst>
              <a:ext uri="{FF2B5EF4-FFF2-40B4-BE49-F238E27FC236}">
                <a16:creationId xmlns:a16="http://schemas.microsoft.com/office/drawing/2014/main" id="{02E9ABB3-D424-468E-A072-C67E6081DD42}"/>
              </a:ext>
            </a:extLst>
          </p:cNvPr>
          <p:cNvSpPr/>
          <p:nvPr/>
        </p:nvSpPr>
        <p:spPr bwMode="auto">
          <a:xfrm rot="16433625">
            <a:off x="10524423" y="5672171"/>
            <a:ext cx="260350" cy="260350"/>
          </a:xfrm>
          <a:prstGeom prst="chevr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baseline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56A8E-CA05-4AAA-B962-5522D3BDE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30" b="5030"/>
          <a:stretch/>
        </p:blipFill>
        <p:spPr>
          <a:xfrm>
            <a:off x="1697512" y="0"/>
            <a:ext cx="549020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345FB0-0700-4F7E-990B-7CB043FF10FE}"/>
              </a:ext>
            </a:extLst>
          </p:cNvPr>
          <p:cNvSpPr/>
          <p:nvPr/>
        </p:nvSpPr>
        <p:spPr>
          <a:xfrm>
            <a:off x="10793313" y="5140907"/>
            <a:ext cx="289146" cy="3230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1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History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Pre-App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DARs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7323F2-ABA5-43B3-89F1-0B3E25E71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r="70787" b="18387"/>
          <a:stretch/>
        </p:blipFill>
        <p:spPr>
          <a:xfrm>
            <a:off x="4471197" y="1219198"/>
            <a:ext cx="2003736" cy="44374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4A3941-43BD-4266-BB15-DF8CE0D7B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3" r="53701" b="18387"/>
          <a:stretch/>
        </p:blipFill>
        <p:spPr>
          <a:xfrm>
            <a:off x="2291197" y="1219198"/>
            <a:ext cx="2003736" cy="44374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AC27A3-5430-4BBB-9D49-9649D0978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8" r="4805" b="18387"/>
          <a:stretch/>
        </p:blipFill>
        <p:spPr>
          <a:xfrm>
            <a:off x="6844120" y="1219200"/>
            <a:ext cx="1845915" cy="44374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3BC395-4489-4EEA-AD32-6F1E30AE15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0" r="23174" b="18387"/>
          <a:stretch/>
        </p:blipFill>
        <p:spPr>
          <a:xfrm>
            <a:off x="83186" y="1219200"/>
            <a:ext cx="2003736" cy="44374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91497A-BC72-4D8D-9D8C-66C72F8E54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8604" r="25976" b="21501"/>
          <a:stretch/>
        </p:blipFill>
        <p:spPr>
          <a:xfrm>
            <a:off x="9235022" y="4221607"/>
            <a:ext cx="2762952" cy="24740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A90AEDB-A316-4830-B8E8-44D947F21DCA}"/>
              </a:ext>
            </a:extLst>
          </p:cNvPr>
          <p:cNvSpPr/>
          <p:nvPr/>
        </p:nvSpPr>
        <p:spPr>
          <a:xfrm>
            <a:off x="10793313" y="5140907"/>
            <a:ext cx="289146" cy="3230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5C565BB-FC32-46BE-BD68-4941E203807D}"/>
              </a:ext>
            </a:extLst>
          </p:cNvPr>
          <p:cNvSpPr txBox="1">
            <a:spLocks/>
          </p:cNvSpPr>
          <p:nvPr/>
        </p:nvSpPr>
        <p:spPr>
          <a:xfrm>
            <a:off x="427553" y="5458618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West</a:t>
            </a:r>
          </a:p>
          <a:p>
            <a:endParaRPr lang="en-US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524FA375-F5D4-479D-9B60-7E4F1DDD3F4D}"/>
              </a:ext>
            </a:extLst>
          </p:cNvPr>
          <p:cNvSpPr txBox="1">
            <a:spLocks/>
          </p:cNvSpPr>
          <p:nvPr/>
        </p:nvSpPr>
        <p:spPr>
          <a:xfrm>
            <a:off x="2518412" y="5458545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North</a:t>
            </a:r>
          </a:p>
          <a:p>
            <a:endParaRPr lang="en-US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52B6A63C-C863-47B8-B4D4-32D962E4B99F}"/>
              </a:ext>
            </a:extLst>
          </p:cNvPr>
          <p:cNvSpPr txBox="1">
            <a:spLocks/>
          </p:cNvSpPr>
          <p:nvPr/>
        </p:nvSpPr>
        <p:spPr>
          <a:xfrm>
            <a:off x="4815564" y="5458545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South</a:t>
            </a:r>
          </a:p>
          <a:p>
            <a:endParaRPr lang="en-US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60F6CA5C-9B22-494E-8547-DA174151ED98}"/>
              </a:ext>
            </a:extLst>
          </p:cNvPr>
          <p:cNvSpPr txBox="1">
            <a:spLocks/>
          </p:cNvSpPr>
          <p:nvPr/>
        </p:nvSpPr>
        <p:spPr>
          <a:xfrm>
            <a:off x="6906423" y="5458472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East</a:t>
            </a:r>
          </a:p>
          <a:p>
            <a:endParaRPr lang="en-US" dirty="0"/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A4ACF89D-13AE-4E7A-9BB9-1B26DDFF82A5}"/>
              </a:ext>
            </a:extLst>
          </p:cNvPr>
          <p:cNvSpPr txBox="1">
            <a:spLocks/>
          </p:cNvSpPr>
          <p:nvPr/>
        </p:nvSpPr>
        <p:spPr>
          <a:xfrm>
            <a:off x="427553" y="484836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DAR #1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1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F9F78FD-DF3D-4C7A-94E7-138C437A8574}"/>
              </a:ext>
            </a:extLst>
          </p:cNvPr>
          <p:cNvSpPr txBox="1">
            <a:spLocks/>
          </p:cNvSpPr>
          <p:nvPr/>
        </p:nvSpPr>
        <p:spPr>
          <a:xfrm>
            <a:off x="4209143" y="1343025"/>
            <a:ext cx="7324045" cy="551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Staff Presentation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Applicant Presentation</a:t>
            </a:r>
          </a:p>
          <a:p>
            <a:endParaRPr lang="en-US" dirty="0"/>
          </a:p>
          <a:p>
            <a:r>
              <a:rPr lang="en-US" dirty="0"/>
              <a:t>Staff Recommendation</a:t>
            </a:r>
          </a:p>
          <a:p>
            <a:endParaRPr lang="en-US" dirty="0"/>
          </a:p>
          <a:p>
            <a:r>
              <a:rPr lang="en-US" dirty="0"/>
              <a:t>Public Testimony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Applicant Response to Public Testimony</a:t>
            </a:r>
          </a:p>
          <a:p>
            <a:endParaRPr lang="en-US" dirty="0"/>
          </a:p>
          <a:p>
            <a:r>
              <a:rPr lang="en-US" dirty="0"/>
              <a:t>Commission Discussion</a:t>
            </a:r>
          </a:p>
        </p:txBody>
      </p:sp>
    </p:spTree>
    <p:extLst>
      <p:ext uri="{BB962C8B-B14F-4D97-AF65-F5344CB8AC3E}">
        <p14:creationId xmlns:p14="http://schemas.microsoft.com/office/powerpoint/2010/main" val="1125139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A9E5CD7-D9E9-4DB2-9781-308F604C30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5" t="260" r="1217" b="6522"/>
          <a:stretch/>
        </p:blipFill>
        <p:spPr>
          <a:xfrm>
            <a:off x="3511" y="1242567"/>
            <a:ext cx="2333767" cy="4215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History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Pre-App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DARs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91497A-BC72-4D8D-9D8C-66C72F8E5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8604" r="25976" b="21501"/>
          <a:stretch/>
        </p:blipFill>
        <p:spPr>
          <a:xfrm>
            <a:off x="9235022" y="4221607"/>
            <a:ext cx="2762952" cy="24740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A90AEDB-A316-4830-B8E8-44D947F21DCA}"/>
              </a:ext>
            </a:extLst>
          </p:cNvPr>
          <p:cNvSpPr/>
          <p:nvPr/>
        </p:nvSpPr>
        <p:spPr>
          <a:xfrm>
            <a:off x="10793313" y="5140907"/>
            <a:ext cx="289146" cy="3230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5C565BB-FC32-46BE-BD68-4941E203807D}"/>
              </a:ext>
            </a:extLst>
          </p:cNvPr>
          <p:cNvSpPr txBox="1">
            <a:spLocks/>
          </p:cNvSpPr>
          <p:nvPr/>
        </p:nvSpPr>
        <p:spPr>
          <a:xfrm>
            <a:off x="427553" y="5458618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West</a:t>
            </a:r>
          </a:p>
          <a:p>
            <a:endParaRPr lang="en-US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524FA375-F5D4-479D-9B60-7E4F1DDD3F4D}"/>
              </a:ext>
            </a:extLst>
          </p:cNvPr>
          <p:cNvSpPr txBox="1">
            <a:spLocks/>
          </p:cNvSpPr>
          <p:nvPr/>
        </p:nvSpPr>
        <p:spPr>
          <a:xfrm>
            <a:off x="2518412" y="5458545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North</a:t>
            </a:r>
          </a:p>
          <a:p>
            <a:endParaRPr lang="en-US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52B6A63C-C863-47B8-B4D4-32D962E4B99F}"/>
              </a:ext>
            </a:extLst>
          </p:cNvPr>
          <p:cNvSpPr txBox="1">
            <a:spLocks/>
          </p:cNvSpPr>
          <p:nvPr/>
        </p:nvSpPr>
        <p:spPr>
          <a:xfrm>
            <a:off x="4815564" y="5458545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South</a:t>
            </a:r>
          </a:p>
          <a:p>
            <a:endParaRPr lang="en-US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60F6CA5C-9B22-494E-8547-DA174151ED98}"/>
              </a:ext>
            </a:extLst>
          </p:cNvPr>
          <p:cNvSpPr txBox="1">
            <a:spLocks/>
          </p:cNvSpPr>
          <p:nvPr/>
        </p:nvSpPr>
        <p:spPr>
          <a:xfrm>
            <a:off x="6906423" y="5458472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East</a:t>
            </a:r>
          </a:p>
          <a:p>
            <a:endParaRPr lang="en-US" dirty="0"/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A4ACF89D-13AE-4E7A-9BB9-1B26DDFF82A5}"/>
              </a:ext>
            </a:extLst>
          </p:cNvPr>
          <p:cNvSpPr txBox="1">
            <a:spLocks/>
          </p:cNvSpPr>
          <p:nvPr/>
        </p:nvSpPr>
        <p:spPr>
          <a:xfrm>
            <a:off x="427553" y="484836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DAR #2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ECCFCC-9266-40A6-8D20-178326097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260" r="55047" b="6522"/>
          <a:stretch/>
        </p:blipFill>
        <p:spPr>
          <a:xfrm>
            <a:off x="2379861" y="1242567"/>
            <a:ext cx="2065943" cy="42159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9857EF-7931-4714-90AD-488EB9BE62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 r="6136"/>
          <a:stretch/>
        </p:blipFill>
        <p:spPr>
          <a:xfrm>
            <a:off x="4455336" y="1472899"/>
            <a:ext cx="2090860" cy="39178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3EE3872-10CF-481F-8167-52F5A795F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549" y="1470096"/>
            <a:ext cx="2111144" cy="39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59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52AF54-A324-4FC3-805E-70370F951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t="17210" r="23132" b="60999"/>
          <a:stretch/>
        </p:blipFill>
        <p:spPr>
          <a:xfrm rot="5400000">
            <a:off x="5590063" y="2577400"/>
            <a:ext cx="4136469" cy="17919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History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Pre-App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DARs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91497A-BC72-4D8D-9D8C-66C72F8E5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8604" r="25976" b="21501"/>
          <a:stretch/>
        </p:blipFill>
        <p:spPr>
          <a:xfrm>
            <a:off x="9235022" y="4221607"/>
            <a:ext cx="2762952" cy="24740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A90AEDB-A316-4830-B8E8-44D947F21DCA}"/>
              </a:ext>
            </a:extLst>
          </p:cNvPr>
          <p:cNvSpPr/>
          <p:nvPr/>
        </p:nvSpPr>
        <p:spPr>
          <a:xfrm>
            <a:off x="10793313" y="5140907"/>
            <a:ext cx="289146" cy="3230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5C565BB-FC32-46BE-BD68-4941E203807D}"/>
              </a:ext>
            </a:extLst>
          </p:cNvPr>
          <p:cNvSpPr txBox="1">
            <a:spLocks/>
          </p:cNvSpPr>
          <p:nvPr/>
        </p:nvSpPr>
        <p:spPr>
          <a:xfrm>
            <a:off x="427553" y="5458618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West</a:t>
            </a:r>
          </a:p>
          <a:p>
            <a:endParaRPr lang="en-US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524FA375-F5D4-479D-9B60-7E4F1DDD3F4D}"/>
              </a:ext>
            </a:extLst>
          </p:cNvPr>
          <p:cNvSpPr txBox="1">
            <a:spLocks/>
          </p:cNvSpPr>
          <p:nvPr/>
        </p:nvSpPr>
        <p:spPr>
          <a:xfrm>
            <a:off x="2587687" y="5458545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North</a:t>
            </a:r>
          </a:p>
          <a:p>
            <a:endParaRPr lang="en-US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52B6A63C-C863-47B8-B4D4-32D962E4B99F}"/>
              </a:ext>
            </a:extLst>
          </p:cNvPr>
          <p:cNvSpPr txBox="1">
            <a:spLocks/>
          </p:cNvSpPr>
          <p:nvPr/>
        </p:nvSpPr>
        <p:spPr>
          <a:xfrm>
            <a:off x="4815564" y="5458545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South</a:t>
            </a:r>
          </a:p>
          <a:p>
            <a:endParaRPr lang="en-US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60F6CA5C-9B22-494E-8547-DA174151ED98}"/>
              </a:ext>
            </a:extLst>
          </p:cNvPr>
          <p:cNvSpPr txBox="1">
            <a:spLocks/>
          </p:cNvSpPr>
          <p:nvPr/>
        </p:nvSpPr>
        <p:spPr>
          <a:xfrm>
            <a:off x="6906423" y="5458472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East</a:t>
            </a:r>
          </a:p>
          <a:p>
            <a:endParaRPr lang="en-US" dirty="0"/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A4ACF89D-13AE-4E7A-9BB9-1B26DDFF82A5}"/>
              </a:ext>
            </a:extLst>
          </p:cNvPr>
          <p:cNvSpPr txBox="1">
            <a:spLocks/>
          </p:cNvSpPr>
          <p:nvPr/>
        </p:nvSpPr>
        <p:spPr>
          <a:xfrm>
            <a:off x="427553" y="484836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Today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380612-1B6A-4F8D-B9F2-BAC07B4E04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17240" r="23896" b="59645"/>
          <a:stretch/>
        </p:blipFill>
        <p:spPr>
          <a:xfrm rot="5400000">
            <a:off x="1564662" y="2500555"/>
            <a:ext cx="4053325" cy="1862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446ED-E7A7-4017-8EA7-188DC19DFC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16774" r="24349" b="60597"/>
          <a:stretch/>
        </p:blipFill>
        <p:spPr>
          <a:xfrm rot="5400000">
            <a:off x="3585529" y="2497742"/>
            <a:ext cx="4140266" cy="1862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DB8A88-ED85-442A-90D5-63A2A1081A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12585" r="23873" b="56271"/>
          <a:stretch/>
        </p:blipFill>
        <p:spPr>
          <a:xfrm rot="5400000">
            <a:off x="-784174" y="2128337"/>
            <a:ext cx="4215905" cy="25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40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Modification: </a:t>
            </a: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for Bicycle Racks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3886C-DD78-4BEE-AE35-41CA22F8EB97}"/>
              </a:ext>
            </a:extLst>
          </p:cNvPr>
          <p:cNvSpPr txBox="1"/>
          <p:nvPr/>
        </p:nvSpPr>
        <p:spPr>
          <a:xfrm>
            <a:off x="411844" y="4272676"/>
            <a:ext cx="80224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Standard: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space 2 feet by 6 feet must be provided for each required bicycle parking space…</a:t>
            </a: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Purpose: 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that bikes may be securely locked without undue inconvenience and will be safeguarded from damage.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Proposal: Provide 1’-6” x 6’ vertically-mounted spaces.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0AEF65-B196-4CE3-A7CA-6D568DE43E73}"/>
              </a:ext>
            </a:extLst>
          </p:cNvPr>
          <p:cNvSpPr/>
          <p:nvPr/>
        </p:nvSpPr>
        <p:spPr>
          <a:xfrm>
            <a:off x="886564" y="152401"/>
            <a:ext cx="1462936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91F5E6-5C2E-4369-BA75-FAFC5915C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6664" r="20676"/>
          <a:stretch/>
        </p:blipFill>
        <p:spPr>
          <a:xfrm rot="5400000">
            <a:off x="1962198" y="-1764716"/>
            <a:ext cx="4853431" cy="856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56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FD3D9-4648-452D-87F3-D8B0AFF5F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337" y="346999"/>
            <a:ext cx="7548526" cy="6164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D10091-17B3-4096-A2FC-1421A4557694}"/>
              </a:ext>
            </a:extLst>
          </p:cNvPr>
          <p:cNvSpPr/>
          <p:nvPr/>
        </p:nvSpPr>
        <p:spPr>
          <a:xfrm>
            <a:off x="3076575" y="2876550"/>
            <a:ext cx="3105150" cy="762000"/>
          </a:xfrm>
          <a:custGeom>
            <a:avLst/>
            <a:gdLst>
              <a:gd name="connsiteX0" fmla="*/ 3105150 w 3105150"/>
              <a:gd name="connsiteY0" fmla="*/ 762000 h 762000"/>
              <a:gd name="connsiteX1" fmla="*/ 2057400 w 3105150"/>
              <a:gd name="connsiteY1" fmla="*/ 19050 h 762000"/>
              <a:gd name="connsiteX2" fmla="*/ 0 w 3105150"/>
              <a:gd name="connsiteY2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5150" h="762000">
                <a:moveTo>
                  <a:pt x="3105150" y="762000"/>
                </a:moveTo>
                <a:lnTo>
                  <a:pt x="2057400" y="1905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428174-9E0C-40A9-8CAB-73EBAC2694D0}"/>
              </a:ext>
            </a:extLst>
          </p:cNvPr>
          <p:cNvSpPr txBox="1"/>
          <p:nvPr/>
        </p:nvSpPr>
        <p:spPr>
          <a:xfrm>
            <a:off x="2047875" y="2614940"/>
            <a:ext cx="109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Site</a:t>
            </a:r>
          </a:p>
        </p:txBody>
      </p:sp>
    </p:spTree>
    <p:extLst>
      <p:ext uri="{BB962C8B-B14F-4D97-AF65-F5344CB8AC3E}">
        <p14:creationId xmlns:p14="http://schemas.microsoft.com/office/powerpoint/2010/main" val="2361234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63490D-9093-432C-AAFB-9E46E2067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411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94067F-1499-4F7B-8E83-5DA4585B0612}"/>
              </a:ext>
            </a:extLst>
          </p:cNvPr>
          <p:cNvSpPr/>
          <p:nvPr/>
        </p:nvSpPr>
        <p:spPr>
          <a:xfrm>
            <a:off x="4444892" y="5503653"/>
            <a:ext cx="112144" cy="9489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181C4CA-381E-4D0F-8445-D3EE9AEC576A}"/>
              </a:ext>
            </a:extLst>
          </p:cNvPr>
          <p:cNvSpPr/>
          <p:nvPr/>
        </p:nvSpPr>
        <p:spPr>
          <a:xfrm>
            <a:off x="4557036" y="871269"/>
            <a:ext cx="2967487" cy="4584940"/>
          </a:xfrm>
          <a:custGeom>
            <a:avLst/>
            <a:gdLst>
              <a:gd name="connsiteX0" fmla="*/ 0 w 2967487"/>
              <a:gd name="connsiteY0" fmla="*/ 1966823 h 1966823"/>
              <a:gd name="connsiteX1" fmla="*/ 1388853 w 2967487"/>
              <a:gd name="connsiteY1" fmla="*/ 0 h 1966823"/>
              <a:gd name="connsiteX2" fmla="*/ 2967487 w 2967487"/>
              <a:gd name="connsiteY2" fmla="*/ 8627 h 196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7487" h="1966823">
                <a:moveTo>
                  <a:pt x="0" y="1966823"/>
                </a:moveTo>
                <a:lnTo>
                  <a:pt x="1388853" y="0"/>
                </a:lnTo>
                <a:lnTo>
                  <a:pt x="2967487" y="8627"/>
                </a:lnTo>
              </a:path>
            </a:pathLst>
          </a:custGeom>
          <a:noFill/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F5AC2-1A4C-4776-9599-64F137F85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190" y="1526876"/>
            <a:ext cx="4090012" cy="31428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E90932-62F1-4704-9F38-657D93A556DF}"/>
              </a:ext>
            </a:extLst>
          </p:cNvPr>
          <p:cNvSpPr/>
          <p:nvPr/>
        </p:nvSpPr>
        <p:spPr>
          <a:xfrm>
            <a:off x="6987395" y="4386642"/>
            <a:ext cx="436496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3200" dirty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12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FLEXIBLE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pPr algn="just"/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</a:rPr>
              <a:t>These streets, pathways and trails are part of a pedestrian and bicycle oriented network that offers quieter, low-stress walking, jogging, rolling or bicycling experiences. Due to their “flexible” character of these connections, the ground floor responses of adjacent buildings varies considerably.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D311BE-73A9-4A4F-BC0E-0DBD6E209D78}"/>
              </a:ext>
            </a:extLst>
          </p:cNvPr>
          <p:cNvSpPr txBox="1"/>
          <p:nvPr/>
        </p:nvSpPr>
        <p:spPr>
          <a:xfrm>
            <a:off x="7557621" y="737407"/>
            <a:ext cx="2214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Proposed Development Site</a:t>
            </a:r>
          </a:p>
        </p:txBody>
      </p:sp>
    </p:spTree>
    <p:extLst>
      <p:ext uri="{BB962C8B-B14F-4D97-AF65-F5344CB8AC3E}">
        <p14:creationId xmlns:p14="http://schemas.microsoft.com/office/powerpoint/2010/main" val="2783909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E20A4-4840-4106-BCBA-C17752BBE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99" y="38819"/>
            <a:ext cx="5103239" cy="67803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24C53-E03D-4263-A092-31EC854E5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963" y="38819"/>
            <a:ext cx="5211638" cy="6780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AAD144-9B24-4048-A680-A8E090709AEC}"/>
              </a:ext>
            </a:extLst>
          </p:cNvPr>
          <p:cNvSpPr/>
          <p:nvPr/>
        </p:nvSpPr>
        <p:spPr>
          <a:xfrm>
            <a:off x="1909343" y="3311739"/>
            <a:ext cx="4571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0967B6-2353-437D-80FF-97FA975CB94D}"/>
              </a:ext>
            </a:extLst>
          </p:cNvPr>
          <p:cNvSpPr/>
          <p:nvPr/>
        </p:nvSpPr>
        <p:spPr>
          <a:xfrm>
            <a:off x="8584937" y="2875859"/>
            <a:ext cx="4571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D12CECC-7E76-4556-9F7B-1A6DFCC57E1C}"/>
              </a:ext>
            </a:extLst>
          </p:cNvPr>
          <p:cNvSpPr/>
          <p:nvPr/>
        </p:nvSpPr>
        <p:spPr>
          <a:xfrm>
            <a:off x="1987826" y="2325757"/>
            <a:ext cx="3438939" cy="954156"/>
          </a:xfrm>
          <a:custGeom>
            <a:avLst/>
            <a:gdLst>
              <a:gd name="connsiteX0" fmla="*/ 0 w 3438939"/>
              <a:gd name="connsiteY0" fmla="*/ 954156 h 954156"/>
              <a:gd name="connsiteX1" fmla="*/ 496957 w 3438939"/>
              <a:gd name="connsiteY1" fmla="*/ 0 h 954156"/>
              <a:gd name="connsiteX2" fmla="*/ 3438939 w 3438939"/>
              <a:gd name="connsiteY2" fmla="*/ 9939 h 954156"/>
              <a:gd name="connsiteX3" fmla="*/ 3438939 w 3438939"/>
              <a:gd name="connsiteY3" fmla="*/ 9939 h 95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8939" h="954156">
                <a:moveTo>
                  <a:pt x="0" y="954156"/>
                </a:moveTo>
                <a:lnTo>
                  <a:pt x="496957" y="0"/>
                </a:lnTo>
                <a:lnTo>
                  <a:pt x="3438939" y="9939"/>
                </a:lnTo>
                <a:lnTo>
                  <a:pt x="3438939" y="9939"/>
                </a:lnTo>
              </a:path>
            </a:pathLst>
          </a:custGeom>
          <a:noFill/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E74B4-9E94-43AB-9BA7-11FECC7F290B}"/>
              </a:ext>
            </a:extLst>
          </p:cNvPr>
          <p:cNvSpPr txBox="1"/>
          <p:nvPr/>
        </p:nvSpPr>
        <p:spPr>
          <a:xfrm>
            <a:off x="5490998" y="2141091"/>
            <a:ext cx="5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Site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0056725-F9DE-47D4-A9FC-0F7A8AD87BF5}"/>
              </a:ext>
            </a:extLst>
          </p:cNvPr>
          <p:cNvSpPr/>
          <p:nvPr/>
        </p:nvSpPr>
        <p:spPr>
          <a:xfrm>
            <a:off x="6042991" y="2325757"/>
            <a:ext cx="2504661" cy="526773"/>
          </a:xfrm>
          <a:custGeom>
            <a:avLst/>
            <a:gdLst>
              <a:gd name="connsiteX0" fmla="*/ 0 w 2504661"/>
              <a:gd name="connsiteY0" fmla="*/ 0 h 526773"/>
              <a:gd name="connsiteX1" fmla="*/ 1431235 w 2504661"/>
              <a:gd name="connsiteY1" fmla="*/ 0 h 526773"/>
              <a:gd name="connsiteX2" fmla="*/ 2504661 w 2504661"/>
              <a:gd name="connsiteY2" fmla="*/ 526773 h 526773"/>
              <a:gd name="connsiteX3" fmla="*/ 2504661 w 2504661"/>
              <a:gd name="connsiteY3" fmla="*/ 526773 h 52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4661" h="526773">
                <a:moveTo>
                  <a:pt x="0" y="0"/>
                </a:moveTo>
                <a:lnTo>
                  <a:pt x="1431235" y="0"/>
                </a:lnTo>
                <a:lnTo>
                  <a:pt x="2504661" y="526773"/>
                </a:lnTo>
                <a:lnTo>
                  <a:pt x="2504661" y="526773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23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F745F-EDE2-4415-B87D-C5402AC61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09" y="138493"/>
            <a:ext cx="5039825" cy="6581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D518E8-CDDA-4C19-B5CF-91D803004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102" y="138494"/>
            <a:ext cx="5116489" cy="6581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2D82FD-A209-4592-B7AC-4433172FC4BA}"/>
              </a:ext>
            </a:extLst>
          </p:cNvPr>
          <p:cNvSpPr/>
          <p:nvPr/>
        </p:nvSpPr>
        <p:spPr>
          <a:xfrm>
            <a:off x="1999034" y="3351179"/>
            <a:ext cx="4571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42E13-36EE-4024-983D-E55FB0EE1B6B}"/>
              </a:ext>
            </a:extLst>
          </p:cNvPr>
          <p:cNvSpPr/>
          <p:nvPr/>
        </p:nvSpPr>
        <p:spPr>
          <a:xfrm>
            <a:off x="8672210" y="3396898"/>
            <a:ext cx="4571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9FB115A-06D3-4966-A6E6-96D8D9DC2E98}"/>
              </a:ext>
            </a:extLst>
          </p:cNvPr>
          <p:cNvSpPr/>
          <p:nvPr/>
        </p:nvSpPr>
        <p:spPr>
          <a:xfrm>
            <a:off x="2057400" y="2428875"/>
            <a:ext cx="3371850" cy="895350"/>
          </a:xfrm>
          <a:custGeom>
            <a:avLst/>
            <a:gdLst>
              <a:gd name="connsiteX0" fmla="*/ 0 w 3371850"/>
              <a:gd name="connsiteY0" fmla="*/ 895350 h 895350"/>
              <a:gd name="connsiteX1" fmla="*/ 609600 w 3371850"/>
              <a:gd name="connsiteY1" fmla="*/ 9525 h 895350"/>
              <a:gd name="connsiteX2" fmla="*/ 3371850 w 3371850"/>
              <a:gd name="connsiteY2" fmla="*/ 0 h 895350"/>
              <a:gd name="connsiteX3" fmla="*/ 3371850 w 3371850"/>
              <a:gd name="connsiteY3" fmla="*/ 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1850" h="895350">
                <a:moveTo>
                  <a:pt x="0" y="895350"/>
                </a:moveTo>
                <a:lnTo>
                  <a:pt x="609600" y="9525"/>
                </a:lnTo>
                <a:lnTo>
                  <a:pt x="3371850" y="0"/>
                </a:lnTo>
                <a:lnTo>
                  <a:pt x="3371850" y="0"/>
                </a:lnTo>
              </a:path>
            </a:pathLst>
          </a:custGeom>
          <a:noFill/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783F874-27A1-4407-A209-64D756E42C4D}"/>
              </a:ext>
            </a:extLst>
          </p:cNvPr>
          <p:cNvSpPr/>
          <p:nvPr/>
        </p:nvSpPr>
        <p:spPr>
          <a:xfrm>
            <a:off x="6362700" y="2419350"/>
            <a:ext cx="2286000" cy="952500"/>
          </a:xfrm>
          <a:custGeom>
            <a:avLst/>
            <a:gdLst>
              <a:gd name="connsiteX0" fmla="*/ 0 w 2286000"/>
              <a:gd name="connsiteY0" fmla="*/ 0 h 952500"/>
              <a:gd name="connsiteX1" fmla="*/ 1333500 w 2286000"/>
              <a:gd name="connsiteY1" fmla="*/ 0 h 952500"/>
              <a:gd name="connsiteX2" fmla="*/ 2286000 w 228600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952500">
                <a:moveTo>
                  <a:pt x="0" y="0"/>
                </a:moveTo>
                <a:lnTo>
                  <a:pt x="1333500" y="0"/>
                </a:lnTo>
                <a:lnTo>
                  <a:pt x="2286000" y="952500"/>
                </a:ln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097B05-292D-48C3-80D4-0579E8903DE9}"/>
              </a:ext>
            </a:extLst>
          </p:cNvPr>
          <p:cNvSpPr txBox="1"/>
          <p:nvPr/>
        </p:nvSpPr>
        <p:spPr>
          <a:xfrm>
            <a:off x="5670040" y="2234684"/>
            <a:ext cx="5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Site</a:t>
            </a:r>
          </a:p>
        </p:txBody>
      </p:sp>
    </p:spTree>
    <p:extLst>
      <p:ext uri="{BB962C8B-B14F-4D97-AF65-F5344CB8AC3E}">
        <p14:creationId xmlns:p14="http://schemas.microsoft.com/office/powerpoint/2010/main" val="2130782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F9F78FD-DF3D-4C7A-94E7-138C437A8574}"/>
              </a:ext>
            </a:extLst>
          </p:cNvPr>
          <p:cNvSpPr txBox="1">
            <a:spLocks/>
          </p:cNvSpPr>
          <p:nvPr/>
        </p:nvSpPr>
        <p:spPr>
          <a:xfrm>
            <a:off x="4209143" y="1343025"/>
            <a:ext cx="7324045" cy="551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Staff Presentation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Applicant Presentation</a:t>
            </a:r>
          </a:p>
          <a:p>
            <a:endParaRPr lang="en-US" dirty="0"/>
          </a:p>
          <a:p>
            <a:r>
              <a:rPr lang="en-US" dirty="0"/>
              <a:t>Staff Recommendation</a:t>
            </a:r>
          </a:p>
          <a:p>
            <a:endParaRPr lang="en-US" dirty="0"/>
          </a:p>
          <a:p>
            <a:r>
              <a:rPr lang="en-US" dirty="0"/>
              <a:t>Public Testimony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Applicant Response to Public Testimony</a:t>
            </a:r>
          </a:p>
          <a:p>
            <a:endParaRPr lang="en-US" dirty="0"/>
          </a:p>
          <a:p>
            <a:r>
              <a:rPr lang="en-US" dirty="0"/>
              <a:t>Commission Discussion</a:t>
            </a:r>
          </a:p>
        </p:txBody>
      </p:sp>
    </p:spTree>
    <p:extLst>
      <p:ext uri="{BB962C8B-B14F-4D97-AF65-F5344CB8AC3E}">
        <p14:creationId xmlns:p14="http://schemas.microsoft.com/office/powerpoint/2010/main" val="4092458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F9F78FD-DF3D-4C7A-94E7-138C437A8574}"/>
              </a:ext>
            </a:extLst>
          </p:cNvPr>
          <p:cNvSpPr txBox="1">
            <a:spLocks/>
          </p:cNvSpPr>
          <p:nvPr/>
        </p:nvSpPr>
        <p:spPr>
          <a:xfrm>
            <a:off x="4209143" y="1343025"/>
            <a:ext cx="7324045" cy="551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Staff Presentation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Applicant Presentation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Staff Recommendations</a:t>
            </a:r>
          </a:p>
          <a:p>
            <a:endParaRPr lang="en-US" dirty="0"/>
          </a:p>
          <a:p>
            <a:r>
              <a:rPr lang="en-US" dirty="0"/>
              <a:t>Public Testimony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Applicant Response to Public Testimony</a:t>
            </a:r>
          </a:p>
          <a:p>
            <a:endParaRPr lang="en-US" dirty="0"/>
          </a:p>
          <a:p>
            <a:r>
              <a:rPr lang="en-US" dirty="0"/>
              <a:t>Commission Discussion</a:t>
            </a:r>
          </a:p>
        </p:txBody>
      </p:sp>
    </p:spTree>
    <p:extLst>
      <p:ext uri="{BB962C8B-B14F-4D97-AF65-F5344CB8AC3E}">
        <p14:creationId xmlns:p14="http://schemas.microsoft.com/office/powerpoint/2010/main" val="3105485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8936181" y="243191"/>
            <a:ext cx="325581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Guidelines A2, A5-3 and A5-4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Guideline C8, C9 and C9-1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Guideline C2, C4 and C5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Guideline C12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9C16C-0796-48CF-B8DE-ED5B1428E0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17401" r="23948" b="59083"/>
          <a:stretch/>
        </p:blipFill>
        <p:spPr>
          <a:xfrm rot="5400000">
            <a:off x="-881970" y="1122586"/>
            <a:ext cx="4216970" cy="1981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20CE4E-196E-4ABB-BCA7-798B0B825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44949" r="27652" b="30000"/>
          <a:stretch/>
        </p:blipFill>
        <p:spPr>
          <a:xfrm rot="5400000">
            <a:off x="7294783" y="7950605"/>
            <a:ext cx="3741161" cy="2188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CAC189-5CE6-488E-91FF-0207EFA253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t="2929" r="28701" b="10520"/>
          <a:stretch/>
        </p:blipFill>
        <p:spPr>
          <a:xfrm rot="5400000">
            <a:off x="3928214" y="-557026"/>
            <a:ext cx="3115013" cy="6178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3E3544-3ED3-4052-8705-245EB1D49C27}"/>
              </a:ext>
            </a:extLst>
          </p:cNvPr>
          <p:cNvSpPr txBox="1"/>
          <p:nvPr/>
        </p:nvSpPr>
        <p:spPr>
          <a:xfrm>
            <a:off x="477795" y="4136756"/>
            <a:ext cx="802242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A2 - Emphasize Portland Themes, A5-3 Incorporate Water Features, A5-4 Integrate Works of Art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intends to be meet multiple Guidelines yet lacks cohesiveness in integration with the building.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and size of feature is unresolved.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47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5341257" y="4591251"/>
            <a:ext cx="6395913" cy="1965643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 Summary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19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8936181" y="243191"/>
            <a:ext cx="325581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Guidelines A2, A5-3 and A5-4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Guideline C8, C9 and C9-1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Guideline C2, C4 and C5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Guideline C12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E3544-3ED3-4052-8705-245EB1D49C27}"/>
              </a:ext>
            </a:extLst>
          </p:cNvPr>
          <p:cNvSpPr txBox="1"/>
          <p:nvPr/>
        </p:nvSpPr>
        <p:spPr>
          <a:xfrm>
            <a:off x="477795" y="4427707"/>
            <a:ext cx="802242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C8 - Differentiate the Sidewalk Level of Buildings, C9 - Develop Flexible Sidewalk Level Spaces, C9-1 - Reduce the Impact of Residential Unit Garages on Pedestrians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of the tower lacks coherency with the body of the tower.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north and west elevations (street facing) lack coherency and  continuity regarding canopies, storefront systems, bay widths, material hierarchy </a:t>
            </a: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522DA-DB72-4960-8D0C-93A701D69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t="14943" r="56406" b="5353"/>
          <a:stretch/>
        </p:blipFill>
        <p:spPr>
          <a:xfrm rot="5400000">
            <a:off x="2740569" y="-1726075"/>
            <a:ext cx="1704112" cy="5466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C531AB-309D-42E8-A8F4-F65D146CF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t="13399" r="56360" b="8332"/>
          <a:stretch/>
        </p:blipFill>
        <p:spPr>
          <a:xfrm rot="5400000">
            <a:off x="2692077" y="503702"/>
            <a:ext cx="1801094" cy="5367607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148C0BE-CAE4-43C2-BCF7-E47AE4924DF2}"/>
              </a:ext>
            </a:extLst>
          </p:cNvPr>
          <p:cNvSpPr txBox="1">
            <a:spLocks/>
          </p:cNvSpPr>
          <p:nvPr/>
        </p:nvSpPr>
        <p:spPr>
          <a:xfrm>
            <a:off x="908820" y="4095125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West</a:t>
            </a:r>
          </a:p>
          <a:p>
            <a:endParaRPr lang="en-US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AAD48D77-A645-4AB0-8036-C203EDAD9FEE}"/>
              </a:ext>
            </a:extLst>
          </p:cNvPr>
          <p:cNvSpPr txBox="1">
            <a:spLocks/>
          </p:cNvSpPr>
          <p:nvPr/>
        </p:nvSpPr>
        <p:spPr>
          <a:xfrm>
            <a:off x="908820" y="1888015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North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44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C62A994-2C73-41D1-BEF6-4EBFE99460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12585" r="23873" b="56271"/>
          <a:stretch/>
        </p:blipFill>
        <p:spPr>
          <a:xfrm rot="5400000">
            <a:off x="-691026" y="830202"/>
            <a:ext cx="4215905" cy="2555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8936181" y="243191"/>
            <a:ext cx="325581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Guidelines A2, A5-3 and A5-4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Guideline C8, C9 and C9-1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Guideline C2, C4 and C5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Guideline C12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E3544-3ED3-4052-8705-245EB1D49C27}"/>
              </a:ext>
            </a:extLst>
          </p:cNvPr>
          <p:cNvSpPr txBox="1"/>
          <p:nvPr/>
        </p:nvSpPr>
        <p:spPr>
          <a:xfrm>
            <a:off x="477795" y="4483131"/>
            <a:ext cx="802242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C2 - Promote Permanence &amp; Quality in Design, C4 - Complement the Context of Existing Buildings, C5 - Design for Coherency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concept is not entirely coherent regarding the base, middle and top of the tower.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proposed base was to be drawing from the district but needs further refinement to meet this guideline.</a:t>
            </a: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B82A41-7CCF-4B52-BB80-4C25490868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t="17210" r="23132" b="60999"/>
          <a:stretch/>
        </p:blipFill>
        <p:spPr>
          <a:xfrm rot="5400000">
            <a:off x="5683211" y="1279265"/>
            <a:ext cx="4136469" cy="1791970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F773E08E-AF73-4463-A1AC-C94C5E5E65DB}"/>
              </a:ext>
            </a:extLst>
          </p:cNvPr>
          <p:cNvSpPr txBox="1">
            <a:spLocks/>
          </p:cNvSpPr>
          <p:nvPr/>
        </p:nvSpPr>
        <p:spPr>
          <a:xfrm>
            <a:off x="520701" y="4160483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West</a:t>
            </a:r>
          </a:p>
          <a:p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C19935C7-CDAE-4B2C-AD4C-7204F04D8A18}"/>
              </a:ext>
            </a:extLst>
          </p:cNvPr>
          <p:cNvSpPr txBox="1">
            <a:spLocks/>
          </p:cNvSpPr>
          <p:nvPr/>
        </p:nvSpPr>
        <p:spPr>
          <a:xfrm>
            <a:off x="2680835" y="4160410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North</a:t>
            </a:r>
          </a:p>
          <a:p>
            <a:endParaRPr lang="en-US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6F1EC4F-99D7-401E-B3EB-D6DE37480B57}"/>
              </a:ext>
            </a:extLst>
          </p:cNvPr>
          <p:cNvSpPr txBox="1">
            <a:spLocks/>
          </p:cNvSpPr>
          <p:nvPr/>
        </p:nvSpPr>
        <p:spPr>
          <a:xfrm>
            <a:off x="4908712" y="4160410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South</a:t>
            </a:r>
          </a:p>
          <a:p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A1F0A690-13AA-4136-9322-FC0E4B118AEB}"/>
              </a:ext>
            </a:extLst>
          </p:cNvPr>
          <p:cNvSpPr txBox="1">
            <a:spLocks/>
          </p:cNvSpPr>
          <p:nvPr/>
        </p:nvSpPr>
        <p:spPr>
          <a:xfrm>
            <a:off x="6999571" y="4160337"/>
            <a:ext cx="1494457" cy="332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East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BEAA8B-601D-49D3-93C8-2B61A75F4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17240" r="23896" b="59645"/>
          <a:stretch/>
        </p:blipFill>
        <p:spPr>
          <a:xfrm rot="5400000">
            <a:off x="1657810" y="1202420"/>
            <a:ext cx="4053325" cy="18625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8403EA-2ED0-442D-9E2C-C54E6BECFF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16774" r="24349" b="60597"/>
          <a:stretch/>
        </p:blipFill>
        <p:spPr>
          <a:xfrm rot="5400000">
            <a:off x="3678677" y="1199607"/>
            <a:ext cx="4140266" cy="186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30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8936181" y="243191"/>
            <a:ext cx="325581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Guidelines A2, A5-3 and A5-4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Guideline C8, C9 and C9-1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Guideline C2, C4 and C5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Guideline C12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9C16C-0796-48CF-B8DE-ED5B1428E0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17401" r="23948" b="59083"/>
          <a:stretch/>
        </p:blipFill>
        <p:spPr>
          <a:xfrm rot="5400000">
            <a:off x="-881970" y="1122586"/>
            <a:ext cx="4216970" cy="1981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20CE4E-196E-4ABB-BCA7-798B0B825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44949" r="27652" b="30000"/>
          <a:stretch/>
        </p:blipFill>
        <p:spPr>
          <a:xfrm rot="5400000">
            <a:off x="7294783" y="7950605"/>
            <a:ext cx="3741161" cy="2188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CAC189-5CE6-488E-91FF-0207EFA253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t="2929" r="28701" b="10520"/>
          <a:stretch/>
        </p:blipFill>
        <p:spPr>
          <a:xfrm rot="5400000">
            <a:off x="3928214" y="-557026"/>
            <a:ext cx="3115013" cy="6178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3E3544-3ED3-4052-8705-245EB1D49C27}"/>
              </a:ext>
            </a:extLst>
          </p:cNvPr>
          <p:cNvSpPr txBox="1"/>
          <p:nvPr/>
        </p:nvSpPr>
        <p:spPr>
          <a:xfrm>
            <a:off x="477795" y="4136756"/>
            <a:ext cx="80224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C12 - Integrate Exterior Lighting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lighting scheme is not completely identified.</a:t>
            </a: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532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9969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Recommendations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B96906-E299-4EAB-A7F0-D0326767DC01}"/>
              </a:ext>
            </a:extLst>
          </p:cNvPr>
          <p:cNvSpPr txBox="1"/>
          <p:nvPr/>
        </p:nvSpPr>
        <p:spPr>
          <a:xfrm>
            <a:off x="1045581" y="1264327"/>
            <a:ext cx="660650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recommends denial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Denial of Design review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 of Modification</a:t>
            </a: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93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F9F78FD-DF3D-4C7A-94E7-138C437A8574}"/>
              </a:ext>
            </a:extLst>
          </p:cNvPr>
          <p:cNvSpPr txBox="1">
            <a:spLocks/>
          </p:cNvSpPr>
          <p:nvPr/>
        </p:nvSpPr>
        <p:spPr>
          <a:xfrm>
            <a:off x="4209143" y="1343025"/>
            <a:ext cx="7324045" cy="551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Staff Presentation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Applicant Presentation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Staff Recommendations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Public Testimony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Applicant Response to Public Testimony</a:t>
            </a:r>
          </a:p>
          <a:p>
            <a:endParaRPr lang="en-US" dirty="0"/>
          </a:p>
          <a:p>
            <a:r>
              <a:rPr lang="en-US" dirty="0"/>
              <a:t>Commission Discussion</a:t>
            </a:r>
          </a:p>
        </p:txBody>
      </p:sp>
    </p:spTree>
    <p:extLst>
      <p:ext uri="{BB962C8B-B14F-4D97-AF65-F5344CB8AC3E}">
        <p14:creationId xmlns:p14="http://schemas.microsoft.com/office/powerpoint/2010/main" val="763604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F9F78FD-DF3D-4C7A-94E7-138C437A8574}"/>
              </a:ext>
            </a:extLst>
          </p:cNvPr>
          <p:cNvSpPr txBox="1">
            <a:spLocks/>
          </p:cNvSpPr>
          <p:nvPr/>
        </p:nvSpPr>
        <p:spPr>
          <a:xfrm>
            <a:off x="4209143" y="1343025"/>
            <a:ext cx="7324045" cy="551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Staff Presentation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Applicant Presentation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Staff Recommendations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Public Testimony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Applicant Response to Public Testimony</a:t>
            </a:r>
          </a:p>
          <a:p>
            <a:endParaRPr lang="en-US" dirty="0"/>
          </a:p>
          <a:p>
            <a:r>
              <a:rPr lang="en-US" dirty="0"/>
              <a:t>Commission Discussion</a:t>
            </a:r>
          </a:p>
        </p:txBody>
      </p:sp>
    </p:spTree>
    <p:extLst>
      <p:ext uri="{BB962C8B-B14F-4D97-AF65-F5344CB8AC3E}">
        <p14:creationId xmlns:p14="http://schemas.microsoft.com/office/powerpoint/2010/main" val="564760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E3544-3ED3-4052-8705-245EB1D49C27}"/>
              </a:ext>
            </a:extLst>
          </p:cNvPr>
          <p:cNvSpPr txBox="1"/>
          <p:nvPr/>
        </p:nvSpPr>
        <p:spPr>
          <a:xfrm>
            <a:off x="1045581" y="1228076"/>
            <a:ext cx="6726819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Options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Tx/>
              <a:buAutoNum type="arabicParenR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Accept staff report and deny the proposal;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Tx/>
              <a:buAutoNum type="arabicParenR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Reject staff report and ask staff to return with a report recommending approval; or,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Tx/>
              <a:buAutoNum type="arabicParenR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Request the applicant to return with revisions.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6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48D1C-C697-46E6-94E3-D3E333D96F62}"/>
              </a:ext>
            </a:extLst>
          </p:cNvPr>
          <p:cNvSpPr txBox="1"/>
          <p:nvPr/>
        </p:nvSpPr>
        <p:spPr>
          <a:xfrm>
            <a:off x="5342021" y="4591251"/>
            <a:ext cx="6395149" cy="1965643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979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City Plan District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Pearl Subdistrict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94CF3-9F0D-4239-B37A-88374A519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" y="508000"/>
            <a:ext cx="8484470" cy="561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89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Zone: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– Central Employment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- Design Overlay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 Area Ratio: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6:1 base, 3:1 bonus possible and unlimited FAR transfers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(approx. 18.7:1 proposed)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100’ base. 250’ bonus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(250’ proposed)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Northwest Triangle Pedestrian District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Concerns: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Flanders Greenway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03EDA-D53D-473A-8F1E-3B4B384A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72" y="243191"/>
            <a:ext cx="7068409" cy="63893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9B2B86-99D5-4B64-98B6-E39D5CE24CB0}"/>
              </a:ext>
            </a:extLst>
          </p:cNvPr>
          <p:cNvSpPr/>
          <p:nvPr/>
        </p:nvSpPr>
        <p:spPr>
          <a:xfrm>
            <a:off x="4675301" y="3249766"/>
            <a:ext cx="375976" cy="387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0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 Criteria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City Fundamental Design Guidelines</a:t>
            </a:r>
          </a:p>
          <a:p>
            <a:pPr>
              <a:spcBef>
                <a:spcPct val="0"/>
              </a:spcBef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 District Design Guidelines</a:t>
            </a:r>
          </a:p>
          <a:p>
            <a:pPr>
              <a:spcBef>
                <a:spcPct val="0"/>
              </a:spcBef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PZC 33.825.040: Modifications That Will Better Meet Design Review Requirements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E39D16-CA25-4AC4-B838-CC0073CB2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72" y="243191"/>
            <a:ext cx="7068409" cy="63893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BC093C-2CEE-4075-97D3-E0D86ED2930A}"/>
              </a:ext>
            </a:extLst>
          </p:cNvPr>
          <p:cNvSpPr/>
          <p:nvPr/>
        </p:nvSpPr>
        <p:spPr>
          <a:xfrm>
            <a:off x="4675301" y="3249766"/>
            <a:ext cx="375976" cy="387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62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92997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Pearl District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Avenue Historic District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Park Blocks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Flanders Greenway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49B4D-9D92-450A-884E-56A1E8CB5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8" y="131816"/>
            <a:ext cx="8596325" cy="65638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EDCCF88-75D6-4585-A1B3-9ED3C3296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8604" r="25976" b="21501"/>
          <a:stretch/>
        </p:blipFill>
        <p:spPr>
          <a:xfrm>
            <a:off x="9235022" y="4434241"/>
            <a:ext cx="2525486" cy="2261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7B6AA7C-1C1C-4C01-97FC-5BA1A1BF8619}"/>
              </a:ext>
            </a:extLst>
          </p:cNvPr>
          <p:cNvSpPr/>
          <p:nvPr/>
        </p:nvSpPr>
        <p:spPr>
          <a:xfrm>
            <a:off x="10651651" y="5271693"/>
            <a:ext cx="264295" cy="2952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88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North on NW 12</a:t>
            </a:r>
            <a:r>
              <a:rPr lang="en-US" alt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A48DB5-4085-4FB8-A909-6040D1457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8604" r="25976" b="21501"/>
          <a:stretch/>
        </p:blipFill>
        <p:spPr>
          <a:xfrm>
            <a:off x="9235022" y="4434241"/>
            <a:ext cx="2525486" cy="2261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76A956-72E6-42FB-9F95-79BE1A1EFF49}"/>
              </a:ext>
            </a:extLst>
          </p:cNvPr>
          <p:cNvSpPr/>
          <p:nvPr/>
        </p:nvSpPr>
        <p:spPr>
          <a:xfrm>
            <a:off x="10651651" y="5271693"/>
            <a:ext cx="264295" cy="2952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BD5F63-65D4-4615-8FF4-450C09691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12" t="12325" r="4574" b="9846"/>
          <a:stretch/>
        </p:blipFill>
        <p:spPr>
          <a:xfrm>
            <a:off x="180029" y="1212561"/>
            <a:ext cx="8529054" cy="4797593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947BF095-84AE-4C91-A993-14299183C9F9}"/>
              </a:ext>
            </a:extLst>
          </p:cNvPr>
          <p:cNvSpPr/>
          <p:nvPr/>
        </p:nvSpPr>
        <p:spPr>
          <a:xfrm rot="19173519">
            <a:off x="3892843" y="2753671"/>
            <a:ext cx="137528" cy="58286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evron 27">
            <a:extLst>
              <a:ext uri="{FF2B5EF4-FFF2-40B4-BE49-F238E27FC236}">
                <a16:creationId xmlns:a16="http://schemas.microsoft.com/office/drawing/2014/main" id="{B49F716E-5C22-44E2-8C40-6D193BE23BD1}"/>
              </a:ext>
            </a:extLst>
          </p:cNvPr>
          <p:cNvSpPr/>
          <p:nvPr/>
        </p:nvSpPr>
        <p:spPr bwMode="auto">
          <a:xfrm rot="16779818">
            <a:off x="10388737" y="5850932"/>
            <a:ext cx="260350" cy="260350"/>
          </a:xfrm>
          <a:prstGeom prst="chevr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911865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417A5B-8200-4C8F-99C3-5C3608DC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62" t="14497" r="3488" b="8605"/>
          <a:stretch/>
        </p:blipFill>
        <p:spPr>
          <a:xfrm>
            <a:off x="180029" y="1212561"/>
            <a:ext cx="8529055" cy="47975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A5902-164C-4C96-B970-51E38E62351F}"/>
              </a:ext>
            </a:extLst>
          </p:cNvPr>
          <p:cNvSpPr/>
          <p:nvPr/>
        </p:nvSpPr>
        <p:spPr>
          <a:xfrm>
            <a:off x="8803532" y="0"/>
            <a:ext cx="338846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470DA-F266-457D-BC4B-08D9D81A42F3}"/>
              </a:ext>
            </a:extLst>
          </p:cNvPr>
          <p:cNvSpPr txBox="1"/>
          <p:nvPr/>
        </p:nvSpPr>
        <p:spPr>
          <a:xfrm>
            <a:off x="9068004" y="243191"/>
            <a:ext cx="28575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of the site from NW 12</a:t>
            </a:r>
            <a:r>
              <a:rPr lang="en-US" alt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bg2">
                  <a:lumMod val="9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A48DB5-4085-4FB8-A909-6040D1457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8604" r="25976" b="21501"/>
          <a:stretch/>
        </p:blipFill>
        <p:spPr>
          <a:xfrm>
            <a:off x="9235022" y="4434241"/>
            <a:ext cx="2525486" cy="2261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76A956-72E6-42FB-9F95-79BE1A1EFF49}"/>
              </a:ext>
            </a:extLst>
          </p:cNvPr>
          <p:cNvSpPr/>
          <p:nvPr/>
        </p:nvSpPr>
        <p:spPr>
          <a:xfrm>
            <a:off x="10651651" y="5271693"/>
            <a:ext cx="264295" cy="2952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evron 27">
            <a:extLst>
              <a:ext uri="{FF2B5EF4-FFF2-40B4-BE49-F238E27FC236}">
                <a16:creationId xmlns:a16="http://schemas.microsoft.com/office/drawing/2014/main" id="{B49F716E-5C22-44E2-8C40-6D193BE23BD1}"/>
              </a:ext>
            </a:extLst>
          </p:cNvPr>
          <p:cNvSpPr/>
          <p:nvPr/>
        </p:nvSpPr>
        <p:spPr bwMode="auto">
          <a:xfrm rot="19277535">
            <a:off x="10178525" y="5434760"/>
            <a:ext cx="260350" cy="260350"/>
          </a:xfrm>
          <a:prstGeom prst="chevr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08811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911</Words>
  <Application>Microsoft Office PowerPoint</Application>
  <PresentationFormat>Widescreen</PresentationFormat>
  <Paragraphs>260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Arial Narrow</vt:lpstr>
      <vt:lpstr>Calibri</vt:lpstr>
      <vt:lpstr>Calibri Light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DeCoursey, Jillian</dc:creator>
  <cp:lastModifiedBy>Graves, Arthur</cp:lastModifiedBy>
  <cp:revision>143</cp:revision>
  <cp:lastPrinted>2018-10-18T21:56:38Z</cp:lastPrinted>
  <dcterms:created xsi:type="dcterms:W3CDTF">2018-03-14T23:50:04Z</dcterms:created>
  <dcterms:modified xsi:type="dcterms:W3CDTF">2019-07-18T23:39:43Z</dcterms:modified>
</cp:coreProperties>
</file>