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3"/>
  </p:notesMasterIdLst>
  <p:handoutMasterIdLst>
    <p:handoutMasterId r:id="rId34"/>
  </p:handoutMasterIdLst>
  <p:sldIdLst>
    <p:sldId id="256" r:id="rId2"/>
    <p:sldId id="258" r:id="rId3"/>
    <p:sldId id="259" r:id="rId4"/>
    <p:sldId id="294" r:id="rId5"/>
    <p:sldId id="287" r:id="rId6"/>
    <p:sldId id="257" r:id="rId7"/>
    <p:sldId id="272" r:id="rId8"/>
    <p:sldId id="275" r:id="rId9"/>
    <p:sldId id="267" r:id="rId10"/>
    <p:sldId id="269" r:id="rId11"/>
    <p:sldId id="270" r:id="rId12"/>
    <p:sldId id="280" r:id="rId13"/>
    <p:sldId id="278" r:id="rId14"/>
    <p:sldId id="266" r:id="rId15"/>
    <p:sldId id="295" r:id="rId16"/>
    <p:sldId id="296" r:id="rId17"/>
    <p:sldId id="297" r:id="rId18"/>
    <p:sldId id="298" r:id="rId19"/>
    <p:sldId id="299" r:id="rId20"/>
    <p:sldId id="300" r:id="rId21"/>
    <p:sldId id="302" r:id="rId22"/>
    <p:sldId id="301" r:id="rId23"/>
    <p:sldId id="303" r:id="rId24"/>
    <p:sldId id="304" r:id="rId25"/>
    <p:sldId id="261" r:id="rId26"/>
    <p:sldId id="271" r:id="rId27"/>
    <p:sldId id="263" r:id="rId28"/>
    <p:sldId id="260" r:id="rId29"/>
    <p:sldId id="284" r:id="rId30"/>
    <p:sldId id="285" r:id="rId31"/>
    <p:sldId id="286" r:id="rId3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666" y="4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C9BCEDA-4F27-4644-893B-9BDE022B485B}"/>
              </a:ext>
            </a:extLst>
          </p:cNvPr>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ltLang="en-US"/>
          </a:p>
        </p:txBody>
      </p:sp>
      <p:sp>
        <p:nvSpPr>
          <p:cNvPr id="30723" name="Rectangle 3">
            <a:extLst>
              <a:ext uri="{FF2B5EF4-FFF2-40B4-BE49-F238E27FC236}">
                <a16:creationId xmlns:a16="http://schemas.microsoft.com/office/drawing/2014/main" id="{C6B4AFBA-4917-4C18-B01A-1992257C0D0E}"/>
              </a:ext>
            </a:extLst>
          </p:cNvPr>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a:p>
        </p:txBody>
      </p:sp>
      <p:sp>
        <p:nvSpPr>
          <p:cNvPr id="30724" name="Rectangle 4">
            <a:extLst>
              <a:ext uri="{FF2B5EF4-FFF2-40B4-BE49-F238E27FC236}">
                <a16:creationId xmlns:a16="http://schemas.microsoft.com/office/drawing/2014/main" id="{F0DC6B2F-5123-4DFC-8694-34AA5132C007}"/>
              </a:ext>
            </a:extLst>
          </p:cNvPr>
          <p:cNvSpPr>
            <a:spLocks noGrp="1" noChangeArrowheads="1"/>
          </p:cNvSpPr>
          <p:nvPr>
            <p:ph type="ftr" sz="quarter" idx="2"/>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ltLang="en-US"/>
          </a:p>
        </p:txBody>
      </p:sp>
      <p:sp>
        <p:nvSpPr>
          <p:cNvPr id="30725" name="Rectangle 5">
            <a:extLst>
              <a:ext uri="{FF2B5EF4-FFF2-40B4-BE49-F238E27FC236}">
                <a16:creationId xmlns:a16="http://schemas.microsoft.com/office/drawing/2014/main" id="{7C5F1451-156E-47F9-8CBE-CE1C4BAA14BA}"/>
              </a:ext>
            </a:extLst>
          </p:cNvPr>
          <p:cNvSpPr>
            <a:spLocks noGrp="1" noChangeArrowheads="1"/>
          </p:cNvSpPr>
          <p:nvPr>
            <p:ph type="sldNum" sz="quarter" idx="3"/>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049A02BC-51F7-4228-9172-06B35930EF0B}"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7AB04D8-F11C-44D0-99E6-AAA133EE5D5D}"/>
              </a:ext>
            </a:extLst>
          </p:cNvPr>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ltLang="en-US"/>
          </a:p>
        </p:txBody>
      </p:sp>
      <p:sp>
        <p:nvSpPr>
          <p:cNvPr id="5123" name="Rectangle 3">
            <a:extLst>
              <a:ext uri="{FF2B5EF4-FFF2-40B4-BE49-F238E27FC236}">
                <a16:creationId xmlns:a16="http://schemas.microsoft.com/office/drawing/2014/main" id="{B3791ACA-61B0-4E72-9B0D-4DACE97AF65F}"/>
              </a:ext>
            </a:extLst>
          </p:cNvPr>
          <p:cNvSpPr>
            <a:spLocks noGrp="1" noChangeArrowheads="1"/>
          </p:cNvSpPr>
          <p:nvPr>
            <p:ph type="dt"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a:p>
        </p:txBody>
      </p:sp>
      <p:sp>
        <p:nvSpPr>
          <p:cNvPr id="5124" name="Rectangle 4">
            <a:extLst>
              <a:ext uri="{FF2B5EF4-FFF2-40B4-BE49-F238E27FC236}">
                <a16:creationId xmlns:a16="http://schemas.microsoft.com/office/drawing/2014/main" id="{DED83F99-2F50-4235-837B-CF5CA9D1D7A3}"/>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C4999783-C3CA-40BF-9037-A393EC25D308}"/>
              </a:ext>
            </a:extLst>
          </p:cNvPr>
          <p:cNvSpPr>
            <a:spLocks noGrp="1" noChangeArrowheads="1"/>
          </p:cNvSpPr>
          <p:nvPr>
            <p:ph type="body" sz="quarter" idx="3"/>
          </p:nvPr>
        </p:nvSpPr>
        <p:spPr bwMode="auto">
          <a:xfrm>
            <a:off x="934720" y="4415790"/>
            <a:ext cx="514096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a:extLst>
              <a:ext uri="{FF2B5EF4-FFF2-40B4-BE49-F238E27FC236}">
                <a16:creationId xmlns:a16="http://schemas.microsoft.com/office/drawing/2014/main" id="{37ED06C0-C973-4261-893F-0F1270FE28DA}"/>
              </a:ext>
            </a:extLst>
          </p:cNvPr>
          <p:cNvSpPr>
            <a:spLocks noGrp="1" noChangeArrowheads="1"/>
          </p:cNvSpPr>
          <p:nvPr>
            <p:ph type="ftr" sz="quarter" idx="4"/>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ltLang="en-US"/>
          </a:p>
        </p:txBody>
      </p:sp>
      <p:sp>
        <p:nvSpPr>
          <p:cNvPr id="5127" name="Rectangle 7">
            <a:extLst>
              <a:ext uri="{FF2B5EF4-FFF2-40B4-BE49-F238E27FC236}">
                <a16:creationId xmlns:a16="http://schemas.microsoft.com/office/drawing/2014/main" id="{7A592D60-7CAD-45DE-9B9E-F51252E00570}"/>
              </a:ext>
            </a:extLst>
          </p:cNvPr>
          <p:cNvSpPr>
            <a:spLocks noGrp="1" noChangeArrowheads="1"/>
          </p:cNvSpPr>
          <p:nvPr>
            <p:ph type="sldNum" sz="quarter" idx="5"/>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15CEA864-8C58-4B16-88FB-209F6608590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2ECC93E-885E-48B3-8241-A8BD837C7570}"/>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447CF737-DF8A-43A0-8531-7FC725A27B1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2110922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386917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357396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377224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29698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1283959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DD7B79C-A3CB-419B-886B-57791C3A18A8}"/>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1267" name="Rectangle 3">
            <a:extLst>
              <a:ext uri="{FF2B5EF4-FFF2-40B4-BE49-F238E27FC236}">
                <a16:creationId xmlns:a16="http://schemas.microsoft.com/office/drawing/2014/main" id="{F1319ABE-E2E9-415D-98A3-072C7015B420}"/>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DD7B79C-A3CB-419B-886B-57791C3A18A8}"/>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1267" name="Rectangle 3">
            <a:extLst>
              <a:ext uri="{FF2B5EF4-FFF2-40B4-BE49-F238E27FC236}">
                <a16:creationId xmlns:a16="http://schemas.microsoft.com/office/drawing/2014/main" id="{F1319ABE-E2E9-415D-98A3-072C7015B420}"/>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1008675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DD7B79C-A3CB-419B-886B-57791C3A18A8}"/>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1267" name="Rectangle 3">
            <a:extLst>
              <a:ext uri="{FF2B5EF4-FFF2-40B4-BE49-F238E27FC236}">
                <a16:creationId xmlns:a16="http://schemas.microsoft.com/office/drawing/2014/main" id="{F1319ABE-E2E9-415D-98A3-072C7015B420}"/>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357030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DD7B79C-A3CB-419B-886B-57791C3A18A8}"/>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1267" name="Rectangle 3">
            <a:extLst>
              <a:ext uri="{FF2B5EF4-FFF2-40B4-BE49-F238E27FC236}">
                <a16:creationId xmlns:a16="http://schemas.microsoft.com/office/drawing/2014/main" id="{F1319ABE-E2E9-415D-98A3-072C7015B420}"/>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81270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60A1A78-57B1-481F-BB3B-C9434122338B}"/>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7171" name="Rectangle 3">
            <a:extLst>
              <a:ext uri="{FF2B5EF4-FFF2-40B4-BE49-F238E27FC236}">
                <a16:creationId xmlns:a16="http://schemas.microsoft.com/office/drawing/2014/main" id="{732736DD-B969-4F2B-89E5-B705E06A8F2F}"/>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2632946-638C-4ACE-94FD-F99030B985C0}"/>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9219" name="Rectangle 3">
            <a:extLst>
              <a:ext uri="{FF2B5EF4-FFF2-40B4-BE49-F238E27FC236}">
                <a16:creationId xmlns:a16="http://schemas.microsoft.com/office/drawing/2014/main" id="{3A2D0E6D-B843-4E2F-8D09-EAA279C29B1A}"/>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DD7B79C-A3CB-419B-886B-57791C3A18A8}"/>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1267" name="Rectangle 3">
            <a:extLst>
              <a:ext uri="{FF2B5EF4-FFF2-40B4-BE49-F238E27FC236}">
                <a16:creationId xmlns:a16="http://schemas.microsoft.com/office/drawing/2014/main" id="{F1319ABE-E2E9-415D-98A3-072C7015B420}"/>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209342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367074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408486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2137371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2915750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6A2A22D-7E3F-469E-90F8-099D4847A484}"/>
              </a:ext>
            </a:extLst>
          </p:cNvPr>
          <p:cNvSpPr>
            <a:spLocks noGrp="1" noRot="1" noChangeAspect="1" noChangeArrowheads="1" noTextEdit="1"/>
          </p:cNvSpPr>
          <p:nvPr>
            <p:ph type="sldImg"/>
          </p:nvPr>
        </p:nvSpPr>
        <p:spPr>
          <a:xfrm>
            <a:off x="1168400" y="682625"/>
            <a:ext cx="4673600" cy="3505200"/>
          </a:xfrm>
          <a:ln w="12700" cap="flat">
            <a:solidFill>
              <a:schemeClr val="tx1"/>
            </a:solidFill>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7FA0D435-5508-44C0-A7C7-D1F8E46FC601}"/>
              </a:ext>
            </a:extLst>
          </p:cNvPr>
          <p:cNvSpPr>
            <a:spLocks noGrp="1" noChangeArrowheads="1"/>
          </p:cNvSpPr>
          <p:nvPr>
            <p:ph type="body" idx="1"/>
          </p:nvPr>
        </p:nvSpPr>
        <p:spPr>
          <a:xfrm>
            <a:off x="903888" y="4419018"/>
            <a:ext cx="5201002" cy="4197906"/>
          </a:xfrm>
          <a:ln/>
        </p:spPr>
        <p:txBody>
          <a:bodyPr lIns="92967" tIns="46176" rIns="92967" bIns="46176"/>
          <a:lstStyle/>
          <a:p>
            <a:endParaRPr lang="en-US" altLang="en-US"/>
          </a:p>
        </p:txBody>
      </p:sp>
    </p:spTree>
    <p:extLst>
      <p:ext uri="{BB962C8B-B14F-4D97-AF65-F5344CB8AC3E}">
        <p14:creationId xmlns:p14="http://schemas.microsoft.com/office/powerpoint/2010/main" val="699258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85E8-7E80-4A82-BDB5-51610570072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F003E4-E239-469C-B7BF-F5F74BB2FB4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B7ED31-EFB8-472A-A25C-BD0E56C2E56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88CDEFB-6D3F-4446-962E-FD9E31598B9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DE92430-5976-4393-894C-182912006A43}"/>
              </a:ext>
            </a:extLst>
          </p:cNvPr>
          <p:cNvSpPr>
            <a:spLocks noGrp="1"/>
          </p:cNvSpPr>
          <p:nvPr>
            <p:ph type="sldNum" sz="quarter" idx="12"/>
          </p:nvPr>
        </p:nvSpPr>
        <p:spPr/>
        <p:txBody>
          <a:bodyPr/>
          <a:lstStyle>
            <a:lvl1pPr>
              <a:defRPr/>
            </a:lvl1pPr>
          </a:lstStyle>
          <a:p>
            <a:fld id="{99BC58FA-E79C-4514-BB44-F3C58FE1ED4F}" type="slidenum">
              <a:rPr lang="en-US" altLang="en-US"/>
              <a:pPr/>
              <a:t>‹#›</a:t>
            </a:fld>
            <a:endParaRPr lang="en-US" altLang="en-US"/>
          </a:p>
        </p:txBody>
      </p:sp>
    </p:spTree>
    <p:extLst>
      <p:ext uri="{BB962C8B-B14F-4D97-AF65-F5344CB8AC3E}">
        <p14:creationId xmlns:p14="http://schemas.microsoft.com/office/powerpoint/2010/main" val="3646733342"/>
      </p:ext>
    </p:extLst>
  </p:cSld>
  <p:clrMapOvr>
    <a:masterClrMapping/>
  </p:clrMapOvr>
  <p:transition>
    <p:strips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B275-26FB-490E-B263-E4C749A18E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B08B8A-FA21-43B5-BB85-9769486AB3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A224D-2F57-41BC-911F-A1B5F270512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1B844CA-C485-4559-A903-57CE472EE0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8FC79A-FDF6-4089-97D2-D68C155D8B93}"/>
              </a:ext>
            </a:extLst>
          </p:cNvPr>
          <p:cNvSpPr>
            <a:spLocks noGrp="1"/>
          </p:cNvSpPr>
          <p:nvPr>
            <p:ph type="sldNum" sz="quarter" idx="12"/>
          </p:nvPr>
        </p:nvSpPr>
        <p:spPr/>
        <p:txBody>
          <a:bodyPr/>
          <a:lstStyle>
            <a:lvl1pPr>
              <a:defRPr/>
            </a:lvl1pPr>
          </a:lstStyle>
          <a:p>
            <a:fld id="{D32CAB49-8ACC-42DB-AD8C-1AFA8D91BAF8}" type="slidenum">
              <a:rPr lang="en-US" altLang="en-US"/>
              <a:pPr/>
              <a:t>‹#›</a:t>
            </a:fld>
            <a:endParaRPr lang="en-US" altLang="en-US"/>
          </a:p>
        </p:txBody>
      </p:sp>
    </p:spTree>
    <p:extLst>
      <p:ext uri="{BB962C8B-B14F-4D97-AF65-F5344CB8AC3E}">
        <p14:creationId xmlns:p14="http://schemas.microsoft.com/office/powerpoint/2010/main" val="3056360633"/>
      </p:ext>
    </p:extLst>
  </p:cSld>
  <p:clrMapOvr>
    <a:masterClrMapping/>
  </p:clrMapOvr>
  <p:transition>
    <p:strips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2A2B-FEE8-4CA2-9F91-17BA241D62F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DE44F6-9DA1-494A-B790-37A2DDAF71F3}"/>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2E03A-EBFB-45AD-A9E4-DFE0791681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9C17716-4B59-4BE4-86A6-8AA233036F8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3B2C11-B9EE-4728-AAE7-761D74109E90}"/>
              </a:ext>
            </a:extLst>
          </p:cNvPr>
          <p:cNvSpPr>
            <a:spLocks noGrp="1"/>
          </p:cNvSpPr>
          <p:nvPr>
            <p:ph type="sldNum" sz="quarter" idx="12"/>
          </p:nvPr>
        </p:nvSpPr>
        <p:spPr/>
        <p:txBody>
          <a:bodyPr/>
          <a:lstStyle>
            <a:lvl1pPr>
              <a:defRPr/>
            </a:lvl1pPr>
          </a:lstStyle>
          <a:p>
            <a:fld id="{521523B3-BDCB-41A0-8262-0784378844A1}" type="slidenum">
              <a:rPr lang="en-US" altLang="en-US"/>
              <a:pPr/>
              <a:t>‹#›</a:t>
            </a:fld>
            <a:endParaRPr lang="en-US" altLang="en-US"/>
          </a:p>
        </p:txBody>
      </p:sp>
    </p:spTree>
    <p:extLst>
      <p:ext uri="{BB962C8B-B14F-4D97-AF65-F5344CB8AC3E}">
        <p14:creationId xmlns:p14="http://schemas.microsoft.com/office/powerpoint/2010/main" val="1323938005"/>
      </p:ext>
    </p:extLst>
  </p:cSld>
  <p:clrMapOvr>
    <a:masterClrMapping/>
  </p:clrMapOvr>
  <p:transition>
    <p:strips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91DB-2CBC-4C23-A53A-E97733544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A7AA5A-193C-468D-B197-4118E9CC9C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5E74-3629-4EE9-8723-566961618BA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888932-F3AC-4778-AB94-8BC60F63CE3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0B4BF9-65EC-4F10-9D34-FB11B014AC40}"/>
              </a:ext>
            </a:extLst>
          </p:cNvPr>
          <p:cNvSpPr>
            <a:spLocks noGrp="1"/>
          </p:cNvSpPr>
          <p:nvPr>
            <p:ph type="sldNum" sz="quarter" idx="12"/>
          </p:nvPr>
        </p:nvSpPr>
        <p:spPr/>
        <p:txBody>
          <a:bodyPr/>
          <a:lstStyle>
            <a:lvl1pPr>
              <a:defRPr/>
            </a:lvl1pPr>
          </a:lstStyle>
          <a:p>
            <a:fld id="{51D45579-040A-46BA-AE36-A7240A981008}" type="slidenum">
              <a:rPr lang="en-US" altLang="en-US"/>
              <a:pPr/>
              <a:t>‹#›</a:t>
            </a:fld>
            <a:endParaRPr lang="en-US" altLang="en-US"/>
          </a:p>
        </p:txBody>
      </p:sp>
    </p:spTree>
    <p:extLst>
      <p:ext uri="{BB962C8B-B14F-4D97-AF65-F5344CB8AC3E}">
        <p14:creationId xmlns:p14="http://schemas.microsoft.com/office/powerpoint/2010/main" val="3450340918"/>
      </p:ext>
    </p:extLst>
  </p:cSld>
  <p:clrMapOvr>
    <a:masterClrMapping/>
  </p:clrMapOvr>
  <p:transition>
    <p:strips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64E2C-8F60-4282-9E39-A7C188D38B4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01C2E4-806D-4B3B-AF6F-C4DA43200E2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F865A341-AF1E-4F23-AC83-2B083A1257C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34CF7A0-D157-4B11-A1D8-EAF34E88A0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DD4CD-5924-470A-888D-935EF09B6BDC}"/>
              </a:ext>
            </a:extLst>
          </p:cNvPr>
          <p:cNvSpPr>
            <a:spLocks noGrp="1"/>
          </p:cNvSpPr>
          <p:nvPr>
            <p:ph type="sldNum" sz="quarter" idx="12"/>
          </p:nvPr>
        </p:nvSpPr>
        <p:spPr/>
        <p:txBody>
          <a:bodyPr/>
          <a:lstStyle>
            <a:lvl1pPr>
              <a:defRPr/>
            </a:lvl1pPr>
          </a:lstStyle>
          <a:p>
            <a:fld id="{1DC67C0F-4EBD-4652-9951-6D66566357ED}" type="slidenum">
              <a:rPr lang="en-US" altLang="en-US"/>
              <a:pPr/>
              <a:t>‹#›</a:t>
            </a:fld>
            <a:endParaRPr lang="en-US" altLang="en-US"/>
          </a:p>
        </p:txBody>
      </p:sp>
    </p:spTree>
    <p:extLst>
      <p:ext uri="{BB962C8B-B14F-4D97-AF65-F5344CB8AC3E}">
        <p14:creationId xmlns:p14="http://schemas.microsoft.com/office/powerpoint/2010/main" val="469622402"/>
      </p:ext>
    </p:extLst>
  </p:cSld>
  <p:clrMapOvr>
    <a:masterClrMapping/>
  </p:clrMapOvr>
  <p:transition>
    <p:strips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FC27-EC26-4430-BF62-F455613E9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EF4DE-1D9B-433A-B7EE-C0E061A324FA}"/>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062D0F-3AC4-416A-9048-39D28400A5B0}"/>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1E6B66-8787-494E-B2D6-2CB4875D678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76550B7-DDDD-4C14-867B-86D048A9A71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EFBC190-F063-4C48-BD52-65E8433B5D5A}"/>
              </a:ext>
            </a:extLst>
          </p:cNvPr>
          <p:cNvSpPr>
            <a:spLocks noGrp="1"/>
          </p:cNvSpPr>
          <p:nvPr>
            <p:ph type="sldNum" sz="quarter" idx="12"/>
          </p:nvPr>
        </p:nvSpPr>
        <p:spPr/>
        <p:txBody>
          <a:bodyPr/>
          <a:lstStyle>
            <a:lvl1pPr>
              <a:defRPr/>
            </a:lvl1pPr>
          </a:lstStyle>
          <a:p>
            <a:fld id="{CB5ED9F6-3FB5-4E5B-A93B-8817FC42E66A}" type="slidenum">
              <a:rPr lang="en-US" altLang="en-US"/>
              <a:pPr/>
              <a:t>‹#›</a:t>
            </a:fld>
            <a:endParaRPr lang="en-US" altLang="en-US"/>
          </a:p>
        </p:txBody>
      </p:sp>
    </p:spTree>
    <p:extLst>
      <p:ext uri="{BB962C8B-B14F-4D97-AF65-F5344CB8AC3E}">
        <p14:creationId xmlns:p14="http://schemas.microsoft.com/office/powerpoint/2010/main" val="852556038"/>
      </p:ext>
    </p:extLst>
  </p:cSld>
  <p:clrMapOvr>
    <a:masterClrMapping/>
  </p:clrMapOvr>
  <p:transition>
    <p:strips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7A9DD-E63A-48E8-9158-50A589C4F21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30E0D2-CECF-4D3D-AE8B-F62759687B2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1FE5AA-D9D4-4C9C-B6AA-53C65DF7C89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2684-BCC2-40E4-85A5-9F5B904A738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50F77C-4BA2-46B4-B424-677760F18C4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3A5101-F81C-4F54-BA1E-D782C67B7A5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6205CDF-0F50-434D-9DCB-A6099A15840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79A21FA-28E4-4C41-B4E0-B30683093817}"/>
              </a:ext>
            </a:extLst>
          </p:cNvPr>
          <p:cNvSpPr>
            <a:spLocks noGrp="1"/>
          </p:cNvSpPr>
          <p:nvPr>
            <p:ph type="sldNum" sz="quarter" idx="12"/>
          </p:nvPr>
        </p:nvSpPr>
        <p:spPr/>
        <p:txBody>
          <a:bodyPr/>
          <a:lstStyle>
            <a:lvl1pPr>
              <a:defRPr/>
            </a:lvl1pPr>
          </a:lstStyle>
          <a:p>
            <a:fld id="{023D1A34-3A4A-4959-9F6A-963AEF76FBD5}" type="slidenum">
              <a:rPr lang="en-US" altLang="en-US"/>
              <a:pPr/>
              <a:t>‹#›</a:t>
            </a:fld>
            <a:endParaRPr lang="en-US" altLang="en-US"/>
          </a:p>
        </p:txBody>
      </p:sp>
    </p:spTree>
    <p:extLst>
      <p:ext uri="{BB962C8B-B14F-4D97-AF65-F5344CB8AC3E}">
        <p14:creationId xmlns:p14="http://schemas.microsoft.com/office/powerpoint/2010/main" val="2985052340"/>
      </p:ext>
    </p:extLst>
  </p:cSld>
  <p:clrMapOvr>
    <a:masterClrMapping/>
  </p:clrMapOvr>
  <p:transition>
    <p:strips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E979F-CFCF-4705-B689-38A8BFA5A2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80BF36-FC2C-4680-8ED3-709A342CA56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6DA5A82-4DD2-4703-A605-E5D7FF9F95E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C93A759-4F96-46B8-964A-B9B9B69638A8}"/>
              </a:ext>
            </a:extLst>
          </p:cNvPr>
          <p:cNvSpPr>
            <a:spLocks noGrp="1"/>
          </p:cNvSpPr>
          <p:nvPr>
            <p:ph type="sldNum" sz="quarter" idx="12"/>
          </p:nvPr>
        </p:nvSpPr>
        <p:spPr/>
        <p:txBody>
          <a:bodyPr/>
          <a:lstStyle>
            <a:lvl1pPr>
              <a:defRPr/>
            </a:lvl1pPr>
          </a:lstStyle>
          <a:p>
            <a:fld id="{461A4B57-CD89-443D-AA7C-08274947D3E7}" type="slidenum">
              <a:rPr lang="en-US" altLang="en-US"/>
              <a:pPr/>
              <a:t>‹#›</a:t>
            </a:fld>
            <a:endParaRPr lang="en-US" altLang="en-US"/>
          </a:p>
        </p:txBody>
      </p:sp>
    </p:spTree>
    <p:extLst>
      <p:ext uri="{BB962C8B-B14F-4D97-AF65-F5344CB8AC3E}">
        <p14:creationId xmlns:p14="http://schemas.microsoft.com/office/powerpoint/2010/main" val="2696545627"/>
      </p:ext>
    </p:extLst>
  </p:cSld>
  <p:clrMapOvr>
    <a:masterClrMapping/>
  </p:clrMapOvr>
  <p:transition>
    <p:strips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BF139-E1A8-4C3C-AABD-8D2240240F7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1B09680-8921-4D45-8011-3C6FEC0A7C1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6B1A904-EFF9-4450-A6D7-A41463BD1810}"/>
              </a:ext>
            </a:extLst>
          </p:cNvPr>
          <p:cNvSpPr>
            <a:spLocks noGrp="1"/>
          </p:cNvSpPr>
          <p:nvPr>
            <p:ph type="sldNum" sz="quarter" idx="12"/>
          </p:nvPr>
        </p:nvSpPr>
        <p:spPr/>
        <p:txBody>
          <a:bodyPr/>
          <a:lstStyle>
            <a:lvl1pPr>
              <a:defRPr/>
            </a:lvl1pPr>
          </a:lstStyle>
          <a:p>
            <a:fld id="{344D098C-7FF8-4352-948A-3658406B3F88}" type="slidenum">
              <a:rPr lang="en-US" altLang="en-US"/>
              <a:pPr/>
              <a:t>‹#›</a:t>
            </a:fld>
            <a:endParaRPr lang="en-US" altLang="en-US"/>
          </a:p>
        </p:txBody>
      </p:sp>
    </p:spTree>
    <p:extLst>
      <p:ext uri="{BB962C8B-B14F-4D97-AF65-F5344CB8AC3E}">
        <p14:creationId xmlns:p14="http://schemas.microsoft.com/office/powerpoint/2010/main" val="3809853385"/>
      </p:ext>
    </p:extLst>
  </p:cSld>
  <p:clrMapOvr>
    <a:masterClrMapping/>
  </p:clrMapOvr>
  <p:transition>
    <p:strips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A77D4-BE99-4AE5-85AC-459DC6725A0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3AD90-B351-4846-95B9-3B462A42ED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6C49D-6AC9-4AA9-8263-0219F5FA60D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2D886E-2F06-4290-BE07-CD4191BCD30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60DC706-87CC-4658-816F-C30AADA46A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BAEF3E-84F6-4A72-B975-79980F9A68AF}"/>
              </a:ext>
            </a:extLst>
          </p:cNvPr>
          <p:cNvSpPr>
            <a:spLocks noGrp="1"/>
          </p:cNvSpPr>
          <p:nvPr>
            <p:ph type="sldNum" sz="quarter" idx="12"/>
          </p:nvPr>
        </p:nvSpPr>
        <p:spPr/>
        <p:txBody>
          <a:bodyPr/>
          <a:lstStyle>
            <a:lvl1pPr>
              <a:defRPr/>
            </a:lvl1pPr>
          </a:lstStyle>
          <a:p>
            <a:fld id="{75EF3776-4737-40A5-B445-285E4A91D76D}" type="slidenum">
              <a:rPr lang="en-US" altLang="en-US"/>
              <a:pPr/>
              <a:t>‹#›</a:t>
            </a:fld>
            <a:endParaRPr lang="en-US" altLang="en-US"/>
          </a:p>
        </p:txBody>
      </p:sp>
    </p:spTree>
    <p:extLst>
      <p:ext uri="{BB962C8B-B14F-4D97-AF65-F5344CB8AC3E}">
        <p14:creationId xmlns:p14="http://schemas.microsoft.com/office/powerpoint/2010/main" val="2801814761"/>
      </p:ext>
    </p:extLst>
  </p:cSld>
  <p:clrMapOvr>
    <a:masterClrMapping/>
  </p:clrMapOvr>
  <p:transition>
    <p:strips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7885D-A3E1-4D34-B852-6FB8E5FCA23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5B01DC-5E9F-4909-9E15-66F56FE7110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5A50D88-670C-4534-A04D-3D0A01E68C3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668A57-262F-4BB0-8EEE-51CD9FE20B2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138C8-E515-462F-8767-D49D1D89132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B42ACDC-D6A3-4AF6-875C-3D9F8E501CD2}"/>
              </a:ext>
            </a:extLst>
          </p:cNvPr>
          <p:cNvSpPr>
            <a:spLocks noGrp="1"/>
          </p:cNvSpPr>
          <p:nvPr>
            <p:ph type="sldNum" sz="quarter" idx="12"/>
          </p:nvPr>
        </p:nvSpPr>
        <p:spPr/>
        <p:txBody>
          <a:bodyPr/>
          <a:lstStyle>
            <a:lvl1pPr>
              <a:defRPr/>
            </a:lvl1pPr>
          </a:lstStyle>
          <a:p>
            <a:fld id="{E78C5F19-96FB-469B-B261-F53EA58B2AA5}" type="slidenum">
              <a:rPr lang="en-US" altLang="en-US"/>
              <a:pPr/>
              <a:t>‹#›</a:t>
            </a:fld>
            <a:endParaRPr lang="en-US" altLang="en-US"/>
          </a:p>
        </p:txBody>
      </p:sp>
    </p:spTree>
    <p:extLst>
      <p:ext uri="{BB962C8B-B14F-4D97-AF65-F5344CB8AC3E}">
        <p14:creationId xmlns:p14="http://schemas.microsoft.com/office/powerpoint/2010/main" val="1382801504"/>
      </p:ext>
    </p:extLst>
  </p:cSld>
  <p:clrMapOvr>
    <a:masterClrMapping/>
  </p:clrMapOvr>
  <p:transition>
    <p:strips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A8B21E2-CEAA-4671-A16A-69C992D9F2D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D9BC559-75C3-455B-AF8D-AC43FEAB0DF5}"/>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65A8F5F-B835-4231-BBF6-3C82887EFC2A}"/>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0AF6C0EC-A40B-48C0-AA0D-AC0AC3D0662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57769427-3784-4589-8737-C97604E9CE3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A62B96E-97ED-42DA-835A-A105F6AC791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trips dir="ld"/>
  </p:transition>
  <p:hf hdr="0" ftr="0" dt="0"/>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4E036E-4147-455C-8684-44C06280BEE8}"/>
              </a:ext>
            </a:extLst>
          </p:cNvPr>
          <p:cNvSpPr>
            <a:spLocks noGrp="1"/>
          </p:cNvSpPr>
          <p:nvPr>
            <p:ph type="sldNum" sz="quarter" idx="12"/>
          </p:nvPr>
        </p:nvSpPr>
        <p:spPr/>
        <p:txBody>
          <a:bodyPr/>
          <a:lstStyle/>
          <a:p>
            <a:fld id="{FFCB93E1-24D2-4A9C-B779-010E90EFB07E}" type="slidenum">
              <a:rPr lang="en-US" altLang="en-US"/>
              <a:pPr/>
              <a:t>1</a:t>
            </a:fld>
            <a:endParaRPr lang="en-US" altLang="en-US"/>
          </a:p>
        </p:txBody>
      </p:sp>
      <p:pic>
        <p:nvPicPr>
          <p:cNvPr id="2053" name="Picture 5" descr="C:\My Documents\seal100.jpg">
            <a:extLst>
              <a:ext uri="{FF2B5EF4-FFF2-40B4-BE49-F238E27FC236}">
                <a16:creationId xmlns:a16="http://schemas.microsoft.com/office/drawing/2014/main" id="{3EAACFDD-E674-4D91-90B2-D7D4109233D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7000" y="101600"/>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2055" name="Text Box 7">
            <a:extLst>
              <a:ext uri="{FF2B5EF4-FFF2-40B4-BE49-F238E27FC236}">
                <a16:creationId xmlns:a16="http://schemas.microsoft.com/office/drawing/2014/main" id="{769B9AE9-A94B-411C-B0BC-9ECBF64CF800}"/>
              </a:ext>
            </a:extLst>
          </p:cNvPr>
          <p:cNvSpPr txBox="1">
            <a:spLocks noChangeArrowheads="1"/>
          </p:cNvSpPr>
          <p:nvPr/>
        </p:nvSpPr>
        <p:spPr bwMode="auto">
          <a:xfrm>
            <a:off x="989853" y="1925638"/>
            <a:ext cx="7186519"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t>Portland City Council</a:t>
            </a:r>
          </a:p>
          <a:p>
            <a:pPr algn="ctr"/>
            <a:r>
              <a:rPr lang="en-US" altLang="en-US" sz="3600" b="1" dirty="0"/>
              <a:t>Type III Land Use Appeal</a:t>
            </a:r>
          </a:p>
          <a:p>
            <a:pPr algn="ctr"/>
            <a:endParaRPr lang="en-US" altLang="en-US" sz="3600" b="1" dirty="0"/>
          </a:p>
          <a:p>
            <a:pPr algn="ctr"/>
            <a:r>
              <a:rPr lang="en-US" altLang="en-US" dirty="0">
                <a:solidFill>
                  <a:srgbClr val="0070C0"/>
                </a:solidFill>
              </a:rPr>
              <a:t>Staff Presentation of the </a:t>
            </a:r>
          </a:p>
          <a:p>
            <a:pPr algn="ctr"/>
            <a:r>
              <a:rPr lang="en-US" altLang="en-US" sz="3600" b="1" dirty="0">
                <a:solidFill>
                  <a:srgbClr val="0070C0"/>
                </a:solidFill>
              </a:rPr>
              <a:t>Hearings Officer Decision</a:t>
            </a:r>
          </a:p>
          <a:p>
            <a:pPr algn="ctr"/>
            <a:endParaRPr lang="en-US" altLang="en-US" sz="3600" b="1" dirty="0"/>
          </a:p>
          <a:p>
            <a:pPr algn="ctr"/>
            <a:r>
              <a:rPr lang="en-US" altLang="en-US" sz="3200" dirty="0"/>
              <a:t>Land Use Review  </a:t>
            </a:r>
            <a:r>
              <a:rPr lang="en-US" altLang="en-US" sz="3200" b="1" dirty="0"/>
              <a:t>LU 18-190331 CU</a:t>
            </a:r>
          </a:p>
          <a:p>
            <a:pPr algn="ctr"/>
            <a:r>
              <a:rPr lang="en-US" altLang="en-US" sz="3200" dirty="0"/>
              <a:t>Everett House Conditional Use</a:t>
            </a:r>
          </a:p>
          <a:p>
            <a:pPr algn="ctr"/>
            <a:endParaRPr lang="en-US" altLang="en-US" sz="3600" b="1" dirty="0">
              <a:solidFill>
                <a:srgbClr val="336600"/>
              </a:solidFill>
            </a:endParaRPr>
          </a:p>
        </p:txBody>
      </p:sp>
    </p:spTree>
  </p:cSld>
  <p:clrMapOvr>
    <a:masterClrMapping/>
  </p:clrMapOvr>
  <p:transition>
    <p:strips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0331 013">
            <a:extLst>
              <a:ext uri="{FF2B5EF4-FFF2-40B4-BE49-F238E27FC236}">
                <a16:creationId xmlns:a16="http://schemas.microsoft.com/office/drawing/2014/main" id="{006D5EED-8E16-4F24-B922-1C0810C7194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0727" y="317988"/>
            <a:ext cx="6858000" cy="5143500"/>
          </a:xfrm>
          <a:prstGeom prst="rect">
            <a:avLst/>
          </a:prstGeom>
        </p:spPr>
      </p:pic>
      <p:pic>
        <p:nvPicPr>
          <p:cNvPr id="4" name="Picture 3">
            <a:extLst>
              <a:ext uri="{FF2B5EF4-FFF2-40B4-BE49-F238E27FC236}">
                <a16:creationId xmlns:a16="http://schemas.microsoft.com/office/drawing/2014/main" id="{E55D7107-5328-4EFB-A6F3-411615E26E42}"/>
              </a:ext>
            </a:extLst>
          </p:cNvPr>
          <p:cNvPicPr>
            <a:picLocks noChangeAspect="1"/>
          </p:cNvPicPr>
          <p:nvPr/>
        </p:nvPicPr>
        <p:blipFill rotWithShape="1">
          <a:blip r:embed="rId3"/>
          <a:srcRect l="20471" t="27945" r="23543" b="46697"/>
          <a:stretch/>
        </p:blipFill>
        <p:spPr>
          <a:xfrm>
            <a:off x="5286885" y="4484809"/>
            <a:ext cx="3663684" cy="2148988"/>
          </a:xfrm>
          <a:prstGeom prst="rect">
            <a:avLst/>
          </a:prstGeom>
        </p:spPr>
      </p:pic>
      <p:sp>
        <p:nvSpPr>
          <p:cNvPr id="5" name="Arrow: Down 4">
            <a:extLst>
              <a:ext uri="{FF2B5EF4-FFF2-40B4-BE49-F238E27FC236}">
                <a16:creationId xmlns:a16="http://schemas.microsoft.com/office/drawing/2014/main" id="{19DBBE9D-E1CB-454F-98B4-71CC8F2CF868}"/>
              </a:ext>
            </a:extLst>
          </p:cNvPr>
          <p:cNvSpPr/>
          <p:nvPr/>
        </p:nvSpPr>
        <p:spPr bwMode="auto">
          <a:xfrm rot="2093649">
            <a:off x="7067786" y="5524305"/>
            <a:ext cx="333375" cy="36195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6" name="Star: 5 Points 5">
            <a:extLst>
              <a:ext uri="{FF2B5EF4-FFF2-40B4-BE49-F238E27FC236}">
                <a16:creationId xmlns:a16="http://schemas.microsoft.com/office/drawing/2014/main" id="{F8812E7E-A96B-4337-A97F-6C21610277B2}"/>
              </a:ext>
            </a:extLst>
          </p:cNvPr>
          <p:cNvSpPr/>
          <p:nvPr/>
        </p:nvSpPr>
        <p:spPr bwMode="auto">
          <a:xfrm>
            <a:off x="2867747" y="2017973"/>
            <a:ext cx="243069" cy="266217"/>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87883450"/>
      </p:ext>
    </p:extLst>
  </p:cSld>
  <p:clrMapOvr>
    <a:masterClrMapping/>
  </p:clrMapOvr>
  <p:transition>
    <p:strips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0331 014">
            <a:extLst>
              <a:ext uri="{FF2B5EF4-FFF2-40B4-BE49-F238E27FC236}">
                <a16:creationId xmlns:a16="http://schemas.microsoft.com/office/drawing/2014/main" id="{CFA224B1-0A9F-47DE-B040-07DC4F43C20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0727" y="224203"/>
            <a:ext cx="6858000" cy="5143500"/>
          </a:xfrm>
          <a:prstGeom prst="rect">
            <a:avLst/>
          </a:prstGeom>
        </p:spPr>
      </p:pic>
      <p:pic>
        <p:nvPicPr>
          <p:cNvPr id="4" name="Picture 3">
            <a:extLst>
              <a:ext uri="{FF2B5EF4-FFF2-40B4-BE49-F238E27FC236}">
                <a16:creationId xmlns:a16="http://schemas.microsoft.com/office/drawing/2014/main" id="{8D6EC05C-4C7F-4FA2-89E3-BE37855D6299}"/>
              </a:ext>
            </a:extLst>
          </p:cNvPr>
          <p:cNvPicPr>
            <a:picLocks noChangeAspect="1"/>
          </p:cNvPicPr>
          <p:nvPr/>
        </p:nvPicPr>
        <p:blipFill rotWithShape="1">
          <a:blip r:embed="rId3"/>
          <a:srcRect l="20471" t="27945" r="23543" b="46697"/>
          <a:stretch/>
        </p:blipFill>
        <p:spPr>
          <a:xfrm>
            <a:off x="5286885" y="4484809"/>
            <a:ext cx="3663684" cy="2148988"/>
          </a:xfrm>
          <a:prstGeom prst="rect">
            <a:avLst/>
          </a:prstGeom>
        </p:spPr>
      </p:pic>
      <p:sp>
        <p:nvSpPr>
          <p:cNvPr id="5" name="Arrow: Down 4">
            <a:extLst>
              <a:ext uri="{FF2B5EF4-FFF2-40B4-BE49-F238E27FC236}">
                <a16:creationId xmlns:a16="http://schemas.microsoft.com/office/drawing/2014/main" id="{7769B09D-BF1E-4E76-96E3-3539B66B3B05}"/>
              </a:ext>
            </a:extLst>
          </p:cNvPr>
          <p:cNvSpPr/>
          <p:nvPr/>
        </p:nvSpPr>
        <p:spPr bwMode="auto">
          <a:xfrm rot="8320997">
            <a:off x="7114085" y="5732650"/>
            <a:ext cx="333375" cy="36195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6" name="Star: 5 Points 5">
            <a:extLst>
              <a:ext uri="{FF2B5EF4-FFF2-40B4-BE49-F238E27FC236}">
                <a16:creationId xmlns:a16="http://schemas.microsoft.com/office/drawing/2014/main" id="{D7EB3F5E-E2E0-479B-BB96-3FE449A0187E}"/>
              </a:ext>
            </a:extLst>
          </p:cNvPr>
          <p:cNvSpPr/>
          <p:nvPr/>
        </p:nvSpPr>
        <p:spPr bwMode="auto">
          <a:xfrm>
            <a:off x="3363047" y="2529736"/>
            <a:ext cx="243069" cy="266217"/>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3670794"/>
      </p:ext>
    </p:extLst>
  </p:cSld>
  <p:clrMapOvr>
    <a:masterClrMapping/>
  </p:clrMapOvr>
  <p:transition>
    <p:strips dir="l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0331 015">
            <a:extLst>
              <a:ext uri="{FF2B5EF4-FFF2-40B4-BE49-F238E27FC236}">
                <a16:creationId xmlns:a16="http://schemas.microsoft.com/office/drawing/2014/main" id="{E643D439-5765-4113-AC3A-D581F7F37C8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0727" y="224203"/>
            <a:ext cx="6858000" cy="5143500"/>
          </a:xfrm>
          <a:prstGeom prst="rect">
            <a:avLst/>
          </a:prstGeom>
        </p:spPr>
      </p:pic>
      <p:pic>
        <p:nvPicPr>
          <p:cNvPr id="4" name="Picture 3">
            <a:extLst>
              <a:ext uri="{FF2B5EF4-FFF2-40B4-BE49-F238E27FC236}">
                <a16:creationId xmlns:a16="http://schemas.microsoft.com/office/drawing/2014/main" id="{7EE30553-8297-4B92-95A8-B5579EFA28CF}"/>
              </a:ext>
            </a:extLst>
          </p:cNvPr>
          <p:cNvPicPr>
            <a:picLocks noChangeAspect="1"/>
          </p:cNvPicPr>
          <p:nvPr/>
        </p:nvPicPr>
        <p:blipFill rotWithShape="1">
          <a:blip r:embed="rId3"/>
          <a:srcRect l="20471" t="27945" r="23543" b="46697"/>
          <a:stretch/>
        </p:blipFill>
        <p:spPr>
          <a:xfrm>
            <a:off x="5286885" y="4484809"/>
            <a:ext cx="3663684" cy="2148988"/>
          </a:xfrm>
          <a:prstGeom prst="rect">
            <a:avLst/>
          </a:prstGeom>
        </p:spPr>
      </p:pic>
      <p:sp>
        <p:nvSpPr>
          <p:cNvPr id="5" name="Arrow: Down 4">
            <a:extLst>
              <a:ext uri="{FF2B5EF4-FFF2-40B4-BE49-F238E27FC236}">
                <a16:creationId xmlns:a16="http://schemas.microsoft.com/office/drawing/2014/main" id="{E996F3E8-C96E-4239-85DE-87023ECEFBAE}"/>
              </a:ext>
            </a:extLst>
          </p:cNvPr>
          <p:cNvSpPr/>
          <p:nvPr/>
        </p:nvSpPr>
        <p:spPr bwMode="auto">
          <a:xfrm rot="10800000">
            <a:off x="6952039" y="5819775"/>
            <a:ext cx="333375" cy="36195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6" name="Star: 5 Points 5">
            <a:extLst>
              <a:ext uri="{FF2B5EF4-FFF2-40B4-BE49-F238E27FC236}">
                <a16:creationId xmlns:a16="http://schemas.microsoft.com/office/drawing/2014/main" id="{FECF1E0A-86A5-4F16-863C-F9B04AD85D34}"/>
              </a:ext>
            </a:extLst>
          </p:cNvPr>
          <p:cNvSpPr/>
          <p:nvPr/>
        </p:nvSpPr>
        <p:spPr bwMode="auto">
          <a:xfrm>
            <a:off x="553172" y="2979998"/>
            <a:ext cx="243069" cy="266217"/>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58467681"/>
      </p:ext>
    </p:extLst>
  </p:cSld>
  <p:clrMapOvr>
    <a:masterClrMapping/>
  </p:clrMapOvr>
  <p:transition>
    <p:strips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0331 008">
            <a:extLst>
              <a:ext uri="{FF2B5EF4-FFF2-40B4-BE49-F238E27FC236}">
                <a16:creationId xmlns:a16="http://schemas.microsoft.com/office/drawing/2014/main" id="{D07560F1-AB6E-4C32-9D88-D828A54340D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16200000">
            <a:off x="-810358" y="857250"/>
            <a:ext cx="6858000" cy="5143500"/>
          </a:xfrm>
          <a:prstGeom prst="rect">
            <a:avLst/>
          </a:prstGeom>
        </p:spPr>
      </p:pic>
      <p:pic>
        <p:nvPicPr>
          <p:cNvPr id="4" name="Picture 3">
            <a:extLst>
              <a:ext uri="{FF2B5EF4-FFF2-40B4-BE49-F238E27FC236}">
                <a16:creationId xmlns:a16="http://schemas.microsoft.com/office/drawing/2014/main" id="{BB926F33-8A2B-4218-BB71-6E0E549CB064}"/>
              </a:ext>
            </a:extLst>
          </p:cNvPr>
          <p:cNvPicPr>
            <a:picLocks noChangeAspect="1"/>
          </p:cNvPicPr>
          <p:nvPr/>
        </p:nvPicPr>
        <p:blipFill rotWithShape="1">
          <a:blip r:embed="rId3"/>
          <a:srcRect l="20471" t="27945" r="23543" b="46697"/>
          <a:stretch/>
        </p:blipFill>
        <p:spPr>
          <a:xfrm>
            <a:off x="5286885" y="4484809"/>
            <a:ext cx="3663684" cy="2148988"/>
          </a:xfrm>
          <a:prstGeom prst="rect">
            <a:avLst/>
          </a:prstGeom>
        </p:spPr>
      </p:pic>
      <p:sp>
        <p:nvSpPr>
          <p:cNvPr id="5" name="Arrow: Down 4">
            <a:extLst>
              <a:ext uri="{FF2B5EF4-FFF2-40B4-BE49-F238E27FC236}">
                <a16:creationId xmlns:a16="http://schemas.microsoft.com/office/drawing/2014/main" id="{7A001C07-9E70-43D3-8033-D1B9D3CECE00}"/>
              </a:ext>
            </a:extLst>
          </p:cNvPr>
          <p:cNvSpPr/>
          <p:nvPr/>
        </p:nvSpPr>
        <p:spPr bwMode="auto">
          <a:xfrm rot="21247411">
            <a:off x="7104189" y="4924423"/>
            <a:ext cx="333375" cy="36195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96852193"/>
      </p:ext>
    </p:extLst>
  </p:cSld>
  <p:clrMapOvr>
    <a:masterClrMapping/>
  </p:clrMapOvr>
  <p:transition>
    <p:strips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0331 010">
            <a:extLst>
              <a:ext uri="{FF2B5EF4-FFF2-40B4-BE49-F238E27FC236}">
                <a16:creationId xmlns:a16="http://schemas.microsoft.com/office/drawing/2014/main" id="{E4366C9D-2048-4564-A67C-32955724F67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16200000">
            <a:off x="-713865" y="857250"/>
            <a:ext cx="6858000" cy="5143500"/>
          </a:xfrm>
          <a:prstGeom prst="rect">
            <a:avLst/>
          </a:prstGeom>
        </p:spPr>
      </p:pic>
      <p:pic>
        <p:nvPicPr>
          <p:cNvPr id="4" name="Picture 3">
            <a:extLst>
              <a:ext uri="{FF2B5EF4-FFF2-40B4-BE49-F238E27FC236}">
                <a16:creationId xmlns:a16="http://schemas.microsoft.com/office/drawing/2014/main" id="{D689C2E8-CCF4-4ACF-A6A6-059D97157ACD}"/>
              </a:ext>
            </a:extLst>
          </p:cNvPr>
          <p:cNvPicPr>
            <a:picLocks noChangeAspect="1"/>
          </p:cNvPicPr>
          <p:nvPr/>
        </p:nvPicPr>
        <p:blipFill rotWithShape="1">
          <a:blip r:embed="rId3"/>
          <a:srcRect l="20471" t="27945" r="23543" b="46697"/>
          <a:stretch/>
        </p:blipFill>
        <p:spPr>
          <a:xfrm>
            <a:off x="5286885" y="4484809"/>
            <a:ext cx="3663684" cy="2148988"/>
          </a:xfrm>
          <a:prstGeom prst="rect">
            <a:avLst/>
          </a:prstGeom>
        </p:spPr>
      </p:pic>
      <p:sp>
        <p:nvSpPr>
          <p:cNvPr id="5" name="Arrow: Down 4">
            <a:extLst>
              <a:ext uri="{FF2B5EF4-FFF2-40B4-BE49-F238E27FC236}">
                <a16:creationId xmlns:a16="http://schemas.microsoft.com/office/drawing/2014/main" id="{6D62A55E-C86D-4546-B423-81CEAF8EF22E}"/>
              </a:ext>
            </a:extLst>
          </p:cNvPr>
          <p:cNvSpPr/>
          <p:nvPr/>
        </p:nvSpPr>
        <p:spPr bwMode="auto">
          <a:xfrm rot="20532590">
            <a:off x="6952040" y="4924423"/>
            <a:ext cx="333375" cy="36195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74857375"/>
      </p:ext>
    </p:extLst>
  </p:cSld>
  <p:clrMapOvr>
    <a:masterClrMapping/>
  </p:clrMapOvr>
  <p:transition>
    <p:strips dir="l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15</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38100" y="0"/>
            <a:ext cx="9086850" cy="876300"/>
          </a:xfrm>
          <a:noFill/>
          <a:ln/>
        </p:spPr>
        <p:txBody>
          <a:bodyPr lIns="92075" tIns="46038" rIns="92075" bIns="46038" anchor="b"/>
          <a:lstStyle/>
          <a:p>
            <a:r>
              <a:rPr lang="en-US" altLang="en-US" sz="4000" dirty="0">
                <a:solidFill>
                  <a:srgbClr val="0070C0"/>
                </a:solidFill>
              </a:rPr>
              <a:t>Brief Use History</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270730" y="962025"/>
            <a:ext cx="8602540" cy="1104900"/>
          </a:xfrm>
          <a:noFill/>
          <a:ln/>
        </p:spPr>
        <p:txBody>
          <a:bodyPr lIns="92075" tIns="46038" rIns="92075" bIns="46038"/>
          <a:lstStyle/>
          <a:p>
            <a:r>
              <a:rPr lang="en-US" altLang="en-US" sz="2000" b="1" dirty="0"/>
              <a:t>(1980) David </a:t>
            </a:r>
            <a:r>
              <a:rPr lang="en-US" altLang="en-US" sz="2000" b="1" dirty="0" err="1"/>
              <a:t>Slawson</a:t>
            </a:r>
            <a:r>
              <a:rPr lang="en-US" altLang="en-US" sz="2000" b="1" dirty="0"/>
              <a:t> home occupation permit for massage and hot tub use;</a:t>
            </a:r>
          </a:p>
          <a:p>
            <a:endParaRPr lang="en-US" altLang="en-US" sz="2000" b="1" dirty="0"/>
          </a:p>
          <a:p>
            <a:r>
              <a:rPr lang="en-US" altLang="en-US" sz="2000" b="1" dirty="0"/>
              <a:t>(1981) Increased clientele and staff leads to first conditional use case CU 32-81, approved with conditions limiting use to 15 guests, requiring 20 off-street parking spaces, 10 bike spaces, adherence to Noise Ordinance, subsidized transit passes for employees, and “no new construction shall take place”;</a:t>
            </a:r>
          </a:p>
          <a:p>
            <a:endParaRPr lang="en-US" altLang="en-US" sz="2000" b="1" dirty="0"/>
          </a:p>
          <a:p>
            <a:r>
              <a:rPr lang="en-US" altLang="en-US" sz="2000" b="1" dirty="0"/>
              <a:t>(1982) Renewal of conditional use request via CU 26-82 for “permanent conditional use approval to continue sauna, hot-tub and massage therapy services” and also “relaxation and health counseling and a ‘tea house’ food service”, and including a request that “limitations to the number of people servable per hour be omitted”.</a:t>
            </a:r>
          </a:p>
          <a:p>
            <a:endParaRPr lang="en-US" altLang="en-US" sz="2000" b="1" dirty="0"/>
          </a:p>
          <a:p>
            <a:pPr>
              <a:buFontTx/>
              <a:buNone/>
            </a:pPr>
            <a:endParaRPr lang="en-US" altLang="en-US" sz="2000" dirty="0"/>
          </a:p>
          <a:p>
            <a:pPr algn="just">
              <a:buFontTx/>
              <a:buNone/>
            </a:pPr>
            <a:endParaRPr lang="en-US" altLang="en-US" sz="2000" dirty="0"/>
          </a:p>
        </p:txBody>
      </p:sp>
    </p:spTree>
    <p:extLst>
      <p:ext uri="{BB962C8B-B14F-4D97-AF65-F5344CB8AC3E}">
        <p14:creationId xmlns:p14="http://schemas.microsoft.com/office/powerpoint/2010/main" val="4086799137"/>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 calcmode="lin" valueType="num">
                                      <p:cBhvr additive="base">
                                        <p:cTn id="13"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anim calcmode="lin" valueType="num">
                                      <p:cBhvr additive="base">
                                        <p:cTn id="19"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16</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38100" y="0"/>
            <a:ext cx="9086850" cy="760553"/>
          </a:xfrm>
          <a:noFill/>
          <a:ln/>
        </p:spPr>
        <p:txBody>
          <a:bodyPr lIns="92075" tIns="46038" rIns="92075" bIns="46038" anchor="b"/>
          <a:lstStyle/>
          <a:p>
            <a:r>
              <a:rPr lang="en-US" altLang="en-US" sz="4000" dirty="0">
                <a:solidFill>
                  <a:srgbClr val="0070C0"/>
                </a:solidFill>
              </a:rPr>
              <a:t>Brief Use History, cont’d.</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3728621" y="760553"/>
            <a:ext cx="5196303" cy="1104900"/>
          </a:xfrm>
          <a:noFill/>
          <a:ln/>
        </p:spPr>
        <p:txBody>
          <a:bodyPr lIns="92075" tIns="46038" rIns="92075" bIns="46038"/>
          <a:lstStyle/>
          <a:p>
            <a:r>
              <a:rPr lang="en-US" altLang="en-US" sz="2000" b="1" dirty="0"/>
              <a:t>(1982) CU 26-82 Hearings Officer approved the request and included conditions A through J.  For limitations on the intensity of the use, the following conditions were imposed:</a:t>
            </a:r>
          </a:p>
          <a:p>
            <a:pPr lvl="1"/>
            <a:r>
              <a:rPr lang="en-US" altLang="en-US" sz="2000" b="1" dirty="0"/>
              <a:t>A. “</a:t>
            </a:r>
            <a:r>
              <a:rPr lang="en-US" altLang="en-US" sz="2000" b="1" i="1" dirty="0"/>
              <a:t>No more people may use this facility (including all activities in all 3 houses) than can be accommodated without creating undue noise or disturbance to surrounding residences</a:t>
            </a:r>
            <a:r>
              <a:rPr lang="en-US" altLang="en-US" sz="2000" b="1" dirty="0"/>
              <a:t>”;</a:t>
            </a:r>
          </a:p>
          <a:p>
            <a:pPr lvl="1"/>
            <a:r>
              <a:rPr lang="en-US" altLang="en-US" sz="2000" b="1" dirty="0"/>
              <a:t>C. “</a:t>
            </a:r>
            <a:r>
              <a:rPr lang="en-US" altLang="en-US" sz="2000" b="1" i="1" dirty="0"/>
              <a:t>Hours of operation shall be limited to 8:00am to 11:00pm</a:t>
            </a:r>
            <a:r>
              <a:rPr lang="en-US" altLang="en-US" sz="2000" b="1" dirty="0"/>
              <a:t>”; and</a:t>
            </a:r>
          </a:p>
          <a:p>
            <a:pPr lvl="1"/>
            <a:r>
              <a:rPr lang="en-US" altLang="en-US" sz="2000" b="1" dirty="0"/>
              <a:t>I. “</a:t>
            </a:r>
            <a:r>
              <a:rPr lang="en-US" altLang="en-US" sz="2000" b="1" i="1" dirty="0"/>
              <a:t>No new exterior construction shall take place</a:t>
            </a:r>
            <a:r>
              <a:rPr lang="en-US" altLang="en-US" sz="2000" b="1" dirty="0"/>
              <a:t>”.</a:t>
            </a:r>
          </a:p>
          <a:p>
            <a:endParaRPr lang="en-US" altLang="en-US" sz="2000" b="1" dirty="0"/>
          </a:p>
          <a:p>
            <a:endParaRPr lang="en-US" altLang="en-US" sz="2000" b="1" dirty="0"/>
          </a:p>
          <a:p>
            <a:pPr>
              <a:buFontTx/>
              <a:buNone/>
            </a:pPr>
            <a:endParaRPr lang="en-US" altLang="en-US" sz="2000" dirty="0"/>
          </a:p>
          <a:p>
            <a:pPr algn="just">
              <a:buFontTx/>
              <a:buNone/>
            </a:pPr>
            <a:endParaRPr lang="en-US" altLang="en-US" sz="2000" dirty="0"/>
          </a:p>
        </p:txBody>
      </p:sp>
      <p:pic>
        <p:nvPicPr>
          <p:cNvPr id="5" name="Picture 4">
            <a:extLst>
              <a:ext uri="{FF2B5EF4-FFF2-40B4-BE49-F238E27FC236}">
                <a16:creationId xmlns:a16="http://schemas.microsoft.com/office/drawing/2014/main" id="{846A92C2-DCBC-4562-88D9-E7408EAFC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370" y="1239191"/>
            <a:ext cx="3384251" cy="4379618"/>
          </a:xfrm>
          <a:prstGeom prst="rect">
            <a:avLst/>
          </a:prstGeom>
        </p:spPr>
      </p:pic>
    </p:spTree>
    <p:extLst>
      <p:ext uri="{BB962C8B-B14F-4D97-AF65-F5344CB8AC3E}">
        <p14:creationId xmlns:p14="http://schemas.microsoft.com/office/powerpoint/2010/main" val="4154239565"/>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anim calcmode="lin" valueType="num">
                                      <p:cBhvr additive="base">
                                        <p:cTn id="11"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anim calcmode="lin" valueType="num">
                                      <p:cBhvr additive="base">
                                        <p:cTn id="15"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29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anim calcmode="lin" valueType="num">
                                      <p:cBhvr additive="base">
                                        <p:cTn id="19"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17</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38100" y="0"/>
            <a:ext cx="9086850" cy="876300"/>
          </a:xfrm>
          <a:noFill/>
          <a:ln/>
        </p:spPr>
        <p:txBody>
          <a:bodyPr lIns="92075" tIns="46038" rIns="92075" bIns="46038" anchor="b"/>
          <a:lstStyle/>
          <a:p>
            <a:r>
              <a:rPr lang="en-US" altLang="en-US" sz="4000" dirty="0">
                <a:solidFill>
                  <a:srgbClr val="0070C0"/>
                </a:solidFill>
              </a:rPr>
              <a:t>Staff Report/Recommendation</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238125" y="1084403"/>
            <a:ext cx="8686800" cy="1104900"/>
          </a:xfrm>
          <a:noFill/>
          <a:ln/>
        </p:spPr>
        <p:txBody>
          <a:bodyPr lIns="92075" tIns="46038" rIns="92075" bIns="46038"/>
          <a:lstStyle/>
          <a:p>
            <a:pPr marL="0" indent="0">
              <a:buNone/>
            </a:pPr>
            <a:r>
              <a:rPr lang="en-US" altLang="en-US" sz="2000" b="1" dirty="0"/>
              <a:t>Proposal as reviewed was for no changes to the use, but only to remove parking.  Only letters of support prior to hearing. </a:t>
            </a:r>
          </a:p>
          <a:p>
            <a:pPr marL="0" indent="0">
              <a:buNone/>
            </a:pPr>
            <a:r>
              <a:rPr lang="en-US" altLang="en-US" sz="2000" b="1" dirty="0"/>
              <a:t>Staff recommended conditional approval, with no analysis done of any increase or changes to the intensity of activity at the site over time.  Conditions of approval included the following:</a:t>
            </a:r>
          </a:p>
          <a:p>
            <a:pPr marL="0" indent="0">
              <a:buNone/>
            </a:pPr>
            <a:endParaRPr lang="en-US" altLang="en-US" sz="900" dirty="0"/>
          </a:p>
          <a:p>
            <a:pPr marL="457200" indent="-457200">
              <a:buFont typeface="+mj-lt"/>
              <a:buAutoNum type="alphaUcPeriod"/>
            </a:pPr>
            <a:r>
              <a:rPr lang="en-US" altLang="en-US" sz="1800" dirty="0"/>
              <a:t>Standard case number listing on future permits;</a:t>
            </a:r>
          </a:p>
          <a:p>
            <a:pPr marL="457200" indent="-457200">
              <a:buFont typeface="+mj-lt"/>
              <a:buAutoNum type="alphaUcPeriod"/>
            </a:pPr>
            <a:r>
              <a:rPr lang="en-US" altLang="en-US" sz="1800" dirty="0">
                <a:solidFill>
                  <a:schemeClr val="tx2"/>
                </a:solidFill>
              </a:rPr>
              <a:t>Temporary “maintenance/storage” and “meditation area” structures must be removed.  </a:t>
            </a:r>
            <a:r>
              <a:rPr lang="en-US" altLang="en-US" sz="1800" dirty="0"/>
              <a:t>“Storage 5 x 9 foot” structure may remain;</a:t>
            </a:r>
          </a:p>
          <a:p>
            <a:pPr marL="457200" indent="-457200">
              <a:buFont typeface="+mj-lt"/>
              <a:buAutoNum type="alphaUcPeriod"/>
            </a:pPr>
            <a:r>
              <a:rPr lang="en-US" altLang="en-US" sz="1800" dirty="0"/>
              <a:t>Maintenance and repair of existing structures allowed, except removal of two under condition B.  Expansions in the future trigger a Type II (≤10% increase) or Type III (&gt;10% increase) conditional use review;</a:t>
            </a:r>
          </a:p>
          <a:p>
            <a:pPr marL="457200" indent="-457200">
              <a:buFont typeface="+mj-lt"/>
              <a:buAutoNum type="alphaUcPeriod"/>
            </a:pPr>
            <a:r>
              <a:rPr lang="en-US" altLang="en-US" sz="1800" dirty="0"/>
              <a:t>Title 18 noise impacts, code references, and complaint protocol for neighborhood noise concerns;</a:t>
            </a:r>
          </a:p>
          <a:p>
            <a:pPr marL="457200" indent="-457200">
              <a:buFont typeface="+mj-lt"/>
              <a:buAutoNum type="alphaUcPeriod"/>
            </a:pPr>
            <a:r>
              <a:rPr lang="en-US" altLang="en-US" sz="1800" dirty="0"/>
              <a:t>Clarification of deleted and continuing conditions from CU 26-82.</a:t>
            </a:r>
          </a:p>
          <a:p>
            <a:pPr marL="0" indent="0">
              <a:buNone/>
            </a:pPr>
            <a:endParaRPr lang="en-US" altLang="en-US" sz="900" b="1" dirty="0"/>
          </a:p>
          <a:p>
            <a:pPr marL="0" indent="0">
              <a:buNone/>
            </a:pPr>
            <a:r>
              <a:rPr lang="en-US" altLang="en-US" sz="1800" i="1" dirty="0">
                <a:solidFill>
                  <a:srgbClr val="7030A0"/>
                </a:solidFill>
              </a:rPr>
              <a:t>Out-dated conditions (massage licensure, city and state codes, 1982 occupancy permit issuance) were deleted.</a:t>
            </a:r>
          </a:p>
          <a:p>
            <a:endParaRPr lang="en-US" altLang="en-US" sz="2000" b="1" dirty="0"/>
          </a:p>
          <a:p>
            <a:pPr>
              <a:buFontTx/>
              <a:buNone/>
            </a:pPr>
            <a:endParaRPr lang="en-US" altLang="en-US" sz="2000" dirty="0"/>
          </a:p>
          <a:p>
            <a:pPr algn="just">
              <a:buFontTx/>
              <a:buNone/>
            </a:pPr>
            <a:endParaRPr lang="en-US" altLang="en-US" sz="2000" dirty="0"/>
          </a:p>
        </p:txBody>
      </p:sp>
    </p:spTree>
    <p:extLst>
      <p:ext uri="{BB962C8B-B14F-4D97-AF65-F5344CB8AC3E}">
        <p14:creationId xmlns:p14="http://schemas.microsoft.com/office/powerpoint/2010/main" val="675489676"/>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anim calcmode="lin" valueType="num">
                                      <p:cBhvr additive="base">
                                        <p:cTn id="19"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4" end="4"/>
                                            </p:txEl>
                                          </p:spTgt>
                                        </p:tgtEl>
                                        <p:attrNameLst>
                                          <p:attrName>style.visibility</p:attrName>
                                        </p:attrNameLst>
                                      </p:cBhvr>
                                      <p:to>
                                        <p:strVal val="visible"/>
                                      </p:to>
                                    </p:set>
                                    <p:anim calcmode="lin" valueType="num">
                                      <p:cBhvr additive="base">
                                        <p:cTn id="25"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 calcmode="lin" valueType="num">
                                      <p:cBhvr additive="base">
                                        <p:cTn id="31"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1">
                                            <p:txEl>
                                              <p:pRg st="6" end="6"/>
                                            </p:txEl>
                                          </p:spTgt>
                                        </p:tgtEl>
                                        <p:attrNameLst>
                                          <p:attrName>style.visibility</p:attrName>
                                        </p:attrNameLst>
                                      </p:cBhvr>
                                      <p:to>
                                        <p:strVal val="visible"/>
                                      </p:to>
                                    </p:set>
                                    <p:anim calcmode="lin" valueType="num">
                                      <p:cBhvr additive="base">
                                        <p:cTn id="37"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1">
                                            <p:txEl>
                                              <p:pRg st="7" end="7"/>
                                            </p:txEl>
                                          </p:spTgt>
                                        </p:tgtEl>
                                        <p:attrNameLst>
                                          <p:attrName>style.visibility</p:attrName>
                                        </p:attrNameLst>
                                      </p:cBhvr>
                                      <p:to>
                                        <p:strVal val="visible"/>
                                      </p:to>
                                    </p:set>
                                    <p:anim calcmode="lin" valueType="num">
                                      <p:cBhvr additive="base">
                                        <p:cTn id="43" dur="5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291">
                                            <p:txEl>
                                              <p:pRg st="9" end="9"/>
                                            </p:txEl>
                                          </p:spTgt>
                                        </p:tgtEl>
                                        <p:attrNameLst>
                                          <p:attrName>style.visibility</p:attrName>
                                        </p:attrNameLst>
                                      </p:cBhvr>
                                      <p:to>
                                        <p:strVal val="visible"/>
                                      </p:to>
                                    </p:set>
                                    <p:anim calcmode="lin" valueType="num">
                                      <p:cBhvr additive="base">
                                        <p:cTn id="49" dur="500" fill="hold"/>
                                        <p:tgtEl>
                                          <p:spTgt spid="12291">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18</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38100" y="0"/>
            <a:ext cx="9086850" cy="876300"/>
          </a:xfrm>
          <a:noFill/>
          <a:ln/>
        </p:spPr>
        <p:txBody>
          <a:bodyPr lIns="92075" tIns="46038" rIns="92075" bIns="46038" anchor="b"/>
          <a:lstStyle/>
          <a:p>
            <a:r>
              <a:rPr lang="en-US" altLang="en-US" sz="4000" dirty="0">
                <a:solidFill>
                  <a:srgbClr val="0070C0"/>
                </a:solidFill>
              </a:rPr>
              <a:t>Public Hearing (11/26/18)</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238125" y="876300"/>
            <a:ext cx="8686800" cy="1104900"/>
          </a:xfrm>
          <a:noFill/>
          <a:ln/>
        </p:spPr>
        <p:txBody>
          <a:bodyPr lIns="92075" tIns="46038" rIns="92075" bIns="46038"/>
          <a:lstStyle/>
          <a:p>
            <a:pPr marL="0" indent="0">
              <a:buNone/>
            </a:pPr>
            <a:r>
              <a:rPr lang="en-US" altLang="en-US" sz="2000" b="1" dirty="0"/>
              <a:t>Staff and three representatives from the applicant testified.</a:t>
            </a:r>
          </a:p>
          <a:p>
            <a:pPr marL="0" indent="0">
              <a:buNone/>
            </a:pPr>
            <a:r>
              <a:rPr lang="en-US" altLang="en-US" sz="2000" b="1" dirty="0"/>
              <a:t>21 supporters testified.  6 in opposition testified.  Record held open for new information and rebuttal after hearing.</a:t>
            </a:r>
          </a:p>
          <a:p>
            <a:pPr marL="0" indent="0">
              <a:buNone/>
            </a:pPr>
            <a:endParaRPr lang="en-US" altLang="en-US" sz="2000" b="1" dirty="0"/>
          </a:p>
          <a:p>
            <a:pPr marL="0" indent="0">
              <a:buNone/>
            </a:pPr>
            <a:r>
              <a:rPr lang="en-US" altLang="en-US" sz="2000" b="1" dirty="0"/>
              <a:t>SUPPORTERS of the proposal – Summary of Comments:</a:t>
            </a:r>
          </a:p>
          <a:p>
            <a:r>
              <a:rPr lang="en-US" altLang="en-US" sz="2000" dirty="0"/>
              <a:t>Use provides valuable health services, classes, seminars, etc.;</a:t>
            </a:r>
          </a:p>
          <a:p>
            <a:r>
              <a:rPr lang="en-US" altLang="en-US" sz="2000" dirty="0"/>
              <a:t>Noise controlled with quiet hours and staff patrols;</a:t>
            </a:r>
          </a:p>
          <a:p>
            <a:r>
              <a:rPr lang="en-US" altLang="en-US" sz="2000" dirty="0"/>
              <a:t>Many clients walk, bike or take transit;</a:t>
            </a:r>
          </a:p>
          <a:p>
            <a:r>
              <a:rPr lang="en-US" altLang="en-US" sz="2000" dirty="0"/>
              <a:t>Discounts offered for not arriving by car;</a:t>
            </a:r>
          </a:p>
          <a:p>
            <a:r>
              <a:rPr lang="en-US" altLang="en-US" sz="2000" dirty="0"/>
              <a:t>Space hosts organizations and groups who could not find a home elsewhere, often for free, very welcome/opening;</a:t>
            </a:r>
          </a:p>
          <a:p>
            <a:r>
              <a:rPr lang="en-US" altLang="en-US" sz="2000" dirty="0"/>
              <a:t>Parking lot was rarely used, on-street parking is available;</a:t>
            </a:r>
          </a:p>
          <a:p>
            <a:r>
              <a:rPr lang="en-US" altLang="en-US" sz="2000" dirty="0"/>
              <a:t>Facility should not be punished for business growth on 28</a:t>
            </a:r>
            <a:r>
              <a:rPr lang="en-US" altLang="en-US" sz="2000" baseline="30000" dirty="0"/>
              <a:t>th</a:t>
            </a:r>
            <a:r>
              <a:rPr lang="en-US" altLang="en-US" sz="2000" dirty="0"/>
              <a:t>/Burnside, or apartments built by-right with no parking; and</a:t>
            </a:r>
          </a:p>
          <a:p>
            <a:r>
              <a:rPr lang="en-US" altLang="en-US" sz="2000" dirty="0"/>
              <a:t>Facility has deep community ties, provides a peaceful oasis in town.</a:t>
            </a:r>
          </a:p>
          <a:p>
            <a:pPr algn="just">
              <a:buFontTx/>
              <a:buNone/>
            </a:pPr>
            <a:endParaRPr lang="en-US" altLang="en-US" sz="2000" dirty="0"/>
          </a:p>
        </p:txBody>
      </p:sp>
    </p:spTree>
    <p:extLst>
      <p:ext uri="{BB962C8B-B14F-4D97-AF65-F5344CB8AC3E}">
        <p14:creationId xmlns:p14="http://schemas.microsoft.com/office/powerpoint/2010/main" val="2479458759"/>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anim calcmode="lin" valueType="num">
                                      <p:cBhvr additive="base">
                                        <p:cTn id="19"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4" end="4"/>
                                            </p:txEl>
                                          </p:spTgt>
                                        </p:tgtEl>
                                        <p:attrNameLst>
                                          <p:attrName>style.visibility</p:attrName>
                                        </p:attrNameLst>
                                      </p:cBhvr>
                                      <p:to>
                                        <p:strVal val="visible"/>
                                      </p:to>
                                    </p:set>
                                    <p:anim calcmode="lin" valueType="num">
                                      <p:cBhvr additive="base">
                                        <p:cTn id="25"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 calcmode="lin" valueType="num">
                                      <p:cBhvr additive="base">
                                        <p:cTn id="31"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1">
                                            <p:txEl>
                                              <p:pRg st="6" end="6"/>
                                            </p:txEl>
                                          </p:spTgt>
                                        </p:tgtEl>
                                        <p:attrNameLst>
                                          <p:attrName>style.visibility</p:attrName>
                                        </p:attrNameLst>
                                      </p:cBhvr>
                                      <p:to>
                                        <p:strVal val="visible"/>
                                      </p:to>
                                    </p:set>
                                    <p:anim calcmode="lin" valueType="num">
                                      <p:cBhvr additive="base">
                                        <p:cTn id="37"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1">
                                            <p:txEl>
                                              <p:pRg st="7" end="7"/>
                                            </p:txEl>
                                          </p:spTgt>
                                        </p:tgtEl>
                                        <p:attrNameLst>
                                          <p:attrName>style.visibility</p:attrName>
                                        </p:attrNameLst>
                                      </p:cBhvr>
                                      <p:to>
                                        <p:strVal val="visible"/>
                                      </p:to>
                                    </p:set>
                                    <p:anim calcmode="lin" valueType="num">
                                      <p:cBhvr additive="base">
                                        <p:cTn id="43" dur="5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291">
                                            <p:txEl>
                                              <p:pRg st="8" end="8"/>
                                            </p:txEl>
                                          </p:spTgt>
                                        </p:tgtEl>
                                        <p:attrNameLst>
                                          <p:attrName>style.visibility</p:attrName>
                                        </p:attrNameLst>
                                      </p:cBhvr>
                                      <p:to>
                                        <p:strVal val="visible"/>
                                      </p:to>
                                    </p:set>
                                    <p:anim calcmode="lin" valueType="num">
                                      <p:cBhvr additive="base">
                                        <p:cTn id="49" dur="5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291">
                                            <p:txEl>
                                              <p:pRg st="9" end="9"/>
                                            </p:txEl>
                                          </p:spTgt>
                                        </p:tgtEl>
                                        <p:attrNameLst>
                                          <p:attrName>style.visibility</p:attrName>
                                        </p:attrNameLst>
                                      </p:cBhvr>
                                      <p:to>
                                        <p:strVal val="visible"/>
                                      </p:to>
                                    </p:set>
                                    <p:anim calcmode="lin" valueType="num">
                                      <p:cBhvr additive="base">
                                        <p:cTn id="55" dur="500" fill="hold"/>
                                        <p:tgtEl>
                                          <p:spTgt spid="12291">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29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291">
                                            <p:txEl>
                                              <p:pRg st="10" end="10"/>
                                            </p:txEl>
                                          </p:spTgt>
                                        </p:tgtEl>
                                        <p:attrNameLst>
                                          <p:attrName>style.visibility</p:attrName>
                                        </p:attrNameLst>
                                      </p:cBhvr>
                                      <p:to>
                                        <p:strVal val="visible"/>
                                      </p:to>
                                    </p:set>
                                    <p:anim calcmode="lin" valueType="num">
                                      <p:cBhvr additive="base">
                                        <p:cTn id="61" dur="500" fill="hold"/>
                                        <p:tgtEl>
                                          <p:spTgt spid="12291">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2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291">
                                            <p:txEl>
                                              <p:pRg st="11" end="11"/>
                                            </p:txEl>
                                          </p:spTgt>
                                        </p:tgtEl>
                                        <p:attrNameLst>
                                          <p:attrName>style.visibility</p:attrName>
                                        </p:attrNameLst>
                                      </p:cBhvr>
                                      <p:to>
                                        <p:strVal val="visible"/>
                                      </p:to>
                                    </p:set>
                                    <p:anim calcmode="lin" valueType="num">
                                      <p:cBhvr additive="base">
                                        <p:cTn id="67" dur="500" fill="hold"/>
                                        <p:tgtEl>
                                          <p:spTgt spid="12291">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29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19</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38100" y="0"/>
            <a:ext cx="9086850" cy="876300"/>
          </a:xfrm>
          <a:noFill/>
          <a:ln/>
        </p:spPr>
        <p:txBody>
          <a:bodyPr lIns="92075" tIns="46038" rIns="92075" bIns="46038" anchor="b"/>
          <a:lstStyle/>
          <a:p>
            <a:r>
              <a:rPr lang="en-US" altLang="en-US" sz="4000" dirty="0">
                <a:solidFill>
                  <a:srgbClr val="0070C0"/>
                </a:solidFill>
              </a:rPr>
              <a:t>Public Hearing, cont’d.</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238125" y="876300"/>
            <a:ext cx="8686800" cy="1104900"/>
          </a:xfrm>
          <a:noFill/>
          <a:ln/>
        </p:spPr>
        <p:txBody>
          <a:bodyPr lIns="92075" tIns="46038" rIns="92075" bIns="46038"/>
          <a:lstStyle/>
          <a:p>
            <a:pPr marL="0" indent="0">
              <a:buNone/>
            </a:pPr>
            <a:r>
              <a:rPr lang="en-US" altLang="en-US" sz="2000" b="1" dirty="0"/>
              <a:t>OPPONENTS of the proposal – Summary of Comments:</a:t>
            </a:r>
          </a:p>
          <a:p>
            <a:r>
              <a:rPr lang="en-US" altLang="en-US" sz="2000" dirty="0"/>
              <a:t>Use has expanded over the years, has a commercial character;</a:t>
            </a:r>
          </a:p>
          <a:p>
            <a:r>
              <a:rPr lang="en-US" altLang="en-US" sz="2000" dirty="0"/>
              <a:t>Noise and late hours detract from the residential character of the area, and evening hours should be reduced/eliminated;</a:t>
            </a:r>
          </a:p>
          <a:p>
            <a:r>
              <a:rPr lang="en-US" altLang="en-US" sz="2000" dirty="0"/>
              <a:t>Parking availability and traffic safety concerns;</a:t>
            </a:r>
          </a:p>
          <a:p>
            <a:r>
              <a:rPr lang="en-US" altLang="en-US" sz="2000" dirty="0"/>
              <a:t>Activity exceeds that of a community center, and functions more like a medical office, which is prohibited in R zones;</a:t>
            </a:r>
          </a:p>
          <a:p>
            <a:r>
              <a:rPr lang="en-US" altLang="en-US" sz="2000" dirty="0"/>
              <a:t>Original conditions of approval  preventing new construction ignored;</a:t>
            </a:r>
          </a:p>
          <a:p>
            <a:r>
              <a:rPr lang="en-US" altLang="en-US" sz="2000" dirty="0"/>
              <a:t>Parking study did not evaluate all the uses operating at the site;</a:t>
            </a:r>
          </a:p>
          <a:p>
            <a:r>
              <a:rPr lang="en-US" altLang="en-US" sz="2000" dirty="0"/>
              <a:t>Facility lost their non-profit status in the past, corrected after Code Compliance action in 2007 led to renewed non-profit status; and</a:t>
            </a:r>
          </a:p>
          <a:p>
            <a:r>
              <a:rPr lang="en-US" altLang="en-US" sz="2000" dirty="0"/>
              <a:t>Don’t want to “close it down”, but scale of activity should be reduced.</a:t>
            </a:r>
          </a:p>
        </p:txBody>
      </p:sp>
    </p:spTree>
    <p:extLst>
      <p:ext uri="{BB962C8B-B14F-4D97-AF65-F5344CB8AC3E}">
        <p14:creationId xmlns:p14="http://schemas.microsoft.com/office/powerpoint/2010/main" val="3432480993"/>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1">
                                            <p:txEl>
                                              <p:pRg st="6" end="6"/>
                                            </p:txEl>
                                          </p:spTgt>
                                        </p:tgtEl>
                                        <p:attrNameLst>
                                          <p:attrName>style.visibility</p:attrName>
                                        </p:attrNameLst>
                                      </p:cBhvr>
                                      <p:to>
                                        <p:strVal val="visible"/>
                                      </p:to>
                                    </p:set>
                                    <p:anim calcmode="lin" valueType="num">
                                      <p:cBhvr additive="base">
                                        <p:cTn id="43"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291">
                                            <p:txEl>
                                              <p:pRg st="7" end="7"/>
                                            </p:txEl>
                                          </p:spTgt>
                                        </p:tgtEl>
                                        <p:attrNameLst>
                                          <p:attrName>style.visibility</p:attrName>
                                        </p:attrNameLst>
                                      </p:cBhvr>
                                      <p:to>
                                        <p:strVal val="visible"/>
                                      </p:to>
                                    </p:set>
                                    <p:anim calcmode="lin" valueType="num">
                                      <p:cBhvr additive="base">
                                        <p:cTn id="49" dur="5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291">
                                            <p:txEl>
                                              <p:pRg st="8" end="8"/>
                                            </p:txEl>
                                          </p:spTgt>
                                        </p:tgtEl>
                                        <p:attrNameLst>
                                          <p:attrName>style.visibility</p:attrName>
                                        </p:attrNameLst>
                                      </p:cBhvr>
                                      <p:to>
                                        <p:strVal val="visible"/>
                                      </p:to>
                                    </p:set>
                                    <p:anim calcmode="lin" valueType="num">
                                      <p:cBhvr additive="base">
                                        <p:cTn id="55" dur="5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29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AC43229-81D3-4E5D-B2CE-C61A4BE2AA99}"/>
              </a:ext>
            </a:extLst>
          </p:cNvPr>
          <p:cNvSpPr>
            <a:spLocks noGrp="1"/>
          </p:cNvSpPr>
          <p:nvPr>
            <p:ph type="sldNum" sz="quarter" idx="12"/>
          </p:nvPr>
        </p:nvSpPr>
        <p:spPr/>
        <p:txBody>
          <a:bodyPr/>
          <a:lstStyle/>
          <a:p>
            <a:fld id="{55C71C93-09A7-440D-B751-C2A489945D1D}" type="slidenum">
              <a:rPr lang="en-US" altLang="en-US"/>
              <a:pPr/>
              <a:t>2</a:t>
            </a:fld>
            <a:endParaRPr lang="en-US" altLang="en-US"/>
          </a:p>
        </p:txBody>
      </p:sp>
      <p:sp>
        <p:nvSpPr>
          <p:cNvPr id="6146" name="Rectangle 2">
            <a:extLst>
              <a:ext uri="{FF2B5EF4-FFF2-40B4-BE49-F238E27FC236}">
                <a16:creationId xmlns:a16="http://schemas.microsoft.com/office/drawing/2014/main" id="{BA64EDF6-1165-41D5-8430-864BCD0EC448}"/>
              </a:ext>
            </a:extLst>
          </p:cNvPr>
          <p:cNvSpPr>
            <a:spLocks noGrp="1" noChangeArrowheads="1"/>
          </p:cNvSpPr>
          <p:nvPr>
            <p:ph type="title"/>
          </p:nvPr>
        </p:nvSpPr>
        <p:spPr>
          <a:xfrm>
            <a:off x="0" y="228600"/>
            <a:ext cx="9144000" cy="685800"/>
          </a:xfrm>
          <a:noFill/>
          <a:ln/>
        </p:spPr>
        <p:txBody>
          <a:bodyPr lIns="92075" tIns="46038" rIns="92075" bIns="46038" anchor="b"/>
          <a:lstStyle/>
          <a:p>
            <a:r>
              <a:rPr lang="en-US" altLang="en-US" sz="4000" dirty="0">
                <a:solidFill>
                  <a:srgbClr val="0070C0"/>
                </a:solidFill>
              </a:rPr>
              <a:t>Summary of the Proposal</a:t>
            </a:r>
            <a:endParaRPr lang="en-US" altLang="en-US" sz="4800" dirty="0">
              <a:solidFill>
                <a:srgbClr val="0070C0"/>
              </a:solidFill>
            </a:endParaRPr>
          </a:p>
        </p:txBody>
      </p:sp>
      <p:sp>
        <p:nvSpPr>
          <p:cNvPr id="6147" name="Rectangle 3">
            <a:extLst>
              <a:ext uri="{FF2B5EF4-FFF2-40B4-BE49-F238E27FC236}">
                <a16:creationId xmlns:a16="http://schemas.microsoft.com/office/drawing/2014/main" id="{76CAAF86-FA4B-46AB-81E4-972902CAF693}"/>
              </a:ext>
            </a:extLst>
          </p:cNvPr>
          <p:cNvSpPr>
            <a:spLocks noGrp="1" noChangeArrowheads="1"/>
          </p:cNvSpPr>
          <p:nvPr>
            <p:ph type="body" idx="1"/>
          </p:nvPr>
        </p:nvSpPr>
        <p:spPr>
          <a:xfrm>
            <a:off x="266700" y="914400"/>
            <a:ext cx="8610600" cy="5067300"/>
          </a:xfrm>
          <a:noFill/>
          <a:ln/>
        </p:spPr>
        <p:txBody>
          <a:bodyPr lIns="92075" tIns="46038" rIns="92075" bIns="46038"/>
          <a:lstStyle/>
          <a:p>
            <a:r>
              <a:rPr lang="en-US" altLang="en-US" sz="2400" b="1" dirty="0"/>
              <a:t>Everett House Community Healing Center (Everett House) sought to eliminate 1982 condition of approval to provide off-street parking;</a:t>
            </a:r>
          </a:p>
          <a:p>
            <a:r>
              <a:rPr lang="en-US" altLang="en-US" sz="2400" b="1" dirty="0"/>
              <a:t>Staff recommended conditional approval, with clean-up of unenforceable and vague language from CU 26-82, as discussed with the applicant at the Pre-Application Conference;</a:t>
            </a:r>
          </a:p>
          <a:p>
            <a:r>
              <a:rPr lang="en-US" altLang="en-US" sz="2400" b="1" dirty="0"/>
              <a:t>Extensive testimony and evidence provided to the Hearings Officer at and following the public hearing led to denial of the application due to the intensity and type of uses occurring at the site, and lack of evidence in the record for uses and transportation impacts; and</a:t>
            </a:r>
          </a:p>
          <a:p>
            <a:r>
              <a:rPr lang="en-US" altLang="en-US" sz="2400" b="1" dirty="0"/>
              <a:t>Applicant has appealed to City Council to reconsider.</a:t>
            </a:r>
          </a:p>
          <a:p>
            <a:endParaRPr lang="en-US" altLang="en-US" sz="2400" b="1" dirty="0"/>
          </a:p>
          <a:p>
            <a:endParaRPr lang="en-US" altLang="en-US" sz="2400" b="1" dirty="0"/>
          </a:p>
          <a:p>
            <a:endParaRPr lang="en-US" altLang="en-US" sz="2400" b="1" dirty="0"/>
          </a:p>
          <a:p>
            <a:pPr>
              <a:buFontTx/>
              <a:buNone/>
            </a:pPr>
            <a:endParaRPr lang="en-US" altLang="en-US" sz="2400" dirty="0"/>
          </a:p>
          <a:p>
            <a:pPr>
              <a:buFontTx/>
              <a:buNone/>
            </a:pPr>
            <a:endParaRPr lang="en-US" altLang="en-US" sz="2400" dirty="0"/>
          </a:p>
          <a:p>
            <a:pPr algn="just">
              <a:buFontTx/>
              <a:buNone/>
            </a:pPr>
            <a:endParaRPr lang="en-US" altLang="en-US" sz="2400" dirty="0"/>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20</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38100" y="0"/>
            <a:ext cx="9086850" cy="876300"/>
          </a:xfrm>
          <a:noFill/>
          <a:ln/>
        </p:spPr>
        <p:txBody>
          <a:bodyPr lIns="92075" tIns="46038" rIns="92075" bIns="46038" anchor="b"/>
          <a:lstStyle/>
          <a:p>
            <a:r>
              <a:rPr lang="en-US" altLang="en-US" sz="4000" dirty="0">
                <a:solidFill>
                  <a:srgbClr val="0070C0"/>
                </a:solidFill>
              </a:rPr>
              <a:t>Hearings Officer Record</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238125" y="1231407"/>
            <a:ext cx="8686800" cy="1104900"/>
          </a:xfrm>
          <a:noFill/>
          <a:ln/>
        </p:spPr>
        <p:txBody>
          <a:bodyPr lIns="92075" tIns="46038" rIns="92075" bIns="46038"/>
          <a:lstStyle/>
          <a:p>
            <a:pPr marL="0" indent="0">
              <a:buNone/>
            </a:pPr>
            <a:r>
              <a:rPr lang="en-US" altLang="en-US" sz="2000" b="1" dirty="0"/>
              <a:t>Extensive information provided during open record period:</a:t>
            </a:r>
          </a:p>
          <a:p>
            <a:r>
              <a:rPr lang="en-US" altLang="en-US" sz="1800" dirty="0"/>
              <a:t>Additional letters of support and concern;</a:t>
            </a:r>
          </a:p>
          <a:p>
            <a:r>
              <a:rPr lang="en-US" altLang="en-US" sz="2000" dirty="0">
                <a:solidFill>
                  <a:srgbClr val="7030A0"/>
                </a:solidFill>
              </a:rPr>
              <a:t>Evidence about the variety, intensity and scope of activities at the site from internet sources, Groupon activity, and other information;</a:t>
            </a:r>
          </a:p>
          <a:p>
            <a:r>
              <a:rPr lang="en-US" altLang="en-US" sz="1800" dirty="0"/>
              <a:t>Information documenting the various code complaints and enforcement activity at the site over the years (new hot tub, structures and fencing built, loss of non-profit status, noise);</a:t>
            </a:r>
          </a:p>
          <a:p>
            <a:r>
              <a:rPr lang="en-US" altLang="en-US" sz="2000" dirty="0">
                <a:solidFill>
                  <a:srgbClr val="7030A0"/>
                </a:solidFill>
              </a:rPr>
              <a:t>Supplemental traffic analysis and data from the applicant’s traffic engineer, Mike Ard;</a:t>
            </a:r>
            <a:endParaRPr lang="en-US" altLang="en-US" sz="1800" dirty="0"/>
          </a:p>
          <a:p>
            <a:r>
              <a:rPr lang="en-US" altLang="en-US" sz="2000" dirty="0">
                <a:solidFill>
                  <a:srgbClr val="7030A0"/>
                </a:solidFill>
              </a:rPr>
              <a:t>Prior 1987 and 1997 City of Portland staff memos about the use;</a:t>
            </a:r>
          </a:p>
          <a:p>
            <a:r>
              <a:rPr lang="en-US" altLang="en-US" sz="2000" dirty="0">
                <a:solidFill>
                  <a:srgbClr val="7030A0"/>
                </a:solidFill>
              </a:rPr>
              <a:t>Supplemental use information with intensity/occupancy numbers from the applicant; </a:t>
            </a:r>
            <a:r>
              <a:rPr lang="en-US" altLang="en-US" sz="2000" dirty="0"/>
              <a:t>and</a:t>
            </a:r>
          </a:p>
          <a:p>
            <a:r>
              <a:rPr lang="en-US" altLang="en-US" sz="1800" dirty="0"/>
              <a:t>Clarifying memos from BDS and Portland Transportation staff.</a:t>
            </a:r>
          </a:p>
          <a:p>
            <a:endParaRPr lang="en-US" altLang="en-US" sz="2000" dirty="0"/>
          </a:p>
        </p:txBody>
      </p:sp>
    </p:spTree>
    <p:extLst>
      <p:ext uri="{BB962C8B-B14F-4D97-AF65-F5344CB8AC3E}">
        <p14:creationId xmlns:p14="http://schemas.microsoft.com/office/powerpoint/2010/main" val="3686018058"/>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1">
                                            <p:txEl>
                                              <p:pRg st="6" end="6"/>
                                            </p:txEl>
                                          </p:spTgt>
                                        </p:tgtEl>
                                        <p:attrNameLst>
                                          <p:attrName>style.visibility</p:attrName>
                                        </p:attrNameLst>
                                      </p:cBhvr>
                                      <p:to>
                                        <p:strVal val="visible"/>
                                      </p:to>
                                    </p:set>
                                    <p:anim calcmode="lin" valueType="num">
                                      <p:cBhvr additive="base">
                                        <p:cTn id="43"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291">
                                            <p:txEl>
                                              <p:pRg st="7" end="7"/>
                                            </p:txEl>
                                          </p:spTgt>
                                        </p:tgtEl>
                                        <p:attrNameLst>
                                          <p:attrName>style.visibility</p:attrName>
                                        </p:attrNameLst>
                                      </p:cBhvr>
                                      <p:to>
                                        <p:strVal val="visible"/>
                                      </p:to>
                                    </p:set>
                                    <p:anim calcmode="lin" valueType="num">
                                      <p:cBhvr additive="base">
                                        <p:cTn id="49" dur="5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21</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38100" y="0"/>
            <a:ext cx="9086850" cy="876300"/>
          </a:xfrm>
          <a:noFill/>
          <a:ln/>
        </p:spPr>
        <p:txBody>
          <a:bodyPr lIns="92075" tIns="46038" rIns="92075" bIns="46038" anchor="b"/>
          <a:lstStyle/>
          <a:p>
            <a:r>
              <a:rPr lang="en-US" altLang="en-US" sz="4000" dirty="0">
                <a:solidFill>
                  <a:srgbClr val="0070C0"/>
                </a:solidFill>
              </a:rPr>
              <a:t>1987 Planner Memo</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4360985" y="876300"/>
            <a:ext cx="4563940" cy="1104900"/>
          </a:xfrm>
          <a:noFill/>
          <a:ln/>
        </p:spPr>
        <p:txBody>
          <a:bodyPr lIns="92075" tIns="46038" rIns="92075" bIns="46038"/>
          <a:lstStyle/>
          <a:p>
            <a:pPr marL="0" indent="0">
              <a:buNone/>
            </a:pPr>
            <a:r>
              <a:rPr lang="en-US" altLang="en-US" sz="2000" b="1" dirty="0"/>
              <a:t>1987 Memo from BOP Planner Doug Warren to Elliott Mantell</a:t>
            </a:r>
          </a:p>
          <a:p>
            <a:pPr marL="0" indent="0">
              <a:buNone/>
            </a:pPr>
            <a:endParaRPr lang="en-US" altLang="en-US" sz="2000" b="1" dirty="0"/>
          </a:p>
          <a:p>
            <a:pPr marL="0" indent="0">
              <a:buNone/>
            </a:pPr>
            <a:r>
              <a:rPr lang="en-US" altLang="en-US" sz="2000" dirty="0"/>
              <a:t>Response to request to evaluate information and classify use, in order to obtain remodeling permit</a:t>
            </a:r>
          </a:p>
          <a:p>
            <a:pPr marL="0" indent="0">
              <a:buNone/>
            </a:pPr>
            <a:endParaRPr lang="en-US" altLang="en-US" sz="2000" dirty="0"/>
          </a:p>
          <a:p>
            <a:pPr marL="0" indent="0">
              <a:buNone/>
            </a:pPr>
            <a:r>
              <a:rPr lang="en-US" altLang="en-US" sz="2000" dirty="0"/>
              <a:t>“</a:t>
            </a:r>
            <a:r>
              <a:rPr lang="en-US" altLang="en-US" sz="2000" i="1" dirty="0"/>
              <a:t>Finally, it is clear from your material that massage therapy is part of chiropractic medicine.  However, it is equally clear that only massage therapy was approved and the practice of chiropractic medicine, as a whole, is not explicitly provided for in a residential zone by the code or by the 1982 approval</a:t>
            </a:r>
            <a:r>
              <a:rPr lang="en-US" altLang="en-US" sz="2000" dirty="0"/>
              <a:t>”.</a:t>
            </a:r>
            <a:endParaRPr lang="en-US" altLang="en-US" sz="1800" dirty="0"/>
          </a:p>
          <a:p>
            <a:pPr marL="0" indent="0">
              <a:buNone/>
            </a:pPr>
            <a:endParaRPr lang="en-US" altLang="en-US" sz="2000" dirty="0"/>
          </a:p>
        </p:txBody>
      </p:sp>
      <p:pic>
        <p:nvPicPr>
          <p:cNvPr id="3" name="Picture 2">
            <a:extLst>
              <a:ext uri="{FF2B5EF4-FFF2-40B4-BE49-F238E27FC236}">
                <a16:creationId xmlns:a16="http://schemas.microsoft.com/office/drawing/2014/main" id="{5CAAC013-E675-4AE7-83A0-D07C5FE99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 y="1195753"/>
            <a:ext cx="3985847" cy="5158154"/>
          </a:xfrm>
          <a:prstGeom prst="rect">
            <a:avLst/>
          </a:prstGeom>
        </p:spPr>
      </p:pic>
    </p:spTree>
    <p:extLst>
      <p:ext uri="{BB962C8B-B14F-4D97-AF65-F5344CB8AC3E}">
        <p14:creationId xmlns:p14="http://schemas.microsoft.com/office/powerpoint/2010/main" val="3608606393"/>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 calcmode="lin" valueType="num">
                                      <p:cBhvr additive="base">
                                        <p:cTn id="13"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anim calcmode="lin" valueType="num">
                                      <p:cBhvr additive="base">
                                        <p:cTn id="19"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22</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57150" y="-76200"/>
            <a:ext cx="9086850" cy="876300"/>
          </a:xfrm>
          <a:noFill/>
          <a:ln/>
        </p:spPr>
        <p:txBody>
          <a:bodyPr lIns="92075" tIns="46038" rIns="92075" bIns="46038" anchor="b"/>
          <a:lstStyle/>
          <a:p>
            <a:r>
              <a:rPr lang="en-US" altLang="en-US" sz="4000" dirty="0">
                <a:solidFill>
                  <a:srgbClr val="0070C0"/>
                </a:solidFill>
              </a:rPr>
              <a:t>Hearings Officer Findings</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238125" y="800100"/>
            <a:ext cx="8686800" cy="1104900"/>
          </a:xfrm>
          <a:noFill/>
          <a:ln/>
        </p:spPr>
        <p:txBody>
          <a:bodyPr lIns="92075" tIns="46038" rIns="92075" bIns="46038"/>
          <a:lstStyle/>
          <a:p>
            <a:pPr marL="0" indent="0">
              <a:buNone/>
            </a:pPr>
            <a:r>
              <a:rPr lang="en-US" altLang="en-US" sz="2000" b="1" dirty="0"/>
              <a:t>33.815.105.A.2 Overall residential appearance/scale of the area, “based on the </a:t>
            </a:r>
            <a:r>
              <a:rPr lang="en-US" altLang="en-US" sz="2000" b="1" dirty="0">
                <a:solidFill>
                  <a:srgbClr val="7030A0"/>
                </a:solidFill>
              </a:rPr>
              <a:t>intensity and scale</a:t>
            </a:r>
            <a:r>
              <a:rPr lang="en-US" altLang="en-US" sz="2000" b="1" dirty="0"/>
              <a:t> of the proposed use and of existing Household Living uses and other uses”</a:t>
            </a:r>
            <a:endParaRPr lang="en-US" altLang="en-US" sz="1000" b="1" dirty="0"/>
          </a:p>
          <a:p>
            <a:r>
              <a:rPr lang="en-US" altLang="en-US" sz="2000" dirty="0"/>
              <a:t>Clear and detailed description of all uses is required to evaluate the proposal;</a:t>
            </a:r>
          </a:p>
          <a:p>
            <a:r>
              <a:rPr lang="en-US" altLang="en-US" sz="2000" dirty="0"/>
              <a:t>CU 26-82 establishes the allowed scope of uses, still applies and includes </a:t>
            </a:r>
            <a:r>
              <a:rPr lang="en-US" altLang="en-US" sz="2000" b="1" dirty="0">
                <a:solidFill>
                  <a:srgbClr val="00B050"/>
                </a:solidFill>
              </a:rPr>
              <a:t>sauna, hot tub and massage therapy services, relaxation and health counseling for individuals and small groups, ‘tea house’ food service</a:t>
            </a:r>
            <a:r>
              <a:rPr lang="en-US" altLang="en-US" sz="2000" dirty="0"/>
              <a:t>);</a:t>
            </a:r>
          </a:p>
          <a:p>
            <a:r>
              <a:rPr lang="en-US" altLang="en-US" sz="2000" dirty="0"/>
              <a:t>No evidence or specific detail was provided by the applicant to regarding how expanded activities at the site since 1982 would impact the overall residential character (</a:t>
            </a:r>
            <a:r>
              <a:rPr lang="en-US" altLang="en-US" sz="2000" b="1" dirty="0">
                <a:solidFill>
                  <a:srgbClr val="FF0000"/>
                </a:solidFill>
              </a:rPr>
              <a:t>12 Special events, chiropractic services/office use, acupuncture services, yoga offerings, hydrotherapy services, flotation tank services, classes/seminars/workshops for 15-18 persons not related to relaxation and health counseling services</a:t>
            </a:r>
            <a:r>
              <a:rPr lang="en-US" altLang="en-US" sz="2000" dirty="0"/>
              <a:t>); </a:t>
            </a:r>
          </a:p>
          <a:p>
            <a:endParaRPr lang="en-US" altLang="en-US" sz="2000" dirty="0"/>
          </a:p>
          <a:p>
            <a:endParaRPr lang="en-US" altLang="en-US" sz="2000" dirty="0"/>
          </a:p>
          <a:p>
            <a:endParaRPr lang="en-US" altLang="en-US" sz="2000" dirty="0"/>
          </a:p>
        </p:txBody>
      </p:sp>
    </p:spTree>
    <p:extLst>
      <p:ext uri="{BB962C8B-B14F-4D97-AF65-F5344CB8AC3E}">
        <p14:creationId xmlns:p14="http://schemas.microsoft.com/office/powerpoint/2010/main" val="3875838824"/>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23</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57150" y="-76200"/>
            <a:ext cx="9086850" cy="876300"/>
          </a:xfrm>
          <a:noFill/>
          <a:ln/>
        </p:spPr>
        <p:txBody>
          <a:bodyPr lIns="92075" tIns="46038" rIns="92075" bIns="46038" anchor="b"/>
          <a:lstStyle/>
          <a:p>
            <a:r>
              <a:rPr lang="en-US" altLang="en-US" sz="4000" dirty="0">
                <a:solidFill>
                  <a:srgbClr val="0070C0"/>
                </a:solidFill>
              </a:rPr>
              <a:t>Hearings Officer Findings, cont’d.</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238125" y="800100"/>
            <a:ext cx="8686800" cy="1104900"/>
          </a:xfrm>
          <a:noFill/>
          <a:ln/>
        </p:spPr>
        <p:txBody>
          <a:bodyPr lIns="92075" tIns="46038" rIns="92075" bIns="46038"/>
          <a:lstStyle/>
          <a:p>
            <a:pPr marL="0" indent="0">
              <a:buNone/>
            </a:pPr>
            <a:r>
              <a:rPr lang="en-US" altLang="en-US" sz="2000" b="1" dirty="0"/>
              <a:t>33.815.105.A.2 - </a:t>
            </a:r>
            <a:r>
              <a:rPr lang="en-US" altLang="en-US" sz="2000" b="1" dirty="0">
                <a:solidFill>
                  <a:srgbClr val="7030A0"/>
                </a:solidFill>
              </a:rPr>
              <a:t>intensity and scale, cont’d.</a:t>
            </a:r>
            <a:r>
              <a:rPr lang="en-US" altLang="en-US" sz="2000" b="1" dirty="0"/>
              <a:t> </a:t>
            </a:r>
            <a:endParaRPr lang="en-US" altLang="en-US" sz="1000" b="1" dirty="0"/>
          </a:p>
          <a:p>
            <a:r>
              <a:rPr lang="en-US" altLang="en-US" sz="2000" dirty="0"/>
              <a:t>Applicant’s proposed occupancy of 65 persons is over 4 times as many people as allowed under CU 32-81 (15 persons);</a:t>
            </a:r>
          </a:p>
          <a:p>
            <a:r>
              <a:rPr lang="en-US" altLang="en-US" sz="2000" dirty="0"/>
              <a:t>Special Events for 95 persons is over 6 times as many as were allowed under CU 32-81 (15 persons);</a:t>
            </a:r>
          </a:p>
          <a:p>
            <a:r>
              <a:rPr lang="en-US" altLang="en-US" sz="2000" dirty="0"/>
              <a:t>1982 approval eliminated numerical limits, but important for context;</a:t>
            </a:r>
          </a:p>
          <a:p>
            <a:r>
              <a:rPr lang="en-US" altLang="en-US" sz="2000" dirty="0"/>
              <a:t>If uses were unaltered from 1982, request could have been approved;</a:t>
            </a:r>
          </a:p>
          <a:p>
            <a:r>
              <a:rPr lang="en-US" altLang="en-US" sz="2000" dirty="0"/>
              <a:t>No substantial evidence in the record describing increased uses, scale of uses, intensity of uses and impacts on surrounding R-zoned area;</a:t>
            </a:r>
          </a:p>
          <a:p>
            <a:r>
              <a:rPr lang="en-US" altLang="en-US" sz="2000" dirty="0"/>
              <a:t>Because neighborhood impact evidence not provided for expanded uses, this criterion is not met.</a:t>
            </a:r>
          </a:p>
          <a:p>
            <a:endParaRPr lang="en-US" altLang="en-US" sz="900" dirty="0"/>
          </a:p>
          <a:p>
            <a:pPr marL="0" indent="0">
              <a:buNone/>
            </a:pPr>
            <a:r>
              <a:rPr lang="en-US" altLang="en-US" sz="2000" b="1" dirty="0"/>
              <a:t>33.815.105.D.2 – Transportation System Capacity &amp; SWPG Goal 12</a:t>
            </a:r>
          </a:p>
          <a:p>
            <a:r>
              <a:rPr lang="en-US" altLang="en-US" sz="2000" dirty="0"/>
              <a:t>Traffic study covered both original and “expanded uses”, but 12 annual Special Events for up to 95 people are on the “expanded” list and were not addressed; and</a:t>
            </a:r>
          </a:p>
          <a:p>
            <a:r>
              <a:rPr lang="en-US" altLang="en-US" sz="2000" dirty="0"/>
              <a:t>Lack of evidence regarding proposed Special Events = criterion not met.</a:t>
            </a:r>
          </a:p>
          <a:p>
            <a:endParaRPr lang="en-US" altLang="en-US" sz="2000" dirty="0"/>
          </a:p>
          <a:p>
            <a:endParaRPr lang="en-US" altLang="en-US" sz="2000" dirty="0"/>
          </a:p>
          <a:p>
            <a:endParaRPr lang="en-US" altLang="en-US" sz="2000" dirty="0"/>
          </a:p>
          <a:p>
            <a:endParaRPr lang="en-US" altLang="en-US" sz="2000" dirty="0"/>
          </a:p>
        </p:txBody>
      </p:sp>
    </p:spTree>
    <p:extLst>
      <p:ext uri="{BB962C8B-B14F-4D97-AF65-F5344CB8AC3E}">
        <p14:creationId xmlns:p14="http://schemas.microsoft.com/office/powerpoint/2010/main" val="1383083960"/>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1">
                                            <p:txEl>
                                              <p:pRg st="6" end="6"/>
                                            </p:txEl>
                                          </p:spTgt>
                                        </p:tgtEl>
                                        <p:attrNameLst>
                                          <p:attrName>style.visibility</p:attrName>
                                        </p:attrNameLst>
                                      </p:cBhvr>
                                      <p:to>
                                        <p:strVal val="visible"/>
                                      </p:to>
                                    </p:set>
                                    <p:anim calcmode="lin" valueType="num">
                                      <p:cBhvr additive="base">
                                        <p:cTn id="43"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291">
                                            <p:txEl>
                                              <p:pRg st="8" end="8"/>
                                            </p:txEl>
                                          </p:spTgt>
                                        </p:tgtEl>
                                        <p:attrNameLst>
                                          <p:attrName>style.visibility</p:attrName>
                                        </p:attrNameLst>
                                      </p:cBhvr>
                                      <p:to>
                                        <p:strVal val="visible"/>
                                      </p:to>
                                    </p:set>
                                    <p:anim calcmode="lin" valueType="num">
                                      <p:cBhvr additive="base">
                                        <p:cTn id="49" dur="5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291">
                                            <p:txEl>
                                              <p:pRg st="9" end="9"/>
                                            </p:txEl>
                                          </p:spTgt>
                                        </p:tgtEl>
                                        <p:attrNameLst>
                                          <p:attrName>style.visibility</p:attrName>
                                        </p:attrNameLst>
                                      </p:cBhvr>
                                      <p:to>
                                        <p:strVal val="visible"/>
                                      </p:to>
                                    </p:set>
                                    <p:anim calcmode="lin" valueType="num">
                                      <p:cBhvr additive="base">
                                        <p:cTn id="55" dur="500" fill="hold"/>
                                        <p:tgtEl>
                                          <p:spTgt spid="12291">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29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291">
                                            <p:txEl>
                                              <p:pRg st="10" end="10"/>
                                            </p:txEl>
                                          </p:spTgt>
                                        </p:tgtEl>
                                        <p:attrNameLst>
                                          <p:attrName>style.visibility</p:attrName>
                                        </p:attrNameLst>
                                      </p:cBhvr>
                                      <p:to>
                                        <p:strVal val="visible"/>
                                      </p:to>
                                    </p:set>
                                    <p:anim calcmode="lin" valueType="num">
                                      <p:cBhvr additive="base">
                                        <p:cTn id="61" dur="500" fill="hold"/>
                                        <p:tgtEl>
                                          <p:spTgt spid="12291">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2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24</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57150" y="-76200"/>
            <a:ext cx="9086850" cy="876300"/>
          </a:xfrm>
          <a:noFill/>
          <a:ln/>
        </p:spPr>
        <p:txBody>
          <a:bodyPr lIns="92075" tIns="46038" rIns="92075" bIns="46038" anchor="b"/>
          <a:lstStyle/>
          <a:p>
            <a:r>
              <a:rPr lang="en-US" altLang="en-US" sz="4000" dirty="0">
                <a:solidFill>
                  <a:srgbClr val="0070C0"/>
                </a:solidFill>
              </a:rPr>
              <a:t>Hearings Officer Decision</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2924175" y="800100"/>
            <a:ext cx="6000750" cy="1104900"/>
          </a:xfrm>
          <a:noFill/>
          <a:ln/>
        </p:spPr>
        <p:txBody>
          <a:bodyPr lIns="92075" tIns="46038" rIns="92075" bIns="46038"/>
          <a:lstStyle/>
          <a:p>
            <a:r>
              <a:rPr lang="en-US" altLang="en-US" sz="2000" dirty="0"/>
              <a:t>Insufficient evidence in the record to assess whether chiropractic, acupuncture, yoga, hydrotherapy, flotation tanks, Special Events, and classes/seminars/workshops for 15-18 persons not related to relaxation and health counseling would lessen the overall residential appearance and function of the area;</a:t>
            </a:r>
          </a:p>
          <a:p>
            <a:r>
              <a:rPr lang="en-US" altLang="en-US" sz="2000" dirty="0"/>
              <a:t>Impacts of expanded list of uses are not in the record;</a:t>
            </a:r>
          </a:p>
          <a:p>
            <a:r>
              <a:rPr lang="en-US" altLang="en-US" sz="2000" dirty="0"/>
              <a:t>Because the intensity/scale and transportation-related criteria are not met, the request must be denied; and</a:t>
            </a:r>
          </a:p>
          <a:p>
            <a:r>
              <a:rPr lang="en-US" altLang="en-US" sz="2000" dirty="0"/>
              <a:t>If appeal reverses this decision, Hearings Officer suggests that Council include the staff-recommended conditions (remove two buildings, future CU triggers, Noise complaint process, etc.) and not those requested by the applicant.</a:t>
            </a:r>
          </a:p>
          <a:p>
            <a:endParaRPr lang="en-US" altLang="en-US" sz="2000" dirty="0"/>
          </a:p>
          <a:p>
            <a:endParaRPr lang="en-US" altLang="en-US" sz="2000" dirty="0"/>
          </a:p>
          <a:p>
            <a:endParaRPr lang="en-US" altLang="en-US" sz="2000" dirty="0"/>
          </a:p>
          <a:p>
            <a:endParaRPr lang="en-US" altLang="en-US" sz="2000" dirty="0"/>
          </a:p>
        </p:txBody>
      </p:sp>
      <p:pic>
        <p:nvPicPr>
          <p:cNvPr id="3" name="Picture 2">
            <a:extLst>
              <a:ext uri="{FF2B5EF4-FFF2-40B4-BE49-F238E27FC236}">
                <a16:creationId xmlns:a16="http://schemas.microsoft.com/office/drawing/2014/main" id="{912EF57B-DE80-4984-9572-CAD7FAF91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 y="1248335"/>
            <a:ext cx="2667933" cy="3452619"/>
          </a:xfrm>
          <a:prstGeom prst="rect">
            <a:avLst/>
          </a:prstGeom>
        </p:spPr>
      </p:pic>
    </p:spTree>
    <p:extLst>
      <p:ext uri="{BB962C8B-B14F-4D97-AF65-F5344CB8AC3E}">
        <p14:creationId xmlns:p14="http://schemas.microsoft.com/office/powerpoint/2010/main" val="96540558"/>
      </p:ext>
    </p:extLst>
  </p:cSld>
  <p:clrMapOvr>
    <a:masterClrMapping/>
  </p:clrMapOvr>
  <p:transition>
    <p:strips dir="l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02D92A0-B494-4414-A443-05E38CD9E827}"/>
              </a:ext>
            </a:extLst>
          </p:cNvPr>
          <p:cNvSpPr>
            <a:spLocks noGrp="1"/>
          </p:cNvSpPr>
          <p:nvPr>
            <p:ph type="sldNum" sz="quarter" idx="12"/>
          </p:nvPr>
        </p:nvSpPr>
        <p:spPr/>
        <p:txBody>
          <a:bodyPr/>
          <a:lstStyle/>
          <a:p>
            <a:fld id="{C754ADE5-0F3D-4D1F-A7FF-67377EC1967D}" type="slidenum">
              <a:rPr lang="en-US" altLang="en-US"/>
              <a:pPr/>
              <a:t>25</a:t>
            </a:fld>
            <a:endParaRPr lang="en-US" altLang="en-US"/>
          </a:p>
        </p:txBody>
      </p:sp>
      <p:sp>
        <p:nvSpPr>
          <p:cNvPr id="12290" name="Rectangle 2">
            <a:extLst>
              <a:ext uri="{FF2B5EF4-FFF2-40B4-BE49-F238E27FC236}">
                <a16:creationId xmlns:a16="http://schemas.microsoft.com/office/drawing/2014/main" id="{2FF0981B-33F3-49DC-923D-BE0A28E9CBBF}"/>
              </a:ext>
            </a:extLst>
          </p:cNvPr>
          <p:cNvSpPr>
            <a:spLocks noGrp="1" noChangeArrowheads="1"/>
          </p:cNvSpPr>
          <p:nvPr>
            <p:ph type="title"/>
          </p:nvPr>
        </p:nvSpPr>
        <p:spPr>
          <a:xfrm>
            <a:off x="57150" y="-108272"/>
            <a:ext cx="9086850" cy="876300"/>
          </a:xfrm>
          <a:noFill/>
          <a:ln/>
        </p:spPr>
        <p:txBody>
          <a:bodyPr lIns="92075" tIns="46038" rIns="92075" bIns="46038" anchor="b"/>
          <a:lstStyle/>
          <a:p>
            <a:r>
              <a:rPr lang="en-US" altLang="en-US" sz="4000" dirty="0">
                <a:solidFill>
                  <a:srgbClr val="0070C0"/>
                </a:solidFill>
              </a:rPr>
              <a:t>Council Appeal Issues</a:t>
            </a:r>
            <a:endParaRPr lang="en-US" altLang="en-US" sz="4800" dirty="0">
              <a:solidFill>
                <a:srgbClr val="0070C0"/>
              </a:solidFill>
            </a:endParaRPr>
          </a:p>
        </p:txBody>
      </p:sp>
      <p:sp>
        <p:nvSpPr>
          <p:cNvPr id="12291" name="Rectangle 3">
            <a:extLst>
              <a:ext uri="{FF2B5EF4-FFF2-40B4-BE49-F238E27FC236}">
                <a16:creationId xmlns:a16="http://schemas.microsoft.com/office/drawing/2014/main" id="{94C20EB5-21A9-41D1-A060-F4855A29943D}"/>
              </a:ext>
            </a:extLst>
          </p:cNvPr>
          <p:cNvSpPr>
            <a:spLocks noGrp="1" noChangeArrowheads="1"/>
          </p:cNvSpPr>
          <p:nvPr>
            <p:ph type="body" idx="1"/>
          </p:nvPr>
        </p:nvSpPr>
        <p:spPr>
          <a:xfrm>
            <a:off x="304800" y="762000"/>
            <a:ext cx="8686800" cy="5766122"/>
          </a:xfrm>
          <a:noFill/>
          <a:ln/>
        </p:spPr>
        <p:txBody>
          <a:bodyPr lIns="92075" tIns="46038" rIns="92075" bIns="46038"/>
          <a:lstStyle/>
          <a:p>
            <a:pPr marL="0" indent="0">
              <a:buNone/>
            </a:pPr>
            <a:r>
              <a:rPr lang="en-US" sz="1800" dirty="0"/>
              <a:t>On-the-Record Appeal (no new information or issues allowed)</a:t>
            </a:r>
          </a:p>
          <a:p>
            <a:pPr marL="0" indent="0">
              <a:buNone/>
            </a:pPr>
            <a:endParaRPr lang="en-US" sz="1800" dirty="0"/>
          </a:p>
          <a:p>
            <a:pPr marL="0" indent="0">
              <a:buNone/>
            </a:pPr>
            <a:r>
              <a:rPr lang="en-US" sz="1800" dirty="0"/>
              <a:t>120-day expires October 17, 2019.</a:t>
            </a:r>
          </a:p>
          <a:p>
            <a:pPr marL="0" indent="0">
              <a:buNone/>
            </a:pPr>
            <a:endParaRPr lang="en-US" sz="1800" b="1" dirty="0"/>
          </a:p>
          <a:p>
            <a:pPr marL="0" indent="0">
              <a:buNone/>
            </a:pPr>
            <a:r>
              <a:rPr lang="en-US" sz="2000" b="1" dirty="0"/>
              <a:t>Uses Allowed</a:t>
            </a:r>
          </a:p>
          <a:p>
            <a:r>
              <a:rPr lang="en-US" altLang="en-US" sz="2000" b="1" dirty="0">
                <a:solidFill>
                  <a:srgbClr val="00B050"/>
                </a:solidFill>
              </a:rPr>
              <a:t>H.O. Yes allowed – sauna, hot tub, massage therapy, relaxation and health counseling for individuals and small groups, and ‘tea house’ food service; and</a:t>
            </a:r>
          </a:p>
          <a:p>
            <a:r>
              <a:rPr lang="en-US" altLang="en-US" sz="2000" b="1" dirty="0">
                <a:solidFill>
                  <a:srgbClr val="FF0000"/>
                </a:solidFill>
              </a:rPr>
              <a:t>H.O. Not allowed - 12 Special events/year for 95 persons, chiropractic services, acupuncture services, yoga offerings, hydrotherapy services, flotation tank services, classes/seminars/workshops for 15-18 persons not related to relaxation and health counseling services.</a:t>
            </a:r>
          </a:p>
          <a:p>
            <a:endParaRPr lang="en-US" altLang="en-US" sz="2000" b="1" dirty="0">
              <a:solidFill>
                <a:srgbClr val="FF0000"/>
              </a:solidFill>
            </a:endParaRPr>
          </a:p>
          <a:p>
            <a:pPr marL="0" indent="0">
              <a:buNone/>
            </a:pPr>
            <a:r>
              <a:rPr lang="en-US" altLang="en-US" sz="2000" b="1" dirty="0">
                <a:solidFill>
                  <a:schemeClr val="tx2"/>
                </a:solidFill>
              </a:rPr>
              <a:t>Waiving parking, in light of uses being approved </a:t>
            </a:r>
            <a:r>
              <a:rPr lang="en-US" altLang="en-US" sz="1600" b="1" dirty="0">
                <a:solidFill>
                  <a:srgbClr val="FF0000"/>
                </a:solidFill>
              </a:rPr>
              <a:t>(H.O. – no Special Events)</a:t>
            </a:r>
          </a:p>
          <a:p>
            <a:pPr marL="0" indent="0">
              <a:buNone/>
            </a:pPr>
            <a:endParaRPr lang="en-US" altLang="en-US" sz="2000" b="1" dirty="0">
              <a:solidFill>
                <a:schemeClr val="tx2"/>
              </a:solidFill>
            </a:endParaRPr>
          </a:p>
          <a:p>
            <a:pPr marL="0" indent="0">
              <a:buNone/>
            </a:pPr>
            <a:r>
              <a:rPr lang="en-US" altLang="en-US" sz="2000" b="1" dirty="0">
                <a:solidFill>
                  <a:schemeClr val="tx2"/>
                </a:solidFill>
              </a:rPr>
              <a:t>Keeping two temporary buildings </a:t>
            </a:r>
            <a:r>
              <a:rPr lang="en-US" altLang="en-US" sz="1600" b="1" dirty="0">
                <a:solidFill>
                  <a:srgbClr val="FF0000"/>
                </a:solidFill>
              </a:rPr>
              <a:t>(H.O. – demo buildings per staff condition B). </a:t>
            </a:r>
            <a:endParaRPr lang="en-US" altLang="en-US" sz="1600" dirty="0">
              <a:solidFill>
                <a:srgbClr val="FF0000"/>
              </a:solidFill>
            </a:endParaRPr>
          </a:p>
        </p:txBody>
      </p:sp>
    </p:spTree>
    <p:extLst>
      <p:ext uri="{BB962C8B-B14F-4D97-AF65-F5344CB8AC3E}">
        <p14:creationId xmlns:p14="http://schemas.microsoft.com/office/powerpoint/2010/main" val="1302124499"/>
      </p:ext>
    </p:extLst>
  </p:cSld>
  <p:clrMapOvr>
    <a:masterClrMapping/>
  </p:clrMapOvr>
  <p:transition>
    <p:strips dir="l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E68823-50E7-484A-8803-21D9F5825DCA}"/>
              </a:ext>
            </a:extLst>
          </p:cNvPr>
          <p:cNvSpPr>
            <a:spLocks noGrp="1"/>
          </p:cNvSpPr>
          <p:nvPr>
            <p:ph type="sldNum" sz="quarter" idx="12"/>
          </p:nvPr>
        </p:nvSpPr>
        <p:spPr/>
        <p:txBody>
          <a:bodyPr/>
          <a:lstStyle/>
          <a:p>
            <a:fld id="{F637FDD3-E6E5-4453-A6A2-80FC7FD42B73}" type="slidenum">
              <a:rPr lang="en-US" altLang="en-US"/>
              <a:pPr/>
              <a:t>26</a:t>
            </a:fld>
            <a:endParaRPr lang="en-US" altLang="en-US"/>
          </a:p>
        </p:txBody>
      </p:sp>
      <p:sp>
        <p:nvSpPr>
          <p:cNvPr id="23554" name="Rectangle 2">
            <a:extLst>
              <a:ext uri="{FF2B5EF4-FFF2-40B4-BE49-F238E27FC236}">
                <a16:creationId xmlns:a16="http://schemas.microsoft.com/office/drawing/2014/main" id="{AA2DC07B-D7FB-4D6A-AC93-54B7BAB176FA}"/>
              </a:ext>
            </a:extLst>
          </p:cNvPr>
          <p:cNvSpPr>
            <a:spLocks noChangeArrowheads="1"/>
          </p:cNvSpPr>
          <p:nvPr/>
        </p:nvSpPr>
        <p:spPr bwMode="auto">
          <a:xfrm>
            <a:off x="0" y="152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a:defRPr sz="2400">
                <a:solidFill>
                  <a:schemeClr val="tx1"/>
                </a:solidFill>
                <a:latin typeface="Arial" panose="020B0604020202020204" pitchFamily="34" charset="0"/>
              </a:defRPr>
            </a:lvl1pPr>
            <a:lvl2pPr marL="114300">
              <a:defRPr sz="2400">
                <a:solidFill>
                  <a:schemeClr val="tx1"/>
                </a:solidFill>
                <a:latin typeface="Arial" panose="020B0604020202020204" pitchFamily="34" charset="0"/>
              </a:defRPr>
            </a:lvl2pPr>
            <a:lvl3pPr marL="228600">
              <a:defRPr sz="2400">
                <a:solidFill>
                  <a:schemeClr val="tx1"/>
                </a:solidFill>
                <a:latin typeface="Arial" panose="020B0604020202020204" pitchFamily="34" charset="0"/>
              </a:defRPr>
            </a:lvl3pPr>
            <a:lvl4pPr marL="342900">
              <a:defRPr sz="2400">
                <a:solidFill>
                  <a:schemeClr val="tx1"/>
                </a:solidFill>
                <a:latin typeface="Arial" panose="020B0604020202020204" pitchFamily="34" charset="0"/>
              </a:defRPr>
            </a:lvl4pPr>
            <a:lvl5pPr marL="457200">
              <a:defRPr sz="2400">
                <a:solidFill>
                  <a:schemeClr val="tx1"/>
                </a:solidFill>
                <a:latin typeface="Arial" panose="020B0604020202020204" pitchFamily="34" charset="0"/>
              </a:defRPr>
            </a:lvl5pPr>
            <a:lvl6pPr marL="914400" eaLnBrk="0" fontAlgn="base" hangingPunct="0">
              <a:spcBef>
                <a:spcPct val="0"/>
              </a:spcBef>
              <a:spcAft>
                <a:spcPct val="0"/>
              </a:spcAft>
              <a:defRPr sz="2400">
                <a:solidFill>
                  <a:schemeClr val="tx1"/>
                </a:solidFill>
                <a:latin typeface="Arial" panose="020B0604020202020204" pitchFamily="34" charset="0"/>
              </a:defRPr>
            </a:lvl6pPr>
            <a:lvl7pPr marL="1371600" eaLnBrk="0" fontAlgn="base" hangingPunct="0">
              <a:spcBef>
                <a:spcPct val="0"/>
              </a:spcBef>
              <a:spcAft>
                <a:spcPct val="0"/>
              </a:spcAft>
              <a:defRPr sz="2400">
                <a:solidFill>
                  <a:schemeClr val="tx1"/>
                </a:solidFill>
                <a:latin typeface="Arial" panose="020B0604020202020204" pitchFamily="34" charset="0"/>
              </a:defRPr>
            </a:lvl7pPr>
            <a:lvl8pPr marL="1828800" eaLnBrk="0" fontAlgn="base" hangingPunct="0">
              <a:spcBef>
                <a:spcPct val="0"/>
              </a:spcBef>
              <a:spcAft>
                <a:spcPct val="0"/>
              </a:spcAft>
              <a:defRPr sz="2400">
                <a:solidFill>
                  <a:schemeClr val="tx1"/>
                </a:solidFill>
                <a:latin typeface="Arial" panose="020B0604020202020204" pitchFamily="34" charset="0"/>
              </a:defRPr>
            </a:lvl8pPr>
            <a:lvl9pPr marL="22860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4000" dirty="0">
                <a:solidFill>
                  <a:srgbClr val="0070C0"/>
                </a:solidFill>
              </a:rPr>
              <a:t>Council Alternatives</a:t>
            </a:r>
          </a:p>
        </p:txBody>
      </p:sp>
      <p:sp>
        <p:nvSpPr>
          <p:cNvPr id="23555" name="Rectangle 3">
            <a:extLst>
              <a:ext uri="{FF2B5EF4-FFF2-40B4-BE49-F238E27FC236}">
                <a16:creationId xmlns:a16="http://schemas.microsoft.com/office/drawing/2014/main" id="{626A7243-3BD3-4104-8094-788DC6D37AD3}"/>
              </a:ext>
            </a:extLst>
          </p:cNvPr>
          <p:cNvSpPr>
            <a:spLocks noChangeArrowheads="1"/>
          </p:cNvSpPr>
          <p:nvPr/>
        </p:nvSpPr>
        <p:spPr bwMode="auto">
          <a:xfrm>
            <a:off x="492024" y="1143000"/>
            <a:ext cx="85328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0" indent="0">
              <a:buNone/>
            </a:pPr>
            <a:r>
              <a:rPr lang="en-US" sz="1800" dirty="0"/>
              <a:t>(</a:t>
            </a:r>
            <a:r>
              <a:rPr lang="en-US" sz="1800" b="1" dirty="0"/>
              <a:t>Deny Appeal</a:t>
            </a:r>
            <a:r>
              <a:rPr lang="en-US" sz="1800" dirty="0"/>
              <a:t>)  Accept the Hearings Officer’s recommendation, with no changes.  This would deny the application, requiring the applicant to provide 30 off-street parking spaces and/or return through a subsequent land use review; </a:t>
            </a:r>
            <a:r>
              <a:rPr lang="en-US" sz="1800" b="1" dirty="0"/>
              <a:t>OR</a:t>
            </a:r>
          </a:p>
          <a:p>
            <a:pPr marL="0" indent="0">
              <a:buNone/>
            </a:pPr>
            <a:r>
              <a:rPr lang="en-US" sz="1800" dirty="0"/>
              <a:t> </a:t>
            </a:r>
          </a:p>
          <a:p>
            <a:pPr marL="0" lvl="0" indent="0">
              <a:buNone/>
            </a:pPr>
            <a:r>
              <a:rPr lang="en-US" sz="1800" dirty="0"/>
              <a:t>(</a:t>
            </a:r>
            <a:r>
              <a:rPr lang="en-US" sz="1800" b="1" dirty="0"/>
              <a:t>Grant Appeal</a:t>
            </a:r>
            <a:r>
              <a:rPr lang="en-US" sz="1800" dirty="0"/>
              <a:t>)  Overturn the Hearings Officer’s recommendation, and grant approval of the more limited spectrum of previously-approved uses from CU 26-82 (sauna, hot tub, massage therapy, relaxation and health counseling, tea house food service), and removing the requirement for off-street parking spaces.  This would allow ongoing operation with fewer allowed activities (e.g. no chiropractic, etc.); </a:t>
            </a:r>
            <a:r>
              <a:rPr lang="en-US" sz="1800" b="1" dirty="0"/>
              <a:t>OR</a:t>
            </a:r>
          </a:p>
          <a:p>
            <a:pPr marL="0" indent="0">
              <a:buNone/>
            </a:pPr>
            <a:r>
              <a:rPr lang="en-US" sz="1800" dirty="0"/>
              <a:t> </a:t>
            </a:r>
          </a:p>
          <a:p>
            <a:pPr marL="0" lvl="0" indent="0">
              <a:buNone/>
            </a:pPr>
            <a:r>
              <a:rPr lang="en-US" sz="1800" dirty="0"/>
              <a:t>(</a:t>
            </a:r>
            <a:r>
              <a:rPr lang="en-US" sz="1800" b="1" dirty="0"/>
              <a:t>Grant Appeal, modify findings</a:t>
            </a:r>
            <a:r>
              <a:rPr lang="en-US" sz="1800" dirty="0"/>
              <a:t>)  Overturn the Hearings Officer’s recommendation, and grant approval of a modified spectrum of previously-approved uses from CU 26-82, removing the off-street parking condition and with other changes to findings or conditions of approval (e.g. allowing retention of the two buildings).</a:t>
            </a:r>
          </a:p>
          <a:p>
            <a:pPr>
              <a:buFontTx/>
              <a:buNone/>
            </a:pPr>
            <a:endParaRPr lang="en-US" altLang="en-US" sz="2400" dirty="0"/>
          </a:p>
          <a:p>
            <a:pPr>
              <a:buFontTx/>
              <a:buNone/>
            </a:pPr>
            <a:endParaRPr lang="en-US" altLang="en-US" sz="2400" dirty="0"/>
          </a:p>
          <a:p>
            <a:pPr algn="just">
              <a:buFontTx/>
              <a:buNone/>
            </a:pPr>
            <a:endParaRPr lang="en-US" altLang="en-US" sz="2400" dirty="0"/>
          </a:p>
        </p:txBody>
      </p:sp>
    </p:spTree>
    <p:extLst>
      <p:ext uri="{BB962C8B-B14F-4D97-AF65-F5344CB8AC3E}">
        <p14:creationId xmlns:p14="http://schemas.microsoft.com/office/powerpoint/2010/main" val="1495856435"/>
      </p:ext>
    </p:extLst>
  </p:cSld>
  <p:clrMapOvr>
    <a:masterClrMapping/>
  </p:clrMapOvr>
  <p:transition>
    <p:strips dir="l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4FE7B9-959F-4058-9467-6CBF3AB28F2C}"/>
              </a:ext>
            </a:extLst>
          </p:cNvPr>
          <p:cNvSpPr>
            <a:spLocks noGrp="1"/>
          </p:cNvSpPr>
          <p:nvPr>
            <p:ph type="sldNum" sz="quarter" idx="12"/>
          </p:nvPr>
        </p:nvSpPr>
        <p:spPr/>
        <p:txBody>
          <a:bodyPr/>
          <a:lstStyle/>
          <a:p>
            <a:fld id="{F36A73A3-D4AD-4008-BEF8-78CE4AC3F781}" type="slidenum">
              <a:rPr lang="en-US" altLang="en-US"/>
              <a:pPr/>
              <a:t>27</a:t>
            </a:fld>
            <a:endParaRPr lang="en-US" altLang="en-US"/>
          </a:p>
        </p:txBody>
      </p:sp>
      <p:sp>
        <p:nvSpPr>
          <p:cNvPr id="15363" name="Rectangle 3">
            <a:extLst>
              <a:ext uri="{FF2B5EF4-FFF2-40B4-BE49-F238E27FC236}">
                <a16:creationId xmlns:a16="http://schemas.microsoft.com/office/drawing/2014/main" id="{A5FDB121-07D4-48B8-9B89-68177BD2297D}"/>
              </a:ext>
            </a:extLst>
          </p:cNvPr>
          <p:cNvSpPr>
            <a:spLocks noChangeArrowheads="1"/>
          </p:cNvSpPr>
          <p:nvPr/>
        </p:nvSpPr>
        <p:spPr bwMode="auto">
          <a:xfrm>
            <a:off x="266700" y="5021484"/>
            <a:ext cx="8610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2000" b="1" dirty="0">
                <a:solidFill>
                  <a:srgbClr val="0070C0"/>
                </a:solidFill>
              </a:rPr>
              <a:t>end</a:t>
            </a:r>
            <a:endParaRPr lang="en-US" altLang="en-US" sz="2000" dirty="0">
              <a:solidFill>
                <a:srgbClr val="0070C0"/>
              </a:solidFill>
            </a:endParaRPr>
          </a:p>
        </p:txBody>
      </p:sp>
    </p:spTree>
  </p:cSld>
  <p:clrMapOvr>
    <a:masterClrMapping/>
  </p:clrMapOvr>
  <p:transition>
    <p:strips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31774B4-3FC0-4367-96CC-79A79BDD335E}"/>
              </a:ext>
            </a:extLst>
          </p:cNvPr>
          <p:cNvSpPr>
            <a:spLocks noGrp="1"/>
          </p:cNvSpPr>
          <p:nvPr>
            <p:ph type="sldNum" sz="quarter" idx="12"/>
          </p:nvPr>
        </p:nvSpPr>
        <p:spPr/>
        <p:txBody>
          <a:bodyPr/>
          <a:lstStyle/>
          <a:p>
            <a:fld id="{475AEE28-1B90-4E5D-9180-26A43898093A}" type="slidenum">
              <a:rPr lang="en-US" altLang="en-US"/>
              <a:pPr/>
              <a:t>28</a:t>
            </a:fld>
            <a:endParaRPr lang="en-US" altLang="en-US"/>
          </a:p>
        </p:txBody>
      </p:sp>
      <p:sp>
        <p:nvSpPr>
          <p:cNvPr id="10242" name="Rectangle 2">
            <a:extLst>
              <a:ext uri="{FF2B5EF4-FFF2-40B4-BE49-F238E27FC236}">
                <a16:creationId xmlns:a16="http://schemas.microsoft.com/office/drawing/2014/main" id="{97337B27-C60B-4AA1-BBC4-01C3829B1088}"/>
              </a:ext>
            </a:extLst>
          </p:cNvPr>
          <p:cNvSpPr>
            <a:spLocks noGrp="1" noChangeArrowheads="1"/>
          </p:cNvSpPr>
          <p:nvPr>
            <p:ph type="title"/>
          </p:nvPr>
        </p:nvSpPr>
        <p:spPr>
          <a:xfrm>
            <a:off x="169718" y="95250"/>
            <a:ext cx="3697432" cy="1847850"/>
          </a:xfrm>
          <a:noFill/>
          <a:ln/>
        </p:spPr>
        <p:txBody>
          <a:bodyPr lIns="92075" tIns="46038" rIns="92075" bIns="46038" anchor="b"/>
          <a:lstStyle/>
          <a:p>
            <a:r>
              <a:rPr lang="en-US" altLang="en-US" sz="4000" dirty="0">
                <a:solidFill>
                  <a:srgbClr val="0070C0"/>
                </a:solidFill>
              </a:rPr>
              <a:t>Exhibit C.1, Site Plan</a:t>
            </a:r>
            <a:endParaRPr lang="en-US" altLang="en-US" sz="4800" dirty="0">
              <a:solidFill>
                <a:srgbClr val="0070C0"/>
              </a:solidFill>
            </a:endParaRPr>
          </a:p>
        </p:txBody>
      </p:sp>
      <p:pic>
        <p:nvPicPr>
          <p:cNvPr id="2" name="Picture 1">
            <a:extLst>
              <a:ext uri="{FF2B5EF4-FFF2-40B4-BE49-F238E27FC236}">
                <a16:creationId xmlns:a16="http://schemas.microsoft.com/office/drawing/2014/main" id="{7CA31434-9E4D-4782-AC94-3B1C8D8FFDA1}"/>
              </a:ext>
            </a:extLst>
          </p:cNvPr>
          <p:cNvPicPr>
            <a:picLocks noChangeAspect="1"/>
          </p:cNvPicPr>
          <p:nvPr/>
        </p:nvPicPr>
        <p:blipFill>
          <a:blip r:embed="rId3"/>
          <a:stretch>
            <a:fillRect/>
          </a:stretch>
        </p:blipFill>
        <p:spPr>
          <a:xfrm>
            <a:off x="3867150" y="152399"/>
            <a:ext cx="5107132" cy="6609229"/>
          </a:xfrm>
          <a:prstGeom prst="rect">
            <a:avLst/>
          </a:prstGeom>
        </p:spPr>
      </p:pic>
      <p:sp>
        <p:nvSpPr>
          <p:cNvPr id="4" name="Star: 5 Points 3">
            <a:extLst>
              <a:ext uri="{FF2B5EF4-FFF2-40B4-BE49-F238E27FC236}">
                <a16:creationId xmlns:a16="http://schemas.microsoft.com/office/drawing/2014/main" id="{FBC80706-1615-4433-974A-ACBEFF5C27A9}"/>
              </a:ext>
            </a:extLst>
          </p:cNvPr>
          <p:cNvSpPr/>
          <p:nvPr/>
        </p:nvSpPr>
        <p:spPr bwMode="auto">
          <a:xfrm>
            <a:off x="5087072" y="3703898"/>
            <a:ext cx="243069" cy="266217"/>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6" name="Star: 5 Points 5">
            <a:extLst>
              <a:ext uri="{FF2B5EF4-FFF2-40B4-BE49-F238E27FC236}">
                <a16:creationId xmlns:a16="http://schemas.microsoft.com/office/drawing/2014/main" id="{7A3D2910-3DC0-4383-A733-B933F4216D85}"/>
              </a:ext>
            </a:extLst>
          </p:cNvPr>
          <p:cNvSpPr/>
          <p:nvPr/>
        </p:nvSpPr>
        <p:spPr bwMode="auto">
          <a:xfrm>
            <a:off x="4965538" y="4735974"/>
            <a:ext cx="243069" cy="266217"/>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transition>
    <p:strips dir="l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31774B4-3FC0-4367-96CC-79A79BDD335E}"/>
              </a:ext>
            </a:extLst>
          </p:cNvPr>
          <p:cNvSpPr>
            <a:spLocks noGrp="1"/>
          </p:cNvSpPr>
          <p:nvPr>
            <p:ph type="sldNum" sz="quarter" idx="12"/>
          </p:nvPr>
        </p:nvSpPr>
        <p:spPr/>
        <p:txBody>
          <a:bodyPr/>
          <a:lstStyle/>
          <a:p>
            <a:fld id="{475AEE28-1B90-4E5D-9180-26A43898093A}" type="slidenum">
              <a:rPr lang="en-US" altLang="en-US"/>
              <a:pPr/>
              <a:t>29</a:t>
            </a:fld>
            <a:endParaRPr lang="en-US" altLang="en-US"/>
          </a:p>
        </p:txBody>
      </p:sp>
      <p:sp>
        <p:nvSpPr>
          <p:cNvPr id="10242" name="Rectangle 2">
            <a:extLst>
              <a:ext uri="{FF2B5EF4-FFF2-40B4-BE49-F238E27FC236}">
                <a16:creationId xmlns:a16="http://schemas.microsoft.com/office/drawing/2014/main" id="{97337B27-C60B-4AA1-BBC4-01C3829B1088}"/>
              </a:ext>
            </a:extLst>
          </p:cNvPr>
          <p:cNvSpPr>
            <a:spLocks noGrp="1" noChangeArrowheads="1"/>
          </p:cNvSpPr>
          <p:nvPr>
            <p:ph type="title"/>
          </p:nvPr>
        </p:nvSpPr>
        <p:spPr>
          <a:xfrm>
            <a:off x="0" y="95250"/>
            <a:ext cx="9144000" cy="819150"/>
          </a:xfrm>
          <a:noFill/>
          <a:ln/>
        </p:spPr>
        <p:txBody>
          <a:bodyPr lIns="92075" tIns="46038" rIns="92075" bIns="46038" anchor="b"/>
          <a:lstStyle/>
          <a:p>
            <a:r>
              <a:rPr lang="en-US" altLang="en-US" sz="3200" dirty="0">
                <a:solidFill>
                  <a:srgbClr val="0070C0"/>
                </a:solidFill>
              </a:rPr>
              <a:t>Exhibit C.2, 2917 NE Everett Floor Plans</a:t>
            </a:r>
          </a:p>
        </p:txBody>
      </p:sp>
      <p:pic>
        <p:nvPicPr>
          <p:cNvPr id="2" name="Picture 1">
            <a:extLst>
              <a:ext uri="{FF2B5EF4-FFF2-40B4-BE49-F238E27FC236}">
                <a16:creationId xmlns:a16="http://schemas.microsoft.com/office/drawing/2014/main" id="{CB7701FC-5935-4390-AAFE-D2E24EE238AF}"/>
              </a:ext>
            </a:extLst>
          </p:cNvPr>
          <p:cNvPicPr>
            <a:picLocks noChangeAspect="1"/>
          </p:cNvPicPr>
          <p:nvPr/>
        </p:nvPicPr>
        <p:blipFill>
          <a:blip r:embed="rId3"/>
          <a:stretch>
            <a:fillRect/>
          </a:stretch>
        </p:blipFill>
        <p:spPr>
          <a:xfrm rot="5400000">
            <a:off x="2907322" y="1274712"/>
            <a:ext cx="4314359" cy="5583288"/>
          </a:xfrm>
          <a:prstGeom prst="rect">
            <a:avLst/>
          </a:prstGeom>
        </p:spPr>
      </p:pic>
    </p:spTree>
    <p:extLst>
      <p:ext uri="{BB962C8B-B14F-4D97-AF65-F5344CB8AC3E}">
        <p14:creationId xmlns:p14="http://schemas.microsoft.com/office/powerpoint/2010/main" val="1825373795"/>
      </p:ext>
    </p:extLst>
  </p:cSld>
  <p:clrMapOvr>
    <a:masterClrMapping/>
  </p:clrMapOvr>
  <p:transition>
    <p:strips dir="l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12BEC36-E32F-4E97-AD6E-1BBA87308761}"/>
              </a:ext>
            </a:extLst>
          </p:cNvPr>
          <p:cNvSpPr>
            <a:spLocks noGrp="1"/>
          </p:cNvSpPr>
          <p:nvPr>
            <p:ph type="sldNum" sz="quarter" idx="12"/>
          </p:nvPr>
        </p:nvSpPr>
        <p:spPr/>
        <p:txBody>
          <a:bodyPr/>
          <a:lstStyle/>
          <a:p>
            <a:fld id="{0E52D1EC-7053-434A-B59E-906BAE98535E}" type="slidenum">
              <a:rPr lang="en-US" altLang="en-US"/>
              <a:pPr/>
              <a:t>3</a:t>
            </a:fld>
            <a:endParaRPr lang="en-US" altLang="en-US"/>
          </a:p>
        </p:txBody>
      </p:sp>
      <p:sp>
        <p:nvSpPr>
          <p:cNvPr id="8194" name="Rectangle 2">
            <a:extLst>
              <a:ext uri="{FF2B5EF4-FFF2-40B4-BE49-F238E27FC236}">
                <a16:creationId xmlns:a16="http://schemas.microsoft.com/office/drawing/2014/main" id="{E92437CD-2AAB-4FC9-822A-ECF244E6DBA1}"/>
              </a:ext>
            </a:extLst>
          </p:cNvPr>
          <p:cNvSpPr>
            <a:spLocks noGrp="1" noChangeArrowheads="1"/>
          </p:cNvSpPr>
          <p:nvPr>
            <p:ph type="title"/>
          </p:nvPr>
        </p:nvSpPr>
        <p:spPr>
          <a:xfrm>
            <a:off x="5205046" y="95250"/>
            <a:ext cx="3938954" cy="6206238"/>
          </a:xfrm>
          <a:noFill/>
          <a:ln/>
        </p:spPr>
        <p:txBody>
          <a:bodyPr lIns="92075" tIns="46038" rIns="92075" bIns="46038" anchor="t"/>
          <a:lstStyle/>
          <a:p>
            <a:r>
              <a:rPr lang="en-US" altLang="en-US" sz="4000" dirty="0">
                <a:solidFill>
                  <a:srgbClr val="0070C0"/>
                </a:solidFill>
              </a:rPr>
              <a:t>Zoning</a:t>
            </a:r>
            <a:br>
              <a:rPr lang="en-US" altLang="en-US" sz="4000" dirty="0">
                <a:solidFill>
                  <a:srgbClr val="0070C0"/>
                </a:solidFill>
              </a:rPr>
            </a:br>
            <a:br>
              <a:rPr lang="en-US" altLang="en-US" sz="1200" dirty="0">
                <a:solidFill>
                  <a:srgbClr val="0070C0"/>
                </a:solidFill>
              </a:rPr>
            </a:br>
            <a:r>
              <a:rPr lang="en-US" altLang="en-US" sz="2400" b="1" dirty="0">
                <a:solidFill>
                  <a:srgbClr val="0070C0"/>
                </a:solidFill>
              </a:rPr>
              <a:t>R5 base zone </a:t>
            </a:r>
            <a:br>
              <a:rPr lang="en-US" altLang="en-US" sz="2400" b="1" dirty="0">
                <a:solidFill>
                  <a:srgbClr val="0070C0"/>
                </a:solidFill>
              </a:rPr>
            </a:br>
            <a:r>
              <a:rPr lang="en-US" altLang="en-US" sz="1600" dirty="0">
                <a:solidFill>
                  <a:srgbClr val="0070C0"/>
                </a:solidFill>
              </a:rPr>
              <a:t>(Single-Family Residential 5,000)</a:t>
            </a:r>
            <a:br>
              <a:rPr lang="en-US" altLang="en-US" sz="1600" dirty="0">
                <a:solidFill>
                  <a:srgbClr val="0070C0"/>
                </a:solidFill>
              </a:rPr>
            </a:br>
            <a:br>
              <a:rPr lang="en-US" altLang="en-US" sz="1200" dirty="0">
                <a:solidFill>
                  <a:srgbClr val="0070C0"/>
                </a:solidFill>
              </a:rPr>
            </a:br>
            <a:r>
              <a:rPr lang="en-US" altLang="en-US" sz="2400" b="1" dirty="0">
                <a:solidFill>
                  <a:srgbClr val="0070C0"/>
                </a:solidFill>
              </a:rPr>
              <a:t>Conditional Uses</a:t>
            </a:r>
            <a:br>
              <a:rPr lang="en-US" altLang="en-US" sz="2400" b="1" dirty="0">
                <a:solidFill>
                  <a:srgbClr val="0070C0"/>
                </a:solidFill>
              </a:rPr>
            </a:br>
            <a:r>
              <a:rPr lang="en-US" altLang="en-US" sz="1600" dirty="0">
                <a:solidFill>
                  <a:srgbClr val="0070C0"/>
                </a:solidFill>
              </a:rPr>
              <a:t>(allow institutional uses that maintain and don’t conflict with “residential appearance and function of the area”, ensure availability of public services, conformance with adopted zoning and area plans)</a:t>
            </a:r>
            <a:br>
              <a:rPr lang="en-US" altLang="en-US" sz="1600" dirty="0">
                <a:solidFill>
                  <a:srgbClr val="0070C0"/>
                </a:solidFill>
              </a:rPr>
            </a:br>
            <a:br>
              <a:rPr lang="en-US" altLang="en-US" sz="1600" dirty="0">
                <a:solidFill>
                  <a:srgbClr val="0070C0"/>
                </a:solidFill>
              </a:rPr>
            </a:br>
            <a:r>
              <a:rPr lang="en-US" altLang="en-US" sz="2400" b="1" dirty="0">
                <a:solidFill>
                  <a:srgbClr val="0070C0"/>
                </a:solidFill>
              </a:rPr>
              <a:t>Approval Criteria</a:t>
            </a:r>
            <a:br>
              <a:rPr lang="en-US" altLang="en-US" sz="1600" dirty="0">
                <a:solidFill>
                  <a:srgbClr val="0070C0"/>
                </a:solidFill>
              </a:rPr>
            </a:br>
            <a:r>
              <a:rPr lang="en-US" altLang="en-US" sz="1600" dirty="0">
                <a:solidFill>
                  <a:srgbClr val="0070C0"/>
                </a:solidFill>
              </a:rPr>
              <a:t>33.815.105.A-E, Institutional and Other Uses in R Zones</a:t>
            </a:r>
            <a:br>
              <a:rPr lang="en-US" altLang="en-US" sz="1600" dirty="0">
                <a:solidFill>
                  <a:srgbClr val="0070C0"/>
                </a:solidFill>
              </a:rPr>
            </a:br>
            <a:r>
              <a:rPr lang="en-US" altLang="en-US" sz="1600" dirty="0">
                <a:solidFill>
                  <a:srgbClr val="0070C0"/>
                </a:solidFill>
              </a:rPr>
              <a:t>Statewide Planning Goals</a:t>
            </a:r>
            <a:br>
              <a:rPr lang="en-US" altLang="en-US" sz="1600" dirty="0">
                <a:solidFill>
                  <a:srgbClr val="0070C0"/>
                </a:solidFill>
              </a:rPr>
            </a:br>
            <a:br>
              <a:rPr lang="en-US" altLang="en-US" sz="1600" dirty="0">
                <a:solidFill>
                  <a:srgbClr val="0070C0"/>
                </a:solidFill>
              </a:rPr>
            </a:br>
            <a:br>
              <a:rPr lang="en-US" altLang="en-US" sz="1600" dirty="0">
                <a:solidFill>
                  <a:srgbClr val="0070C0"/>
                </a:solidFill>
              </a:rPr>
            </a:br>
            <a:r>
              <a:rPr lang="en-US" altLang="en-US" sz="2000" b="1" dirty="0">
                <a:solidFill>
                  <a:srgbClr val="7030A0"/>
                </a:solidFill>
              </a:rPr>
              <a:t>“Residential area” for this review outlined in purple</a:t>
            </a:r>
          </a:p>
        </p:txBody>
      </p:sp>
      <p:pic>
        <p:nvPicPr>
          <p:cNvPr id="2" name="Picture 1">
            <a:extLst>
              <a:ext uri="{FF2B5EF4-FFF2-40B4-BE49-F238E27FC236}">
                <a16:creationId xmlns:a16="http://schemas.microsoft.com/office/drawing/2014/main" id="{F2AC39EA-DB00-44ED-8D46-403746724FB9}"/>
              </a:ext>
            </a:extLst>
          </p:cNvPr>
          <p:cNvPicPr>
            <a:picLocks noChangeAspect="1"/>
          </p:cNvPicPr>
          <p:nvPr/>
        </p:nvPicPr>
        <p:blipFill>
          <a:blip r:embed="rId3"/>
          <a:stretch>
            <a:fillRect/>
          </a:stretch>
        </p:blipFill>
        <p:spPr>
          <a:xfrm>
            <a:off x="412502" y="463794"/>
            <a:ext cx="4792544" cy="6206238"/>
          </a:xfrm>
          <a:prstGeom prst="rect">
            <a:avLst/>
          </a:prstGeom>
        </p:spPr>
      </p:pic>
      <p:sp>
        <p:nvSpPr>
          <p:cNvPr id="5" name="Freeform: Shape 4">
            <a:extLst>
              <a:ext uri="{FF2B5EF4-FFF2-40B4-BE49-F238E27FC236}">
                <a16:creationId xmlns:a16="http://schemas.microsoft.com/office/drawing/2014/main" id="{6F05AC09-C3D4-48E5-AF06-1C5616DE1CCC}"/>
              </a:ext>
            </a:extLst>
          </p:cNvPr>
          <p:cNvSpPr/>
          <p:nvPr/>
        </p:nvSpPr>
        <p:spPr bwMode="auto">
          <a:xfrm>
            <a:off x="1847850" y="2305050"/>
            <a:ext cx="2724150" cy="2695575"/>
          </a:xfrm>
          <a:custGeom>
            <a:avLst/>
            <a:gdLst>
              <a:gd name="connsiteX0" fmla="*/ 933450 w 2724150"/>
              <a:gd name="connsiteY0" fmla="*/ 2647950 h 2695575"/>
              <a:gd name="connsiteX1" fmla="*/ 2667000 w 2724150"/>
              <a:gd name="connsiteY1" fmla="*/ 2695575 h 2695575"/>
              <a:gd name="connsiteX2" fmla="*/ 2724150 w 2724150"/>
              <a:gd name="connsiteY2" fmla="*/ 76200 h 2695575"/>
              <a:gd name="connsiteX3" fmla="*/ 0 w 2724150"/>
              <a:gd name="connsiteY3" fmla="*/ 0 h 2695575"/>
              <a:gd name="connsiteX4" fmla="*/ 0 w 2724150"/>
              <a:gd name="connsiteY4" fmla="*/ 352425 h 2695575"/>
              <a:gd name="connsiteX5" fmla="*/ 142875 w 2724150"/>
              <a:gd name="connsiteY5" fmla="*/ 361950 h 2695575"/>
              <a:gd name="connsiteX6" fmla="*/ 76200 w 2724150"/>
              <a:gd name="connsiteY6" fmla="*/ 2543175 h 2695575"/>
              <a:gd name="connsiteX7" fmla="*/ 933450 w 2724150"/>
              <a:gd name="connsiteY7" fmla="*/ 2581275 h 2695575"/>
              <a:gd name="connsiteX8" fmla="*/ 933450 w 2724150"/>
              <a:gd name="connsiteY8" fmla="*/ 2647950 h 269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150" h="2695575">
                <a:moveTo>
                  <a:pt x="933450" y="2647950"/>
                </a:moveTo>
                <a:lnTo>
                  <a:pt x="2667000" y="2695575"/>
                </a:lnTo>
                <a:lnTo>
                  <a:pt x="2724150" y="76200"/>
                </a:lnTo>
                <a:lnTo>
                  <a:pt x="0" y="0"/>
                </a:lnTo>
                <a:lnTo>
                  <a:pt x="0" y="352425"/>
                </a:lnTo>
                <a:lnTo>
                  <a:pt x="142875" y="361950"/>
                </a:lnTo>
                <a:lnTo>
                  <a:pt x="76200" y="2543175"/>
                </a:lnTo>
                <a:lnTo>
                  <a:pt x="933450" y="2581275"/>
                </a:lnTo>
                <a:lnTo>
                  <a:pt x="933450" y="2647950"/>
                </a:lnTo>
                <a:close/>
              </a:path>
            </a:pathLst>
          </a:custGeom>
          <a:noFill/>
          <a:ln w="571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6" name="Freeform: Shape 5">
            <a:extLst>
              <a:ext uri="{FF2B5EF4-FFF2-40B4-BE49-F238E27FC236}">
                <a16:creationId xmlns:a16="http://schemas.microsoft.com/office/drawing/2014/main" id="{F4871F41-637C-406E-AD19-1CA8C21B059D}"/>
              </a:ext>
            </a:extLst>
          </p:cNvPr>
          <p:cNvSpPr/>
          <p:nvPr/>
        </p:nvSpPr>
        <p:spPr bwMode="auto">
          <a:xfrm>
            <a:off x="2013995" y="1122744"/>
            <a:ext cx="2511706" cy="451413"/>
          </a:xfrm>
          <a:custGeom>
            <a:avLst/>
            <a:gdLst>
              <a:gd name="connsiteX0" fmla="*/ 2511706 w 2511706"/>
              <a:gd name="connsiteY0" fmla="*/ 451413 h 451413"/>
              <a:gd name="connsiteX1" fmla="*/ 2488557 w 2511706"/>
              <a:gd name="connsiteY1" fmla="*/ 81023 h 451413"/>
              <a:gd name="connsiteX2" fmla="*/ 1527858 w 2511706"/>
              <a:gd name="connsiteY2" fmla="*/ 57874 h 451413"/>
              <a:gd name="connsiteX3" fmla="*/ 1527858 w 2511706"/>
              <a:gd name="connsiteY3" fmla="*/ 138897 h 451413"/>
              <a:gd name="connsiteX4" fmla="*/ 486137 w 2511706"/>
              <a:gd name="connsiteY4" fmla="*/ 104172 h 451413"/>
              <a:gd name="connsiteX5" fmla="*/ 474562 w 2511706"/>
              <a:gd name="connsiteY5" fmla="*/ 104172 h 451413"/>
              <a:gd name="connsiteX6" fmla="*/ 462987 w 2511706"/>
              <a:gd name="connsiteY6" fmla="*/ 11575 h 451413"/>
              <a:gd name="connsiteX7" fmla="*/ 11575 w 2511706"/>
              <a:gd name="connsiteY7" fmla="*/ 0 h 451413"/>
              <a:gd name="connsiteX8" fmla="*/ 0 w 2511706"/>
              <a:gd name="connsiteY8" fmla="*/ 428264 h 451413"/>
              <a:gd name="connsiteX9" fmla="*/ 115747 w 2511706"/>
              <a:gd name="connsiteY9" fmla="*/ 428264 h 451413"/>
              <a:gd name="connsiteX10" fmla="*/ 115747 w 2511706"/>
              <a:gd name="connsiteY10" fmla="*/ 370390 h 451413"/>
              <a:gd name="connsiteX11" fmla="*/ 289367 w 2511706"/>
              <a:gd name="connsiteY11" fmla="*/ 370390 h 451413"/>
              <a:gd name="connsiteX12" fmla="*/ 312516 w 2511706"/>
              <a:gd name="connsiteY12" fmla="*/ 439838 h 451413"/>
              <a:gd name="connsiteX13" fmla="*/ 474562 w 2511706"/>
              <a:gd name="connsiteY13" fmla="*/ 439838 h 451413"/>
              <a:gd name="connsiteX14" fmla="*/ 474562 w 2511706"/>
              <a:gd name="connsiteY14" fmla="*/ 393540 h 451413"/>
              <a:gd name="connsiteX15" fmla="*/ 2511706 w 2511706"/>
              <a:gd name="connsiteY15" fmla="*/ 451413 h 45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1706" h="451413">
                <a:moveTo>
                  <a:pt x="2511706" y="451413"/>
                </a:moveTo>
                <a:lnTo>
                  <a:pt x="2488557" y="81023"/>
                </a:lnTo>
                <a:lnTo>
                  <a:pt x="1527858" y="57874"/>
                </a:lnTo>
                <a:lnTo>
                  <a:pt x="1527858" y="138897"/>
                </a:lnTo>
                <a:lnTo>
                  <a:pt x="486137" y="104172"/>
                </a:lnTo>
                <a:lnTo>
                  <a:pt x="474562" y="104172"/>
                </a:lnTo>
                <a:lnTo>
                  <a:pt x="462987" y="11575"/>
                </a:lnTo>
                <a:lnTo>
                  <a:pt x="11575" y="0"/>
                </a:lnTo>
                <a:lnTo>
                  <a:pt x="0" y="428264"/>
                </a:lnTo>
                <a:lnTo>
                  <a:pt x="115747" y="428264"/>
                </a:lnTo>
                <a:lnTo>
                  <a:pt x="115747" y="370390"/>
                </a:lnTo>
                <a:lnTo>
                  <a:pt x="289367" y="370390"/>
                </a:lnTo>
                <a:lnTo>
                  <a:pt x="312516" y="439838"/>
                </a:lnTo>
                <a:lnTo>
                  <a:pt x="474562" y="439838"/>
                </a:lnTo>
                <a:lnTo>
                  <a:pt x="474562" y="393540"/>
                </a:lnTo>
                <a:lnTo>
                  <a:pt x="2511706" y="451413"/>
                </a:lnTo>
                <a:close/>
              </a:path>
            </a:pathLst>
          </a:custGeom>
          <a:noFill/>
          <a:ln w="571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7" name="Freeform: Shape 6">
            <a:extLst>
              <a:ext uri="{FF2B5EF4-FFF2-40B4-BE49-F238E27FC236}">
                <a16:creationId xmlns:a16="http://schemas.microsoft.com/office/drawing/2014/main" id="{0AC9955A-1615-40F9-B495-612EEC6A0FDA}"/>
              </a:ext>
            </a:extLst>
          </p:cNvPr>
          <p:cNvSpPr/>
          <p:nvPr/>
        </p:nvSpPr>
        <p:spPr bwMode="auto">
          <a:xfrm>
            <a:off x="729205" y="2338086"/>
            <a:ext cx="763929" cy="1574157"/>
          </a:xfrm>
          <a:custGeom>
            <a:avLst/>
            <a:gdLst>
              <a:gd name="connsiteX0" fmla="*/ 358815 w 763929"/>
              <a:gd name="connsiteY0" fmla="*/ 1574157 h 1574157"/>
              <a:gd name="connsiteX1" fmla="*/ 393539 w 763929"/>
              <a:gd name="connsiteY1" fmla="*/ 1076446 h 1574157"/>
              <a:gd name="connsiteX2" fmla="*/ 682906 w 763929"/>
              <a:gd name="connsiteY2" fmla="*/ 1076446 h 1574157"/>
              <a:gd name="connsiteX3" fmla="*/ 752354 w 763929"/>
              <a:gd name="connsiteY3" fmla="*/ 1030147 h 1574157"/>
              <a:gd name="connsiteX4" fmla="*/ 763929 w 763929"/>
              <a:gd name="connsiteY4" fmla="*/ 763929 h 1574157"/>
              <a:gd name="connsiteX5" fmla="*/ 393539 w 763929"/>
              <a:gd name="connsiteY5" fmla="*/ 752355 h 1574157"/>
              <a:gd name="connsiteX6" fmla="*/ 416689 w 763929"/>
              <a:gd name="connsiteY6" fmla="*/ 0 h 1574157"/>
              <a:gd name="connsiteX7" fmla="*/ 81023 w 763929"/>
              <a:gd name="connsiteY7" fmla="*/ 0 h 1574157"/>
              <a:gd name="connsiteX8" fmla="*/ 0 w 763929"/>
              <a:gd name="connsiteY8" fmla="*/ 347241 h 1574157"/>
              <a:gd name="connsiteX9" fmla="*/ 0 w 763929"/>
              <a:gd name="connsiteY9" fmla="*/ 694481 h 1574157"/>
              <a:gd name="connsiteX10" fmla="*/ 92598 w 763929"/>
              <a:gd name="connsiteY10" fmla="*/ 694481 h 1574157"/>
              <a:gd name="connsiteX11" fmla="*/ 46299 w 763929"/>
              <a:gd name="connsiteY11" fmla="*/ 1562582 h 1574157"/>
              <a:gd name="connsiteX12" fmla="*/ 358815 w 763929"/>
              <a:gd name="connsiteY12" fmla="*/ 1574157 h 157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3929" h="1574157">
                <a:moveTo>
                  <a:pt x="358815" y="1574157"/>
                </a:moveTo>
                <a:lnTo>
                  <a:pt x="393539" y="1076446"/>
                </a:lnTo>
                <a:lnTo>
                  <a:pt x="682906" y="1076446"/>
                </a:lnTo>
                <a:lnTo>
                  <a:pt x="752354" y="1030147"/>
                </a:lnTo>
                <a:lnTo>
                  <a:pt x="763929" y="763929"/>
                </a:lnTo>
                <a:lnTo>
                  <a:pt x="393539" y="752355"/>
                </a:lnTo>
                <a:lnTo>
                  <a:pt x="416689" y="0"/>
                </a:lnTo>
                <a:lnTo>
                  <a:pt x="81023" y="0"/>
                </a:lnTo>
                <a:lnTo>
                  <a:pt x="0" y="347241"/>
                </a:lnTo>
                <a:lnTo>
                  <a:pt x="0" y="694481"/>
                </a:lnTo>
                <a:lnTo>
                  <a:pt x="92598" y="694481"/>
                </a:lnTo>
                <a:lnTo>
                  <a:pt x="46299" y="1562582"/>
                </a:lnTo>
                <a:lnTo>
                  <a:pt x="358815" y="1574157"/>
                </a:lnTo>
                <a:close/>
              </a:path>
            </a:pathLst>
          </a:custGeom>
          <a:noFill/>
          <a:ln w="571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transition>
    <p:strips dir="l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31774B4-3FC0-4367-96CC-79A79BDD335E}"/>
              </a:ext>
            </a:extLst>
          </p:cNvPr>
          <p:cNvSpPr>
            <a:spLocks noGrp="1"/>
          </p:cNvSpPr>
          <p:nvPr>
            <p:ph type="sldNum" sz="quarter" idx="12"/>
          </p:nvPr>
        </p:nvSpPr>
        <p:spPr/>
        <p:txBody>
          <a:bodyPr/>
          <a:lstStyle/>
          <a:p>
            <a:fld id="{475AEE28-1B90-4E5D-9180-26A43898093A}" type="slidenum">
              <a:rPr lang="en-US" altLang="en-US"/>
              <a:pPr/>
              <a:t>30</a:t>
            </a:fld>
            <a:endParaRPr lang="en-US" altLang="en-US"/>
          </a:p>
        </p:txBody>
      </p:sp>
      <p:sp>
        <p:nvSpPr>
          <p:cNvPr id="10242" name="Rectangle 2">
            <a:extLst>
              <a:ext uri="{FF2B5EF4-FFF2-40B4-BE49-F238E27FC236}">
                <a16:creationId xmlns:a16="http://schemas.microsoft.com/office/drawing/2014/main" id="{97337B27-C60B-4AA1-BBC4-01C3829B1088}"/>
              </a:ext>
            </a:extLst>
          </p:cNvPr>
          <p:cNvSpPr>
            <a:spLocks noGrp="1" noChangeArrowheads="1"/>
          </p:cNvSpPr>
          <p:nvPr>
            <p:ph type="title"/>
          </p:nvPr>
        </p:nvSpPr>
        <p:spPr>
          <a:xfrm>
            <a:off x="0" y="95250"/>
            <a:ext cx="9144000" cy="819150"/>
          </a:xfrm>
          <a:noFill/>
          <a:ln/>
        </p:spPr>
        <p:txBody>
          <a:bodyPr lIns="92075" tIns="46038" rIns="92075" bIns="46038" anchor="b"/>
          <a:lstStyle/>
          <a:p>
            <a:r>
              <a:rPr lang="en-US" altLang="en-US" sz="3200" dirty="0">
                <a:solidFill>
                  <a:srgbClr val="0070C0"/>
                </a:solidFill>
              </a:rPr>
              <a:t>Exhibit C.3, 2927 NE Everett Floor Plans</a:t>
            </a:r>
          </a:p>
        </p:txBody>
      </p:sp>
      <p:pic>
        <p:nvPicPr>
          <p:cNvPr id="2" name="Picture 1">
            <a:extLst>
              <a:ext uri="{FF2B5EF4-FFF2-40B4-BE49-F238E27FC236}">
                <a16:creationId xmlns:a16="http://schemas.microsoft.com/office/drawing/2014/main" id="{AF399DD5-A6B7-4F20-85EB-A6CC3693D399}"/>
              </a:ext>
            </a:extLst>
          </p:cNvPr>
          <p:cNvPicPr>
            <a:picLocks noChangeAspect="1"/>
          </p:cNvPicPr>
          <p:nvPr/>
        </p:nvPicPr>
        <p:blipFill>
          <a:blip r:embed="rId3"/>
          <a:stretch>
            <a:fillRect/>
          </a:stretch>
        </p:blipFill>
        <p:spPr>
          <a:xfrm rot="5400000">
            <a:off x="2942492" y="1320224"/>
            <a:ext cx="4279190" cy="5537775"/>
          </a:xfrm>
          <a:prstGeom prst="rect">
            <a:avLst/>
          </a:prstGeom>
        </p:spPr>
      </p:pic>
    </p:spTree>
    <p:extLst>
      <p:ext uri="{BB962C8B-B14F-4D97-AF65-F5344CB8AC3E}">
        <p14:creationId xmlns:p14="http://schemas.microsoft.com/office/powerpoint/2010/main" val="632878500"/>
      </p:ext>
    </p:extLst>
  </p:cSld>
  <p:clrMapOvr>
    <a:masterClrMapping/>
  </p:clrMapOvr>
  <p:transition>
    <p:strips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31774B4-3FC0-4367-96CC-79A79BDD335E}"/>
              </a:ext>
            </a:extLst>
          </p:cNvPr>
          <p:cNvSpPr>
            <a:spLocks noGrp="1"/>
          </p:cNvSpPr>
          <p:nvPr>
            <p:ph type="sldNum" sz="quarter" idx="12"/>
          </p:nvPr>
        </p:nvSpPr>
        <p:spPr/>
        <p:txBody>
          <a:bodyPr/>
          <a:lstStyle/>
          <a:p>
            <a:fld id="{475AEE28-1B90-4E5D-9180-26A43898093A}" type="slidenum">
              <a:rPr lang="en-US" altLang="en-US"/>
              <a:pPr/>
              <a:t>31</a:t>
            </a:fld>
            <a:endParaRPr lang="en-US" altLang="en-US"/>
          </a:p>
        </p:txBody>
      </p:sp>
      <p:sp>
        <p:nvSpPr>
          <p:cNvPr id="10242" name="Rectangle 2">
            <a:extLst>
              <a:ext uri="{FF2B5EF4-FFF2-40B4-BE49-F238E27FC236}">
                <a16:creationId xmlns:a16="http://schemas.microsoft.com/office/drawing/2014/main" id="{97337B27-C60B-4AA1-BBC4-01C3829B1088}"/>
              </a:ext>
            </a:extLst>
          </p:cNvPr>
          <p:cNvSpPr>
            <a:spLocks noGrp="1" noChangeArrowheads="1"/>
          </p:cNvSpPr>
          <p:nvPr>
            <p:ph type="title"/>
          </p:nvPr>
        </p:nvSpPr>
        <p:spPr>
          <a:xfrm>
            <a:off x="0" y="95250"/>
            <a:ext cx="9144000" cy="617446"/>
          </a:xfrm>
          <a:noFill/>
          <a:ln/>
        </p:spPr>
        <p:txBody>
          <a:bodyPr lIns="92075" tIns="46038" rIns="92075" bIns="46038" anchor="b"/>
          <a:lstStyle/>
          <a:p>
            <a:r>
              <a:rPr lang="en-US" altLang="en-US" sz="3200" dirty="0">
                <a:solidFill>
                  <a:srgbClr val="0070C0"/>
                </a:solidFill>
              </a:rPr>
              <a:t>Exhibit C.4, 2926 NE Flanders Floor Plans</a:t>
            </a:r>
          </a:p>
        </p:txBody>
      </p:sp>
      <p:pic>
        <p:nvPicPr>
          <p:cNvPr id="2" name="Picture 1">
            <a:extLst>
              <a:ext uri="{FF2B5EF4-FFF2-40B4-BE49-F238E27FC236}">
                <a16:creationId xmlns:a16="http://schemas.microsoft.com/office/drawing/2014/main" id="{4A1493B9-1AF1-4014-ACED-AA7054D09062}"/>
              </a:ext>
            </a:extLst>
          </p:cNvPr>
          <p:cNvPicPr>
            <a:picLocks noChangeAspect="1"/>
          </p:cNvPicPr>
          <p:nvPr/>
        </p:nvPicPr>
        <p:blipFill>
          <a:blip r:embed="rId3"/>
          <a:stretch>
            <a:fillRect/>
          </a:stretch>
        </p:blipFill>
        <p:spPr>
          <a:xfrm rot="5400000">
            <a:off x="2590800" y="865096"/>
            <a:ext cx="4630881" cy="5992904"/>
          </a:xfrm>
          <a:prstGeom prst="rect">
            <a:avLst/>
          </a:prstGeom>
        </p:spPr>
      </p:pic>
    </p:spTree>
    <p:extLst>
      <p:ext uri="{BB962C8B-B14F-4D97-AF65-F5344CB8AC3E}">
        <p14:creationId xmlns:p14="http://schemas.microsoft.com/office/powerpoint/2010/main" val="2356734795"/>
      </p:ext>
    </p:extLst>
  </p:cSld>
  <p:clrMapOvr>
    <a:masterClrMapping/>
  </p:clrMapOvr>
  <p:transition>
    <p:strips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31774B4-3FC0-4367-96CC-79A79BDD335E}"/>
              </a:ext>
            </a:extLst>
          </p:cNvPr>
          <p:cNvSpPr>
            <a:spLocks noGrp="1"/>
          </p:cNvSpPr>
          <p:nvPr>
            <p:ph type="sldNum" sz="quarter" idx="12"/>
          </p:nvPr>
        </p:nvSpPr>
        <p:spPr/>
        <p:txBody>
          <a:bodyPr/>
          <a:lstStyle/>
          <a:p>
            <a:fld id="{475AEE28-1B90-4E5D-9180-26A43898093A}" type="slidenum">
              <a:rPr lang="en-US" altLang="en-US"/>
              <a:pPr/>
              <a:t>4</a:t>
            </a:fld>
            <a:endParaRPr lang="en-US" altLang="en-US"/>
          </a:p>
        </p:txBody>
      </p:sp>
      <p:sp>
        <p:nvSpPr>
          <p:cNvPr id="10242" name="Rectangle 2">
            <a:extLst>
              <a:ext uri="{FF2B5EF4-FFF2-40B4-BE49-F238E27FC236}">
                <a16:creationId xmlns:a16="http://schemas.microsoft.com/office/drawing/2014/main" id="{97337B27-C60B-4AA1-BBC4-01C3829B1088}"/>
              </a:ext>
            </a:extLst>
          </p:cNvPr>
          <p:cNvSpPr>
            <a:spLocks noGrp="1" noChangeArrowheads="1"/>
          </p:cNvSpPr>
          <p:nvPr>
            <p:ph type="title"/>
          </p:nvPr>
        </p:nvSpPr>
        <p:spPr>
          <a:xfrm>
            <a:off x="169718" y="95250"/>
            <a:ext cx="3697432" cy="1847850"/>
          </a:xfrm>
          <a:noFill/>
          <a:ln/>
        </p:spPr>
        <p:txBody>
          <a:bodyPr lIns="92075" tIns="46038" rIns="92075" bIns="46038" anchor="b"/>
          <a:lstStyle/>
          <a:p>
            <a:r>
              <a:rPr lang="en-US" altLang="en-US" sz="4000" dirty="0">
                <a:solidFill>
                  <a:srgbClr val="0070C0"/>
                </a:solidFill>
              </a:rPr>
              <a:t>Exhibit C.1, Site Plan</a:t>
            </a:r>
            <a:endParaRPr lang="en-US" altLang="en-US" sz="4800" dirty="0">
              <a:solidFill>
                <a:srgbClr val="0070C0"/>
              </a:solidFill>
            </a:endParaRPr>
          </a:p>
        </p:txBody>
      </p:sp>
      <p:pic>
        <p:nvPicPr>
          <p:cNvPr id="2" name="Picture 1">
            <a:extLst>
              <a:ext uri="{FF2B5EF4-FFF2-40B4-BE49-F238E27FC236}">
                <a16:creationId xmlns:a16="http://schemas.microsoft.com/office/drawing/2014/main" id="{7CA31434-9E4D-4782-AC94-3B1C8D8FFDA1}"/>
              </a:ext>
            </a:extLst>
          </p:cNvPr>
          <p:cNvPicPr>
            <a:picLocks noChangeAspect="1"/>
          </p:cNvPicPr>
          <p:nvPr/>
        </p:nvPicPr>
        <p:blipFill>
          <a:blip r:embed="rId3"/>
          <a:stretch>
            <a:fillRect/>
          </a:stretch>
        </p:blipFill>
        <p:spPr>
          <a:xfrm>
            <a:off x="3867150" y="152399"/>
            <a:ext cx="5107132" cy="6609229"/>
          </a:xfrm>
          <a:prstGeom prst="rect">
            <a:avLst/>
          </a:prstGeom>
        </p:spPr>
      </p:pic>
      <p:sp>
        <p:nvSpPr>
          <p:cNvPr id="4" name="Star: 5 Points 3">
            <a:extLst>
              <a:ext uri="{FF2B5EF4-FFF2-40B4-BE49-F238E27FC236}">
                <a16:creationId xmlns:a16="http://schemas.microsoft.com/office/drawing/2014/main" id="{FBC80706-1615-4433-974A-ACBEFF5C27A9}"/>
              </a:ext>
            </a:extLst>
          </p:cNvPr>
          <p:cNvSpPr/>
          <p:nvPr/>
        </p:nvSpPr>
        <p:spPr bwMode="auto">
          <a:xfrm>
            <a:off x="5087072" y="3703898"/>
            <a:ext cx="243069" cy="266217"/>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6" name="Star: 5 Points 5">
            <a:extLst>
              <a:ext uri="{FF2B5EF4-FFF2-40B4-BE49-F238E27FC236}">
                <a16:creationId xmlns:a16="http://schemas.microsoft.com/office/drawing/2014/main" id="{7A3D2910-3DC0-4383-A733-B933F4216D85}"/>
              </a:ext>
            </a:extLst>
          </p:cNvPr>
          <p:cNvSpPr/>
          <p:nvPr/>
        </p:nvSpPr>
        <p:spPr bwMode="auto">
          <a:xfrm>
            <a:off x="4965538" y="4735974"/>
            <a:ext cx="243069" cy="266217"/>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33565266"/>
      </p:ext>
    </p:extLst>
  </p:cSld>
  <p:clrMapOvr>
    <a:masterClrMapping/>
  </p:clrMapOvr>
  <p:transition>
    <p:strips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E6CA-4A59-4B51-B293-F57BAEB54781}"/>
              </a:ext>
            </a:extLst>
          </p:cNvPr>
          <p:cNvSpPr>
            <a:spLocks noGrp="1"/>
          </p:cNvSpPr>
          <p:nvPr>
            <p:ph type="title"/>
          </p:nvPr>
        </p:nvSpPr>
        <p:spPr>
          <a:xfrm>
            <a:off x="685800" y="66675"/>
            <a:ext cx="7772400" cy="1143000"/>
          </a:xfrm>
        </p:spPr>
        <p:txBody>
          <a:bodyPr/>
          <a:lstStyle/>
          <a:p>
            <a:r>
              <a:rPr lang="en-US" dirty="0">
                <a:solidFill>
                  <a:srgbClr val="0070C0"/>
                </a:solidFill>
              </a:rPr>
              <a:t>Aerial Photo</a:t>
            </a:r>
          </a:p>
        </p:txBody>
      </p:sp>
      <p:sp>
        <p:nvSpPr>
          <p:cNvPr id="3" name="Slide Number Placeholder 2">
            <a:extLst>
              <a:ext uri="{FF2B5EF4-FFF2-40B4-BE49-F238E27FC236}">
                <a16:creationId xmlns:a16="http://schemas.microsoft.com/office/drawing/2014/main" id="{C8D29357-D4D6-40A8-BEFD-0680DBE69D9F}"/>
              </a:ext>
            </a:extLst>
          </p:cNvPr>
          <p:cNvSpPr>
            <a:spLocks noGrp="1"/>
          </p:cNvSpPr>
          <p:nvPr>
            <p:ph type="sldNum" sz="quarter" idx="12"/>
          </p:nvPr>
        </p:nvSpPr>
        <p:spPr/>
        <p:txBody>
          <a:bodyPr/>
          <a:lstStyle/>
          <a:p>
            <a:fld id="{461A4B57-CD89-443D-AA7C-08274947D3E7}" type="slidenum">
              <a:rPr lang="en-US" altLang="en-US" smtClean="0"/>
              <a:pPr/>
              <a:t>5</a:t>
            </a:fld>
            <a:endParaRPr lang="en-US" altLang="en-US"/>
          </a:p>
        </p:txBody>
      </p:sp>
      <p:pic>
        <p:nvPicPr>
          <p:cNvPr id="5" name="Picture 4">
            <a:extLst>
              <a:ext uri="{FF2B5EF4-FFF2-40B4-BE49-F238E27FC236}">
                <a16:creationId xmlns:a16="http://schemas.microsoft.com/office/drawing/2014/main" id="{62DEB0B6-2E49-49BD-B3C0-9B16DE9986C6}"/>
              </a:ext>
            </a:extLst>
          </p:cNvPr>
          <p:cNvPicPr>
            <a:picLocks noChangeAspect="1"/>
          </p:cNvPicPr>
          <p:nvPr/>
        </p:nvPicPr>
        <p:blipFill rotWithShape="1">
          <a:blip r:embed="rId2"/>
          <a:srcRect l="8334" t="14297" r="60897" b="27461"/>
          <a:stretch/>
        </p:blipFill>
        <p:spPr>
          <a:xfrm>
            <a:off x="323850" y="1082551"/>
            <a:ext cx="8534400" cy="5467354"/>
          </a:xfrm>
          <a:prstGeom prst="rect">
            <a:avLst/>
          </a:prstGeom>
        </p:spPr>
      </p:pic>
      <p:sp>
        <p:nvSpPr>
          <p:cNvPr id="6" name="Freeform: Shape 5">
            <a:extLst>
              <a:ext uri="{FF2B5EF4-FFF2-40B4-BE49-F238E27FC236}">
                <a16:creationId xmlns:a16="http://schemas.microsoft.com/office/drawing/2014/main" id="{473C783C-6EFE-4593-AE12-62BCD9D6E275}"/>
              </a:ext>
            </a:extLst>
          </p:cNvPr>
          <p:cNvSpPr/>
          <p:nvPr/>
        </p:nvSpPr>
        <p:spPr bwMode="auto">
          <a:xfrm>
            <a:off x="3876675" y="3105150"/>
            <a:ext cx="885825" cy="1666875"/>
          </a:xfrm>
          <a:custGeom>
            <a:avLst/>
            <a:gdLst>
              <a:gd name="connsiteX0" fmla="*/ 371475 w 885825"/>
              <a:gd name="connsiteY0" fmla="*/ 0 h 1666875"/>
              <a:gd name="connsiteX1" fmla="*/ 885825 w 885825"/>
              <a:gd name="connsiteY1" fmla="*/ 19050 h 1666875"/>
              <a:gd name="connsiteX2" fmla="*/ 828675 w 885825"/>
              <a:gd name="connsiteY2" fmla="*/ 1666875 h 1666875"/>
              <a:gd name="connsiteX3" fmla="*/ 0 w 885825"/>
              <a:gd name="connsiteY3" fmla="*/ 1647825 h 1666875"/>
              <a:gd name="connsiteX4" fmla="*/ 28575 w 885825"/>
              <a:gd name="connsiteY4" fmla="*/ 819150 h 1666875"/>
              <a:gd name="connsiteX5" fmla="*/ 371475 w 885825"/>
              <a:gd name="connsiteY5" fmla="*/ 809625 h 1666875"/>
              <a:gd name="connsiteX6" fmla="*/ 371475 w 885825"/>
              <a:gd name="connsiteY6" fmla="*/ 0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1666875">
                <a:moveTo>
                  <a:pt x="371475" y="0"/>
                </a:moveTo>
                <a:lnTo>
                  <a:pt x="885825" y="19050"/>
                </a:lnTo>
                <a:lnTo>
                  <a:pt x="828675" y="1666875"/>
                </a:lnTo>
                <a:lnTo>
                  <a:pt x="0" y="1647825"/>
                </a:lnTo>
                <a:lnTo>
                  <a:pt x="28575" y="819150"/>
                </a:lnTo>
                <a:lnTo>
                  <a:pt x="371475" y="809625"/>
                </a:lnTo>
                <a:lnTo>
                  <a:pt x="371475" y="0"/>
                </a:lnTo>
                <a:close/>
              </a:path>
            </a:pathLst>
          </a:cu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99028542"/>
      </p:ext>
    </p:extLst>
  </p:cSld>
  <p:clrMapOvr>
    <a:masterClrMapping/>
  </p:clrMapOvr>
  <p:transition>
    <p:strips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0331 001">
            <a:extLst>
              <a:ext uri="{FF2B5EF4-FFF2-40B4-BE49-F238E27FC236}">
                <a16:creationId xmlns:a16="http://schemas.microsoft.com/office/drawing/2014/main" id="{A842CB5B-EBF0-46E0-BFDE-38CA39B2049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875" y="142875"/>
            <a:ext cx="6858000" cy="5143500"/>
          </a:xfrm>
          <a:prstGeom prst="rect">
            <a:avLst/>
          </a:prstGeom>
        </p:spPr>
      </p:pic>
      <p:pic>
        <p:nvPicPr>
          <p:cNvPr id="4" name="Picture 3">
            <a:extLst>
              <a:ext uri="{FF2B5EF4-FFF2-40B4-BE49-F238E27FC236}">
                <a16:creationId xmlns:a16="http://schemas.microsoft.com/office/drawing/2014/main" id="{837871EC-7B23-4B8A-A19E-F0D39432E177}"/>
              </a:ext>
            </a:extLst>
          </p:cNvPr>
          <p:cNvPicPr>
            <a:picLocks noChangeAspect="1"/>
          </p:cNvPicPr>
          <p:nvPr/>
        </p:nvPicPr>
        <p:blipFill rotWithShape="1">
          <a:blip r:embed="rId3"/>
          <a:srcRect l="20471" t="27945" r="23543" b="46697"/>
          <a:stretch/>
        </p:blipFill>
        <p:spPr>
          <a:xfrm>
            <a:off x="5655969" y="4728795"/>
            <a:ext cx="3345156" cy="1962151"/>
          </a:xfrm>
          <a:prstGeom prst="rect">
            <a:avLst/>
          </a:prstGeom>
        </p:spPr>
      </p:pic>
      <p:sp>
        <p:nvSpPr>
          <p:cNvPr id="2" name="Arrow: Down 1">
            <a:extLst>
              <a:ext uri="{FF2B5EF4-FFF2-40B4-BE49-F238E27FC236}">
                <a16:creationId xmlns:a16="http://schemas.microsoft.com/office/drawing/2014/main" id="{EC48E7E6-7A1B-4707-9BB6-FC802E5A0FF3}"/>
              </a:ext>
            </a:extLst>
          </p:cNvPr>
          <p:cNvSpPr/>
          <p:nvPr/>
        </p:nvSpPr>
        <p:spPr bwMode="auto">
          <a:xfrm rot="12183686">
            <a:off x="5713539" y="6210299"/>
            <a:ext cx="333375" cy="36195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5687728"/>
      </p:ext>
    </p:extLst>
  </p:cSld>
  <p:clrMapOvr>
    <a:masterClrMapping/>
  </p:clrMapOvr>
  <p:transition>
    <p:strips dir="l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0331 002">
            <a:extLst>
              <a:ext uri="{FF2B5EF4-FFF2-40B4-BE49-F238E27FC236}">
                <a16:creationId xmlns:a16="http://schemas.microsoft.com/office/drawing/2014/main" id="{C10F3DF2-D353-4A3D-A4B6-F05CCE8B8C6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261" y="165588"/>
            <a:ext cx="6858000" cy="5143500"/>
          </a:xfrm>
          <a:prstGeom prst="rect">
            <a:avLst/>
          </a:prstGeom>
        </p:spPr>
      </p:pic>
      <p:pic>
        <p:nvPicPr>
          <p:cNvPr id="4" name="Picture 3">
            <a:extLst>
              <a:ext uri="{FF2B5EF4-FFF2-40B4-BE49-F238E27FC236}">
                <a16:creationId xmlns:a16="http://schemas.microsoft.com/office/drawing/2014/main" id="{1EFC082D-65DE-49D8-9CA4-1BD6E5F33E7A}"/>
              </a:ext>
            </a:extLst>
          </p:cNvPr>
          <p:cNvPicPr>
            <a:picLocks noChangeAspect="1"/>
          </p:cNvPicPr>
          <p:nvPr/>
        </p:nvPicPr>
        <p:blipFill rotWithShape="1">
          <a:blip r:embed="rId3"/>
          <a:srcRect l="20471" t="27945" r="23543" b="46697"/>
          <a:stretch/>
        </p:blipFill>
        <p:spPr>
          <a:xfrm>
            <a:off x="5640583" y="4730261"/>
            <a:ext cx="3345156" cy="1962151"/>
          </a:xfrm>
          <a:prstGeom prst="rect">
            <a:avLst/>
          </a:prstGeom>
        </p:spPr>
      </p:pic>
      <p:sp>
        <p:nvSpPr>
          <p:cNvPr id="5" name="Arrow: Down 4">
            <a:extLst>
              <a:ext uri="{FF2B5EF4-FFF2-40B4-BE49-F238E27FC236}">
                <a16:creationId xmlns:a16="http://schemas.microsoft.com/office/drawing/2014/main" id="{1EB14F2B-90A4-49A7-A105-C4D209F11A00}"/>
              </a:ext>
            </a:extLst>
          </p:cNvPr>
          <p:cNvSpPr/>
          <p:nvPr/>
        </p:nvSpPr>
        <p:spPr bwMode="auto">
          <a:xfrm rot="11310481">
            <a:off x="7041201" y="6172199"/>
            <a:ext cx="333375" cy="36195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6" name="Star: 5 Points 5">
            <a:extLst>
              <a:ext uri="{FF2B5EF4-FFF2-40B4-BE49-F238E27FC236}">
                <a16:creationId xmlns:a16="http://schemas.microsoft.com/office/drawing/2014/main" id="{D75621BC-0CF0-4F96-962E-C4E420FC6E7B}"/>
              </a:ext>
            </a:extLst>
          </p:cNvPr>
          <p:cNvSpPr/>
          <p:nvPr/>
        </p:nvSpPr>
        <p:spPr bwMode="auto">
          <a:xfrm>
            <a:off x="1791422" y="3295891"/>
            <a:ext cx="243069" cy="266217"/>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42560204"/>
      </p:ext>
    </p:extLst>
  </p:cSld>
  <p:clrMapOvr>
    <a:masterClrMapping/>
  </p:clrMapOvr>
  <p:transition>
    <p:strips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0331 005">
            <a:extLst>
              <a:ext uri="{FF2B5EF4-FFF2-40B4-BE49-F238E27FC236}">
                <a16:creationId xmlns:a16="http://schemas.microsoft.com/office/drawing/2014/main" id="{25C68AC6-0DA8-44E3-9A9B-9C362322F6C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3431" y="224203"/>
            <a:ext cx="6858000" cy="5143500"/>
          </a:xfrm>
          <a:prstGeom prst="rect">
            <a:avLst/>
          </a:prstGeom>
        </p:spPr>
      </p:pic>
      <p:pic>
        <p:nvPicPr>
          <p:cNvPr id="4" name="Picture 3">
            <a:extLst>
              <a:ext uri="{FF2B5EF4-FFF2-40B4-BE49-F238E27FC236}">
                <a16:creationId xmlns:a16="http://schemas.microsoft.com/office/drawing/2014/main" id="{D57634D2-9CED-48E6-BB75-3BA8120F8BCC}"/>
              </a:ext>
            </a:extLst>
          </p:cNvPr>
          <p:cNvPicPr>
            <a:picLocks noChangeAspect="1"/>
          </p:cNvPicPr>
          <p:nvPr/>
        </p:nvPicPr>
        <p:blipFill rotWithShape="1">
          <a:blip r:embed="rId3"/>
          <a:srcRect l="20471" t="27945" r="23543" b="46697"/>
          <a:stretch/>
        </p:blipFill>
        <p:spPr>
          <a:xfrm>
            <a:off x="5286885" y="4484809"/>
            <a:ext cx="3663684" cy="2148988"/>
          </a:xfrm>
          <a:prstGeom prst="rect">
            <a:avLst/>
          </a:prstGeom>
        </p:spPr>
      </p:pic>
      <p:sp>
        <p:nvSpPr>
          <p:cNvPr id="5" name="Arrow: Down 4">
            <a:extLst>
              <a:ext uri="{FF2B5EF4-FFF2-40B4-BE49-F238E27FC236}">
                <a16:creationId xmlns:a16="http://schemas.microsoft.com/office/drawing/2014/main" id="{098C1F02-2516-4896-B77B-29EC58E27A4C}"/>
              </a:ext>
            </a:extLst>
          </p:cNvPr>
          <p:cNvSpPr/>
          <p:nvPr/>
        </p:nvSpPr>
        <p:spPr bwMode="auto">
          <a:xfrm rot="5743807">
            <a:off x="7428039" y="5943599"/>
            <a:ext cx="333375" cy="36195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9283158"/>
      </p:ext>
    </p:extLst>
  </p:cSld>
  <p:clrMapOvr>
    <a:masterClrMapping/>
  </p:clrMapOvr>
  <p:transition>
    <p:strips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0331 011">
            <a:extLst>
              <a:ext uri="{FF2B5EF4-FFF2-40B4-BE49-F238E27FC236}">
                <a16:creationId xmlns:a16="http://schemas.microsoft.com/office/drawing/2014/main" id="{75445550-7245-4600-8423-B89854D1C60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0727" y="224203"/>
            <a:ext cx="6858000" cy="5143500"/>
          </a:xfrm>
          <a:prstGeom prst="rect">
            <a:avLst/>
          </a:prstGeom>
        </p:spPr>
      </p:pic>
      <p:pic>
        <p:nvPicPr>
          <p:cNvPr id="4" name="Picture 3">
            <a:extLst>
              <a:ext uri="{FF2B5EF4-FFF2-40B4-BE49-F238E27FC236}">
                <a16:creationId xmlns:a16="http://schemas.microsoft.com/office/drawing/2014/main" id="{A024BFE5-C4DB-4910-85AE-8BD654CB51A4}"/>
              </a:ext>
            </a:extLst>
          </p:cNvPr>
          <p:cNvPicPr>
            <a:picLocks noChangeAspect="1"/>
          </p:cNvPicPr>
          <p:nvPr/>
        </p:nvPicPr>
        <p:blipFill rotWithShape="1">
          <a:blip r:embed="rId3"/>
          <a:srcRect l="20471" t="27945" r="23543" b="46697"/>
          <a:stretch/>
        </p:blipFill>
        <p:spPr>
          <a:xfrm>
            <a:off x="5286885" y="4484809"/>
            <a:ext cx="3663684" cy="2148988"/>
          </a:xfrm>
          <a:prstGeom prst="rect">
            <a:avLst/>
          </a:prstGeom>
        </p:spPr>
      </p:pic>
      <p:sp>
        <p:nvSpPr>
          <p:cNvPr id="5" name="Arrow: Down 4">
            <a:extLst>
              <a:ext uri="{FF2B5EF4-FFF2-40B4-BE49-F238E27FC236}">
                <a16:creationId xmlns:a16="http://schemas.microsoft.com/office/drawing/2014/main" id="{6EE5BEB4-FBAF-42DF-8A79-5E67EB55BF49}"/>
              </a:ext>
            </a:extLst>
          </p:cNvPr>
          <p:cNvSpPr/>
          <p:nvPr/>
        </p:nvSpPr>
        <p:spPr bwMode="auto">
          <a:xfrm rot="10800000">
            <a:off x="7047039" y="5943599"/>
            <a:ext cx="333375" cy="36195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3741919"/>
      </p:ext>
    </p:extLst>
  </p:cSld>
  <p:clrMapOvr>
    <a:masterClrMapping/>
  </p:clrMapOvr>
  <p:transition>
    <p:strips dir="ld"/>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Hearings Officer_New</Template>
  <TotalTime>1047</TotalTime>
  <Words>1763</Words>
  <Application>Microsoft Office PowerPoint</Application>
  <PresentationFormat>On-screen Show (4:3)</PresentationFormat>
  <Paragraphs>157</Paragraphs>
  <Slides>31</Slides>
  <Notes>19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31</vt:i4>
      </vt:variant>
    </vt:vector>
  </HeadingPairs>
  <TitlesOfParts>
    <vt:vector size="33" baseType="lpstr">
      <vt:lpstr>Arial</vt:lpstr>
      <vt:lpstr>Office Theme</vt:lpstr>
      <vt:lpstr>PowerPoint Presentation</vt:lpstr>
      <vt:lpstr>Summary of the Proposal</vt:lpstr>
      <vt:lpstr>Zoning  R5 base zone  (Single-Family Residential 5,000)  Conditional Uses (allow institutional uses that maintain and don’t conflict with “residential appearance and function of the area”, ensure availability of public services, conformance with adopted zoning and area plans)  Approval Criteria 33.815.105.A-E, Institutional and Other Uses in R Zones Statewide Planning Goals   “Residential area” for this review outlined in purple</vt:lpstr>
      <vt:lpstr>Exhibit C.1, Site Plan</vt:lpstr>
      <vt:lpstr>Aerial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Brief Use History</vt:lpstr>
      <vt:lpstr>Brief Use History, cont’d.</vt:lpstr>
      <vt:lpstr>Staff Report/Recommendation</vt:lpstr>
      <vt:lpstr>Public Hearing (11/26/18)</vt:lpstr>
      <vt:lpstr>Public Hearing, cont’d.</vt:lpstr>
      <vt:lpstr>Hearings Officer Record</vt:lpstr>
      <vt:lpstr>1987 Planner Memo</vt:lpstr>
      <vt:lpstr>Hearings Officer Findings</vt:lpstr>
      <vt:lpstr>Hearings Officer Findings, cont’d.</vt:lpstr>
      <vt:lpstr>Hearings Officer Decision</vt:lpstr>
      <vt:lpstr>Council Appeal Issues</vt:lpstr>
      <vt:lpstr>PowerPoint Presentation</vt:lpstr>
      <vt:lpstr>PowerPoint Presentation</vt:lpstr>
      <vt:lpstr>Exhibit C.1, Site Plan</vt:lpstr>
      <vt:lpstr>Exhibit C.2, 2917 NE Everett Floor Plans</vt:lpstr>
      <vt:lpstr>Exhibit C.3, 2927 NE Everett Floor Plans</vt:lpstr>
      <vt:lpstr>Exhibit C.4, 2926 NE Flanders Floor Plans</vt:lpstr>
    </vt:vector>
  </TitlesOfParts>
  <Company>City of Portland - OPDR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Fuller, Jessica</dc:creator>
  <cp:lastModifiedBy>Moore-Love, Karla</cp:lastModifiedBy>
  <cp:revision>55</cp:revision>
  <cp:lastPrinted>2019-03-20T16:53:30Z</cp:lastPrinted>
  <dcterms:created xsi:type="dcterms:W3CDTF">2018-11-16T16:26:23Z</dcterms:created>
  <dcterms:modified xsi:type="dcterms:W3CDTF">2019-03-20T17:32:33Z</dcterms:modified>
</cp:coreProperties>
</file>