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59" r:id="rId4"/>
    <p:sldId id="258" r:id="rId5"/>
    <p:sldId id="260" r:id="rId6"/>
    <p:sldId id="261" r:id="rId7"/>
    <p:sldId id="263" r:id="rId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rme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906030804020204" pitchFamily="3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ka, Clay" initials="VC" lastIdx="2" clrIdx="0">
    <p:extLst>
      <p:ext uri="{19B8F6BF-5375-455C-9EA6-DF929625EA0E}">
        <p15:presenceInfo xmlns:p15="http://schemas.microsoft.com/office/powerpoint/2012/main" userId="S-1-5-21-1562068243-3890762121-1459926415-22581" providerId="AD"/>
      </p:ext>
    </p:extLst>
  </p:cmAuthor>
  <p:cmAuthor id="2" name="Ciarlo, Catherine" initials="CC" lastIdx="7" clrIdx="1">
    <p:extLst>
      <p:ext uri="{19B8F6BF-5375-455C-9EA6-DF929625EA0E}">
        <p15:presenceInfo xmlns:p15="http://schemas.microsoft.com/office/powerpoint/2012/main" userId="S-1-5-21-1562068243-3890762121-1459926415-95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F0F0F0"/>
    <a:srgbClr val="F3F3F5"/>
    <a:srgbClr val="FF6667"/>
    <a:srgbClr val="F5822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4" autoAdjust="0"/>
    <p:restoredTop sz="82441" autoAdjust="0"/>
  </p:normalViewPr>
  <p:slideViewPr>
    <p:cSldViewPr snapToGrid="0">
      <p:cViewPr varScale="1">
        <p:scale>
          <a:sx n="88" d="100"/>
          <a:sy n="88" d="100"/>
        </p:scale>
        <p:origin x="5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" y="0"/>
            <a:ext cx="3381248" cy="11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594" tIns="75776" rIns="151594" bIns="75776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419829" y="0"/>
            <a:ext cx="3381248" cy="11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594" tIns="75776" rIns="151594" bIns="75776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1970088" y="1758950"/>
            <a:ext cx="11744326" cy="880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80288" y="11157902"/>
            <a:ext cx="6242304" cy="1057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594" tIns="75776" rIns="151594" bIns="75776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" y="22311723"/>
            <a:ext cx="3381248" cy="11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594" tIns="75776" rIns="151594" bIns="75776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419829" y="22311723"/>
            <a:ext cx="3381248" cy="11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594" tIns="75776" rIns="151594" bIns="75776" anchor="b" anchorCtr="0">
            <a:noAutofit/>
          </a:bodyPr>
          <a:lstStyle/>
          <a:p>
            <a:pPr algn="r"/>
            <a:fld id="{00000000-1234-1234-1234-123412341234}" type="slidenum">
              <a:rPr lang="en-US" sz="19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8322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954088"/>
            <a:ext cx="6367463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551642" y="6047712"/>
            <a:ext cx="4413104" cy="57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US" dirty="0"/>
              <a:t>Thank you Mayor, Commissioners</a:t>
            </a:r>
          </a:p>
          <a:p>
            <a:pPr marL="0" indent="0">
              <a:buClr>
                <a:schemeClr val="dk1"/>
              </a:buClr>
              <a:buSzPts val="1200"/>
            </a:pPr>
            <a:r>
              <a:rPr lang="en-US" dirty="0"/>
              <a:t>My name is Geren Shankar</a:t>
            </a:r>
          </a:p>
          <a:p>
            <a:pPr marL="0" indent="0">
              <a:buClr>
                <a:schemeClr val="dk1"/>
              </a:buClr>
              <a:buSzPts val="1200"/>
            </a:pPr>
            <a:r>
              <a:rPr lang="en-US" dirty="0"/>
              <a:t>I am a project manager at the Portland Bureau of Transportation</a:t>
            </a:r>
          </a:p>
          <a:p>
            <a:pPr marL="0" indent="0">
              <a:buClr>
                <a:schemeClr val="dk1"/>
              </a:buClr>
              <a:buSzPts val="1200"/>
            </a:pPr>
            <a:r>
              <a:rPr lang="en-US" dirty="0"/>
              <a:t>I am hear to request authorization for an IGA with ODOT for $6,719,840.85 to construct a series of transportation safety improvements funded via the ARTS program</a:t>
            </a: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124674" y="12093215"/>
            <a:ext cx="2390431" cy="6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1200"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954088"/>
            <a:ext cx="6367463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551642" y="6047712"/>
            <a:ext cx="4413104" cy="57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US" dirty="0"/>
              <a:t>The ARTS program </a:t>
            </a:r>
            <a:r>
              <a:rPr lang="en-US"/>
              <a:t>was created…</a:t>
            </a: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124674" y="12093215"/>
            <a:ext cx="2390431" cy="6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1200"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19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954088"/>
            <a:ext cx="6367463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551642" y="6047712"/>
            <a:ext cx="4413104" cy="57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124674" y="12093215"/>
            <a:ext cx="2390431" cy="6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1200"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41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954088"/>
            <a:ext cx="6367463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551642" y="6047712"/>
            <a:ext cx="4413104" cy="57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124674" y="12093215"/>
            <a:ext cx="2390431" cy="6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1200"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88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954088"/>
            <a:ext cx="6367463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551642" y="6047712"/>
            <a:ext cx="4413104" cy="57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124674" y="12093215"/>
            <a:ext cx="2390431" cy="6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1200"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20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954088"/>
            <a:ext cx="6367463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551642" y="6047712"/>
            <a:ext cx="4413104" cy="57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124674" y="12093215"/>
            <a:ext cx="2390431" cy="6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1200"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87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-485775" y="954088"/>
            <a:ext cx="6367463" cy="477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539649" y="6047712"/>
            <a:ext cx="4317167" cy="57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3056744" y="12093215"/>
            <a:ext cx="2338466" cy="6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48305" rIns="96636" bIns="48305" anchor="b" anchorCtr="0">
            <a:noAutofit/>
          </a:bodyPr>
          <a:lstStyle/>
          <a:p>
            <a:pPr algn="r" defTabSz="948368">
              <a:buSzPts val="1200"/>
              <a:defRPr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 defTabSz="948368">
                <a:buSzPts val="1200"/>
                <a:defRPr/>
              </a:pPr>
              <a:t>7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7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78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9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684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70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85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10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28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01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278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 descr="VZ PowerPoint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567465" y="6476256"/>
            <a:ext cx="474527" cy="29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me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rme"/>
                <a:buNone/>
              </a:pPr>
              <a:t>1</a:t>
            </a:fld>
            <a:endParaRPr sz="1400" b="1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6" name="Google Shape;203;p29" descr="CitySeal_whiteoverla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125" y="6459118"/>
            <a:ext cx="357438" cy="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4;p29" descr="PBOT_LOGO_2015_PRIMARY_REVERS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1786" y="6498446"/>
            <a:ext cx="730821" cy="2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2767A-3BF9-4887-AF38-BB418D94A2CD}"/>
              </a:ext>
            </a:extLst>
          </p:cNvPr>
          <p:cNvSpPr txBox="1"/>
          <p:nvPr/>
        </p:nvSpPr>
        <p:spPr>
          <a:xfrm>
            <a:off x="461630" y="580656"/>
            <a:ext cx="8083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ld"/>
                <a:ea typeface="Open Sans" panose="020B0606030504020204" pitchFamily="34" charset="0"/>
                <a:cs typeface="Open Sans" panose="020B0606030504020204" pitchFamily="34" charset="0"/>
              </a:rPr>
              <a:t>*Accept a $6,719,840.85 grant from Oregon Department of Transportation and authorize Intergovernmental Agreement for the City of Portland Safety Projects (Ordinance)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29A1DE-F031-4104-989F-7BCB30F3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2" y="1271872"/>
            <a:ext cx="7768683" cy="5046040"/>
          </a:xfrm>
          <a:prstGeom prst="rect">
            <a:avLst/>
          </a:prstGeom>
        </p:spPr>
      </p:pic>
      <p:pic>
        <p:nvPicPr>
          <p:cNvPr id="164" name="Google Shape;164;p25" descr="VZ PowerPoint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567465" y="6476256"/>
            <a:ext cx="474527" cy="29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me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rme"/>
                <a:buNone/>
              </a:pPr>
              <a:t>2</a:t>
            </a:fld>
            <a:endParaRPr sz="1400" b="1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6" name="Google Shape;203;p29" descr="CitySeal_whiteoverlay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125" y="6459118"/>
            <a:ext cx="357438" cy="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4;p29" descr="PBOT_LOGO_2015_PRIMARY_REVERS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1786" y="6498446"/>
            <a:ext cx="730821" cy="2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2FDBF0-751E-4487-8E8D-791F152C8241}"/>
              </a:ext>
            </a:extLst>
          </p:cNvPr>
          <p:cNvSpPr/>
          <p:nvPr/>
        </p:nvSpPr>
        <p:spPr>
          <a:xfrm>
            <a:off x="406544" y="1364383"/>
            <a:ext cx="557932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50% of Oregon’s Fatal and Serious Injury crashes occur on local agency roads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17A8D-BFBF-4D11-8AB4-A6389354DFDB}"/>
              </a:ext>
            </a:extLst>
          </p:cNvPr>
          <p:cNvSpPr txBox="1"/>
          <p:nvPr/>
        </p:nvSpPr>
        <p:spPr>
          <a:xfrm>
            <a:off x="216303" y="186647"/>
            <a:ext cx="8083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ld"/>
                <a:ea typeface="Open Sans" panose="020B0606030504020204" pitchFamily="34" charset="0"/>
                <a:cs typeface="Open Sans" panose="020B0606030504020204" pitchFamily="34" charset="0"/>
              </a:rPr>
              <a:t>ODOT’s ARTS PROGRAM</a:t>
            </a:r>
            <a:br>
              <a:rPr lang="en-US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800" b="1" kern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 </a:t>
            </a:r>
            <a:r>
              <a:rPr lang="en-US" sz="2800" b="1" kern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oads </a:t>
            </a:r>
            <a:r>
              <a:rPr lang="en-US" sz="2800" b="1" kern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ransportation </a:t>
            </a:r>
            <a:r>
              <a:rPr lang="en-US" sz="2800" b="1" kern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afety)</a:t>
            </a:r>
          </a:p>
          <a:p>
            <a:r>
              <a:rPr lang="en-US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35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 descr="VZ PowerPoint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567465" y="6476256"/>
            <a:ext cx="474527" cy="29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me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rme"/>
                <a:buNone/>
              </a:pPr>
              <a:t>3</a:t>
            </a:fld>
            <a:endParaRPr sz="1400" b="1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6" name="Google Shape;203;p29" descr="CitySeal_whiteoverla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125" y="6459118"/>
            <a:ext cx="357438" cy="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4;p29" descr="PBOT_LOGO_2015_PRIMARY_REVERS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1786" y="6498446"/>
            <a:ext cx="730821" cy="2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2767A-3BF9-4887-AF38-BB418D94A2CD}"/>
              </a:ext>
            </a:extLst>
          </p:cNvPr>
          <p:cNvSpPr txBox="1"/>
          <p:nvPr/>
        </p:nvSpPr>
        <p:spPr>
          <a:xfrm>
            <a:off x="216302" y="186647"/>
            <a:ext cx="892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ld"/>
                <a:ea typeface="Open Sans" panose="020B0606030504020204" pitchFamily="34" charset="0"/>
                <a:cs typeface="Open Sans" panose="020B0606030504020204" pitchFamily="34" charset="0"/>
              </a:rPr>
              <a:t>ODOT’s ARTS PROGRAM GOALS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666F96-9DF2-4E09-9020-83C1C6AB7298}"/>
              </a:ext>
            </a:extLst>
          </p:cNvPr>
          <p:cNvSpPr/>
          <p:nvPr/>
        </p:nvSpPr>
        <p:spPr>
          <a:xfrm>
            <a:off x="354941" y="1574047"/>
            <a:ext cx="44913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Select the best projects to reduce fatalities and serious injuries across the state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Address safety on all roads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Data-driven, regardless of road ownership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9173" y="1265274"/>
            <a:ext cx="1977655" cy="5081093"/>
            <a:chOff x="5869173" y="1265274"/>
            <a:chExt cx="1977655" cy="50810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944315-5B2F-4C49-BE28-224328D98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575" t="5285" r="60871" b="13210"/>
            <a:stretch>
              <a:fillRect/>
            </a:stretch>
          </p:blipFill>
          <p:spPr>
            <a:xfrm>
              <a:off x="5869173" y="1265274"/>
              <a:ext cx="1871330" cy="50810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17219" y="2775098"/>
              <a:ext cx="329609" cy="393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79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85CB0-B50D-47A1-A2CA-24EACC79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91"/>
          <a:stretch>
            <a:fillRect/>
          </a:stretch>
        </p:blipFill>
        <p:spPr>
          <a:xfrm>
            <a:off x="0" y="1578100"/>
            <a:ext cx="9144000" cy="4832195"/>
          </a:xfrm>
          <a:prstGeom prst="rect">
            <a:avLst/>
          </a:prstGeom>
        </p:spPr>
      </p:pic>
      <p:pic>
        <p:nvPicPr>
          <p:cNvPr id="164" name="Google Shape;164;p25" descr="VZ PowerPoint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567465" y="6476256"/>
            <a:ext cx="474527" cy="29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me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rme"/>
                <a:buNone/>
              </a:pPr>
              <a:t>4</a:t>
            </a:fld>
            <a:endParaRPr sz="1400" b="1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6" name="Google Shape;203;p29" descr="CitySeal_whiteoverlay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125" y="6459118"/>
            <a:ext cx="357438" cy="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4;p29" descr="PBOT_LOGO_2015_PRIMARY_REVERS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1786" y="6498446"/>
            <a:ext cx="730821" cy="2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2767A-3BF9-4887-AF38-BB418D94A2CD}"/>
              </a:ext>
            </a:extLst>
          </p:cNvPr>
          <p:cNvSpPr txBox="1"/>
          <p:nvPr/>
        </p:nvSpPr>
        <p:spPr>
          <a:xfrm>
            <a:off x="181874" y="287362"/>
            <a:ext cx="808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ld"/>
                <a:ea typeface="Open Sans" panose="020B0606030504020204" pitchFamily="34" charset="0"/>
                <a:cs typeface="Open Sans" panose="020B0606030504020204" pitchFamily="34" charset="0"/>
              </a:rPr>
              <a:t>PROJECT HIGHLIGHTS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68E05-B6AF-4523-964C-C06A5E3A9C66}"/>
              </a:ext>
            </a:extLst>
          </p:cNvPr>
          <p:cNvSpPr txBox="1"/>
          <p:nvPr/>
        </p:nvSpPr>
        <p:spPr>
          <a:xfrm>
            <a:off x="181874" y="1007415"/>
            <a:ext cx="870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BURNSIDE AND 20TH PLACE – Install new traffic signal</a:t>
            </a:r>
          </a:p>
        </p:txBody>
      </p:sp>
    </p:spTree>
    <p:extLst>
      <p:ext uri="{BB962C8B-B14F-4D97-AF65-F5344CB8AC3E}">
        <p14:creationId xmlns:p14="http://schemas.microsoft.com/office/powerpoint/2010/main" val="177105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 descr="VZ PowerPoint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567465" y="6476256"/>
            <a:ext cx="474527" cy="29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me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rme"/>
                <a:buNone/>
              </a:pPr>
              <a:t>5</a:t>
            </a:fld>
            <a:endParaRPr sz="1400" b="1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6" name="Google Shape;203;p29" descr="CitySeal_whiteoverla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125" y="6459118"/>
            <a:ext cx="357438" cy="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4;p29" descr="PBOT_LOGO_2015_PRIMARY_REVERS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1786" y="6498446"/>
            <a:ext cx="730821" cy="2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68E05-B6AF-4523-964C-C06A5E3A9C66}"/>
              </a:ext>
            </a:extLst>
          </p:cNvPr>
          <p:cNvSpPr txBox="1"/>
          <p:nvPr/>
        </p:nvSpPr>
        <p:spPr>
          <a:xfrm>
            <a:off x="238049" y="1001254"/>
            <a:ext cx="831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BROADWAY / WEIDLER: Install adaptive signal timing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89A87-23FB-4A8B-A94B-6745A2F8B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93" y="1796902"/>
            <a:ext cx="7347214" cy="4575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B2767A-3BF9-4887-AF38-BB418D94A2CD}"/>
              </a:ext>
            </a:extLst>
          </p:cNvPr>
          <p:cNvSpPr txBox="1"/>
          <p:nvPr/>
        </p:nvSpPr>
        <p:spPr>
          <a:xfrm>
            <a:off x="181874" y="287362"/>
            <a:ext cx="808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ld"/>
                <a:ea typeface="Open Sans" panose="020B0606030504020204" pitchFamily="34" charset="0"/>
                <a:cs typeface="Open Sans" panose="020B0606030504020204" pitchFamily="34" charset="0"/>
              </a:rPr>
              <a:t>PROJECT HIGHLIGHTS</a:t>
            </a:r>
          </a:p>
        </p:txBody>
      </p:sp>
    </p:spTree>
    <p:extLst>
      <p:ext uri="{BB962C8B-B14F-4D97-AF65-F5344CB8AC3E}">
        <p14:creationId xmlns:p14="http://schemas.microsoft.com/office/powerpoint/2010/main" val="301846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 descr="VZ PowerPoint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567465" y="6476256"/>
            <a:ext cx="474527" cy="29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me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rme"/>
                <a:buNone/>
              </a:pPr>
              <a:t>6</a:t>
            </a:fld>
            <a:endParaRPr sz="1400" b="1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6" name="Google Shape;203;p29" descr="CitySeal_whiteoverla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125" y="6459118"/>
            <a:ext cx="357438" cy="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4;p29" descr="PBOT_LOGO_2015_PRIMARY_REVERS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1786" y="6498446"/>
            <a:ext cx="730821" cy="2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68E05-B6AF-4523-964C-C06A5E3A9C66}"/>
              </a:ext>
            </a:extLst>
          </p:cNvPr>
          <p:cNvSpPr txBox="1"/>
          <p:nvPr/>
        </p:nvSpPr>
        <p:spPr>
          <a:xfrm>
            <a:off x="230694" y="1000516"/>
            <a:ext cx="8743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102ND, CHERRY BLOSSOM, 112TH: Install adaptative signal timing and dilemma zone protection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EB48A-144D-424E-B299-3F4CBD91A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661" y="1998920"/>
            <a:ext cx="6080678" cy="4399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B2767A-3BF9-4887-AF38-BB418D94A2CD}"/>
              </a:ext>
            </a:extLst>
          </p:cNvPr>
          <p:cNvSpPr txBox="1"/>
          <p:nvPr/>
        </p:nvSpPr>
        <p:spPr>
          <a:xfrm>
            <a:off x="181874" y="287362"/>
            <a:ext cx="808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Bold"/>
                <a:ea typeface="Open Sans" panose="020B0606030504020204" pitchFamily="34" charset="0"/>
                <a:cs typeface="Open Sans" panose="020B0606030504020204" pitchFamily="34" charset="0"/>
              </a:rPr>
              <a:t>PROJECT HIGHLIGHTS</a:t>
            </a:r>
          </a:p>
        </p:txBody>
      </p:sp>
    </p:spTree>
    <p:extLst>
      <p:ext uri="{BB962C8B-B14F-4D97-AF65-F5344CB8AC3E}">
        <p14:creationId xmlns:p14="http://schemas.microsoft.com/office/powerpoint/2010/main" val="295001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VZ PowerPoint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2713844" y="4656135"/>
            <a:ext cx="370665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Futura Std Book" panose="020B0802020204020204" pitchFamily="34" charset="0"/>
                <a:sym typeface="Arial"/>
              </a:rPr>
              <a:t>Thank you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Book" panose="020B0802020204020204" pitchFamily="34" charset="0"/>
              <a:sym typeface="Arial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5778" y="1273448"/>
            <a:ext cx="2692444" cy="2692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888956F-5115-4ED1-A254-F70F95B4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7465" y="6476256"/>
            <a:ext cx="474527" cy="29885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5B26A-F7B8-0545-A5B9-B7130D5C46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Std Book" panose="020B0802020204020204" pitchFamily="34" charset="0"/>
                <a:ea typeface="+mn-ea"/>
                <a:cs typeface="Futura Std Bold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Book" panose="020B0802020204020204" pitchFamily="34" charset="0"/>
              <a:ea typeface="+mn-ea"/>
              <a:cs typeface="Futura Std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50B52-0100-4CF4-8960-34358B22E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708" y="6464763"/>
            <a:ext cx="868859" cy="306345"/>
          </a:xfrm>
          <a:prstGeom prst="rect">
            <a:avLst/>
          </a:prstGeom>
        </p:spPr>
      </p:pic>
      <p:pic>
        <p:nvPicPr>
          <p:cNvPr id="9" name="Picture 8" descr="CitySeal_whiteoverlay.png">
            <a:extLst>
              <a:ext uri="{FF2B5EF4-FFF2-40B4-BE49-F238E27FC236}">
                <a16:creationId xmlns:a16="http://schemas.microsoft.com/office/drawing/2014/main" id="{B2851096-9582-492F-9517-BF3C0B089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531" y="6473042"/>
            <a:ext cx="298066" cy="298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179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Open Sans</vt:lpstr>
      <vt:lpstr>Futura Std Book</vt:lpstr>
      <vt:lpstr>Futura Std Bold</vt:lpstr>
      <vt:lpstr>Arial</vt:lpstr>
      <vt:lpstr>Open Sans Extrabold</vt:lpstr>
      <vt:lpstr>Carme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EDUCATION &amp;  ENGAGEMENT STRATEGIES</dc:title>
  <dc:creator>Veka, Clay</dc:creator>
  <cp:lastModifiedBy>McClymont, Keelan</cp:lastModifiedBy>
  <cp:revision>269</cp:revision>
  <cp:lastPrinted>2019-06-13T18:39:26Z</cp:lastPrinted>
  <dcterms:modified xsi:type="dcterms:W3CDTF">2019-06-13T23:53:26Z</dcterms:modified>
</cp:coreProperties>
</file>