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261" r:id="rId2"/>
    <p:sldId id="277" r:id="rId3"/>
    <p:sldId id="288" r:id="rId4"/>
    <p:sldId id="267" r:id="rId5"/>
    <p:sldId id="263" r:id="rId6"/>
    <p:sldId id="286" r:id="rId7"/>
    <p:sldId id="287" r:id="rId8"/>
    <p:sldId id="283" r:id="rId9"/>
    <p:sldId id="269" r:id="rId10"/>
    <p:sldId id="270" r:id="rId11"/>
    <p:sldId id="272" r:id="rId12"/>
    <p:sldId id="289" r:id="rId13"/>
    <p:sldId id="264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4672"/>
    <a:srgbClr val="2B5D95"/>
    <a:srgbClr val="B11639"/>
    <a:srgbClr val="868A2F"/>
    <a:srgbClr val="F37F28"/>
    <a:srgbClr val="005164"/>
    <a:srgbClr val="FF5050"/>
    <a:srgbClr val="B8BE42"/>
    <a:srgbClr val="FEA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6853" autoAdjust="0"/>
  </p:normalViewPr>
  <p:slideViewPr>
    <p:cSldViewPr snapToGrid="0">
      <p:cViewPr varScale="1">
        <p:scale>
          <a:sx n="57" d="100"/>
          <a:sy n="57" d="100"/>
        </p:scale>
        <p:origin x="10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C4ED-BE1A-4DD4-82B8-A0437703597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872E-8B65-4EE2-9173-C84621AC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9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917" y="1788454"/>
            <a:ext cx="8063346" cy="2098226"/>
          </a:xfrm>
        </p:spPr>
        <p:txBody>
          <a:bodyPr anchor="b">
            <a:noAutofit/>
          </a:bodyPr>
          <a:lstStyle>
            <a:lvl1pPr algn="ctr">
              <a:defRPr sz="4800" cap="all" baseline="0">
                <a:solidFill>
                  <a:srgbClr val="0346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7713" y="3956280"/>
            <a:ext cx="5123755" cy="1086237"/>
          </a:xfrm>
        </p:spPr>
        <p:txBody>
          <a:bodyPr anchor="ctr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venirNext LT Pro Medium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0804E-D355-4653-BBF2-07F6F9F26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7" y="5849103"/>
            <a:ext cx="788484" cy="7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7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541" y="1788454"/>
            <a:ext cx="7806254" cy="2098226"/>
          </a:xfrm>
        </p:spPr>
        <p:txBody>
          <a:bodyPr anchor="b">
            <a:no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8040" y="3956280"/>
            <a:ext cx="5123755" cy="10862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466344"/>
            <a:ext cx="7200900" cy="99669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55064"/>
            <a:ext cx="7200900" cy="3253299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466344"/>
            <a:ext cx="7200900" cy="996696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184" y="2395728"/>
            <a:ext cx="7200900" cy="3253299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466344"/>
            <a:ext cx="7200900" cy="9966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655064"/>
            <a:ext cx="3335840" cy="8239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595081"/>
            <a:ext cx="3335839" cy="256219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655064"/>
            <a:ext cx="3335840" cy="8239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595081"/>
            <a:ext cx="3335840" cy="256219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686050"/>
            <a:ext cx="7200900" cy="14859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38370C3-7FB1-419A-A291-F9EAA23499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0363" y="1456669"/>
            <a:ext cx="8399722" cy="4359345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D4A231-A405-4528-ABB7-59846CF3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3" y="462523"/>
            <a:ext cx="8399722" cy="99414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6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2B2A06-16E6-4E72-A718-552832726E3D}"/>
              </a:ext>
            </a:extLst>
          </p:cNvPr>
          <p:cNvSpPr/>
          <p:nvPr userDrawn="1"/>
        </p:nvSpPr>
        <p:spPr>
          <a:xfrm>
            <a:off x="271434" y="0"/>
            <a:ext cx="4300565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87" y="457200"/>
            <a:ext cx="3711910" cy="99060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650" y="1447799"/>
            <a:ext cx="3998600" cy="44132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086" y="1447800"/>
            <a:ext cx="3711911" cy="47244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ED5B2E3A-34D7-49D0-9A02-833F62A4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563" y="6453386"/>
            <a:ext cx="452937" cy="404614"/>
          </a:xfrm>
        </p:spPr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FAF457-D9FA-4B13-A148-BEEDEBB86E06}"/>
              </a:ext>
            </a:extLst>
          </p:cNvPr>
          <p:cNvGrpSpPr/>
          <p:nvPr userDrawn="1"/>
        </p:nvGrpSpPr>
        <p:grpSpPr>
          <a:xfrm>
            <a:off x="-2885" y="0"/>
            <a:ext cx="274320" cy="6858000"/>
            <a:chOff x="-2885" y="0"/>
            <a:chExt cx="429914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6FE381-2604-4A72-9B64-CB9037070044}"/>
                </a:ext>
              </a:extLst>
            </p:cNvPr>
            <p:cNvSpPr/>
            <p:nvPr userDrawn="1"/>
          </p:nvSpPr>
          <p:spPr>
            <a:xfrm>
              <a:off x="213552" y="0"/>
              <a:ext cx="73152" cy="6858000"/>
            </a:xfrm>
            <a:prstGeom prst="rect">
              <a:avLst/>
            </a:prstGeom>
            <a:gradFill flip="none" rotWithShape="1">
              <a:gsLst>
                <a:gs pos="15000">
                  <a:srgbClr val="002E3F"/>
                </a:gs>
                <a:gs pos="22000">
                  <a:srgbClr val="03466D"/>
                </a:gs>
                <a:gs pos="100000">
                  <a:srgbClr val="00759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D292A9-0572-4F3C-B1FB-49110DBC7BE3}"/>
                </a:ext>
              </a:extLst>
            </p:cNvPr>
            <p:cNvSpPr/>
            <p:nvPr userDrawn="1"/>
          </p:nvSpPr>
          <p:spPr>
            <a:xfrm>
              <a:off x="284904" y="0"/>
              <a:ext cx="73152" cy="6858000"/>
            </a:xfrm>
            <a:prstGeom prst="rect">
              <a:avLst/>
            </a:prstGeom>
            <a:gradFill flip="none" rotWithShape="1">
              <a:gsLst>
                <a:gs pos="24000">
                  <a:srgbClr val="002E3F"/>
                </a:gs>
                <a:gs pos="100000">
                  <a:srgbClr val="03466D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57495C-B0F6-4926-B292-6372AD31E381}"/>
                </a:ext>
              </a:extLst>
            </p:cNvPr>
            <p:cNvSpPr/>
            <p:nvPr userDrawn="1"/>
          </p:nvSpPr>
          <p:spPr>
            <a:xfrm>
              <a:off x="353877" y="0"/>
              <a:ext cx="73152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8000">
                  <a:srgbClr val="002E3F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34EC42-2FC4-43A5-9572-B33AE3F466A5}"/>
                </a:ext>
              </a:extLst>
            </p:cNvPr>
            <p:cNvSpPr/>
            <p:nvPr userDrawn="1"/>
          </p:nvSpPr>
          <p:spPr>
            <a:xfrm flipH="1">
              <a:off x="142200" y="0"/>
              <a:ext cx="73152" cy="6858000"/>
            </a:xfrm>
            <a:prstGeom prst="rect">
              <a:avLst/>
            </a:prstGeom>
            <a:gradFill flip="none" rotWithShape="1">
              <a:gsLst>
                <a:gs pos="28000">
                  <a:srgbClr val="002E3F"/>
                </a:gs>
                <a:gs pos="34000">
                  <a:srgbClr val="03466D"/>
                </a:gs>
                <a:gs pos="100000">
                  <a:srgbClr val="00759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FFC045-E4DC-4F07-96FE-FB2E5CA93CA9}"/>
                </a:ext>
              </a:extLst>
            </p:cNvPr>
            <p:cNvSpPr/>
            <p:nvPr userDrawn="1"/>
          </p:nvSpPr>
          <p:spPr>
            <a:xfrm flipH="1">
              <a:off x="70848" y="0"/>
              <a:ext cx="73152" cy="6858000"/>
            </a:xfrm>
            <a:prstGeom prst="rect">
              <a:avLst/>
            </a:prstGeom>
            <a:gradFill flip="none" rotWithShape="1">
              <a:gsLst>
                <a:gs pos="23000">
                  <a:srgbClr val="002E3F"/>
                </a:gs>
                <a:gs pos="100000">
                  <a:srgbClr val="03466D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11407E-BFC4-4451-9E18-DB7A8CFF4A3A}"/>
                </a:ext>
              </a:extLst>
            </p:cNvPr>
            <p:cNvSpPr/>
            <p:nvPr userDrawn="1"/>
          </p:nvSpPr>
          <p:spPr>
            <a:xfrm flipH="1">
              <a:off x="-2885" y="0"/>
              <a:ext cx="73152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8000">
                  <a:srgbClr val="002E3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4BC3B6-9AB2-4990-BF4E-1368F7EF78A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59650" y="457199"/>
            <a:ext cx="3998600" cy="990599"/>
          </a:xfrm>
        </p:spPr>
        <p:txBody>
          <a:bodyPr anchor="ctr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600" b="0" baseline="0">
                <a:solidFill>
                  <a:schemeClr val="tx2"/>
                </a:solidFill>
                <a:latin typeface="AvenirNext LT Pro Medium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9" name="Picture 2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2BEAEB8-C7DA-4D2D-87BF-285266086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86" y="6043876"/>
            <a:ext cx="1875351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58648" y="1"/>
            <a:ext cx="4585351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8D3664-64C7-4B83-8F2E-5CCA2A5F8EAD}"/>
              </a:ext>
            </a:extLst>
          </p:cNvPr>
          <p:cNvSpPr/>
          <p:nvPr userDrawn="1"/>
        </p:nvSpPr>
        <p:spPr>
          <a:xfrm>
            <a:off x="271434" y="0"/>
            <a:ext cx="4300565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8213061-03E4-4470-B83E-36B3FC15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87" y="457200"/>
            <a:ext cx="3711910" cy="990600"/>
          </a:xfrm>
        </p:spPr>
        <p:txBody>
          <a:bodyPr anchor="ctr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88F10B4-95E0-48EE-82B3-6A456A27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086" y="1447800"/>
            <a:ext cx="3711911" cy="47244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7CA42D6D-B75D-4EDD-8DC8-DB7618BD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563" y="6453386"/>
            <a:ext cx="452937" cy="404614"/>
          </a:xfrm>
        </p:spPr>
        <p:txBody>
          <a:bodyPr/>
          <a:lstStyle/>
          <a:p>
            <a:fld id="{70339DB7-CB8A-4399-BEC1-E3E2DDDAF66E}" type="slidenum">
              <a:rPr lang="en-US" smtClean="0"/>
              <a:t>‹#›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6D8A4C-7570-427B-80E4-0082BCA38205}"/>
              </a:ext>
            </a:extLst>
          </p:cNvPr>
          <p:cNvGrpSpPr/>
          <p:nvPr userDrawn="1"/>
        </p:nvGrpSpPr>
        <p:grpSpPr>
          <a:xfrm>
            <a:off x="-2885" y="0"/>
            <a:ext cx="274320" cy="6858000"/>
            <a:chOff x="-2885" y="0"/>
            <a:chExt cx="429914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58404B-A739-406F-995B-39794E3E0557}"/>
                </a:ext>
              </a:extLst>
            </p:cNvPr>
            <p:cNvSpPr/>
            <p:nvPr userDrawn="1"/>
          </p:nvSpPr>
          <p:spPr>
            <a:xfrm>
              <a:off x="213552" y="0"/>
              <a:ext cx="73152" cy="6858000"/>
            </a:xfrm>
            <a:prstGeom prst="rect">
              <a:avLst/>
            </a:prstGeom>
            <a:gradFill flip="none" rotWithShape="1">
              <a:gsLst>
                <a:gs pos="15000">
                  <a:srgbClr val="002E3F"/>
                </a:gs>
                <a:gs pos="22000">
                  <a:srgbClr val="03466D"/>
                </a:gs>
                <a:gs pos="100000">
                  <a:srgbClr val="00759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6A3D67E-7C35-4670-B54A-82C48804E8D8}"/>
                </a:ext>
              </a:extLst>
            </p:cNvPr>
            <p:cNvSpPr/>
            <p:nvPr userDrawn="1"/>
          </p:nvSpPr>
          <p:spPr>
            <a:xfrm>
              <a:off x="284904" y="0"/>
              <a:ext cx="73152" cy="6858000"/>
            </a:xfrm>
            <a:prstGeom prst="rect">
              <a:avLst/>
            </a:prstGeom>
            <a:gradFill flip="none" rotWithShape="1">
              <a:gsLst>
                <a:gs pos="24000">
                  <a:srgbClr val="002E3F"/>
                </a:gs>
                <a:gs pos="100000">
                  <a:srgbClr val="03466D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D4D9F1-0136-4928-B03C-D86C4CB407B7}"/>
                </a:ext>
              </a:extLst>
            </p:cNvPr>
            <p:cNvSpPr/>
            <p:nvPr userDrawn="1"/>
          </p:nvSpPr>
          <p:spPr>
            <a:xfrm>
              <a:off x="353877" y="0"/>
              <a:ext cx="73152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8000">
                  <a:srgbClr val="002E3F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10A313-EEFE-4ACF-99A8-29A78F75729C}"/>
                </a:ext>
              </a:extLst>
            </p:cNvPr>
            <p:cNvSpPr/>
            <p:nvPr userDrawn="1"/>
          </p:nvSpPr>
          <p:spPr>
            <a:xfrm flipH="1">
              <a:off x="142200" y="0"/>
              <a:ext cx="73152" cy="6858000"/>
            </a:xfrm>
            <a:prstGeom prst="rect">
              <a:avLst/>
            </a:prstGeom>
            <a:gradFill flip="none" rotWithShape="1">
              <a:gsLst>
                <a:gs pos="28000">
                  <a:srgbClr val="002E3F"/>
                </a:gs>
                <a:gs pos="34000">
                  <a:srgbClr val="03466D"/>
                </a:gs>
                <a:gs pos="100000">
                  <a:srgbClr val="00759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CED427-960C-4A4B-B942-4AEAD62A6043}"/>
                </a:ext>
              </a:extLst>
            </p:cNvPr>
            <p:cNvSpPr/>
            <p:nvPr userDrawn="1"/>
          </p:nvSpPr>
          <p:spPr>
            <a:xfrm flipH="1">
              <a:off x="70848" y="0"/>
              <a:ext cx="73152" cy="6858000"/>
            </a:xfrm>
            <a:prstGeom prst="rect">
              <a:avLst/>
            </a:prstGeom>
            <a:gradFill flip="none" rotWithShape="1">
              <a:gsLst>
                <a:gs pos="23000">
                  <a:srgbClr val="002E3F"/>
                </a:gs>
                <a:gs pos="100000">
                  <a:srgbClr val="03466D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5E3F1C-1148-4DCF-83B2-DCE4195890F7}"/>
                </a:ext>
              </a:extLst>
            </p:cNvPr>
            <p:cNvSpPr/>
            <p:nvPr userDrawn="1"/>
          </p:nvSpPr>
          <p:spPr>
            <a:xfrm flipH="1">
              <a:off x="-2885" y="0"/>
              <a:ext cx="73152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8000">
                  <a:srgbClr val="002E3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49" name="Picture 4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190AD79-B560-41AE-86AB-3C560370F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86" y="6043876"/>
            <a:ext cx="1875351" cy="6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CD89B3-EB2E-450A-B44E-97DB18F4093E}"/>
              </a:ext>
            </a:extLst>
          </p:cNvPr>
          <p:cNvSpPr/>
          <p:nvPr userDrawn="1"/>
        </p:nvSpPr>
        <p:spPr>
          <a:xfrm>
            <a:off x="2467368" y="1183027"/>
            <a:ext cx="4572000" cy="4572000"/>
          </a:xfrm>
          <a:prstGeom prst="rect">
            <a:avLst/>
          </a:prstGeom>
          <a:blipFill dpi="0" rotWithShape="1">
            <a:blip r:embed="rId11">
              <a:alphaModFix amt="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4" y="466344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38860"/>
            <a:ext cx="7200900" cy="3253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397" y="141795"/>
            <a:ext cx="452937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2"/>
                </a:solidFill>
                <a:latin typeface="AvenirNext LT Pro Medium" panose="020B0604020202020204" pitchFamily="34" charset="0"/>
              </a:defRPr>
            </a:lvl1pPr>
          </a:lstStyle>
          <a:p>
            <a:fld id="{70339DB7-CB8A-4399-BEC1-E3E2DDDAF6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FF2D3F2-CB2C-4D8A-9EB1-76D43D0B959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86" y="5955543"/>
            <a:ext cx="1875351" cy="6118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2798B6F-F442-4B81-9C38-8588C489242B}"/>
              </a:ext>
            </a:extLst>
          </p:cNvPr>
          <p:cNvGrpSpPr/>
          <p:nvPr userDrawn="1"/>
        </p:nvGrpSpPr>
        <p:grpSpPr>
          <a:xfrm>
            <a:off x="-2885" y="0"/>
            <a:ext cx="274320" cy="6858000"/>
            <a:chOff x="-2885" y="0"/>
            <a:chExt cx="429914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102E4-DE53-4FFB-9CDA-53F25D6C1433}"/>
                </a:ext>
              </a:extLst>
            </p:cNvPr>
            <p:cNvSpPr/>
            <p:nvPr userDrawn="1"/>
          </p:nvSpPr>
          <p:spPr>
            <a:xfrm>
              <a:off x="213552" y="0"/>
              <a:ext cx="73152" cy="6858000"/>
            </a:xfrm>
            <a:prstGeom prst="rect">
              <a:avLst/>
            </a:prstGeom>
            <a:gradFill flip="none" rotWithShape="1">
              <a:gsLst>
                <a:gs pos="15000">
                  <a:srgbClr val="002E3F"/>
                </a:gs>
                <a:gs pos="22000">
                  <a:srgbClr val="03466D"/>
                </a:gs>
                <a:gs pos="100000">
                  <a:srgbClr val="00759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9CB56F-E866-45D7-80D3-33F3904794F3}"/>
                </a:ext>
              </a:extLst>
            </p:cNvPr>
            <p:cNvSpPr/>
            <p:nvPr userDrawn="1"/>
          </p:nvSpPr>
          <p:spPr>
            <a:xfrm>
              <a:off x="284904" y="0"/>
              <a:ext cx="73152" cy="6858000"/>
            </a:xfrm>
            <a:prstGeom prst="rect">
              <a:avLst/>
            </a:prstGeom>
            <a:gradFill flip="none" rotWithShape="1">
              <a:gsLst>
                <a:gs pos="24000">
                  <a:srgbClr val="002E3F"/>
                </a:gs>
                <a:gs pos="100000">
                  <a:srgbClr val="03466D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E8DB76-D8CF-4C6B-A67E-F759C5E5B53A}"/>
                </a:ext>
              </a:extLst>
            </p:cNvPr>
            <p:cNvSpPr/>
            <p:nvPr userDrawn="1"/>
          </p:nvSpPr>
          <p:spPr>
            <a:xfrm>
              <a:off x="353877" y="0"/>
              <a:ext cx="73152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8000">
                  <a:srgbClr val="002E3F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7E739-4B78-4D67-A118-40F9D86646B2}"/>
                </a:ext>
              </a:extLst>
            </p:cNvPr>
            <p:cNvSpPr/>
            <p:nvPr userDrawn="1"/>
          </p:nvSpPr>
          <p:spPr>
            <a:xfrm flipH="1">
              <a:off x="142200" y="0"/>
              <a:ext cx="73152" cy="6858000"/>
            </a:xfrm>
            <a:prstGeom prst="rect">
              <a:avLst/>
            </a:prstGeom>
            <a:gradFill flip="none" rotWithShape="1">
              <a:gsLst>
                <a:gs pos="28000">
                  <a:srgbClr val="002E3F"/>
                </a:gs>
                <a:gs pos="34000">
                  <a:srgbClr val="03466D"/>
                </a:gs>
                <a:gs pos="100000">
                  <a:srgbClr val="00759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5480E1-6BA6-43BA-BE60-03E083D1703E}"/>
                </a:ext>
              </a:extLst>
            </p:cNvPr>
            <p:cNvSpPr/>
            <p:nvPr userDrawn="1"/>
          </p:nvSpPr>
          <p:spPr>
            <a:xfrm flipH="1">
              <a:off x="70848" y="0"/>
              <a:ext cx="73152" cy="6858000"/>
            </a:xfrm>
            <a:prstGeom prst="rect">
              <a:avLst/>
            </a:prstGeom>
            <a:gradFill flip="none" rotWithShape="1">
              <a:gsLst>
                <a:gs pos="23000">
                  <a:srgbClr val="002E3F"/>
                </a:gs>
                <a:gs pos="100000">
                  <a:srgbClr val="03466D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BD399B-98F1-4B4B-823D-F91628424304}"/>
                </a:ext>
              </a:extLst>
            </p:cNvPr>
            <p:cNvSpPr/>
            <p:nvPr userDrawn="1"/>
          </p:nvSpPr>
          <p:spPr>
            <a:xfrm flipH="1">
              <a:off x="-2885" y="0"/>
              <a:ext cx="73152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8000">
                  <a:srgbClr val="002E3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4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8" r:id="rId2"/>
    <p:sldLayoutId id="2147483710" r:id="rId3"/>
    <p:sldLayoutId id="2147483719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AvenirNext LT Pro Medium" panose="020B0604020202020204" pitchFamily="34" charset="0"/>
          <a:ea typeface="+mj-ea"/>
          <a:cs typeface="+mj-cs"/>
        </a:defRPr>
      </a:lvl1pPr>
    </p:titleStyle>
    <p:bodyStyle>
      <a:lvl1pPr marL="227013" indent="-227013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SzPct val="120000"/>
        <a:buFont typeface="Arial" panose="020B0604020202020204" pitchFamily="34" charset="0"/>
        <a:buChar char="•"/>
        <a:defRPr sz="2000" i="0" kern="1200" baseline="0">
          <a:solidFill>
            <a:schemeClr val="tx2"/>
          </a:solidFill>
          <a:latin typeface="AvenirNext LT Pro Regular" panose="020B0504020202020204" pitchFamily="34" charset="0"/>
          <a:ea typeface="+mn-ea"/>
          <a:cs typeface="+mn-cs"/>
        </a:defRPr>
      </a:lvl1pPr>
      <a:lvl2pPr marL="460375" indent="-23336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SzPct val="80000"/>
        <a:buFont typeface="Courier New" panose="02070309020205020404" pitchFamily="49" charset="0"/>
        <a:buChar char="o"/>
        <a:defRPr sz="2000" i="0" kern="1200" baseline="0">
          <a:solidFill>
            <a:schemeClr val="tx2"/>
          </a:solidFill>
          <a:latin typeface="AvenirNext LT Pro Regular" panose="020B0504020202020204" pitchFamily="34" charset="0"/>
          <a:ea typeface="+mn-ea"/>
          <a:cs typeface="+mn-cs"/>
        </a:defRPr>
      </a:lvl2pPr>
      <a:lvl3pPr marL="687388" indent="-2270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Wingdings" panose="05000000000000000000" pitchFamily="2" charset="2"/>
        <a:buChar char="§"/>
        <a:defRPr sz="2000" i="0" kern="1200" baseline="0">
          <a:solidFill>
            <a:schemeClr val="tx2"/>
          </a:solidFill>
          <a:latin typeface="AvenirNext LT Pro Regular" panose="020B0504020202020204" pitchFamily="34" charset="0"/>
          <a:ea typeface="+mn-ea"/>
          <a:cs typeface="+mn-cs"/>
        </a:defRPr>
      </a:lvl3pPr>
      <a:lvl4pPr marL="914400" indent="-2270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SzPct val="50000"/>
        <a:buFont typeface="Wingdings" panose="05000000000000000000" pitchFamily="2" charset="2"/>
        <a:buChar char="o"/>
        <a:defRPr sz="2000" i="0" kern="1200" baseline="0">
          <a:solidFill>
            <a:schemeClr val="tx2"/>
          </a:solidFill>
          <a:latin typeface="AvenirNext LT Pro Regular" panose="020B0504020202020204" pitchFamily="34" charset="0"/>
          <a:ea typeface="+mn-ea"/>
          <a:cs typeface="+mn-cs"/>
        </a:defRPr>
      </a:lvl4pPr>
      <a:lvl5pPr marL="1141413" indent="-2270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0" kern="1200" baseline="0">
          <a:solidFill>
            <a:schemeClr val="tx2"/>
          </a:solidFill>
          <a:latin typeface="AvenirNext LT Pro Regular" panose="020B0504020202020204" pitchFamily="34" charset="0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6CB02A-BAA0-4C8D-B658-D65320B7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917" y="1598335"/>
            <a:ext cx="8063346" cy="2098226"/>
          </a:xfrm>
        </p:spPr>
        <p:txBody>
          <a:bodyPr/>
          <a:lstStyle/>
          <a:p>
            <a:r>
              <a:rPr lang="en-US" b="1" dirty="0">
                <a:solidFill>
                  <a:srgbClr val="0046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Office of management &amp; finance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92D062D-652F-4AB9-AB19-0ADED0E4E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956280"/>
            <a:ext cx="6743699" cy="1086237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Build Portland City Council Annual Update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June 5, 2019 </a:t>
            </a:r>
          </a:p>
        </p:txBody>
      </p:sp>
    </p:spTree>
    <p:extLst>
      <p:ext uri="{BB962C8B-B14F-4D97-AF65-F5344CB8AC3E}">
        <p14:creationId xmlns:p14="http://schemas.microsoft.com/office/powerpoint/2010/main" val="41643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Organization by Bureau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9CDDE2AC-3035-4DAD-A1E2-D2FC4057F383}"/>
              </a:ext>
            </a:extLst>
          </p:cNvPr>
          <p:cNvSpPr/>
          <p:nvPr/>
        </p:nvSpPr>
        <p:spPr>
          <a:xfrm>
            <a:off x="2281483" y="1222217"/>
            <a:ext cx="4809737" cy="4925169"/>
          </a:xfrm>
          <a:prstGeom prst="diamond">
            <a:avLst/>
          </a:prstGeom>
          <a:solidFill>
            <a:srgbClr val="00467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39DBFCDC-DCC9-4A01-B90D-62A59080DFA2}"/>
              </a:ext>
            </a:extLst>
          </p:cNvPr>
          <p:cNvSpPr txBox="1"/>
          <p:nvPr/>
        </p:nvSpPr>
        <p:spPr>
          <a:xfrm>
            <a:off x="2706490" y="1520670"/>
            <a:ext cx="1692659" cy="1733283"/>
          </a:xfrm>
          <a:prstGeom prst="rect">
            <a:avLst/>
          </a:prstGeom>
          <a:solidFill>
            <a:srgbClr val="0099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u="sng" kern="1200" dirty="0">
                <a:latin typeface="AvenirNext LT Pro Regular" panose="020B0504020202020204"/>
              </a:rPr>
              <a:t>Program Administration 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AvenirNext LT Pro Regular" panose="020B0504020202020204"/>
              </a:rPr>
              <a:t>CAO</a:t>
            </a:r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2ED87FE7-A90D-47BF-AAA9-D305BF5CDBC9}"/>
              </a:ext>
            </a:extLst>
          </p:cNvPr>
          <p:cNvSpPr txBox="1"/>
          <p:nvPr/>
        </p:nvSpPr>
        <p:spPr>
          <a:xfrm>
            <a:off x="4982331" y="1520670"/>
            <a:ext cx="1692659" cy="1733283"/>
          </a:xfrm>
          <a:prstGeom prst="rect">
            <a:avLst/>
          </a:prstGeom>
          <a:solidFill>
            <a:srgbClr val="0099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u="sng" kern="1200" dirty="0">
                <a:latin typeface="AvenirNext LT Pro Regular" panose="020B0504020202020204"/>
              </a:rPr>
              <a:t>Financial Forecasting 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AvenirNext LT Pro Regular" panose="020B0504020202020204"/>
              </a:rPr>
              <a:t>CBO</a:t>
            </a:r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243E6926-ADD6-4975-B0CC-0E371DFEA9BF}"/>
              </a:ext>
            </a:extLst>
          </p:cNvPr>
          <p:cNvSpPr txBox="1"/>
          <p:nvPr/>
        </p:nvSpPr>
        <p:spPr>
          <a:xfrm>
            <a:off x="2706490" y="3796510"/>
            <a:ext cx="1692659" cy="1733283"/>
          </a:xfrm>
          <a:prstGeom prst="rect">
            <a:avLst/>
          </a:prstGeom>
          <a:solidFill>
            <a:srgbClr val="0099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u="sng" kern="1200" dirty="0">
                <a:latin typeface="AvenirNext LT Pro Regular" panose="020B0504020202020204"/>
              </a:rPr>
              <a:t>Financial Planning 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AvenirNext LT Pro Regular" panose="020B0504020202020204"/>
              </a:rPr>
              <a:t>BRFS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33039-F826-4EC1-BBB2-75CA7D68CA92}"/>
              </a:ext>
            </a:extLst>
          </p:cNvPr>
          <p:cNvSpPr txBox="1"/>
          <p:nvPr/>
        </p:nvSpPr>
        <p:spPr>
          <a:xfrm>
            <a:off x="4982331" y="3796510"/>
            <a:ext cx="1692659" cy="1733283"/>
          </a:xfrm>
          <a:prstGeom prst="rect">
            <a:avLst/>
          </a:prstGeom>
          <a:solidFill>
            <a:srgbClr val="0099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u="sng" kern="1200" dirty="0">
                <a:latin typeface="AvenirNext LT Pro Regular" panose="020B0504020202020204"/>
              </a:rPr>
              <a:t>Project Implementation 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AvenirNext LT Pro Regular" panose="020B0504020202020204"/>
              </a:rPr>
              <a:t>Infrastructure Bureaus</a:t>
            </a:r>
          </a:p>
        </p:txBody>
      </p:sp>
    </p:spTree>
    <p:extLst>
      <p:ext uri="{BB962C8B-B14F-4D97-AF65-F5344CB8AC3E}">
        <p14:creationId xmlns:p14="http://schemas.microsoft.com/office/powerpoint/2010/main" val="168435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6F3F-BABB-45FB-BF87-810F5DB3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08FA5-3E16-436E-A784-66F1A9EA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99029"/>
            <a:ext cx="7200900" cy="325329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b="1" dirty="0"/>
              <a:t>Communication and Outreach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4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b="1" dirty="0"/>
              <a:t>Citywide Program Coordination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4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b="1" dirty="0"/>
              <a:t>Future Phases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b="1" dirty="0"/>
              <a:t>Long Term Funding Plan</a:t>
            </a:r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8B40-7DC4-4070-8565-BEFD01FC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6A28-2344-48B2-921F-CBBC5379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00368"/>
            <a:ext cx="7409130" cy="403751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b="1" u="sng" dirty="0"/>
              <a:t>Project Advancement</a:t>
            </a:r>
            <a:r>
              <a:rPr lang="en-US" sz="2400" u="sng" dirty="0"/>
              <a:t>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Phase I projects continue to advance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First location specific Phase I projects initiate construction (Spring 2020)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Issue Phase I project funding line of credit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sz="1800" b="1" u="sng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b="1" u="sng" dirty="0"/>
              <a:t>Program Administration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Communication and Outreach Approach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Citywide Program Administration</a:t>
            </a:r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b="1" u="sng" dirty="0"/>
              <a:t>Advisory Committee Quarterly Updates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Summer 2019, Fall 2019, Winter 2020, Spring 2020</a:t>
            </a:r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b="1" u="sng" dirty="0"/>
              <a:t>Annual City Council Update</a:t>
            </a:r>
            <a:endParaRPr lang="en-US" sz="2400" u="sng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Spring 2020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DAD8A-64FD-4959-88B1-F30054BA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12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2B9E5E-E186-4C30-BF8A-6D5E6E50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66725"/>
            <a:ext cx="7200900" cy="996950"/>
          </a:xfrm>
        </p:spPr>
        <p:txBody>
          <a:bodyPr/>
          <a:lstStyle/>
          <a:p>
            <a:r>
              <a:rPr lang="en-US" dirty="0"/>
              <a:t>Build Portland: FY 19-20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D3338-AA73-4776-A978-681D72D1B899}"/>
              </a:ext>
            </a:extLst>
          </p:cNvPr>
          <p:cNvSpPr txBox="1"/>
          <p:nvPr/>
        </p:nvSpPr>
        <p:spPr>
          <a:xfrm>
            <a:off x="4114800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6F3F-BABB-45FB-BF87-810F5DB3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08FA5-3E16-436E-A784-66F1A9EA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8B40-7DC4-4070-8565-BEFD01FC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6A28-2344-48B2-921F-CBBC5379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105" y="1466661"/>
            <a:ext cx="6277043" cy="403751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City Council Work Session</a:t>
            </a:r>
            <a:r>
              <a:rPr lang="en-US" sz="1800" u="sng" dirty="0"/>
              <a:t>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Build Portland vision, investment needs, framework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Resolution 37222</a:t>
            </a:r>
            <a:r>
              <a:rPr lang="en-US" sz="1800" b="1" dirty="0"/>
              <a:t>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Build Portland Advisory Committee formed to develop criteria and prioritize projects; create a funding plan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Team directed to provide annual Build Portland update</a:t>
            </a:r>
          </a:p>
          <a:p>
            <a:pPr marL="0" indent="-6350">
              <a:lnSpc>
                <a:spcPct val="100000"/>
              </a:lnSpc>
              <a:spcAft>
                <a:spcPts val="0"/>
              </a:spcAft>
              <a:buNone/>
            </a:pPr>
            <a:endParaRPr lang="en-US" sz="1800" b="1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Resolution 37349: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Seven Phase I projects authorized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$50M total Program cost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Ordinance 18885</a:t>
            </a:r>
            <a:r>
              <a:rPr lang="en-US" sz="1800" u="sng" dirty="0"/>
              <a:t>: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General-Fund debt authorized for financing project costs</a:t>
            </a:r>
          </a:p>
          <a:p>
            <a:pPr lvl="1"/>
            <a:endParaRPr lang="en-US" sz="18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DAD8A-64FD-4959-88B1-F30054BA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1A9FB4-773F-49D7-86EC-BC9F9857E144}"/>
              </a:ext>
            </a:extLst>
          </p:cNvPr>
          <p:cNvSpPr/>
          <p:nvPr/>
        </p:nvSpPr>
        <p:spPr>
          <a:xfrm>
            <a:off x="1037168" y="1577756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69E83E-C872-4876-93AA-6274667D9F1F}"/>
              </a:ext>
            </a:extLst>
          </p:cNvPr>
          <p:cNvSpPr/>
          <p:nvPr/>
        </p:nvSpPr>
        <p:spPr>
          <a:xfrm>
            <a:off x="1041703" y="2671718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FAE4EF-C2CC-499F-B480-94149874138C}"/>
              </a:ext>
            </a:extLst>
          </p:cNvPr>
          <p:cNvSpPr/>
          <p:nvPr/>
        </p:nvSpPr>
        <p:spPr>
          <a:xfrm>
            <a:off x="1041700" y="4047051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29105E-821A-4FB4-88AD-650D868335F6}"/>
              </a:ext>
            </a:extLst>
          </p:cNvPr>
          <p:cNvSpPr/>
          <p:nvPr/>
        </p:nvSpPr>
        <p:spPr>
          <a:xfrm>
            <a:off x="1034257" y="5144913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C8B66-4F4B-4522-B77C-FBFEBAE6C8DC}"/>
              </a:ext>
            </a:extLst>
          </p:cNvPr>
          <p:cNvSpPr txBox="1"/>
          <p:nvPr/>
        </p:nvSpPr>
        <p:spPr>
          <a:xfrm>
            <a:off x="1073761" y="1702983"/>
            <a:ext cx="846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August</a:t>
            </a:r>
          </a:p>
          <a:p>
            <a:pPr algn="ctr"/>
            <a:r>
              <a:rPr lang="en-US" dirty="0"/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AC894-19CB-4132-AFAD-F92283307579}"/>
              </a:ext>
            </a:extLst>
          </p:cNvPr>
          <p:cNvSpPr txBox="1"/>
          <p:nvPr/>
        </p:nvSpPr>
        <p:spPr>
          <a:xfrm>
            <a:off x="1036958" y="2798197"/>
            <a:ext cx="93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October</a:t>
            </a:r>
          </a:p>
          <a:p>
            <a:pPr algn="ctr"/>
            <a:r>
              <a:rPr lang="en-US" dirty="0"/>
              <a:t>2017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B4147-0A1A-4429-B9BC-CFC96E0449D0}"/>
              </a:ext>
            </a:extLst>
          </p:cNvPr>
          <p:cNvSpPr txBox="1"/>
          <p:nvPr/>
        </p:nvSpPr>
        <p:spPr>
          <a:xfrm>
            <a:off x="1077363" y="4176171"/>
            <a:ext cx="84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March</a:t>
            </a:r>
          </a:p>
          <a:p>
            <a:pPr algn="ctr"/>
            <a:r>
              <a:rPr lang="en-US" dirty="0"/>
              <a:t>2018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69537-0AAD-4A41-8A01-527A96D3E438}"/>
              </a:ext>
            </a:extLst>
          </p:cNvPr>
          <p:cNvSpPr txBox="1"/>
          <p:nvPr/>
        </p:nvSpPr>
        <p:spPr>
          <a:xfrm>
            <a:off x="1037722" y="5268094"/>
            <a:ext cx="88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April </a:t>
            </a:r>
          </a:p>
          <a:p>
            <a:pPr algn="ctr"/>
            <a:r>
              <a:rPr lang="en-US" dirty="0"/>
              <a:t>2018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2B9E5E-E186-4C30-BF8A-6D5E6E50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66725"/>
            <a:ext cx="7200900" cy="996950"/>
          </a:xfrm>
        </p:spPr>
        <p:txBody>
          <a:bodyPr/>
          <a:lstStyle/>
          <a:p>
            <a:r>
              <a:rPr lang="en-US" dirty="0"/>
              <a:t>Build Portland: FY 17-18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D3338-AA73-4776-A978-681D72D1B899}"/>
              </a:ext>
            </a:extLst>
          </p:cNvPr>
          <p:cNvSpPr txBox="1"/>
          <p:nvPr/>
        </p:nvSpPr>
        <p:spPr>
          <a:xfrm>
            <a:off x="4123853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6A28-2344-48B2-921F-CBBC5379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105" y="1213180"/>
            <a:ext cx="6277043" cy="403751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Program Initiation</a:t>
            </a:r>
            <a:r>
              <a:rPr lang="en-US" sz="1800" u="sng" dirty="0"/>
              <a:t>: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Phase I Projects start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Multi-bureau Program Administration established </a:t>
            </a:r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Quarterly Updates:</a:t>
            </a:r>
            <a:r>
              <a:rPr lang="en-US" sz="1800" b="1" dirty="0"/>
              <a:t>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Phase I projects advance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Advisory Committee update</a:t>
            </a:r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Quarterly Updates:</a:t>
            </a:r>
            <a:r>
              <a:rPr lang="en-US" sz="1800" b="1" dirty="0"/>
              <a:t>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Phase I projects advance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Advisory Committee update</a:t>
            </a:r>
          </a:p>
          <a:p>
            <a:pPr marL="2270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1800" b="1" u="sng" dirty="0"/>
              <a:t>Annual Update</a:t>
            </a:r>
            <a:r>
              <a:rPr lang="en-US" sz="1800" u="sng" dirty="0"/>
              <a:t>: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City Council Annual Update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Phase I projects advance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Advisory Committee update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Program Administration funding approved</a:t>
            </a:r>
          </a:p>
          <a:p>
            <a:pPr lvl="1"/>
            <a:endParaRPr lang="en-US" sz="18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DAD8A-64FD-4959-88B1-F30054BA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1A9FB4-773F-49D7-86EC-BC9F9857E144}"/>
              </a:ext>
            </a:extLst>
          </p:cNvPr>
          <p:cNvSpPr/>
          <p:nvPr/>
        </p:nvSpPr>
        <p:spPr>
          <a:xfrm>
            <a:off x="1037176" y="1342367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69E83E-C872-4876-93AA-6274667D9F1F}"/>
              </a:ext>
            </a:extLst>
          </p:cNvPr>
          <p:cNvSpPr/>
          <p:nvPr/>
        </p:nvSpPr>
        <p:spPr>
          <a:xfrm>
            <a:off x="1041712" y="2409159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FAE4EF-C2CC-499F-B480-94149874138C}"/>
              </a:ext>
            </a:extLst>
          </p:cNvPr>
          <p:cNvSpPr/>
          <p:nvPr/>
        </p:nvSpPr>
        <p:spPr>
          <a:xfrm>
            <a:off x="1034268" y="3540056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29105E-821A-4FB4-88AD-650D868335F6}"/>
              </a:ext>
            </a:extLst>
          </p:cNvPr>
          <p:cNvSpPr/>
          <p:nvPr/>
        </p:nvSpPr>
        <p:spPr>
          <a:xfrm>
            <a:off x="1043326" y="4637930"/>
            <a:ext cx="940104" cy="881449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C8B66-4F4B-4522-B77C-FBFEBAE6C8DC}"/>
              </a:ext>
            </a:extLst>
          </p:cNvPr>
          <p:cNvSpPr txBox="1"/>
          <p:nvPr/>
        </p:nvSpPr>
        <p:spPr>
          <a:xfrm>
            <a:off x="1034267" y="1467368"/>
            <a:ext cx="9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July</a:t>
            </a:r>
          </a:p>
          <a:p>
            <a:pPr algn="ctr"/>
            <a:r>
              <a:rPr lang="en-US" dirty="0"/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AC894-19CB-4132-AFAD-F92283307579}"/>
              </a:ext>
            </a:extLst>
          </p:cNvPr>
          <p:cNvSpPr txBox="1"/>
          <p:nvPr/>
        </p:nvSpPr>
        <p:spPr>
          <a:xfrm>
            <a:off x="1027914" y="2535638"/>
            <a:ext cx="93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October 2018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B4147-0A1A-4429-B9BC-CFC96E0449D0}"/>
              </a:ext>
            </a:extLst>
          </p:cNvPr>
          <p:cNvSpPr txBox="1"/>
          <p:nvPr/>
        </p:nvSpPr>
        <p:spPr>
          <a:xfrm>
            <a:off x="1038575" y="3669176"/>
            <a:ext cx="94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January2019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69537-0AAD-4A41-8A01-527A96D3E438}"/>
              </a:ext>
            </a:extLst>
          </p:cNvPr>
          <p:cNvSpPr txBox="1"/>
          <p:nvPr/>
        </p:nvSpPr>
        <p:spPr>
          <a:xfrm>
            <a:off x="1046790" y="4761111"/>
            <a:ext cx="93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</a:t>
            </a:r>
          </a:p>
          <a:p>
            <a:pPr algn="ctr"/>
            <a:r>
              <a:rPr lang="en-US" dirty="0"/>
              <a:t>2019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2B9E5E-E186-4C30-BF8A-6D5E6E50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466725"/>
            <a:ext cx="7200900" cy="996950"/>
          </a:xfrm>
        </p:spPr>
        <p:txBody>
          <a:bodyPr/>
          <a:lstStyle/>
          <a:p>
            <a:r>
              <a:rPr lang="en-US" dirty="0"/>
              <a:t>Build Portland: FY 18-19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D3338-AA73-4776-A978-681D72D1B899}"/>
              </a:ext>
            </a:extLst>
          </p:cNvPr>
          <p:cNvSpPr txBox="1"/>
          <p:nvPr/>
        </p:nvSpPr>
        <p:spPr>
          <a:xfrm>
            <a:off x="4123853" y="29740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Projects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95982F-0BDC-4344-8AB1-5B846C07434E}"/>
              </a:ext>
            </a:extLst>
          </p:cNvPr>
          <p:cNvSpPr/>
          <p:nvPr/>
        </p:nvSpPr>
        <p:spPr>
          <a:xfrm>
            <a:off x="0" y="0"/>
            <a:ext cx="334978" cy="6962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a map&#10;&#10;Description generated with high confidence">
            <a:extLst>
              <a:ext uri="{FF2B5EF4-FFF2-40B4-BE49-F238E27FC236}">
                <a16:creationId xmlns:a16="http://schemas.microsoft.com/office/drawing/2014/main" id="{C9DACCD4-7CFC-4AB8-9861-FD4A24C2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t="17890" r="13543" b="32002"/>
          <a:stretch/>
        </p:blipFill>
        <p:spPr>
          <a:xfrm>
            <a:off x="9059" y="1358020"/>
            <a:ext cx="9134942" cy="3718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2D890-910F-4872-A5A5-115C9475A6A0}"/>
              </a:ext>
            </a:extLst>
          </p:cNvPr>
          <p:cNvSpPr txBox="1"/>
          <p:nvPr/>
        </p:nvSpPr>
        <p:spPr>
          <a:xfrm>
            <a:off x="642796" y="5465427"/>
            <a:ext cx="562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PROJECTS ON TRACK TO MEET 2020 MILESTONES</a:t>
            </a:r>
          </a:p>
        </p:txBody>
      </p:sp>
    </p:spTree>
    <p:extLst>
      <p:ext uri="{BB962C8B-B14F-4D97-AF65-F5344CB8AC3E}">
        <p14:creationId xmlns:p14="http://schemas.microsoft.com/office/powerpoint/2010/main" val="408954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Projects</a:t>
            </a:r>
            <a:r>
              <a:rPr lang="en-US" dirty="0">
                <a:solidFill>
                  <a:schemeClr val="tx1"/>
                </a:solidFill>
              </a:rPr>
              <a:t>:  PBOT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C97E2-11CD-4D31-B076-400FC7A476F2}"/>
              </a:ext>
            </a:extLst>
          </p:cNvPr>
          <p:cNvSpPr txBox="1"/>
          <p:nvPr/>
        </p:nvSpPr>
        <p:spPr>
          <a:xfrm>
            <a:off x="3586983" y="247052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9FC87-5044-439F-BF53-8FF172700DC3}"/>
              </a:ext>
            </a:extLst>
          </p:cNvPr>
          <p:cNvSpPr txBox="1"/>
          <p:nvPr/>
        </p:nvSpPr>
        <p:spPr>
          <a:xfrm>
            <a:off x="5396177" y="246901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95DF1-D4EA-402D-86B1-DC470A033008}"/>
              </a:ext>
            </a:extLst>
          </p:cNvPr>
          <p:cNvSpPr txBox="1"/>
          <p:nvPr/>
        </p:nvSpPr>
        <p:spPr>
          <a:xfrm>
            <a:off x="7178197" y="2476567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89C7B-DE90-4CB4-8C89-937FE9C1D745}"/>
              </a:ext>
            </a:extLst>
          </p:cNvPr>
          <p:cNvSpPr txBox="1"/>
          <p:nvPr/>
        </p:nvSpPr>
        <p:spPr>
          <a:xfrm>
            <a:off x="7167641" y="3896441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ABFD1-3A11-4431-A35C-6F06FBAB1717}"/>
              </a:ext>
            </a:extLst>
          </p:cNvPr>
          <p:cNvSpPr txBox="1"/>
          <p:nvPr/>
        </p:nvSpPr>
        <p:spPr>
          <a:xfrm>
            <a:off x="5418819" y="390398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AD68D-03FC-4FAD-83CA-0DBC836BBE72}"/>
              </a:ext>
            </a:extLst>
          </p:cNvPr>
          <p:cNvSpPr txBox="1"/>
          <p:nvPr/>
        </p:nvSpPr>
        <p:spPr>
          <a:xfrm>
            <a:off x="3624735" y="390248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0734E1C-3163-41E6-B7A0-90D3353D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63395"/>
              </p:ext>
            </p:extLst>
          </p:nvPr>
        </p:nvGraphicFramePr>
        <p:xfrm>
          <a:off x="1028700" y="1342680"/>
          <a:ext cx="722376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9537666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85739761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55640017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OUTER STARK CORRIDOR IMPROVEMENTS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AVENUE BRIDGE &amp; CORRIDOR IMPROVEMENTS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06122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0218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Stark Street: SE 108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– SE 162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Avenues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 42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Avenue: NE Holman Street – NE Columbia Boulevard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714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Paving (139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– 162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) and signal upgrades, as well as enhanced pedestrian crossings and corridor safety improvements.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Bridge structure replacement, including paving and improvements to  sidewalks, pedestrian crossings and bikeways.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575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Construction Start: Late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Construction Start: Early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52434"/>
                  </a:ext>
                </a:extLst>
              </a:tr>
            </a:tbl>
          </a:graphicData>
        </a:graphic>
      </p:graphicFrame>
      <p:pic>
        <p:nvPicPr>
          <p:cNvPr id="29" name="Picture 2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6C347FE-FC1B-4286-B868-82C23D8A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99" y="2139172"/>
            <a:ext cx="2066193" cy="11932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756BDD-69B2-4554-BA47-F2D1D317A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" t="13241" r="1957" b="13243"/>
          <a:stretch/>
        </p:blipFill>
        <p:spPr>
          <a:xfrm>
            <a:off x="1057669" y="3380467"/>
            <a:ext cx="3411941" cy="7827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1849A0-57EB-4832-B1A3-94B3D37B5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61" t="6114" r="12753" b="19965"/>
          <a:stretch/>
        </p:blipFill>
        <p:spPr>
          <a:xfrm>
            <a:off x="5068753" y="2146733"/>
            <a:ext cx="2935108" cy="19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Projects</a:t>
            </a:r>
            <a:r>
              <a:rPr lang="en-US" dirty="0">
                <a:solidFill>
                  <a:schemeClr val="tx1"/>
                </a:solidFill>
              </a:rPr>
              <a:t>:  PBOT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C97E2-11CD-4D31-B076-400FC7A476F2}"/>
              </a:ext>
            </a:extLst>
          </p:cNvPr>
          <p:cNvSpPr txBox="1"/>
          <p:nvPr/>
        </p:nvSpPr>
        <p:spPr>
          <a:xfrm>
            <a:off x="3586983" y="247052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9FC87-5044-439F-BF53-8FF172700DC3}"/>
              </a:ext>
            </a:extLst>
          </p:cNvPr>
          <p:cNvSpPr txBox="1"/>
          <p:nvPr/>
        </p:nvSpPr>
        <p:spPr>
          <a:xfrm>
            <a:off x="5396177" y="246901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95DF1-D4EA-402D-86B1-DC470A033008}"/>
              </a:ext>
            </a:extLst>
          </p:cNvPr>
          <p:cNvSpPr txBox="1"/>
          <p:nvPr/>
        </p:nvSpPr>
        <p:spPr>
          <a:xfrm>
            <a:off x="7178197" y="2476567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89C7B-DE90-4CB4-8C89-937FE9C1D745}"/>
              </a:ext>
            </a:extLst>
          </p:cNvPr>
          <p:cNvSpPr txBox="1"/>
          <p:nvPr/>
        </p:nvSpPr>
        <p:spPr>
          <a:xfrm>
            <a:off x="7167641" y="3896441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ABFD1-3A11-4431-A35C-6F06FBAB1717}"/>
              </a:ext>
            </a:extLst>
          </p:cNvPr>
          <p:cNvSpPr txBox="1"/>
          <p:nvPr/>
        </p:nvSpPr>
        <p:spPr>
          <a:xfrm>
            <a:off x="5418819" y="390398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AD68D-03FC-4FAD-83CA-0DBC836BBE72}"/>
              </a:ext>
            </a:extLst>
          </p:cNvPr>
          <p:cNvSpPr txBox="1"/>
          <p:nvPr/>
        </p:nvSpPr>
        <p:spPr>
          <a:xfrm>
            <a:off x="3624735" y="390248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0734E1C-3163-41E6-B7A0-90D3353D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45106"/>
              </p:ext>
            </p:extLst>
          </p:nvPr>
        </p:nvGraphicFramePr>
        <p:xfrm>
          <a:off x="1028700" y="1342680"/>
          <a:ext cx="722376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9537666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85739761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55640017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LENTS TOWN CENTER IMPROVEMENTS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NORTH LOMBARD MAIN STREET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06122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0218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Foster Road / Woodstock Boulevard couplet, SE 96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– SE 101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Avenues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Lombard Street, N Saint Louis – N Richmond Avenues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714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Paving and improvements to sidewalks, pedestrian crossings and bikeway improvements.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Pavement reconstruction, as well as crossing treatments, transit pad improvements, and curb extensions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575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Construction Start: June 2020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Construction Start: Late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52434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C8C59DCB-A41A-4520-9AAC-2E4133651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 b="6876"/>
          <a:stretch/>
        </p:blipFill>
        <p:spPr>
          <a:xfrm>
            <a:off x="1114425" y="2171700"/>
            <a:ext cx="3313477" cy="1838985"/>
          </a:xfrm>
          <a:prstGeom prst="rect">
            <a:avLst/>
          </a:prstGeom>
        </p:spPr>
      </p:pic>
      <p:pic>
        <p:nvPicPr>
          <p:cNvPr id="20" name="Picture 19" descr="A picture containing building, outdoor&#10;&#10;Description generated with very high confidence">
            <a:extLst>
              <a:ext uri="{FF2B5EF4-FFF2-40B4-BE49-F238E27FC236}">
                <a16:creationId xmlns:a16="http://schemas.microsoft.com/office/drawing/2014/main" id="{33797FF8-C8F8-408A-8897-E7FDD3161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90" y="2035900"/>
            <a:ext cx="3313477" cy="22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Projects</a:t>
            </a:r>
            <a:r>
              <a:rPr lang="en-US" dirty="0">
                <a:solidFill>
                  <a:schemeClr val="tx1"/>
                </a:solidFill>
              </a:rPr>
              <a:t>:  PBOT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C97E2-11CD-4D31-B076-400FC7A476F2}"/>
              </a:ext>
            </a:extLst>
          </p:cNvPr>
          <p:cNvSpPr txBox="1"/>
          <p:nvPr/>
        </p:nvSpPr>
        <p:spPr>
          <a:xfrm>
            <a:off x="3586983" y="247052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9FC87-5044-439F-BF53-8FF172700DC3}"/>
              </a:ext>
            </a:extLst>
          </p:cNvPr>
          <p:cNvSpPr txBox="1"/>
          <p:nvPr/>
        </p:nvSpPr>
        <p:spPr>
          <a:xfrm>
            <a:off x="5396177" y="246901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95DF1-D4EA-402D-86B1-DC470A033008}"/>
              </a:ext>
            </a:extLst>
          </p:cNvPr>
          <p:cNvSpPr txBox="1"/>
          <p:nvPr/>
        </p:nvSpPr>
        <p:spPr>
          <a:xfrm>
            <a:off x="7178197" y="2476567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89C7B-DE90-4CB4-8C89-937FE9C1D745}"/>
              </a:ext>
            </a:extLst>
          </p:cNvPr>
          <p:cNvSpPr txBox="1"/>
          <p:nvPr/>
        </p:nvSpPr>
        <p:spPr>
          <a:xfrm>
            <a:off x="7167641" y="3896441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ABFD1-3A11-4431-A35C-6F06FBAB1717}"/>
              </a:ext>
            </a:extLst>
          </p:cNvPr>
          <p:cNvSpPr txBox="1"/>
          <p:nvPr/>
        </p:nvSpPr>
        <p:spPr>
          <a:xfrm>
            <a:off x="5418819" y="390398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AD68D-03FC-4FAD-83CA-0DBC836BBE72}"/>
              </a:ext>
            </a:extLst>
          </p:cNvPr>
          <p:cNvSpPr txBox="1"/>
          <p:nvPr/>
        </p:nvSpPr>
        <p:spPr>
          <a:xfrm>
            <a:off x="3624735" y="390248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0734E1C-3163-41E6-B7A0-90D3353D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73501"/>
              </p:ext>
            </p:extLst>
          </p:nvPr>
        </p:nvGraphicFramePr>
        <p:xfrm>
          <a:off x="1028700" y="1342680"/>
          <a:ext cx="7223760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95376667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985739761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55640017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ADA COMPLIANT CORNER RAMP IMPROVEMENTS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SIGNAL SYSTEM IMPROVEMENTS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06122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0218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 Ramps / ADA Sidewalks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Signal Reconstruction / Rapid Flashing Beacon Program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7148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$1.5M of ADA-compliant corner ramp improvements Citywide each year for seven years with work prioritized by risk and equity.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$480k of traffic signal improvements Citywide prioritized by safety, equity, and asset condition.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57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Construction Start: On-going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Construction Start: On-going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52434"/>
                  </a:ext>
                </a:extLst>
              </a:tr>
            </a:tbl>
          </a:graphicData>
        </a:graphic>
      </p:graphicFrame>
      <p:pic>
        <p:nvPicPr>
          <p:cNvPr id="21" name="Picture 20" descr="A traffic light hanging from a pole&#10;&#10;Description generated with very high confidence">
            <a:extLst>
              <a:ext uri="{FF2B5EF4-FFF2-40B4-BE49-F238E27FC236}">
                <a16:creationId xmlns:a16="http://schemas.microsoft.com/office/drawing/2014/main" id="{B9E9B93F-DD58-45EE-84D6-F47C872A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7" y="2051744"/>
            <a:ext cx="3316184" cy="22124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8E6FB9-307A-4404-889B-03246DD78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9" r="5270" b="3258"/>
          <a:stretch/>
        </p:blipFill>
        <p:spPr>
          <a:xfrm>
            <a:off x="1399698" y="2004016"/>
            <a:ext cx="2868402" cy="2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Projects</a:t>
            </a:r>
            <a:r>
              <a:rPr lang="en-US" dirty="0">
                <a:solidFill>
                  <a:schemeClr val="tx1"/>
                </a:solidFill>
              </a:rPr>
              <a:t>:  PPR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C97E2-11CD-4D31-B076-400FC7A476F2}"/>
              </a:ext>
            </a:extLst>
          </p:cNvPr>
          <p:cNvSpPr txBox="1"/>
          <p:nvPr/>
        </p:nvSpPr>
        <p:spPr>
          <a:xfrm>
            <a:off x="2093158" y="247052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9FC87-5044-439F-BF53-8FF172700DC3}"/>
              </a:ext>
            </a:extLst>
          </p:cNvPr>
          <p:cNvSpPr txBox="1"/>
          <p:nvPr/>
        </p:nvSpPr>
        <p:spPr>
          <a:xfrm>
            <a:off x="3902352" y="246901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95DF1-D4EA-402D-86B1-DC470A033008}"/>
              </a:ext>
            </a:extLst>
          </p:cNvPr>
          <p:cNvSpPr txBox="1"/>
          <p:nvPr/>
        </p:nvSpPr>
        <p:spPr>
          <a:xfrm>
            <a:off x="5684372" y="2476567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89C7B-DE90-4CB4-8C89-937FE9C1D745}"/>
              </a:ext>
            </a:extLst>
          </p:cNvPr>
          <p:cNvSpPr txBox="1"/>
          <p:nvPr/>
        </p:nvSpPr>
        <p:spPr>
          <a:xfrm>
            <a:off x="5673816" y="3896441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ABFD1-3A11-4431-A35C-6F06FBAB1717}"/>
              </a:ext>
            </a:extLst>
          </p:cNvPr>
          <p:cNvSpPr txBox="1"/>
          <p:nvPr/>
        </p:nvSpPr>
        <p:spPr>
          <a:xfrm>
            <a:off x="3924994" y="3903989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AD68D-03FC-4FAD-83CA-0DBC836BBE72}"/>
              </a:ext>
            </a:extLst>
          </p:cNvPr>
          <p:cNvSpPr txBox="1"/>
          <p:nvPr/>
        </p:nvSpPr>
        <p:spPr>
          <a:xfrm>
            <a:off x="2130910" y="3902486"/>
            <a:ext cx="19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0734E1C-3163-41E6-B7A0-90D3353D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03066"/>
              </p:ext>
            </p:extLst>
          </p:nvPr>
        </p:nvGraphicFramePr>
        <p:xfrm>
          <a:off x="1028700" y="1342680"/>
          <a:ext cx="7200900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953766672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98573976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55640017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363124775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140434091"/>
                    </a:ext>
                  </a:extLst>
                </a:gridCol>
              </a:tblGrid>
              <a:tr h="36576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MT SCOTT COMMUNITY CENTER REHABILITATION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06122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0218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5530 SE 72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Avenue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71483"/>
                  </a:ext>
                </a:extLst>
              </a:tr>
              <a:tr h="64008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.Whole building seismic retrofit to code, roof replacement, </a:t>
                      </a:r>
                    </a:p>
                    <a:p>
                      <a:pPr algn="ctr"/>
                      <a:r>
                        <a:rPr lang="en-US" dirty="0"/>
                        <a:t>HVAC system renovation, fire safety system upgrade, hazardous materials </a:t>
                      </a:r>
                    </a:p>
                    <a:p>
                      <a:pPr algn="ctr"/>
                      <a:r>
                        <a:rPr lang="en-US" dirty="0"/>
                        <a:t>abatement, ADA improvements and energy efficiencies.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5752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Construction Start:  Summer 2022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52434"/>
                  </a:ext>
                </a:extLst>
              </a:tr>
            </a:tbl>
          </a:graphicData>
        </a:graphic>
      </p:graphicFrame>
      <p:pic>
        <p:nvPicPr>
          <p:cNvPr id="6" name="Picture 5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3B8896C4-C404-464E-A05C-333FDAE47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/>
          <a:stretch/>
        </p:blipFill>
        <p:spPr>
          <a:xfrm rot="5400000">
            <a:off x="3631841" y="2092156"/>
            <a:ext cx="1993511" cy="1615061"/>
          </a:xfrm>
          <a:prstGeom prst="rect">
            <a:avLst/>
          </a:prstGeom>
        </p:spPr>
      </p:pic>
      <p:pic>
        <p:nvPicPr>
          <p:cNvPr id="12" name="Picture 11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8CF5E81F-CF14-4BFC-99DE-47BF15CE5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919607"/>
            <a:ext cx="2645843" cy="1984382"/>
          </a:xfrm>
          <a:prstGeom prst="rect">
            <a:avLst/>
          </a:prstGeom>
        </p:spPr>
      </p:pic>
      <p:pic>
        <p:nvPicPr>
          <p:cNvPr id="27" name="Picture 26" descr="A car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91BF9F48-488E-486C-B1E4-2E9DC3CD9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58" y="1919607"/>
            <a:ext cx="2645842" cy="19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9C929-E9D1-4094-9F75-C68CD66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9DB7-CB8A-4399-BEC1-E3E2DDDAF66E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2DC142-9571-4DE8-A43F-FB4CD07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Funding Approach 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CFA05E-1438-4941-AB69-97D18F753B40}"/>
              </a:ext>
            </a:extLst>
          </p:cNvPr>
          <p:cNvSpPr/>
          <p:nvPr/>
        </p:nvSpPr>
        <p:spPr>
          <a:xfrm>
            <a:off x="1042000" y="4665272"/>
            <a:ext cx="75283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Next LT Pro Regular" panose="020B0504020202020204"/>
              </a:rPr>
              <a:t>Limited Tax Revenue Bonds (General Fund-secured) up to $52M authorized by Ordinance 188885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Next LT Pro Regular" panose="020B0504020202020204"/>
              </a:rPr>
              <a:t>Line of credit to be issued FY2019-20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venirNext LT Pro Regular" panose="020B0504020202020204"/>
              </a:rPr>
              <a:t>Bond issuance to occur in late FY2021-22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B4E0B1-0A1F-49F2-9D5F-76A273EB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0" y="1602463"/>
            <a:ext cx="7194766" cy="29161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7B45CE-F397-4392-8A83-2927FECD4B17}"/>
              </a:ext>
            </a:extLst>
          </p:cNvPr>
          <p:cNvSpPr/>
          <p:nvPr/>
        </p:nvSpPr>
        <p:spPr>
          <a:xfrm>
            <a:off x="6636190" y="1702051"/>
            <a:ext cx="126749" cy="16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519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23072</TotalTime>
  <Words>607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AvenirNext LT Pro Medium</vt:lpstr>
      <vt:lpstr>AvenirNext LT Pro Regular</vt:lpstr>
      <vt:lpstr>Calibri</vt:lpstr>
      <vt:lpstr>Century Gothic</vt:lpstr>
      <vt:lpstr>Courier New</vt:lpstr>
      <vt:lpstr>Franklin Gothic Book</vt:lpstr>
      <vt:lpstr>Wingdings</vt:lpstr>
      <vt:lpstr>Crop</vt:lpstr>
      <vt:lpstr>Office of management &amp; finance</vt:lpstr>
      <vt:lpstr>Build Portland: FY 17-18</vt:lpstr>
      <vt:lpstr>Build Portland: FY 18-19</vt:lpstr>
      <vt:lpstr>Phase I Projects</vt:lpstr>
      <vt:lpstr>Phase I Projects:  PBOT</vt:lpstr>
      <vt:lpstr>Phase I Projects:  PBOT</vt:lpstr>
      <vt:lpstr>Phase I Projects:  PBOT</vt:lpstr>
      <vt:lpstr>Phase I Projects:  PPR</vt:lpstr>
      <vt:lpstr>Phase I Funding Approach  </vt:lpstr>
      <vt:lpstr>Program Organization by Bureau</vt:lpstr>
      <vt:lpstr>Program Administration</vt:lpstr>
      <vt:lpstr>Build Portland: FY 19-20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Clodius, Jen;Hafer, Heather</dc:creator>
  <cp:lastModifiedBy>Moyle, Geraldene</cp:lastModifiedBy>
  <cp:revision>368</cp:revision>
  <cp:lastPrinted>2019-06-04T15:29:56Z</cp:lastPrinted>
  <dcterms:created xsi:type="dcterms:W3CDTF">2015-04-16T22:41:44Z</dcterms:created>
  <dcterms:modified xsi:type="dcterms:W3CDTF">2019-06-04T19:25:55Z</dcterms:modified>
</cp:coreProperties>
</file>