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2" r:id="rId2"/>
    <p:sldId id="267" r:id="rId3"/>
    <p:sldId id="268" r:id="rId4"/>
    <p:sldId id="269" r:id="rId5"/>
    <p:sldId id="270" r:id="rId6"/>
    <p:sldId id="271" r:id="rId7"/>
    <p:sldId id="272" r:id="rId8"/>
    <p:sldId id="274" r:id="rId9"/>
    <p:sldId id="27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913"/>
    <a:srgbClr val="007AA9"/>
    <a:srgbClr val="FFFFFF"/>
    <a:srgbClr val="004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73C2F-475F-4A2E-8433-38EAB2E632E4}" v="82" dt="2019-05-01T21:22:57.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8A252B-49FB-4FC1-B347-5EC8C45C529F}"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219652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A252B-49FB-4FC1-B347-5EC8C45C529F}"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314446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A252B-49FB-4FC1-B347-5EC8C45C529F}"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112576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A252B-49FB-4FC1-B347-5EC8C45C529F}"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82790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A252B-49FB-4FC1-B347-5EC8C45C529F}"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346880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A252B-49FB-4FC1-B347-5EC8C45C529F}"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185807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8A252B-49FB-4FC1-B347-5EC8C45C529F}"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252914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8A252B-49FB-4FC1-B347-5EC8C45C529F}"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304419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A252B-49FB-4FC1-B347-5EC8C45C529F}"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215553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A252B-49FB-4FC1-B347-5EC8C45C529F}"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63348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A252B-49FB-4FC1-B347-5EC8C45C529F}"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EEA27-B332-428F-972E-3845D3441065}" type="slidenum">
              <a:rPr lang="en-US" smtClean="0"/>
              <a:t>‹#›</a:t>
            </a:fld>
            <a:endParaRPr lang="en-US"/>
          </a:p>
        </p:txBody>
      </p:sp>
    </p:spTree>
    <p:extLst>
      <p:ext uri="{BB962C8B-B14F-4D97-AF65-F5344CB8AC3E}">
        <p14:creationId xmlns:p14="http://schemas.microsoft.com/office/powerpoint/2010/main" val="426124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A252B-49FB-4FC1-B347-5EC8C45C529F}" type="datetimeFigureOut">
              <a:rPr lang="en-US" smtClean="0"/>
              <a:t>5/3/2019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EEA27-B332-428F-972E-3845D3441065}" type="slidenum">
              <a:rPr lang="en-US" smtClean="0"/>
              <a:t>‹#›</a:t>
            </a:fld>
            <a:endParaRPr lang="en-US"/>
          </a:p>
        </p:txBody>
      </p:sp>
    </p:spTree>
    <p:extLst>
      <p:ext uri="{BB962C8B-B14F-4D97-AF65-F5344CB8AC3E}">
        <p14:creationId xmlns:p14="http://schemas.microsoft.com/office/powerpoint/2010/main" val="17720667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D60792-5AE4-4D1E-AB82-F640B5A4E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395" y="2299278"/>
            <a:ext cx="5257047" cy="1747969"/>
          </a:xfrm>
          <a:prstGeom prst="rect">
            <a:avLst/>
          </a:prstGeom>
        </p:spPr>
      </p:pic>
      <p:pic>
        <p:nvPicPr>
          <p:cNvPr id="4" name="Picture 3">
            <a:extLst>
              <a:ext uri="{FF2B5EF4-FFF2-40B4-BE49-F238E27FC236}">
                <a16:creationId xmlns:a16="http://schemas.microsoft.com/office/drawing/2014/main" id="{4A2F9413-3F52-4A57-9A43-4E3CDCF5C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255" y="1338447"/>
            <a:ext cx="1391653" cy="4174958"/>
          </a:xfrm>
          <a:prstGeom prst="rect">
            <a:avLst/>
          </a:prstGeom>
        </p:spPr>
      </p:pic>
      <p:sp>
        <p:nvSpPr>
          <p:cNvPr id="6" name="TextBox 5">
            <a:extLst>
              <a:ext uri="{FF2B5EF4-FFF2-40B4-BE49-F238E27FC236}">
                <a16:creationId xmlns:a16="http://schemas.microsoft.com/office/drawing/2014/main" id="{67E9869C-8305-46A4-AA8C-9807F77D8002}"/>
              </a:ext>
            </a:extLst>
          </p:cNvPr>
          <p:cNvSpPr txBox="1"/>
          <p:nvPr/>
        </p:nvSpPr>
        <p:spPr>
          <a:xfrm>
            <a:off x="3046395" y="4382000"/>
            <a:ext cx="5257047" cy="646331"/>
          </a:xfrm>
          <a:prstGeom prst="rect">
            <a:avLst/>
          </a:prstGeom>
          <a:noFill/>
        </p:spPr>
        <p:txBody>
          <a:bodyPr wrap="square" rtlCol="0">
            <a:spAutoFit/>
          </a:bodyPr>
          <a:lstStyle/>
          <a:p>
            <a:pPr algn="ctr"/>
            <a:r>
              <a:rPr lang="en-US" sz="3600" b="1" dirty="0">
                <a:solidFill>
                  <a:srgbClr val="004C6D"/>
                </a:solidFill>
              </a:rPr>
              <a:t>Grant Renewal</a:t>
            </a:r>
          </a:p>
        </p:txBody>
      </p:sp>
      <p:sp>
        <p:nvSpPr>
          <p:cNvPr id="19" name="Rectangle 18">
            <a:extLst>
              <a:ext uri="{FF2B5EF4-FFF2-40B4-BE49-F238E27FC236}">
                <a16:creationId xmlns:a16="http://schemas.microsoft.com/office/drawing/2014/main" id="{AE97B8DC-230B-4F29-A111-4A443D1C6E31}"/>
              </a:ext>
            </a:extLst>
          </p:cNvPr>
          <p:cNvSpPr/>
          <p:nvPr/>
        </p:nvSpPr>
        <p:spPr>
          <a:xfrm>
            <a:off x="0" y="-43480"/>
            <a:ext cx="9144000" cy="10965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EF8254F-CF05-4FA9-A6FC-6F8D9B2888C7}"/>
              </a:ext>
            </a:extLst>
          </p:cNvPr>
          <p:cNvSpPr/>
          <p:nvPr/>
        </p:nvSpPr>
        <p:spPr>
          <a:xfrm>
            <a:off x="0" y="6750219"/>
            <a:ext cx="9144000" cy="10965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8C46B6D-1753-415C-8579-3D49FB8236ED}"/>
              </a:ext>
            </a:extLst>
          </p:cNvPr>
          <p:cNvSpPr/>
          <p:nvPr/>
        </p:nvSpPr>
        <p:spPr>
          <a:xfrm rot="16200000">
            <a:off x="-3393590" y="3350109"/>
            <a:ext cx="6901482" cy="114303"/>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7EC6AFE-DBD4-4451-9839-0EDC2772862F}"/>
              </a:ext>
            </a:extLst>
          </p:cNvPr>
          <p:cNvSpPr/>
          <p:nvPr/>
        </p:nvSpPr>
        <p:spPr>
          <a:xfrm rot="16200000">
            <a:off x="5636107" y="3350109"/>
            <a:ext cx="6901482" cy="114303"/>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412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19A0-DBA8-4005-8EBA-8AF664BE6414}"/>
              </a:ext>
            </a:extLst>
          </p:cNvPr>
          <p:cNvSpPr>
            <a:spLocks noGrp="1"/>
          </p:cNvSpPr>
          <p:nvPr>
            <p:ph type="title"/>
          </p:nvPr>
        </p:nvSpPr>
        <p:spPr>
          <a:xfrm>
            <a:off x="628650" y="721899"/>
            <a:ext cx="7886700" cy="591078"/>
          </a:xfrm>
        </p:spPr>
        <p:txBody>
          <a:bodyPr>
            <a:normAutofit fontScale="90000"/>
          </a:bodyPr>
          <a:lstStyle/>
          <a:p>
            <a:r>
              <a:rPr lang="en-US" b="1" dirty="0">
                <a:solidFill>
                  <a:srgbClr val="004C6D"/>
                </a:solidFill>
                <a:latin typeface="+mn-lt"/>
              </a:rPr>
              <a:t>One-Year Grant Renewal</a:t>
            </a:r>
          </a:p>
        </p:txBody>
      </p:sp>
      <p:sp>
        <p:nvSpPr>
          <p:cNvPr id="3" name="Content Placeholder 2">
            <a:extLst>
              <a:ext uri="{FF2B5EF4-FFF2-40B4-BE49-F238E27FC236}">
                <a16:creationId xmlns:a16="http://schemas.microsoft.com/office/drawing/2014/main" id="{3F2456E4-CAE8-436F-96B2-EA1EAA86E3A4}"/>
              </a:ext>
            </a:extLst>
          </p:cNvPr>
          <p:cNvSpPr>
            <a:spLocks noGrp="1"/>
          </p:cNvSpPr>
          <p:nvPr>
            <p:ph idx="1"/>
          </p:nvPr>
        </p:nvSpPr>
        <p:spPr>
          <a:xfrm>
            <a:off x="628650" y="1528013"/>
            <a:ext cx="7886700" cy="4758489"/>
          </a:xfrm>
        </p:spPr>
        <p:txBody>
          <a:bodyPr anchor="ctr">
            <a:normAutofit/>
          </a:bodyPr>
          <a:lstStyle/>
          <a:p>
            <a:r>
              <a:rPr lang="en-US" dirty="0"/>
              <a:t>Competitive grant round delayed one year to:</a:t>
            </a:r>
          </a:p>
          <a:p>
            <a:pPr lvl="1"/>
            <a:r>
              <a:rPr lang="en-US" dirty="0"/>
              <a:t>Review and improve grantmaking process</a:t>
            </a:r>
          </a:p>
          <a:p>
            <a:pPr lvl="1"/>
            <a:r>
              <a:rPr lang="en-US" dirty="0"/>
              <a:t>Engage broader community on needs and preferred services/solutions</a:t>
            </a:r>
          </a:p>
          <a:p>
            <a:r>
              <a:rPr lang="en-US" dirty="0"/>
              <a:t>All current grants considered for 1-year renewal</a:t>
            </a:r>
          </a:p>
          <a:p>
            <a:r>
              <a:rPr lang="en-US" dirty="0"/>
              <a:t>Process includes performance assessment on:</a:t>
            </a:r>
          </a:p>
          <a:p>
            <a:pPr lvl="1"/>
            <a:r>
              <a:rPr lang="en-US" dirty="0"/>
              <a:t>Service goals </a:t>
            </a:r>
          </a:p>
          <a:p>
            <a:pPr lvl="1"/>
            <a:r>
              <a:rPr lang="en-US" dirty="0"/>
              <a:t>Participation goals</a:t>
            </a:r>
          </a:p>
          <a:p>
            <a:pPr lvl="1"/>
            <a:r>
              <a:rPr lang="en-US" dirty="0"/>
              <a:t>Outcome goals</a:t>
            </a:r>
          </a:p>
          <a:p>
            <a:pPr lvl="1"/>
            <a:r>
              <a:rPr lang="en-US" dirty="0"/>
              <a:t>Staff turnover</a:t>
            </a:r>
          </a:p>
          <a:p>
            <a:pPr lvl="1"/>
            <a:r>
              <a:rPr lang="en-US" dirty="0"/>
              <a:t>Financial review</a:t>
            </a:r>
          </a:p>
          <a:p>
            <a:pPr lvl="1"/>
            <a:endParaRPr lang="en-US" dirty="0"/>
          </a:p>
        </p:txBody>
      </p:sp>
      <p:sp>
        <p:nvSpPr>
          <p:cNvPr id="4" name="Rectangle 3">
            <a:extLst>
              <a:ext uri="{FF2B5EF4-FFF2-40B4-BE49-F238E27FC236}">
                <a16:creationId xmlns:a16="http://schemas.microsoft.com/office/drawing/2014/main" id="{E9ADBAAF-8714-402F-87D7-EEB420457117}"/>
              </a:ext>
            </a:extLst>
          </p:cNvPr>
          <p:cNvSpPr/>
          <p:nvPr/>
        </p:nvSpPr>
        <p:spPr>
          <a:xfrm>
            <a:off x="0" y="6388759"/>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574849B-122C-42F1-BA02-2D8665904436}"/>
              </a:ext>
            </a:extLst>
          </p:cNvPr>
          <p:cNvSpPr/>
          <p:nvPr/>
        </p:nvSpPr>
        <p:spPr>
          <a:xfrm>
            <a:off x="0" y="-43480"/>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798631D-B3D7-4633-8C09-4F39D641A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905" y="6475193"/>
            <a:ext cx="953519" cy="316202"/>
          </a:xfrm>
          <a:prstGeom prst="rect">
            <a:avLst/>
          </a:prstGeom>
        </p:spPr>
      </p:pic>
    </p:spTree>
    <p:extLst>
      <p:ext uri="{BB962C8B-B14F-4D97-AF65-F5344CB8AC3E}">
        <p14:creationId xmlns:p14="http://schemas.microsoft.com/office/powerpoint/2010/main" val="178906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19A0-DBA8-4005-8EBA-8AF664BE6414}"/>
              </a:ext>
            </a:extLst>
          </p:cNvPr>
          <p:cNvSpPr>
            <a:spLocks noGrp="1"/>
          </p:cNvSpPr>
          <p:nvPr>
            <p:ph type="title"/>
          </p:nvPr>
        </p:nvSpPr>
        <p:spPr>
          <a:xfrm>
            <a:off x="628650" y="721899"/>
            <a:ext cx="7886700" cy="591078"/>
          </a:xfrm>
        </p:spPr>
        <p:txBody>
          <a:bodyPr>
            <a:normAutofit fontScale="90000"/>
          </a:bodyPr>
          <a:lstStyle/>
          <a:p>
            <a:r>
              <a:rPr lang="en-US" b="1" dirty="0">
                <a:solidFill>
                  <a:srgbClr val="004C6D"/>
                </a:solidFill>
                <a:latin typeface="+mn-lt"/>
              </a:rPr>
              <a:t>One-Year Grant Renewal</a:t>
            </a:r>
          </a:p>
        </p:txBody>
      </p:sp>
      <p:sp>
        <p:nvSpPr>
          <p:cNvPr id="3" name="Content Placeholder 2">
            <a:extLst>
              <a:ext uri="{FF2B5EF4-FFF2-40B4-BE49-F238E27FC236}">
                <a16:creationId xmlns:a16="http://schemas.microsoft.com/office/drawing/2014/main" id="{3F2456E4-CAE8-436F-96B2-EA1EAA86E3A4}"/>
              </a:ext>
            </a:extLst>
          </p:cNvPr>
          <p:cNvSpPr>
            <a:spLocks noGrp="1"/>
          </p:cNvSpPr>
          <p:nvPr>
            <p:ph idx="1"/>
          </p:nvPr>
        </p:nvSpPr>
        <p:spPr>
          <a:xfrm>
            <a:off x="628650" y="1534029"/>
            <a:ext cx="7886700" cy="4758489"/>
          </a:xfrm>
        </p:spPr>
        <p:txBody>
          <a:bodyPr anchor="ctr">
            <a:normAutofit/>
          </a:bodyPr>
          <a:lstStyle/>
          <a:p>
            <a:r>
              <a:rPr lang="en-US" dirty="0"/>
              <a:t>Allocation Committee recommends renewing all but two current grants</a:t>
            </a:r>
          </a:p>
          <a:p>
            <a:r>
              <a:rPr lang="en-US" dirty="0"/>
              <a:t>Recommended renewal amounts were based on 2018-19 budgets plus a 3.9% COLA</a:t>
            </a:r>
          </a:p>
          <a:p>
            <a:r>
              <a:rPr lang="en-US" dirty="0"/>
              <a:t>Three grants recommended for conditional renewal</a:t>
            </a:r>
          </a:p>
          <a:p>
            <a:pPr marL="457200" lvl="1" indent="0">
              <a:buNone/>
            </a:pPr>
            <a:endParaRPr lang="en-US" dirty="0"/>
          </a:p>
          <a:p>
            <a:pPr lvl="1"/>
            <a:endParaRPr lang="en-US" dirty="0"/>
          </a:p>
        </p:txBody>
      </p:sp>
      <p:sp>
        <p:nvSpPr>
          <p:cNvPr id="9" name="Rectangle 8">
            <a:extLst>
              <a:ext uri="{FF2B5EF4-FFF2-40B4-BE49-F238E27FC236}">
                <a16:creationId xmlns:a16="http://schemas.microsoft.com/office/drawing/2014/main" id="{5F93B10B-9043-40DC-93E1-2E91A0EA9A78}"/>
              </a:ext>
            </a:extLst>
          </p:cNvPr>
          <p:cNvSpPr/>
          <p:nvPr/>
        </p:nvSpPr>
        <p:spPr>
          <a:xfrm>
            <a:off x="0" y="6388759"/>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CA8084E-7E88-4CDD-B277-96766A9EB538}"/>
              </a:ext>
            </a:extLst>
          </p:cNvPr>
          <p:cNvSpPr/>
          <p:nvPr/>
        </p:nvSpPr>
        <p:spPr>
          <a:xfrm>
            <a:off x="0" y="-43480"/>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AD00599-7EE2-461A-85B5-CE5E0F8F4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905" y="6475193"/>
            <a:ext cx="953519" cy="316202"/>
          </a:xfrm>
          <a:prstGeom prst="rect">
            <a:avLst/>
          </a:prstGeom>
        </p:spPr>
      </p:pic>
    </p:spTree>
    <p:extLst>
      <p:ext uri="{BB962C8B-B14F-4D97-AF65-F5344CB8AC3E}">
        <p14:creationId xmlns:p14="http://schemas.microsoft.com/office/powerpoint/2010/main" val="74600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19A0-DBA8-4005-8EBA-8AF664BE6414}"/>
              </a:ext>
            </a:extLst>
          </p:cNvPr>
          <p:cNvSpPr>
            <a:spLocks noGrp="1"/>
          </p:cNvSpPr>
          <p:nvPr>
            <p:ph type="title"/>
          </p:nvPr>
        </p:nvSpPr>
        <p:spPr>
          <a:xfrm>
            <a:off x="628650" y="721899"/>
            <a:ext cx="7886700" cy="591078"/>
          </a:xfrm>
        </p:spPr>
        <p:txBody>
          <a:bodyPr>
            <a:normAutofit fontScale="90000"/>
          </a:bodyPr>
          <a:lstStyle/>
          <a:p>
            <a:r>
              <a:rPr lang="en-US" b="1" dirty="0">
                <a:solidFill>
                  <a:srgbClr val="004C6D"/>
                </a:solidFill>
                <a:latin typeface="+mn-lt"/>
              </a:rPr>
              <a:t>2019 Community Report Highlights</a:t>
            </a:r>
          </a:p>
        </p:txBody>
      </p:sp>
      <p:sp>
        <p:nvSpPr>
          <p:cNvPr id="3" name="Content Placeholder 2">
            <a:extLst>
              <a:ext uri="{FF2B5EF4-FFF2-40B4-BE49-F238E27FC236}">
                <a16:creationId xmlns:a16="http://schemas.microsoft.com/office/drawing/2014/main" id="{3F2456E4-CAE8-436F-96B2-EA1EAA86E3A4}"/>
              </a:ext>
            </a:extLst>
          </p:cNvPr>
          <p:cNvSpPr>
            <a:spLocks noGrp="1"/>
          </p:cNvSpPr>
          <p:nvPr>
            <p:ph idx="1"/>
          </p:nvPr>
        </p:nvSpPr>
        <p:spPr>
          <a:xfrm>
            <a:off x="628650" y="1528013"/>
            <a:ext cx="7886700" cy="4758489"/>
          </a:xfrm>
        </p:spPr>
        <p:txBody>
          <a:bodyPr anchor="ctr">
            <a:normAutofit/>
          </a:bodyPr>
          <a:lstStyle/>
          <a:p>
            <a:pPr marL="0" indent="0">
              <a:buNone/>
            </a:pPr>
            <a:r>
              <a:rPr lang="en-US" dirty="0"/>
              <a:t>Spotlights long term results for children and families who participated Levy-funded programs</a:t>
            </a:r>
          </a:p>
          <a:p>
            <a:pPr marL="0" indent="0">
              <a:buNone/>
            </a:pPr>
            <a:endParaRPr lang="en-US" dirty="0"/>
          </a:p>
        </p:txBody>
      </p:sp>
      <p:sp>
        <p:nvSpPr>
          <p:cNvPr id="7" name="Rectangle 6">
            <a:extLst>
              <a:ext uri="{FF2B5EF4-FFF2-40B4-BE49-F238E27FC236}">
                <a16:creationId xmlns:a16="http://schemas.microsoft.com/office/drawing/2014/main" id="{64800631-6864-4315-9C7B-0B12327D8A30}"/>
              </a:ext>
            </a:extLst>
          </p:cNvPr>
          <p:cNvSpPr/>
          <p:nvPr/>
        </p:nvSpPr>
        <p:spPr>
          <a:xfrm>
            <a:off x="0" y="6388759"/>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6932142-0654-4C5B-BA66-8948A52A663F}"/>
              </a:ext>
            </a:extLst>
          </p:cNvPr>
          <p:cNvSpPr/>
          <p:nvPr/>
        </p:nvSpPr>
        <p:spPr>
          <a:xfrm>
            <a:off x="0" y="-43480"/>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28F0490-39DF-4119-8489-152B15EE9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905" y="6475193"/>
            <a:ext cx="953519" cy="316202"/>
          </a:xfrm>
          <a:prstGeom prst="rect">
            <a:avLst/>
          </a:prstGeom>
        </p:spPr>
      </p:pic>
    </p:spTree>
    <p:extLst>
      <p:ext uri="{BB962C8B-B14F-4D97-AF65-F5344CB8AC3E}">
        <p14:creationId xmlns:p14="http://schemas.microsoft.com/office/powerpoint/2010/main" val="7884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19A0-DBA8-4005-8EBA-8AF664BE6414}"/>
              </a:ext>
            </a:extLst>
          </p:cNvPr>
          <p:cNvSpPr>
            <a:spLocks noGrp="1"/>
          </p:cNvSpPr>
          <p:nvPr>
            <p:ph type="title"/>
          </p:nvPr>
        </p:nvSpPr>
        <p:spPr>
          <a:xfrm>
            <a:off x="628650" y="721899"/>
            <a:ext cx="7886700" cy="591078"/>
          </a:xfrm>
        </p:spPr>
        <p:txBody>
          <a:bodyPr>
            <a:normAutofit fontScale="90000"/>
          </a:bodyPr>
          <a:lstStyle/>
          <a:p>
            <a:r>
              <a:rPr lang="en-US" b="1" dirty="0">
                <a:solidFill>
                  <a:srgbClr val="004C6D"/>
                </a:solidFill>
                <a:latin typeface="+mn-lt"/>
              </a:rPr>
              <a:t>Early Childhood</a:t>
            </a:r>
          </a:p>
        </p:txBody>
      </p:sp>
      <p:sp>
        <p:nvSpPr>
          <p:cNvPr id="3" name="Content Placeholder 2">
            <a:extLst>
              <a:ext uri="{FF2B5EF4-FFF2-40B4-BE49-F238E27FC236}">
                <a16:creationId xmlns:a16="http://schemas.microsoft.com/office/drawing/2014/main" id="{3F2456E4-CAE8-436F-96B2-EA1EAA86E3A4}"/>
              </a:ext>
            </a:extLst>
          </p:cNvPr>
          <p:cNvSpPr>
            <a:spLocks noGrp="1"/>
          </p:cNvSpPr>
          <p:nvPr>
            <p:ph idx="1"/>
          </p:nvPr>
        </p:nvSpPr>
        <p:spPr>
          <a:xfrm>
            <a:off x="628650" y="1528013"/>
            <a:ext cx="7886700" cy="1106903"/>
          </a:xfrm>
        </p:spPr>
        <p:txBody>
          <a:bodyPr anchor="t">
            <a:normAutofit fontScale="85000" lnSpcReduction="10000"/>
          </a:bodyPr>
          <a:lstStyle/>
          <a:p>
            <a:pPr marL="0" indent="0">
              <a:buNone/>
            </a:pPr>
            <a:r>
              <a:rPr lang="en-US" dirty="0"/>
              <a:t>Helping children prepare for kindergarten. Early childhood programs lead to better reasoning and language skills as well as healthy social and emotional development.</a:t>
            </a:r>
          </a:p>
        </p:txBody>
      </p:sp>
      <p:pic>
        <p:nvPicPr>
          <p:cNvPr id="8" name="Picture 7">
            <a:extLst>
              <a:ext uri="{FF2B5EF4-FFF2-40B4-BE49-F238E27FC236}">
                <a16:creationId xmlns:a16="http://schemas.microsoft.com/office/drawing/2014/main" id="{7AA7FF53-12B5-4DEC-9813-35F750782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214" y="2716865"/>
            <a:ext cx="6533571" cy="3419236"/>
          </a:xfrm>
          <a:prstGeom prst="rect">
            <a:avLst/>
          </a:prstGeom>
        </p:spPr>
      </p:pic>
      <p:sp>
        <p:nvSpPr>
          <p:cNvPr id="12" name="Rectangle 11">
            <a:extLst>
              <a:ext uri="{FF2B5EF4-FFF2-40B4-BE49-F238E27FC236}">
                <a16:creationId xmlns:a16="http://schemas.microsoft.com/office/drawing/2014/main" id="{0F9F822F-9374-4EA5-8F9B-1B6295FCBB4D}"/>
              </a:ext>
            </a:extLst>
          </p:cNvPr>
          <p:cNvSpPr/>
          <p:nvPr/>
        </p:nvSpPr>
        <p:spPr>
          <a:xfrm>
            <a:off x="0" y="6388759"/>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0A2A432-5144-4596-9961-27CC25DAF562}"/>
              </a:ext>
            </a:extLst>
          </p:cNvPr>
          <p:cNvSpPr/>
          <p:nvPr/>
        </p:nvSpPr>
        <p:spPr>
          <a:xfrm>
            <a:off x="0" y="-43480"/>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491EE03-03F9-47A4-A752-451178DD7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905" y="6475193"/>
            <a:ext cx="953519" cy="316202"/>
          </a:xfrm>
          <a:prstGeom prst="rect">
            <a:avLst/>
          </a:prstGeom>
        </p:spPr>
      </p:pic>
    </p:spTree>
    <p:extLst>
      <p:ext uri="{BB962C8B-B14F-4D97-AF65-F5344CB8AC3E}">
        <p14:creationId xmlns:p14="http://schemas.microsoft.com/office/powerpoint/2010/main" val="63264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19A0-DBA8-4005-8EBA-8AF664BE6414}"/>
              </a:ext>
            </a:extLst>
          </p:cNvPr>
          <p:cNvSpPr>
            <a:spLocks noGrp="1"/>
          </p:cNvSpPr>
          <p:nvPr>
            <p:ph type="title"/>
          </p:nvPr>
        </p:nvSpPr>
        <p:spPr>
          <a:xfrm>
            <a:off x="628650" y="721899"/>
            <a:ext cx="7886700" cy="591078"/>
          </a:xfrm>
        </p:spPr>
        <p:txBody>
          <a:bodyPr>
            <a:noAutofit/>
          </a:bodyPr>
          <a:lstStyle/>
          <a:p>
            <a:r>
              <a:rPr lang="en-US" sz="3200" b="1" dirty="0">
                <a:solidFill>
                  <a:srgbClr val="004C6D"/>
                </a:solidFill>
                <a:latin typeface="+mn-lt"/>
              </a:rPr>
              <a:t>Child Abuse Prevention and Intervention</a:t>
            </a:r>
          </a:p>
        </p:txBody>
      </p:sp>
      <p:sp>
        <p:nvSpPr>
          <p:cNvPr id="3" name="Content Placeholder 2">
            <a:extLst>
              <a:ext uri="{FF2B5EF4-FFF2-40B4-BE49-F238E27FC236}">
                <a16:creationId xmlns:a16="http://schemas.microsoft.com/office/drawing/2014/main" id="{3F2456E4-CAE8-436F-96B2-EA1EAA86E3A4}"/>
              </a:ext>
            </a:extLst>
          </p:cNvPr>
          <p:cNvSpPr>
            <a:spLocks noGrp="1"/>
          </p:cNvSpPr>
          <p:nvPr>
            <p:ph idx="1"/>
          </p:nvPr>
        </p:nvSpPr>
        <p:spPr>
          <a:xfrm>
            <a:off x="628650" y="1528013"/>
            <a:ext cx="7886700" cy="1106903"/>
          </a:xfrm>
        </p:spPr>
        <p:txBody>
          <a:bodyPr anchor="t">
            <a:normAutofit fontScale="92500" lnSpcReduction="10000"/>
          </a:bodyPr>
          <a:lstStyle/>
          <a:p>
            <a:pPr marL="0" indent="0">
              <a:buNone/>
            </a:pPr>
            <a:r>
              <a:rPr lang="en-US" dirty="0"/>
              <a:t>Empowering the development of strong families. Children thrive when parents gain parenting skills and are supported in their role of parent.</a:t>
            </a:r>
          </a:p>
        </p:txBody>
      </p:sp>
      <p:pic>
        <p:nvPicPr>
          <p:cNvPr id="9" name="Picture 8">
            <a:extLst>
              <a:ext uri="{FF2B5EF4-FFF2-40B4-BE49-F238E27FC236}">
                <a16:creationId xmlns:a16="http://schemas.microsoft.com/office/drawing/2014/main" id="{79D8AE4C-D71E-4135-B138-BEBC4075D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215" y="2725955"/>
            <a:ext cx="6533570" cy="3419235"/>
          </a:xfrm>
          <a:prstGeom prst="rect">
            <a:avLst/>
          </a:prstGeom>
        </p:spPr>
      </p:pic>
      <p:sp>
        <p:nvSpPr>
          <p:cNvPr id="14" name="Rectangle 13">
            <a:extLst>
              <a:ext uri="{FF2B5EF4-FFF2-40B4-BE49-F238E27FC236}">
                <a16:creationId xmlns:a16="http://schemas.microsoft.com/office/drawing/2014/main" id="{42995B39-A52E-4F69-898E-26DF9A873143}"/>
              </a:ext>
            </a:extLst>
          </p:cNvPr>
          <p:cNvSpPr/>
          <p:nvPr/>
        </p:nvSpPr>
        <p:spPr>
          <a:xfrm>
            <a:off x="0" y="6388759"/>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EA32543-8731-4C48-848C-D8E1940048F0}"/>
              </a:ext>
            </a:extLst>
          </p:cNvPr>
          <p:cNvSpPr/>
          <p:nvPr/>
        </p:nvSpPr>
        <p:spPr>
          <a:xfrm>
            <a:off x="0" y="-43480"/>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D687A2AC-BA79-4529-8845-9F6675E66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905" y="6475193"/>
            <a:ext cx="953519" cy="316202"/>
          </a:xfrm>
          <a:prstGeom prst="rect">
            <a:avLst/>
          </a:prstGeom>
        </p:spPr>
      </p:pic>
    </p:spTree>
    <p:extLst>
      <p:ext uri="{BB962C8B-B14F-4D97-AF65-F5344CB8AC3E}">
        <p14:creationId xmlns:p14="http://schemas.microsoft.com/office/powerpoint/2010/main" val="244785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19A0-DBA8-4005-8EBA-8AF664BE6414}"/>
              </a:ext>
            </a:extLst>
          </p:cNvPr>
          <p:cNvSpPr>
            <a:spLocks noGrp="1"/>
          </p:cNvSpPr>
          <p:nvPr>
            <p:ph type="title"/>
          </p:nvPr>
        </p:nvSpPr>
        <p:spPr>
          <a:xfrm>
            <a:off x="628650" y="721899"/>
            <a:ext cx="7886700" cy="591078"/>
          </a:xfrm>
        </p:spPr>
        <p:txBody>
          <a:bodyPr>
            <a:normAutofit fontScale="90000"/>
          </a:bodyPr>
          <a:lstStyle/>
          <a:p>
            <a:r>
              <a:rPr lang="en-US" b="1" dirty="0">
                <a:solidFill>
                  <a:srgbClr val="004C6D"/>
                </a:solidFill>
                <a:latin typeface="+mn-lt"/>
              </a:rPr>
              <a:t>After School</a:t>
            </a:r>
          </a:p>
        </p:txBody>
      </p:sp>
      <p:sp>
        <p:nvSpPr>
          <p:cNvPr id="3" name="Content Placeholder 2">
            <a:extLst>
              <a:ext uri="{FF2B5EF4-FFF2-40B4-BE49-F238E27FC236}">
                <a16:creationId xmlns:a16="http://schemas.microsoft.com/office/drawing/2014/main" id="{3F2456E4-CAE8-436F-96B2-EA1EAA86E3A4}"/>
              </a:ext>
            </a:extLst>
          </p:cNvPr>
          <p:cNvSpPr>
            <a:spLocks noGrp="1"/>
          </p:cNvSpPr>
          <p:nvPr>
            <p:ph idx="1"/>
          </p:nvPr>
        </p:nvSpPr>
        <p:spPr>
          <a:xfrm>
            <a:off x="628650" y="1528013"/>
            <a:ext cx="7886700" cy="1106903"/>
          </a:xfrm>
        </p:spPr>
        <p:txBody>
          <a:bodyPr anchor="t">
            <a:normAutofit fontScale="85000" lnSpcReduction="10000"/>
          </a:bodyPr>
          <a:lstStyle/>
          <a:p>
            <a:pPr marL="0" indent="0">
              <a:buNone/>
            </a:pPr>
            <a:r>
              <a:rPr lang="en-US" dirty="0"/>
              <a:t>A safe place for students to learn and have fun. Students gain self-esteem, confidence and leadership skills with caring adults who provide academic support and fun activities.</a:t>
            </a:r>
          </a:p>
        </p:txBody>
      </p:sp>
      <p:sp>
        <p:nvSpPr>
          <p:cNvPr id="14" name="Rectangle 13">
            <a:extLst>
              <a:ext uri="{FF2B5EF4-FFF2-40B4-BE49-F238E27FC236}">
                <a16:creationId xmlns:a16="http://schemas.microsoft.com/office/drawing/2014/main" id="{6A1612E4-86F1-47E6-9255-58C908084E4E}"/>
              </a:ext>
            </a:extLst>
          </p:cNvPr>
          <p:cNvSpPr/>
          <p:nvPr/>
        </p:nvSpPr>
        <p:spPr>
          <a:xfrm>
            <a:off x="0" y="6388759"/>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68439B4-AE76-422E-BAFC-99B652A295C2}"/>
              </a:ext>
            </a:extLst>
          </p:cNvPr>
          <p:cNvSpPr/>
          <p:nvPr/>
        </p:nvSpPr>
        <p:spPr>
          <a:xfrm>
            <a:off x="0" y="-43480"/>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AAC4230-E1CA-41E0-8D9D-A96D4ADB3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905" y="6475193"/>
            <a:ext cx="953519" cy="316202"/>
          </a:xfrm>
          <a:prstGeom prst="rect">
            <a:avLst/>
          </a:prstGeom>
        </p:spPr>
      </p:pic>
      <p:pic>
        <p:nvPicPr>
          <p:cNvPr id="5" name="Picture 4">
            <a:extLst>
              <a:ext uri="{FF2B5EF4-FFF2-40B4-BE49-F238E27FC236}">
                <a16:creationId xmlns:a16="http://schemas.microsoft.com/office/drawing/2014/main" id="{303CF29D-1C4C-49A5-B3EB-2217DEE33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213" y="2716865"/>
            <a:ext cx="6533573" cy="3419236"/>
          </a:xfrm>
          <a:prstGeom prst="rect">
            <a:avLst/>
          </a:prstGeom>
        </p:spPr>
      </p:pic>
    </p:spTree>
    <p:extLst>
      <p:ext uri="{BB962C8B-B14F-4D97-AF65-F5344CB8AC3E}">
        <p14:creationId xmlns:p14="http://schemas.microsoft.com/office/powerpoint/2010/main" val="418830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19A0-DBA8-4005-8EBA-8AF664BE6414}"/>
              </a:ext>
            </a:extLst>
          </p:cNvPr>
          <p:cNvSpPr>
            <a:spLocks noGrp="1"/>
          </p:cNvSpPr>
          <p:nvPr>
            <p:ph type="title"/>
          </p:nvPr>
        </p:nvSpPr>
        <p:spPr>
          <a:xfrm>
            <a:off x="628650" y="721899"/>
            <a:ext cx="7886700" cy="591078"/>
          </a:xfrm>
        </p:spPr>
        <p:txBody>
          <a:bodyPr>
            <a:normAutofit fontScale="90000"/>
          </a:bodyPr>
          <a:lstStyle/>
          <a:p>
            <a:r>
              <a:rPr lang="en-US" b="1" dirty="0">
                <a:solidFill>
                  <a:srgbClr val="004C6D"/>
                </a:solidFill>
                <a:latin typeface="+mn-lt"/>
              </a:rPr>
              <a:t>Mentoring</a:t>
            </a:r>
          </a:p>
        </p:txBody>
      </p:sp>
      <p:sp>
        <p:nvSpPr>
          <p:cNvPr id="3" name="Content Placeholder 2">
            <a:extLst>
              <a:ext uri="{FF2B5EF4-FFF2-40B4-BE49-F238E27FC236}">
                <a16:creationId xmlns:a16="http://schemas.microsoft.com/office/drawing/2014/main" id="{3F2456E4-CAE8-436F-96B2-EA1EAA86E3A4}"/>
              </a:ext>
            </a:extLst>
          </p:cNvPr>
          <p:cNvSpPr>
            <a:spLocks noGrp="1"/>
          </p:cNvSpPr>
          <p:nvPr>
            <p:ph idx="1"/>
          </p:nvPr>
        </p:nvSpPr>
        <p:spPr>
          <a:xfrm>
            <a:off x="628650" y="1528013"/>
            <a:ext cx="7886700" cy="1106903"/>
          </a:xfrm>
        </p:spPr>
        <p:txBody>
          <a:bodyPr anchor="t">
            <a:normAutofit fontScale="92500" lnSpcReduction="10000"/>
          </a:bodyPr>
          <a:lstStyle/>
          <a:p>
            <a:pPr marL="0" indent="0">
              <a:buNone/>
            </a:pPr>
            <a:r>
              <a:rPr lang="en-US" dirty="0"/>
              <a:t>Positive, caring, consistent adult role models support students’ engagement in school and help them realize their academic and life goals.</a:t>
            </a:r>
          </a:p>
        </p:txBody>
      </p:sp>
      <p:sp>
        <p:nvSpPr>
          <p:cNvPr id="14" name="Rectangle 13">
            <a:extLst>
              <a:ext uri="{FF2B5EF4-FFF2-40B4-BE49-F238E27FC236}">
                <a16:creationId xmlns:a16="http://schemas.microsoft.com/office/drawing/2014/main" id="{6A1612E4-86F1-47E6-9255-58C908084E4E}"/>
              </a:ext>
            </a:extLst>
          </p:cNvPr>
          <p:cNvSpPr/>
          <p:nvPr/>
        </p:nvSpPr>
        <p:spPr>
          <a:xfrm>
            <a:off x="0" y="6388759"/>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68439B4-AE76-422E-BAFC-99B652A295C2}"/>
              </a:ext>
            </a:extLst>
          </p:cNvPr>
          <p:cNvSpPr/>
          <p:nvPr/>
        </p:nvSpPr>
        <p:spPr>
          <a:xfrm>
            <a:off x="0" y="-43480"/>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AAC4230-E1CA-41E0-8D9D-A96D4ADB3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905" y="6475193"/>
            <a:ext cx="953519" cy="316202"/>
          </a:xfrm>
          <a:prstGeom prst="rect">
            <a:avLst/>
          </a:prstGeom>
        </p:spPr>
      </p:pic>
      <p:pic>
        <p:nvPicPr>
          <p:cNvPr id="5" name="Picture 4">
            <a:extLst>
              <a:ext uri="{FF2B5EF4-FFF2-40B4-BE49-F238E27FC236}">
                <a16:creationId xmlns:a16="http://schemas.microsoft.com/office/drawing/2014/main" id="{6E66575A-ED88-467E-B575-F74AD6C00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215" y="2707104"/>
            <a:ext cx="6533570" cy="3419235"/>
          </a:xfrm>
          <a:prstGeom prst="rect">
            <a:avLst/>
          </a:prstGeom>
        </p:spPr>
      </p:pic>
    </p:spTree>
    <p:extLst>
      <p:ext uri="{BB962C8B-B14F-4D97-AF65-F5344CB8AC3E}">
        <p14:creationId xmlns:p14="http://schemas.microsoft.com/office/powerpoint/2010/main" val="22928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19A0-DBA8-4005-8EBA-8AF664BE6414}"/>
              </a:ext>
            </a:extLst>
          </p:cNvPr>
          <p:cNvSpPr>
            <a:spLocks noGrp="1"/>
          </p:cNvSpPr>
          <p:nvPr>
            <p:ph type="title"/>
          </p:nvPr>
        </p:nvSpPr>
        <p:spPr>
          <a:xfrm>
            <a:off x="628650" y="721899"/>
            <a:ext cx="7886700" cy="591078"/>
          </a:xfrm>
        </p:spPr>
        <p:txBody>
          <a:bodyPr>
            <a:normAutofit fontScale="90000"/>
          </a:bodyPr>
          <a:lstStyle/>
          <a:p>
            <a:r>
              <a:rPr lang="en-US" b="1" dirty="0">
                <a:solidFill>
                  <a:srgbClr val="004C6D"/>
                </a:solidFill>
                <a:latin typeface="+mn-lt"/>
              </a:rPr>
              <a:t>Foster Care</a:t>
            </a:r>
          </a:p>
        </p:txBody>
      </p:sp>
      <p:sp>
        <p:nvSpPr>
          <p:cNvPr id="3" name="Content Placeholder 2">
            <a:extLst>
              <a:ext uri="{FF2B5EF4-FFF2-40B4-BE49-F238E27FC236}">
                <a16:creationId xmlns:a16="http://schemas.microsoft.com/office/drawing/2014/main" id="{3F2456E4-CAE8-436F-96B2-EA1EAA86E3A4}"/>
              </a:ext>
            </a:extLst>
          </p:cNvPr>
          <p:cNvSpPr>
            <a:spLocks noGrp="1"/>
          </p:cNvSpPr>
          <p:nvPr>
            <p:ph idx="1"/>
          </p:nvPr>
        </p:nvSpPr>
        <p:spPr>
          <a:xfrm>
            <a:off x="628650" y="1528013"/>
            <a:ext cx="7886700" cy="1106903"/>
          </a:xfrm>
        </p:spPr>
        <p:txBody>
          <a:bodyPr anchor="t">
            <a:normAutofit fontScale="77500" lnSpcReduction="20000"/>
          </a:bodyPr>
          <a:lstStyle/>
          <a:p>
            <a:pPr marL="0" indent="0">
              <a:buNone/>
            </a:pPr>
            <a:r>
              <a:rPr lang="en-US" dirty="0"/>
              <a:t>Supporting the wellbeing and development of children and youth in foster care. Programs work with children and youth to strengthen academic and life skills and assure the presence of caring adults.</a:t>
            </a:r>
          </a:p>
        </p:txBody>
      </p:sp>
      <p:sp>
        <p:nvSpPr>
          <p:cNvPr id="14" name="Rectangle 13">
            <a:extLst>
              <a:ext uri="{FF2B5EF4-FFF2-40B4-BE49-F238E27FC236}">
                <a16:creationId xmlns:a16="http://schemas.microsoft.com/office/drawing/2014/main" id="{6A1612E4-86F1-47E6-9255-58C908084E4E}"/>
              </a:ext>
            </a:extLst>
          </p:cNvPr>
          <p:cNvSpPr/>
          <p:nvPr/>
        </p:nvSpPr>
        <p:spPr>
          <a:xfrm>
            <a:off x="0" y="6388759"/>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68439B4-AE76-422E-BAFC-99B652A295C2}"/>
              </a:ext>
            </a:extLst>
          </p:cNvPr>
          <p:cNvSpPr/>
          <p:nvPr/>
        </p:nvSpPr>
        <p:spPr>
          <a:xfrm>
            <a:off x="0" y="-43480"/>
            <a:ext cx="9144000" cy="481464"/>
          </a:xfrm>
          <a:prstGeom prst="rect">
            <a:avLst/>
          </a:prstGeom>
          <a:solidFill>
            <a:srgbClr val="007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AAC4230-E1CA-41E0-8D9D-A96D4ADB3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905" y="6475193"/>
            <a:ext cx="953519" cy="316202"/>
          </a:xfrm>
          <a:prstGeom prst="rect">
            <a:avLst/>
          </a:prstGeom>
        </p:spPr>
      </p:pic>
      <p:pic>
        <p:nvPicPr>
          <p:cNvPr id="6" name="Picture 5">
            <a:extLst>
              <a:ext uri="{FF2B5EF4-FFF2-40B4-BE49-F238E27FC236}">
                <a16:creationId xmlns:a16="http://schemas.microsoft.com/office/drawing/2014/main" id="{527B4273-48A2-46E4-B48A-996E8C717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215" y="2711195"/>
            <a:ext cx="6533570" cy="3419235"/>
          </a:xfrm>
          <a:prstGeom prst="rect">
            <a:avLst/>
          </a:prstGeom>
        </p:spPr>
      </p:pic>
    </p:spTree>
    <p:extLst>
      <p:ext uri="{BB962C8B-B14F-4D97-AF65-F5344CB8AC3E}">
        <p14:creationId xmlns:p14="http://schemas.microsoft.com/office/powerpoint/2010/main" val="1725447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245</Words>
  <Application>Microsoft Office PowerPoint</Application>
  <PresentationFormat>On-screen Show (4:3)</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One-Year Grant Renewal</vt:lpstr>
      <vt:lpstr>One-Year Grant Renewal</vt:lpstr>
      <vt:lpstr>2019 Community Report Highlights</vt:lpstr>
      <vt:lpstr>Early Childhood</vt:lpstr>
      <vt:lpstr>Child Abuse Prevention and Intervention</vt:lpstr>
      <vt:lpstr>After School</vt:lpstr>
      <vt:lpstr>Mentoring</vt:lpstr>
      <vt:lpstr>Foster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Coghlan, John</dc:creator>
  <cp:lastModifiedBy>Pellegrino, Lisa</cp:lastModifiedBy>
  <cp:revision>8</cp:revision>
  <dcterms:created xsi:type="dcterms:W3CDTF">2019-05-01T19:36:15Z</dcterms:created>
  <dcterms:modified xsi:type="dcterms:W3CDTF">2019-05-03T20:00:28Z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-599995521</vt:i4>
  </property>
  <property fmtid="{D5CDD505-2E9C-101B-9397-08002B2CF9AE}" pid="3" name="_NewReviewCycle">
    <vt:lpwstr/>
  </property>
  <property fmtid="{D5CDD505-2E9C-101B-9397-08002B2CF9AE}" pid="4" name="_EmailSubject">
    <vt:lpwstr>PowerPoint for Item 407: Children's Levy</vt:lpwstr>
  </property>
  <property fmtid="{D5CDD505-2E9C-101B-9397-08002B2CF9AE}" pid="5" name="_AuthorEmail">
    <vt:lpwstr>Lisa.Pellegrino@portlandoregon.gov</vt:lpwstr>
  </property>
  <property fmtid="{D5CDD505-2E9C-101B-9397-08002B2CF9AE}" pid="6" name="_AuthorEmailDisplayName">
    <vt:lpwstr>Pellegrino, Lisa</vt:lpwstr>
  </property>
</Properties>
</file>